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72"/>
  </p:notesMasterIdLst>
  <p:handoutMasterIdLst>
    <p:handoutMasterId r:id="rId73"/>
  </p:handoutMasterIdLst>
  <p:sldIdLst>
    <p:sldId id="256" r:id="rId5"/>
    <p:sldId id="299" r:id="rId6"/>
    <p:sldId id="307" r:id="rId7"/>
    <p:sldId id="270"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69" r:id="rId35"/>
    <p:sldId id="261" r:id="rId36"/>
    <p:sldId id="263" r:id="rId37"/>
    <p:sldId id="264" r:id="rId38"/>
    <p:sldId id="262" r:id="rId39"/>
    <p:sldId id="265" r:id="rId40"/>
    <p:sldId id="271" r:id="rId41"/>
    <p:sldId id="306" r:id="rId42"/>
    <p:sldId id="268" r:id="rId43"/>
    <p:sldId id="266"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31" r:id="rId61"/>
    <p:sldId id="324" r:id="rId62"/>
    <p:sldId id="325" r:id="rId63"/>
    <p:sldId id="326" r:id="rId64"/>
    <p:sldId id="327" r:id="rId65"/>
    <p:sldId id="328" r:id="rId66"/>
    <p:sldId id="329" r:id="rId67"/>
    <p:sldId id="330" r:id="rId68"/>
    <p:sldId id="332" r:id="rId69"/>
    <p:sldId id="333" r:id="rId70"/>
    <p:sldId id="272" r:id="rId71"/>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00FF"/>
    <a:srgbClr val="00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75393" autoAdjust="0"/>
  </p:normalViewPr>
  <p:slideViewPr>
    <p:cSldViewPr snapToGrid="0" showGuides="1">
      <p:cViewPr varScale="1">
        <p:scale>
          <a:sx n="87" d="100"/>
          <a:sy n="87" d="100"/>
        </p:scale>
        <p:origin x="105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8" d="100"/>
          <a:sy n="78" d="100"/>
        </p:scale>
        <p:origin x="32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chemeClr val="tx2"/>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chemeClr val="accent1"/>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dirty="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chemeClr val="accent6"/>
        </a:solidFill>
        <a:ln w="28575">
          <a:noFill/>
        </a:ln>
      </dgm:spPr>
      <dgm:t>
        <a:bodyPr/>
        <a:lstStyle/>
        <a:p>
          <a:r>
            <a:rPr lang="en-US" sz="2000" dirty="0">
              <a:solidFill>
                <a:schemeClr val="bg1"/>
              </a:solidFill>
            </a:rPr>
            <a:t>Women’s Health</a:t>
          </a: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dirty="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chemeClr val="accent2"/>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dirty="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chemeClr val="accent3"/>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dirty="0"/>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chemeClr val="accent4"/>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dirty="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chemeClr val="accent1"/>
        </a:solidFill>
        <a:ln w="28575">
          <a:noFill/>
        </a:ln>
      </dgm:spPr>
      <dgm:t>
        <a:bodyPr/>
        <a:lstStyle/>
        <a:p>
          <a:r>
            <a:rPr lang="en-US" sz="2000" dirty="0">
              <a:solidFill>
                <a:schemeClr val="bg1"/>
              </a:solidFill>
            </a:rPr>
            <a:t>Laboratory Services</a:t>
          </a: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dirty="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chemeClr val="accent2"/>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dirty="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t>
        <a:bodyPr/>
        <a:lstStyle/>
        <a:p>
          <a:endParaRPr lang="en-US"/>
        </a:p>
      </dgm:t>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t>
        <a:bodyPr/>
        <a:lstStyle/>
        <a:p>
          <a:endParaRPr lang="en-US"/>
        </a:p>
      </dgm:t>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t>
        <a:bodyPr/>
        <a:lstStyle/>
        <a:p>
          <a:endParaRPr lang="en-US"/>
        </a:p>
      </dgm:t>
    </dgm:pt>
    <dgm:pt modelId="{6B7C93FC-AC31-42CB-8D37-AAC8C06B8586}" type="pres">
      <dgm:prSet presAssocID="{77F292DC-768C-46DC-A5A2-2814249D4427}" presName="connTx" presStyleLbl="parChTrans1D2" presStyleIdx="0" presStyleCnt="7"/>
      <dgm:spPr/>
      <dgm:t>
        <a:bodyPr/>
        <a:lstStyle/>
        <a:p>
          <a:endParaRPr lang="en-US"/>
        </a:p>
      </dgm:t>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83188">
        <dgm:presLayoutVars>
          <dgm:chPref val="3"/>
        </dgm:presLayoutVars>
      </dgm:prSet>
      <dgm:spPr/>
      <dgm:t>
        <a:bodyPr/>
        <a:lstStyle/>
        <a:p>
          <a:endParaRPr lang="en-US"/>
        </a:p>
      </dgm:t>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t>
        <a:bodyPr/>
        <a:lstStyle/>
        <a:p>
          <a:endParaRPr lang="en-US"/>
        </a:p>
      </dgm:t>
    </dgm:pt>
    <dgm:pt modelId="{35252E8D-499F-40C3-9DF8-944FDD4B4038}" type="pres">
      <dgm:prSet presAssocID="{DE51D134-8779-4301-88E6-D2DB7E3DA2B0}" presName="connTx" presStyleLbl="parChTrans1D2" presStyleIdx="1" presStyleCnt="7"/>
      <dgm:spPr/>
      <dgm:t>
        <a:bodyPr/>
        <a:lstStyle/>
        <a:p>
          <a:endParaRPr lang="en-US"/>
        </a:p>
      </dgm:t>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83188">
        <dgm:presLayoutVars>
          <dgm:chPref val="3"/>
        </dgm:presLayoutVars>
      </dgm:prSet>
      <dgm:spPr/>
      <dgm:t>
        <a:bodyPr/>
        <a:lstStyle/>
        <a:p>
          <a:endParaRPr lang="en-US"/>
        </a:p>
      </dgm:t>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t>
        <a:bodyPr/>
        <a:lstStyle/>
        <a:p>
          <a:endParaRPr lang="en-US"/>
        </a:p>
      </dgm:t>
    </dgm:pt>
    <dgm:pt modelId="{CAEB46D4-E49D-409F-B7A0-0E1F95B7EAE8}" type="pres">
      <dgm:prSet presAssocID="{D14EEE02-1E0C-472A-AE60-766A94DFBC14}" presName="connTx" presStyleLbl="parChTrans1D2" presStyleIdx="2" presStyleCnt="7"/>
      <dgm:spPr/>
      <dgm:t>
        <a:bodyPr/>
        <a:lstStyle/>
        <a:p>
          <a:endParaRPr lang="en-US"/>
        </a:p>
      </dgm:t>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83188">
        <dgm:presLayoutVars>
          <dgm:chPref val="3"/>
        </dgm:presLayoutVars>
      </dgm:prSet>
      <dgm:spPr/>
      <dgm:t>
        <a:bodyPr/>
        <a:lstStyle/>
        <a:p>
          <a:endParaRPr lang="en-US"/>
        </a:p>
      </dgm:t>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t>
        <a:bodyPr/>
        <a:lstStyle/>
        <a:p>
          <a:endParaRPr lang="en-US"/>
        </a:p>
      </dgm:t>
    </dgm:pt>
    <dgm:pt modelId="{A41A1603-939C-4827-9FCF-316C0B1C80C5}" type="pres">
      <dgm:prSet presAssocID="{D58D50F6-D6AB-466F-85E4-B320AD3F42A8}" presName="connTx" presStyleLbl="parChTrans1D2" presStyleIdx="3" presStyleCnt="7"/>
      <dgm:spPr/>
      <dgm:t>
        <a:bodyPr/>
        <a:lstStyle/>
        <a:p>
          <a:endParaRPr lang="en-US"/>
        </a:p>
      </dgm:t>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83188">
        <dgm:presLayoutVars>
          <dgm:chPref val="3"/>
        </dgm:presLayoutVars>
      </dgm:prSet>
      <dgm:spPr/>
      <dgm:t>
        <a:bodyPr/>
        <a:lstStyle/>
        <a:p>
          <a:endParaRPr lang="en-US"/>
        </a:p>
      </dgm:t>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t>
        <a:bodyPr/>
        <a:lstStyle/>
        <a:p>
          <a:endParaRPr lang="en-US"/>
        </a:p>
      </dgm:t>
    </dgm:pt>
    <dgm:pt modelId="{379F408F-4D82-4738-A54E-47C405F251E4}" type="pres">
      <dgm:prSet presAssocID="{DFBE4F42-37DA-48B1-A71F-E90B731FF0F4}" presName="connTx" presStyleLbl="parChTrans1D2" presStyleIdx="4" presStyleCnt="7"/>
      <dgm:spPr/>
      <dgm:t>
        <a:bodyPr/>
        <a:lstStyle/>
        <a:p>
          <a:endParaRPr lang="en-US"/>
        </a:p>
      </dgm:t>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83188">
        <dgm:presLayoutVars>
          <dgm:chPref val="3"/>
        </dgm:presLayoutVars>
      </dgm:prSet>
      <dgm:spPr/>
      <dgm:t>
        <a:bodyPr/>
        <a:lstStyle/>
        <a:p>
          <a:endParaRPr lang="en-US"/>
        </a:p>
      </dgm:t>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t>
        <a:bodyPr/>
        <a:lstStyle/>
        <a:p>
          <a:endParaRPr lang="en-US"/>
        </a:p>
      </dgm:t>
    </dgm:pt>
    <dgm:pt modelId="{306D64F2-4C84-48E1-A409-2866D8738324}" type="pres">
      <dgm:prSet presAssocID="{06BED08C-6348-42D4-AD94-D8D52B989DCF}" presName="connTx" presStyleLbl="parChTrans1D2" presStyleIdx="5" presStyleCnt="7"/>
      <dgm:spPr/>
      <dgm:t>
        <a:bodyPr/>
        <a:lstStyle/>
        <a:p>
          <a:endParaRPr lang="en-US"/>
        </a:p>
      </dgm:t>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83188">
        <dgm:presLayoutVars>
          <dgm:chPref val="3"/>
        </dgm:presLayoutVars>
      </dgm:prSet>
      <dgm:spPr/>
      <dgm:t>
        <a:bodyPr/>
        <a:lstStyle/>
        <a:p>
          <a:endParaRPr lang="en-US"/>
        </a:p>
      </dgm:t>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t>
        <a:bodyPr/>
        <a:lstStyle/>
        <a:p>
          <a:endParaRPr lang="en-US"/>
        </a:p>
      </dgm:t>
    </dgm:pt>
    <dgm:pt modelId="{7C7E430D-68D7-4EDE-AC27-89BFBE44E6D7}" type="pres">
      <dgm:prSet presAssocID="{A6D27D9B-563E-4B23-AA07-2FD5245494B2}" presName="connTx" presStyleLbl="parChTrans1D2" presStyleIdx="6" presStyleCnt="7"/>
      <dgm:spPr/>
      <dgm:t>
        <a:bodyPr/>
        <a:lstStyle/>
        <a:p>
          <a:endParaRPr lang="en-US"/>
        </a:p>
      </dgm:t>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83188">
        <dgm:presLayoutVars>
          <dgm:chPref val="3"/>
        </dgm:presLayoutVars>
      </dgm:prSet>
      <dgm:spPr/>
      <dgm:t>
        <a:bodyPr/>
        <a:lstStyle/>
        <a:p>
          <a:endParaRPr lang="en-US"/>
        </a:p>
      </dgm:t>
    </dgm:pt>
    <dgm:pt modelId="{456D3CD5-F779-47AD-9A81-6FD6FE9F5B2F}" type="pres">
      <dgm:prSet presAssocID="{B81D7114-4009-4981-9A51-5763C8737810}" presName="level3hierChild" presStyleCnt="0"/>
      <dgm:spPr/>
    </dgm:pt>
  </dgm:ptLst>
  <dgm:cxnLst>
    <dgm:cxn modelId="{08917AFD-A714-4A5B-AF64-B3A4BA2BBA66}" type="presOf" srcId="{98F641F5-43FC-4A7F-91B1-545C5E7DD563}" destId="{86B6F8FD-94AF-47EE-A573-412109D0A061}"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96445356-D426-40E5-852B-5437C3AD0746}" type="presOf" srcId="{A0E5D163-823F-4EB7-A974-8639FA53F1AE}" destId="{42D61C59-8415-4E78-A2CC-696EF3213CB7}"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7900B103-A435-41DC-BBE9-8084DF8D33EC}" type="presOf" srcId="{B81D7114-4009-4981-9A51-5763C8737810}" destId="{0060CFB8-2A8A-4A1B-B7AA-F0317BA7B739}"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52E189A3-B253-43A8-B623-F5746A9DF72F}" type="presOf" srcId="{DFBE4F42-37DA-48B1-A71F-E90B731FF0F4}" destId="{379F408F-4D82-4738-A54E-47C405F251E4}" srcOrd="1" destOrd="0" presId="urn:microsoft.com/office/officeart/2008/layout/HorizontalMultiLevelHierarchy"/>
    <dgm:cxn modelId="{10F4CA64-C138-4FD2-BC9C-38223871F00B}" type="presOf" srcId="{77F292DC-768C-46DC-A5A2-2814249D4427}" destId="{6B7C93FC-AC31-42CB-8D37-AAC8C06B8586}" srcOrd="1"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FD2A0356-C497-4AD4-8A60-D4855A4C1C0F}" type="presOf" srcId="{DE51D134-8779-4301-88E6-D2DB7E3DA2B0}" destId="{35252E8D-499F-40C3-9DF8-944FDD4B4038}" srcOrd="1" destOrd="0" presId="urn:microsoft.com/office/officeart/2008/layout/HorizontalMultiLevelHierarchy"/>
    <dgm:cxn modelId="{A1F41535-11EB-417C-BE97-9902CCFE5F8F}" type="presOf" srcId="{A6D27D9B-563E-4B23-AA07-2FD5245494B2}" destId="{7C7E430D-68D7-4EDE-AC27-89BFBE44E6D7}" srcOrd="1"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EB50B5D5-FAE6-4F48-A7BF-0B4147406890}" type="presOf" srcId="{DE51D134-8779-4301-88E6-D2DB7E3DA2B0}" destId="{6BE7391D-3772-45C7-BB03-B5B214683C6E}"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CC515B48-77B5-4D76-AA99-6C6B24B80A11}" srcId="{27F0A3CF-5B14-424A-9756-5E1F5AE39F84}" destId="{D6BC36C3-C210-4A00-9247-EC06B7C445C6}" srcOrd="2" destOrd="0" parTransId="{D14EEE02-1E0C-472A-AE60-766A94DFBC14}" sibTransId="{7291E221-0BAB-4182-9161-51E79B6002CD}"/>
    <dgm:cxn modelId="{3F778B27-C081-46B6-BA0F-3B531FC2E99F}" type="presOf" srcId="{4951533E-B55E-4DDB-A2A1-0DD1A410B39D}" destId="{B73CF9B0-EB3F-4577-8369-54F3E07425DB}" srcOrd="0" destOrd="0" presId="urn:microsoft.com/office/officeart/2008/layout/HorizontalMultiLevelHierarchy"/>
    <dgm:cxn modelId="{DB34F0E8-7771-41E8-B188-7744CE3A86D9}" type="presOf" srcId="{B5169929-1A00-4B39-BAB7-B500300888FC}" destId="{62AF9A13-65A2-4B89-B474-136A27FEBFF4}" srcOrd="0" destOrd="0" presId="urn:microsoft.com/office/officeart/2008/layout/HorizontalMultiLevelHierarchy"/>
    <dgm:cxn modelId="{D67BDE55-4492-4F91-8DBD-3C534EDF7BB9}" type="presOf" srcId="{D14EEE02-1E0C-472A-AE60-766A94DFBC14}" destId="{CAEB46D4-E49D-409F-B7A0-0E1F95B7EAE8}" srcOrd="1"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325B7936-EB04-4B28-8DED-A2BFCE252A6B}" type="presOf" srcId="{06BED08C-6348-42D4-AD94-D8D52B989DCF}" destId="{306D64F2-4C84-48E1-A409-2866D8738324}" srcOrd="1"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8ACBA049-CD24-4F06-87A4-A2FAEA5BB835}" type="presOf" srcId="{27F0A3CF-5B14-424A-9756-5E1F5AE39F84}" destId="{59935916-D8C6-4C4E-B14F-48A57B6B9F68}" srcOrd="0"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317243"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472491" y="4023714"/>
        <a:ext cx="126923" cy="126923"/>
      </dsp:txXfrm>
    </dsp:sp>
    <dsp:sp modelId="{4BAC4599-5689-437F-90F2-D586D824B66C}">
      <dsp:nvSpPr>
        <dsp:cNvPr id="0" name=""/>
        <dsp:cNvSpPr/>
      </dsp:nvSpPr>
      <dsp:spPr>
        <a:xfrm>
          <a:off x="1317243"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492867" y="3627340"/>
        <a:ext cx="86171" cy="86171"/>
      </dsp:txXfrm>
    </dsp:sp>
    <dsp:sp modelId="{E20EDDB1-67FA-4D7D-9539-9F9A64C6DD66}">
      <dsp:nvSpPr>
        <dsp:cNvPr id="0" name=""/>
        <dsp:cNvSpPr/>
      </dsp:nvSpPr>
      <dsp:spPr>
        <a:xfrm>
          <a:off x="1317243"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512421" y="3230142"/>
        <a:ext cx="47065" cy="47065"/>
      </dsp:txXfrm>
    </dsp:sp>
    <dsp:sp modelId="{4014ECEF-0888-4009-892D-AB08DF214F2C}">
      <dsp:nvSpPr>
        <dsp:cNvPr id="0" name=""/>
        <dsp:cNvSpPr/>
      </dsp:nvSpPr>
      <dsp:spPr>
        <a:xfrm>
          <a:off x="1317243"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25018" y="2825988"/>
        <a:ext cx="21871" cy="21871"/>
      </dsp:txXfrm>
    </dsp:sp>
    <dsp:sp modelId="{31B24B2D-92AE-440C-A1A6-5F475784AD35}">
      <dsp:nvSpPr>
        <dsp:cNvPr id="0" name=""/>
        <dsp:cNvSpPr/>
      </dsp:nvSpPr>
      <dsp:spPr>
        <a:xfrm>
          <a:off x="1317243"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512421" y="2396641"/>
        <a:ext cx="47065" cy="47065"/>
      </dsp:txXfrm>
    </dsp:sp>
    <dsp:sp modelId="{6BE7391D-3772-45C7-BB03-B5B214683C6E}">
      <dsp:nvSpPr>
        <dsp:cNvPr id="0" name=""/>
        <dsp:cNvSpPr/>
      </dsp:nvSpPr>
      <dsp:spPr>
        <a:xfrm>
          <a:off x="1317243"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492867" y="1960337"/>
        <a:ext cx="86171" cy="86171"/>
      </dsp:txXfrm>
    </dsp:sp>
    <dsp:sp modelId="{D06C129D-FFB9-48A9-9033-F70ED61AAC72}">
      <dsp:nvSpPr>
        <dsp:cNvPr id="0" name=""/>
        <dsp:cNvSpPr/>
      </dsp:nvSpPr>
      <dsp:spPr>
        <a:xfrm>
          <a:off x="1317243"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472491" y="1523210"/>
        <a:ext cx="126923" cy="126923"/>
      </dsp:txXfrm>
    </dsp:sp>
    <dsp:sp modelId="{59935916-D8C6-4C4E-B14F-48A57B6B9F68}">
      <dsp:nvSpPr>
        <dsp:cNvPr id="0" name=""/>
        <dsp:cNvSpPr/>
      </dsp:nvSpPr>
      <dsp:spPr>
        <a:xfrm rot="16200000">
          <a:off x="-1604177" y="2460438"/>
          <a:ext cx="5089868" cy="752971"/>
        </a:xfrm>
        <a:prstGeom prst="rect">
          <a:avLst/>
        </a:prstGeom>
        <a:solidFill>
          <a:schemeClr val="tx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Commissioner’s Office</a:t>
          </a:r>
          <a:endParaRPr lang="en-US" sz="2000" i="1" kern="1200" dirty="0">
            <a:solidFill>
              <a:schemeClr val="bg1"/>
            </a:solidFill>
          </a:endParaRPr>
        </a:p>
      </dsp:txBody>
      <dsp:txXfrm>
        <a:off x="-1604177" y="2460438"/>
        <a:ext cx="5089868" cy="752971"/>
      </dsp:txXfrm>
    </dsp:sp>
    <dsp:sp modelId="{B73CF9B0-EB3F-4577-8369-54F3E07425DB}">
      <dsp:nvSpPr>
        <dsp:cNvPr id="0" name=""/>
        <dsp:cNvSpPr/>
      </dsp:nvSpPr>
      <dsp:spPr>
        <a:xfrm>
          <a:off x="1754664" y="3019"/>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Maternal and Child Health</a:t>
          </a:r>
        </a:p>
      </dsp:txBody>
      <dsp:txXfrm>
        <a:off x="1754664" y="3019"/>
        <a:ext cx="4006519" cy="666801"/>
      </dsp:txXfrm>
    </dsp:sp>
    <dsp:sp modelId="{57F0B218-B8AE-4220-9430-48E42516228E}">
      <dsp:nvSpPr>
        <dsp:cNvPr id="0" name=""/>
        <dsp:cNvSpPr/>
      </dsp:nvSpPr>
      <dsp:spPr>
        <a:xfrm>
          <a:off x="1754664" y="836520"/>
          <a:ext cx="4006519" cy="666801"/>
        </a:xfrm>
        <a:prstGeom prst="rect">
          <a:avLst/>
        </a:prstGeom>
        <a:solidFill>
          <a:schemeClr val="accent6"/>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Women’s Health</a:t>
          </a:r>
        </a:p>
      </dsp:txBody>
      <dsp:txXfrm>
        <a:off x="1754664" y="836520"/>
        <a:ext cx="4006519" cy="666801"/>
      </dsp:txXfrm>
    </dsp:sp>
    <dsp:sp modelId="{7273DBFA-A064-4CD0-8B35-089175BB930D}">
      <dsp:nvSpPr>
        <dsp:cNvPr id="0" name=""/>
        <dsp:cNvSpPr/>
      </dsp:nvSpPr>
      <dsp:spPr>
        <a:xfrm>
          <a:off x="1754664" y="1670022"/>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Prevention and Quality Improvement</a:t>
          </a:r>
        </a:p>
      </dsp:txBody>
      <dsp:txXfrm>
        <a:off x="1754664" y="1670022"/>
        <a:ext cx="4006519" cy="666801"/>
      </dsp:txXfrm>
    </dsp:sp>
    <dsp:sp modelId="{6D7F8648-288A-4A1F-B54A-807646FA6E13}">
      <dsp:nvSpPr>
        <dsp:cNvPr id="0" name=""/>
        <dsp:cNvSpPr/>
      </dsp:nvSpPr>
      <dsp:spPr>
        <a:xfrm>
          <a:off x="1754664" y="2503523"/>
          <a:ext cx="4006519" cy="666801"/>
        </a:xfrm>
        <a:prstGeom prst="rect">
          <a:avLst/>
        </a:prstGeom>
        <a:solidFill>
          <a:schemeClr val="accent3"/>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Epidemiology and Health Planning</a:t>
          </a:r>
        </a:p>
      </dsp:txBody>
      <dsp:txXfrm>
        <a:off x="1754664" y="2503523"/>
        <a:ext cx="4006519" cy="666801"/>
      </dsp:txXfrm>
    </dsp:sp>
    <dsp:sp modelId="{42D61C59-8415-4E78-A2CC-696EF3213CB7}">
      <dsp:nvSpPr>
        <dsp:cNvPr id="0" name=""/>
        <dsp:cNvSpPr/>
      </dsp:nvSpPr>
      <dsp:spPr>
        <a:xfrm>
          <a:off x="1754664" y="3337025"/>
          <a:ext cx="4006519" cy="666801"/>
        </a:xfrm>
        <a:prstGeom prst="rect">
          <a:avLst/>
        </a:prstGeom>
        <a:solidFill>
          <a:schemeClr val="accent4"/>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Public Health Protection and Safety</a:t>
          </a:r>
        </a:p>
      </dsp:txBody>
      <dsp:txXfrm>
        <a:off x="1754664" y="3337025"/>
        <a:ext cx="4006519" cy="666801"/>
      </dsp:txXfrm>
    </dsp:sp>
    <dsp:sp modelId="{86B6F8FD-94AF-47EE-A573-412109D0A061}">
      <dsp:nvSpPr>
        <dsp:cNvPr id="0" name=""/>
        <dsp:cNvSpPr/>
      </dsp:nvSpPr>
      <dsp:spPr>
        <a:xfrm>
          <a:off x="1754664" y="4170526"/>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Laboratory Services</a:t>
          </a:r>
        </a:p>
      </dsp:txBody>
      <dsp:txXfrm>
        <a:off x="1754664" y="4170526"/>
        <a:ext cx="4006519" cy="666801"/>
      </dsp:txXfrm>
    </dsp:sp>
    <dsp:sp modelId="{0060CFB8-2A8A-4A1B-B7AA-F0317BA7B739}">
      <dsp:nvSpPr>
        <dsp:cNvPr id="0" name=""/>
        <dsp:cNvSpPr/>
      </dsp:nvSpPr>
      <dsp:spPr>
        <a:xfrm>
          <a:off x="1754664" y="5004028"/>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Administration and Financial Management</a:t>
          </a:r>
        </a:p>
      </dsp:txBody>
      <dsp:txXfrm>
        <a:off x="1754664" y="5004028"/>
        <a:ext cx="4006519"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70257"/>
          </a:xfrm>
          <a:prstGeom prst="rect">
            <a:avLst/>
          </a:prstGeom>
        </p:spPr>
        <p:txBody>
          <a:bodyPr vert="horz" lIns="94044" tIns="47022" rIns="94044" bIns="47022" rtlCol="0"/>
          <a:lstStyle>
            <a:lvl1pPr algn="l">
              <a:defRPr sz="1200"/>
            </a:lvl1pPr>
          </a:lstStyle>
          <a:p>
            <a:endParaRPr lang="en-US" dirty="0"/>
          </a:p>
        </p:txBody>
      </p:sp>
      <p:sp>
        <p:nvSpPr>
          <p:cNvPr id="3" name="Date Placeholder 2"/>
          <p:cNvSpPr>
            <a:spLocks noGrp="1"/>
          </p:cNvSpPr>
          <p:nvPr>
            <p:ph type="dt" sz="quarter" idx="1"/>
          </p:nvPr>
        </p:nvSpPr>
        <p:spPr>
          <a:xfrm>
            <a:off x="4014100" y="1"/>
            <a:ext cx="3070860" cy="470257"/>
          </a:xfrm>
          <a:prstGeom prst="rect">
            <a:avLst/>
          </a:prstGeom>
        </p:spPr>
        <p:txBody>
          <a:bodyPr vert="horz" lIns="94044" tIns="47022" rIns="94044" bIns="47022" rtlCol="0"/>
          <a:lstStyle>
            <a:lvl1pPr algn="r">
              <a:defRPr sz="1200"/>
            </a:lvl1pPr>
          </a:lstStyle>
          <a:p>
            <a:fld id="{DFA29149-8115-4F97-A7DE-8B4901D9F730}" type="datetimeFigureOut">
              <a:rPr lang="en-US" smtClean="0"/>
              <a:t>1/6/2021</a:t>
            </a:fld>
            <a:endParaRPr lang="en-US"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927BFF56-1F20-4316-B65F-697182A2B903}" type="slidenum">
              <a:rPr lang="en-US" smtClean="0"/>
              <a:t>‹#›</a:t>
            </a:fld>
            <a:endParaRPr lang="en-US" dirty="0"/>
          </a:p>
        </p:txBody>
      </p:sp>
    </p:spTree>
    <p:extLst>
      <p:ext uri="{BB962C8B-B14F-4D97-AF65-F5344CB8AC3E}">
        <p14:creationId xmlns:p14="http://schemas.microsoft.com/office/powerpoint/2010/main" val="110247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70257"/>
          </a:xfrm>
          <a:prstGeom prst="rect">
            <a:avLst/>
          </a:prstGeom>
        </p:spPr>
        <p:txBody>
          <a:bodyPr vert="horz" lIns="94044" tIns="47022" rIns="94044" bIns="47022" rtlCol="0"/>
          <a:lstStyle>
            <a:lvl1pPr algn="l">
              <a:defRPr sz="1200"/>
            </a:lvl1pPr>
          </a:lstStyle>
          <a:p>
            <a:endParaRPr lang="en-US" dirty="0"/>
          </a:p>
        </p:txBody>
      </p:sp>
      <p:sp>
        <p:nvSpPr>
          <p:cNvPr id="3" name="Date Placeholder 2"/>
          <p:cNvSpPr>
            <a:spLocks noGrp="1"/>
          </p:cNvSpPr>
          <p:nvPr>
            <p:ph type="dt" idx="1"/>
          </p:nvPr>
        </p:nvSpPr>
        <p:spPr>
          <a:xfrm>
            <a:off x="4014100" y="1"/>
            <a:ext cx="3070860" cy="470257"/>
          </a:xfrm>
          <a:prstGeom prst="rect">
            <a:avLst/>
          </a:prstGeom>
        </p:spPr>
        <p:txBody>
          <a:bodyPr vert="horz" lIns="94044" tIns="47022" rIns="94044" bIns="47022" rtlCol="0"/>
          <a:lstStyle>
            <a:lvl1pPr algn="r">
              <a:defRPr sz="1200"/>
            </a:lvl1pPr>
          </a:lstStyle>
          <a:p>
            <a:fld id="{2042ED44-4110-4B2A-9AF4-3735870CBD30}" type="datetimeFigureOut">
              <a:rPr lang="en-US" smtClean="0"/>
              <a:t>1/6/2021</a:t>
            </a:fld>
            <a:endParaRPr lang="en-US"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US"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42715CA2-1010-4D62-B76A-13944E30DDA1}" type="slidenum">
              <a:rPr lang="en-US" smtClean="0"/>
              <a:t>‹#›</a:t>
            </a:fld>
            <a:endParaRPr lang="en-US" dirty="0"/>
          </a:p>
        </p:txBody>
      </p:sp>
    </p:spTree>
    <p:extLst>
      <p:ext uri="{BB962C8B-B14F-4D97-AF65-F5344CB8AC3E}">
        <p14:creationId xmlns:p14="http://schemas.microsoft.com/office/powerpoint/2010/main" val="7963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K2: brief overview of 12/14/20 Guidance memo</a:t>
            </a:r>
          </a:p>
        </p:txBody>
      </p:sp>
      <p:sp>
        <p:nvSpPr>
          <p:cNvPr id="4" name="Slide Number Placeholder 3"/>
          <p:cNvSpPr>
            <a:spLocks noGrp="1"/>
          </p:cNvSpPr>
          <p:nvPr>
            <p:ph type="sldNum" sz="quarter" idx="10"/>
          </p:nvPr>
        </p:nvSpPr>
        <p:spPr/>
        <p:txBody>
          <a:bodyPr/>
          <a:lstStyle/>
          <a:p>
            <a:fld id="{42715CA2-1010-4D62-B76A-13944E30DDA1}" type="slidenum">
              <a:rPr lang="en-US" smtClean="0"/>
              <a:t>2</a:t>
            </a:fld>
            <a:endParaRPr lang="en-US" dirty="0"/>
          </a:p>
        </p:txBody>
      </p:sp>
    </p:spTree>
    <p:extLst>
      <p:ext uri="{BB962C8B-B14F-4D97-AF65-F5344CB8AC3E}">
        <p14:creationId xmlns:p14="http://schemas.microsoft.com/office/powerpoint/2010/main" val="344121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44</a:t>
            </a:fld>
            <a:endParaRPr lang="en-US" dirty="0"/>
          </a:p>
        </p:txBody>
      </p:sp>
    </p:spTree>
    <p:extLst>
      <p:ext uri="{BB962C8B-B14F-4D97-AF65-F5344CB8AC3E}">
        <p14:creationId xmlns:p14="http://schemas.microsoft.com/office/powerpoint/2010/main" val="362276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45</a:t>
            </a:fld>
            <a:endParaRPr lang="en-US" dirty="0"/>
          </a:p>
        </p:txBody>
      </p:sp>
    </p:spTree>
    <p:extLst>
      <p:ext uri="{BB962C8B-B14F-4D97-AF65-F5344CB8AC3E}">
        <p14:creationId xmlns:p14="http://schemas.microsoft.com/office/powerpoint/2010/main" val="319321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46</a:t>
            </a:fld>
            <a:endParaRPr lang="en-US" dirty="0"/>
          </a:p>
        </p:txBody>
      </p:sp>
    </p:spTree>
    <p:extLst>
      <p:ext uri="{BB962C8B-B14F-4D97-AF65-F5344CB8AC3E}">
        <p14:creationId xmlns:p14="http://schemas.microsoft.com/office/powerpoint/2010/main" val="73479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47</a:t>
            </a:fld>
            <a:endParaRPr lang="en-US" dirty="0"/>
          </a:p>
        </p:txBody>
      </p:sp>
    </p:spTree>
    <p:extLst>
      <p:ext uri="{BB962C8B-B14F-4D97-AF65-F5344CB8AC3E}">
        <p14:creationId xmlns:p14="http://schemas.microsoft.com/office/powerpoint/2010/main" val="174968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48</a:t>
            </a:fld>
            <a:endParaRPr lang="en-US" dirty="0"/>
          </a:p>
        </p:txBody>
      </p:sp>
    </p:spTree>
    <p:extLst>
      <p:ext uri="{BB962C8B-B14F-4D97-AF65-F5344CB8AC3E}">
        <p14:creationId xmlns:p14="http://schemas.microsoft.com/office/powerpoint/2010/main" val="41512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49</a:t>
            </a:fld>
            <a:endParaRPr lang="en-US" dirty="0"/>
          </a:p>
        </p:txBody>
      </p:sp>
    </p:spTree>
    <p:extLst>
      <p:ext uri="{BB962C8B-B14F-4D97-AF65-F5344CB8AC3E}">
        <p14:creationId xmlns:p14="http://schemas.microsoft.com/office/powerpoint/2010/main" val="2345155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50</a:t>
            </a:fld>
            <a:endParaRPr lang="en-US" dirty="0"/>
          </a:p>
        </p:txBody>
      </p:sp>
    </p:spTree>
    <p:extLst>
      <p:ext uri="{BB962C8B-B14F-4D97-AF65-F5344CB8AC3E}">
        <p14:creationId xmlns:p14="http://schemas.microsoft.com/office/powerpoint/2010/main" val="3954062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51</a:t>
            </a:fld>
            <a:endParaRPr lang="en-US" dirty="0"/>
          </a:p>
        </p:txBody>
      </p:sp>
    </p:spTree>
    <p:extLst>
      <p:ext uri="{BB962C8B-B14F-4D97-AF65-F5344CB8AC3E}">
        <p14:creationId xmlns:p14="http://schemas.microsoft.com/office/powerpoint/2010/main" val="458971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52</a:t>
            </a:fld>
            <a:endParaRPr lang="en-US" dirty="0"/>
          </a:p>
        </p:txBody>
      </p:sp>
    </p:spTree>
    <p:extLst>
      <p:ext uri="{BB962C8B-B14F-4D97-AF65-F5344CB8AC3E}">
        <p14:creationId xmlns:p14="http://schemas.microsoft.com/office/powerpoint/2010/main" val="518092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53</a:t>
            </a:fld>
            <a:endParaRPr lang="en-US" dirty="0"/>
          </a:p>
        </p:txBody>
      </p:sp>
    </p:spTree>
    <p:extLst>
      <p:ext uri="{BB962C8B-B14F-4D97-AF65-F5344CB8AC3E}">
        <p14:creationId xmlns:p14="http://schemas.microsoft.com/office/powerpoint/2010/main" val="18026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3</a:t>
            </a:fld>
            <a:endParaRPr lang="en-US" dirty="0"/>
          </a:p>
        </p:txBody>
      </p:sp>
    </p:spTree>
    <p:extLst>
      <p:ext uri="{BB962C8B-B14F-4D97-AF65-F5344CB8AC3E}">
        <p14:creationId xmlns:p14="http://schemas.microsoft.com/office/powerpoint/2010/main" val="379813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54</a:t>
            </a:fld>
            <a:endParaRPr lang="en-US" dirty="0"/>
          </a:p>
        </p:txBody>
      </p:sp>
    </p:spTree>
    <p:extLst>
      <p:ext uri="{BB962C8B-B14F-4D97-AF65-F5344CB8AC3E}">
        <p14:creationId xmlns:p14="http://schemas.microsoft.com/office/powerpoint/2010/main" val="494547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55</a:t>
            </a:fld>
            <a:endParaRPr lang="en-US" dirty="0"/>
          </a:p>
        </p:txBody>
      </p:sp>
    </p:spTree>
    <p:extLst>
      <p:ext uri="{BB962C8B-B14F-4D97-AF65-F5344CB8AC3E}">
        <p14:creationId xmlns:p14="http://schemas.microsoft.com/office/powerpoint/2010/main" val="191307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56</a:t>
            </a:fld>
            <a:endParaRPr lang="en-US" dirty="0"/>
          </a:p>
        </p:txBody>
      </p:sp>
    </p:spTree>
    <p:extLst>
      <p:ext uri="{BB962C8B-B14F-4D97-AF65-F5344CB8AC3E}">
        <p14:creationId xmlns:p14="http://schemas.microsoft.com/office/powerpoint/2010/main" val="315458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a:p>
            <a:r>
              <a:rPr lang="en-US" sz="1200" b="0" i="0" kern="1200" dirty="0">
                <a:solidFill>
                  <a:schemeClr val="tx1"/>
                </a:solidFill>
                <a:effectLst/>
                <a:latin typeface="+mn-lt"/>
                <a:ea typeface="+mn-ea"/>
                <a:cs typeface="+mn-cs"/>
              </a:rPr>
              <a:t>No, that’s not the case.  If a manual data submitter has more than one result on the same patient, the manual data submitter can enter both results at the same time on the Observation Page.  This will save the submitter from entering all of the patient information twice. </a:t>
            </a:r>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57</a:t>
            </a:fld>
            <a:endParaRPr lang="en-US" dirty="0"/>
          </a:p>
        </p:txBody>
      </p:sp>
    </p:spTree>
    <p:extLst>
      <p:ext uri="{BB962C8B-B14F-4D97-AF65-F5344CB8AC3E}">
        <p14:creationId xmlns:p14="http://schemas.microsoft.com/office/powerpoint/2010/main" val="2406941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58</a:t>
            </a:fld>
            <a:endParaRPr lang="en-US" dirty="0"/>
          </a:p>
        </p:txBody>
      </p:sp>
    </p:spTree>
    <p:extLst>
      <p:ext uri="{BB962C8B-B14F-4D97-AF65-F5344CB8AC3E}">
        <p14:creationId xmlns:p14="http://schemas.microsoft.com/office/powerpoint/2010/main" val="28104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59</a:t>
            </a:fld>
            <a:endParaRPr lang="en-US" dirty="0"/>
          </a:p>
        </p:txBody>
      </p:sp>
    </p:spTree>
    <p:extLst>
      <p:ext uri="{BB962C8B-B14F-4D97-AF65-F5344CB8AC3E}">
        <p14:creationId xmlns:p14="http://schemas.microsoft.com/office/powerpoint/2010/main" val="292725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60</a:t>
            </a:fld>
            <a:endParaRPr lang="en-US" dirty="0"/>
          </a:p>
        </p:txBody>
      </p:sp>
    </p:spTree>
    <p:extLst>
      <p:ext uri="{BB962C8B-B14F-4D97-AF65-F5344CB8AC3E}">
        <p14:creationId xmlns:p14="http://schemas.microsoft.com/office/powerpoint/2010/main" val="410536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61</a:t>
            </a:fld>
            <a:endParaRPr lang="en-US" dirty="0"/>
          </a:p>
        </p:txBody>
      </p:sp>
    </p:spTree>
    <p:extLst>
      <p:ext uri="{BB962C8B-B14F-4D97-AF65-F5344CB8AC3E}">
        <p14:creationId xmlns:p14="http://schemas.microsoft.com/office/powerpoint/2010/main" val="229746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62</a:t>
            </a:fld>
            <a:endParaRPr lang="en-US" dirty="0"/>
          </a:p>
        </p:txBody>
      </p:sp>
    </p:spTree>
    <p:extLst>
      <p:ext uri="{BB962C8B-B14F-4D97-AF65-F5344CB8AC3E}">
        <p14:creationId xmlns:p14="http://schemas.microsoft.com/office/powerpoint/2010/main" val="3664709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63</a:t>
            </a:fld>
            <a:endParaRPr lang="en-US" dirty="0"/>
          </a:p>
        </p:txBody>
      </p:sp>
    </p:spTree>
    <p:extLst>
      <p:ext uri="{BB962C8B-B14F-4D97-AF65-F5344CB8AC3E}">
        <p14:creationId xmlns:p14="http://schemas.microsoft.com/office/powerpoint/2010/main" val="186297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Qualifications for performing swab</a:t>
            </a:r>
          </a:p>
          <a:p>
            <a:r>
              <a:rPr lang="en-US" dirty="0"/>
              <a:t>(No certification/credential required in KY; document proof of training)</a:t>
            </a:r>
          </a:p>
          <a:p>
            <a:endParaRPr lang="en-US" dirty="0"/>
          </a:p>
          <a:p>
            <a:r>
              <a:rPr lang="en-US" dirty="0"/>
              <a:t>Reference to a YouTube video?</a:t>
            </a:r>
          </a:p>
        </p:txBody>
      </p:sp>
      <p:sp>
        <p:nvSpPr>
          <p:cNvPr id="4" name="Slide Number Placeholder 3"/>
          <p:cNvSpPr>
            <a:spLocks noGrp="1"/>
          </p:cNvSpPr>
          <p:nvPr>
            <p:ph type="sldNum" sz="quarter" idx="10"/>
          </p:nvPr>
        </p:nvSpPr>
        <p:spPr/>
        <p:txBody>
          <a:bodyPr/>
          <a:lstStyle/>
          <a:p>
            <a:fld id="{42715CA2-1010-4D62-B76A-13944E30DDA1}" type="slidenum">
              <a:rPr lang="en-US" smtClean="0"/>
              <a:t>14</a:t>
            </a:fld>
            <a:endParaRPr lang="en-US" dirty="0"/>
          </a:p>
        </p:txBody>
      </p:sp>
    </p:spTree>
    <p:extLst>
      <p:ext uri="{BB962C8B-B14F-4D97-AF65-F5344CB8AC3E}">
        <p14:creationId xmlns:p14="http://schemas.microsoft.com/office/powerpoint/2010/main" val="744734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64</a:t>
            </a:fld>
            <a:endParaRPr lang="en-US" dirty="0"/>
          </a:p>
        </p:txBody>
      </p:sp>
    </p:spTree>
    <p:extLst>
      <p:ext uri="{BB962C8B-B14F-4D97-AF65-F5344CB8AC3E}">
        <p14:creationId xmlns:p14="http://schemas.microsoft.com/office/powerpoint/2010/main" val="2888653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65</a:t>
            </a:fld>
            <a:endParaRPr lang="en-US" dirty="0"/>
          </a:p>
        </p:txBody>
      </p:sp>
    </p:spTree>
    <p:extLst>
      <p:ext uri="{BB962C8B-B14F-4D97-AF65-F5344CB8AC3E}">
        <p14:creationId xmlns:p14="http://schemas.microsoft.com/office/powerpoint/2010/main" val="129894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66</a:t>
            </a:fld>
            <a:endParaRPr lang="en-US" dirty="0"/>
          </a:p>
        </p:txBody>
      </p:sp>
    </p:spTree>
    <p:extLst>
      <p:ext uri="{BB962C8B-B14F-4D97-AF65-F5344CB8AC3E}">
        <p14:creationId xmlns:p14="http://schemas.microsoft.com/office/powerpoint/2010/main" val="2229267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12/18 – added K2</a:t>
            </a:r>
          </a:p>
        </p:txBody>
      </p:sp>
      <p:sp>
        <p:nvSpPr>
          <p:cNvPr id="4" name="Slide Number Placeholder 3"/>
          <p:cNvSpPr>
            <a:spLocks noGrp="1"/>
          </p:cNvSpPr>
          <p:nvPr>
            <p:ph type="sldNum" sz="quarter" idx="10"/>
          </p:nvPr>
        </p:nvSpPr>
        <p:spPr/>
        <p:txBody>
          <a:bodyPr/>
          <a:lstStyle/>
          <a:p>
            <a:fld id="{42715CA2-1010-4D62-B76A-13944E30DDA1}" type="slidenum">
              <a:rPr lang="en-US" smtClean="0"/>
              <a:t>67</a:t>
            </a:fld>
            <a:endParaRPr lang="en-US" dirty="0"/>
          </a:p>
        </p:txBody>
      </p:sp>
    </p:spTree>
    <p:extLst>
      <p:ext uri="{BB962C8B-B14F-4D97-AF65-F5344CB8AC3E}">
        <p14:creationId xmlns:p14="http://schemas.microsoft.com/office/powerpoint/2010/main" val="380528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29</a:t>
            </a:fld>
            <a:endParaRPr lang="en-US" dirty="0"/>
          </a:p>
        </p:txBody>
      </p:sp>
    </p:spTree>
    <p:extLst>
      <p:ext uri="{BB962C8B-B14F-4D97-AF65-F5344CB8AC3E}">
        <p14:creationId xmlns:p14="http://schemas.microsoft.com/office/powerpoint/2010/main" val="225491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35</a:t>
            </a:fld>
            <a:endParaRPr lang="en-US" dirty="0"/>
          </a:p>
        </p:txBody>
      </p:sp>
    </p:spTree>
    <p:extLst>
      <p:ext uri="{BB962C8B-B14F-4D97-AF65-F5344CB8AC3E}">
        <p14:creationId xmlns:p14="http://schemas.microsoft.com/office/powerpoint/2010/main" val="180265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38</a:t>
            </a:fld>
            <a:endParaRPr lang="en-US" dirty="0"/>
          </a:p>
        </p:txBody>
      </p:sp>
    </p:spTree>
    <p:extLst>
      <p:ext uri="{BB962C8B-B14F-4D97-AF65-F5344CB8AC3E}">
        <p14:creationId xmlns:p14="http://schemas.microsoft.com/office/powerpoint/2010/main" val="293141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a:p>
            <a:r>
              <a:rPr lang="en-US" dirty="0"/>
              <a:t>Some overlap/duplication, but addressing</a:t>
            </a:r>
            <a:r>
              <a:rPr lang="en-US" baseline="0" dirty="0"/>
              <a:t> questions posed in the chat box from both sessions</a:t>
            </a:r>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41</a:t>
            </a:fld>
            <a:endParaRPr lang="en-US" dirty="0"/>
          </a:p>
        </p:txBody>
      </p:sp>
    </p:spTree>
    <p:extLst>
      <p:ext uri="{BB962C8B-B14F-4D97-AF65-F5344CB8AC3E}">
        <p14:creationId xmlns:p14="http://schemas.microsoft.com/office/powerpoint/2010/main" val="415200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42</a:t>
            </a:fld>
            <a:endParaRPr lang="en-US" dirty="0"/>
          </a:p>
        </p:txBody>
      </p:sp>
    </p:spTree>
    <p:extLst>
      <p:ext uri="{BB962C8B-B14F-4D97-AF65-F5344CB8AC3E}">
        <p14:creationId xmlns:p14="http://schemas.microsoft.com/office/powerpoint/2010/main" val="322307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12/18</a:t>
            </a:r>
          </a:p>
        </p:txBody>
      </p:sp>
      <p:sp>
        <p:nvSpPr>
          <p:cNvPr id="4" name="Slide Number Placeholder 3"/>
          <p:cNvSpPr>
            <a:spLocks noGrp="1"/>
          </p:cNvSpPr>
          <p:nvPr>
            <p:ph type="sldNum" sz="quarter" idx="10"/>
          </p:nvPr>
        </p:nvSpPr>
        <p:spPr/>
        <p:txBody>
          <a:bodyPr/>
          <a:lstStyle/>
          <a:p>
            <a:fld id="{42715CA2-1010-4D62-B76A-13944E30DDA1}" type="slidenum">
              <a:rPr lang="en-US" smtClean="0"/>
              <a:t>43</a:t>
            </a:fld>
            <a:endParaRPr lang="en-US" dirty="0"/>
          </a:p>
        </p:txBody>
      </p:sp>
    </p:spTree>
    <p:extLst>
      <p:ext uri="{BB962C8B-B14F-4D97-AF65-F5344CB8AC3E}">
        <p14:creationId xmlns:p14="http://schemas.microsoft.com/office/powerpoint/2010/main" val="2760744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0" y="1"/>
            <a:ext cx="12191998" cy="360827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38200" y="976393"/>
            <a:ext cx="1051560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838200" y="2910456"/>
            <a:ext cx="10515600" cy="576664"/>
          </a:xfrm>
        </p:spPr>
        <p:txBody>
          <a:bodyPr>
            <a:normAutofit/>
          </a:bodyPr>
          <a:lstStyle>
            <a:lvl1pPr marL="0" indent="0" algn="ctr">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12" name="Group 11"/>
          <p:cNvGrpSpPr/>
          <p:nvPr userDrawn="1"/>
        </p:nvGrpSpPr>
        <p:grpSpPr>
          <a:xfrm>
            <a:off x="-2" y="6470422"/>
            <a:ext cx="12188484" cy="387579"/>
            <a:chOff x="-2" y="6470422"/>
            <a:chExt cx="12188484" cy="387579"/>
          </a:xfrm>
        </p:grpSpPr>
        <p:sp>
          <p:nvSpPr>
            <p:cNvPr id="13" name="Rectangle 1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012" y="4562856"/>
            <a:ext cx="2093976" cy="1127735"/>
          </a:xfrm>
          <a:prstGeom prst="rect">
            <a:avLst/>
          </a:prstGeom>
        </p:spPr>
      </p:pic>
    </p:spTree>
    <p:extLst>
      <p:ext uri="{BB962C8B-B14F-4D97-AF65-F5344CB8AC3E}">
        <p14:creationId xmlns:p14="http://schemas.microsoft.com/office/powerpoint/2010/main" val="31945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838200" y="967615"/>
            <a:ext cx="10515600" cy="1902191"/>
          </a:xfrm>
        </p:spPr>
        <p:txBody>
          <a:bodyPr anchor="b">
            <a:normAutofit/>
          </a:bodyPr>
          <a:lstStyle>
            <a:lvl1pPr algn="ctr">
              <a:defRPr sz="4400" b="1">
                <a:solidFill>
                  <a:schemeClr val="tx1"/>
                </a:solidFill>
                <a:latin typeface="+mn-lt"/>
              </a:defRPr>
            </a:lvl1pPr>
          </a:lstStyle>
          <a:p>
            <a:r>
              <a:rPr lang="en-US" dirty="0"/>
              <a:t>Click to edit presentation title</a:t>
            </a:r>
          </a:p>
        </p:txBody>
      </p:sp>
      <p:sp>
        <p:nvSpPr>
          <p:cNvPr id="15" name="Subtitle 2"/>
          <p:cNvSpPr>
            <a:spLocks noGrp="1"/>
          </p:cNvSpPr>
          <p:nvPr>
            <p:ph type="subTitle" idx="1" hasCustomPrompt="1"/>
          </p:nvPr>
        </p:nvSpPr>
        <p:spPr>
          <a:xfrm>
            <a:off x="838200" y="2972448"/>
            <a:ext cx="10515600" cy="576664"/>
          </a:xfrm>
        </p:spPr>
        <p:txBody>
          <a:bodyPr>
            <a:normAutofit/>
          </a:bodyPr>
          <a:lstStyle>
            <a:lvl1pPr marL="0" indent="0" algn="ctr">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1" name="Group 20"/>
          <p:cNvGrpSpPr/>
          <p:nvPr userDrawn="1"/>
        </p:nvGrpSpPr>
        <p:grpSpPr>
          <a:xfrm>
            <a:off x="-2" y="6470422"/>
            <a:ext cx="12188484" cy="387579"/>
            <a:chOff x="-2" y="6470422"/>
            <a:chExt cx="12188484" cy="387579"/>
          </a:xfrm>
        </p:grpSpPr>
        <p:sp>
          <p:nvSpPr>
            <p:cNvPr id="22" name="Rectangle 21"/>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17284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467B39D-87AC-4D39-8154-C6852A584385}" type="datetime1">
              <a:rPr lang="en-US" smtClean="0"/>
              <a:pPr/>
              <a:t>1/6/2021</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4363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About Us</a:t>
            </a:r>
          </a:p>
        </p:txBody>
      </p:sp>
      <p:sp>
        <p:nvSpPr>
          <p:cNvPr id="11" name="TextBox 10"/>
          <p:cNvSpPr txBox="1"/>
          <p:nvPr userDrawn="1"/>
        </p:nvSpPr>
        <p:spPr>
          <a:xfrm>
            <a:off x="6172200" y="2135062"/>
            <a:ext cx="5019261" cy="3970318"/>
          </a:xfrm>
          <a:prstGeom prst="rect">
            <a:avLst/>
          </a:prstGeom>
          <a:noFill/>
        </p:spPr>
        <p:txBody>
          <a:bodyPr wrap="square" rtlCol="0">
            <a:spAutoFit/>
          </a:bodyPr>
          <a:lstStyle/>
          <a:p>
            <a:r>
              <a:rPr lang="en-US" sz="1800" dirty="0">
                <a:latin typeface="Calibri Light" panose="020F0302020204030204" pitchFamily="34" charset="0"/>
              </a:rPr>
              <a:t>The Department for Public Health (DPH) is dedicated to improving health and</a:t>
            </a:r>
            <a:r>
              <a:rPr lang="en-US" sz="1800" baseline="0" dirty="0">
                <a:latin typeface="Calibri Light" panose="020F0302020204030204" pitchFamily="34" charset="0"/>
              </a:rPr>
              <a:t> safety of Kentuckians through </a:t>
            </a:r>
            <a:r>
              <a:rPr lang="en-US" sz="1800" i="1" baseline="0" dirty="0">
                <a:latin typeface="Calibri Light" panose="020F0302020204030204" pitchFamily="34" charset="0"/>
              </a:rPr>
              <a:t>prevention</a:t>
            </a:r>
            <a:r>
              <a:rPr lang="en-US" sz="1800" baseline="0" dirty="0">
                <a:latin typeface="Calibri Light" panose="020F0302020204030204" pitchFamily="34" charset="0"/>
              </a:rPr>
              <a:t>, </a:t>
            </a:r>
            <a:r>
              <a:rPr lang="en-US" sz="1800" i="1" baseline="0" dirty="0">
                <a:latin typeface="Calibri Light" panose="020F0302020204030204" pitchFamily="34" charset="0"/>
              </a:rPr>
              <a:t>promotion</a:t>
            </a:r>
            <a:r>
              <a:rPr lang="en-US" sz="1800" baseline="0" dirty="0">
                <a:latin typeface="Calibri Light" panose="020F0302020204030204" pitchFamily="34" charset="0"/>
              </a:rPr>
              <a:t>, and </a:t>
            </a:r>
            <a:r>
              <a:rPr lang="en-US" sz="1800" i="1" baseline="0" dirty="0">
                <a:latin typeface="Calibri Light" panose="020F0302020204030204" pitchFamily="34" charset="0"/>
              </a:rPr>
              <a:t>protection</a:t>
            </a:r>
            <a:r>
              <a:rPr lang="en-US" sz="1800" baseline="0" dirty="0">
                <a:latin typeface="Calibri Light" panose="020F0302020204030204" pitchFamily="34" charset="0"/>
              </a:rPr>
              <a:t>.</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As a major component of the Cabinet for Health and Family Services, DPH provides guidance and support for health departments in all 120 counties.</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8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66" y="2924404"/>
            <a:ext cx="4833530" cy="2391634"/>
          </a:xfrm>
          <a:prstGeom prst="rect">
            <a:avLst/>
          </a:prstGeom>
        </p:spPr>
      </p:pic>
      <p:grpSp>
        <p:nvGrpSpPr>
          <p:cNvPr id="43" name="Group 42"/>
          <p:cNvGrpSpPr/>
          <p:nvPr userDrawn="1"/>
        </p:nvGrpSpPr>
        <p:grpSpPr>
          <a:xfrm>
            <a:off x="1758" y="1880473"/>
            <a:ext cx="12188484" cy="74025"/>
            <a:chOff x="-2" y="6470422"/>
            <a:chExt cx="12188484" cy="387579"/>
          </a:xfrm>
        </p:grpSpPr>
        <p:sp>
          <p:nvSpPr>
            <p:cNvPr id="44" name="Rectangle 4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Rectangle 4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Rectangle 45"/>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47" name="Group 46"/>
          <p:cNvGrpSpPr/>
          <p:nvPr userDrawn="1"/>
        </p:nvGrpSpPr>
        <p:grpSpPr>
          <a:xfrm>
            <a:off x="3516" y="6301804"/>
            <a:ext cx="12188484" cy="74025"/>
            <a:chOff x="-2" y="6470422"/>
            <a:chExt cx="12188484" cy="387579"/>
          </a:xfrm>
        </p:grpSpPr>
        <p:sp>
          <p:nvSpPr>
            <p:cNvPr id="48" name="Rectangle 4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9" name="Rectangle 4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0" name="Rectangle 4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19360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049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Mission and Vision in Action</a:t>
            </a:r>
          </a:p>
        </p:txBody>
      </p:sp>
      <p:sp>
        <p:nvSpPr>
          <p:cNvPr id="11" name="TextBox 10"/>
          <p:cNvSpPr txBox="1"/>
          <p:nvPr userDrawn="1"/>
        </p:nvSpPr>
        <p:spPr>
          <a:xfrm>
            <a:off x="6205591" y="2331486"/>
            <a:ext cx="4900773" cy="1015663"/>
          </a:xfrm>
          <a:prstGeom prst="rect">
            <a:avLst/>
          </a:prstGeom>
          <a:noFill/>
        </p:spPr>
        <p:txBody>
          <a:bodyPr wrap="square" rtlCol="0">
            <a:spAutoFit/>
          </a:bodyPr>
          <a:lstStyle/>
          <a:p>
            <a:r>
              <a:rPr lang="en-US" sz="2000" dirty="0">
                <a:latin typeface="Calibri Light" panose="020F0302020204030204" pitchFamily="34" charset="0"/>
              </a:rPr>
              <a:t>Our mission is to improve the health and safety of people in Kentucky through prevention, promotion and protection.</a:t>
            </a:r>
          </a:p>
        </p:txBody>
      </p:sp>
      <p:sp>
        <p:nvSpPr>
          <p:cNvPr id="12" name="Rectangle 11"/>
          <p:cNvSpPr/>
          <p:nvPr userDrawn="1"/>
        </p:nvSpPr>
        <p:spPr>
          <a:xfrm>
            <a:off x="838200" y="2300708"/>
            <a:ext cx="5141359" cy="1077218"/>
          </a:xfrm>
          <a:prstGeom prst="rect">
            <a:avLst/>
          </a:prstGeom>
        </p:spPr>
        <p:txBody>
          <a:bodyPr wrap="square">
            <a:spAutoFit/>
          </a:bodyPr>
          <a:lstStyle/>
          <a:p>
            <a:pPr algn="r"/>
            <a:r>
              <a:rPr lang="en-US" sz="3200" b="1" dirty="0"/>
              <a:t>Healthier People, </a:t>
            </a:r>
            <a:br>
              <a:rPr lang="en-US" sz="3200" b="1" dirty="0"/>
            </a:br>
            <a:r>
              <a:rPr lang="en-US" sz="3200" b="1" dirty="0"/>
              <a:t>Healthier Communities.</a:t>
            </a:r>
          </a:p>
        </p:txBody>
      </p:sp>
      <p:sp>
        <p:nvSpPr>
          <p:cNvPr id="14" name="Pentagon 13"/>
          <p:cNvSpPr/>
          <p:nvPr userDrawn="1"/>
        </p:nvSpPr>
        <p:spPr>
          <a:xfrm>
            <a:off x="7118195" y="3691136"/>
            <a:ext cx="267864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4756678" y="3691136"/>
            <a:ext cx="267864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2374613" y="3691136"/>
            <a:ext cx="267864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3081428" y="3795907"/>
            <a:ext cx="1265014" cy="369332"/>
          </a:xfrm>
          <a:prstGeom prst="rect">
            <a:avLst/>
          </a:prstGeom>
          <a:noFill/>
        </p:spPr>
        <p:txBody>
          <a:bodyPr wrap="square" rtlCol="0">
            <a:spAutoFit/>
          </a:bodyPr>
          <a:lstStyle/>
          <a:p>
            <a:pPr algn="ctr"/>
            <a:r>
              <a:rPr lang="en-US" b="1" dirty="0">
                <a:solidFill>
                  <a:schemeClr val="bg1"/>
                </a:solidFill>
              </a:rPr>
              <a:t>Prevention</a:t>
            </a:r>
          </a:p>
        </p:txBody>
      </p:sp>
      <p:sp>
        <p:nvSpPr>
          <p:cNvPr id="18" name="TextBox 17"/>
          <p:cNvSpPr txBox="1"/>
          <p:nvPr userDrawn="1"/>
        </p:nvSpPr>
        <p:spPr>
          <a:xfrm>
            <a:off x="5488470" y="3795907"/>
            <a:ext cx="1215060"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7838963" y="3795907"/>
            <a:ext cx="1237108"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3713935" y="4251846"/>
            <a:ext cx="0" cy="36576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096000" y="4251846"/>
            <a:ext cx="0" cy="36576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457517" y="4251846"/>
            <a:ext cx="0" cy="36576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126562" y="4893707"/>
            <a:ext cx="1970554" cy="1588127"/>
          </a:xfrm>
          <a:prstGeom prst="rect">
            <a:avLst/>
          </a:prstGeom>
          <a:noFill/>
        </p:spPr>
        <p:txBody>
          <a:bodyPr wrap="square" rtlCol="0">
            <a:spAutoFit/>
          </a:bodyPr>
          <a:lstStyle/>
          <a:p>
            <a:pPr algn="ctr">
              <a:lnSpc>
                <a:spcPct val="80000"/>
              </a:lnSpc>
              <a:spcAft>
                <a:spcPts val="1200"/>
              </a:spcAft>
            </a:pPr>
            <a:r>
              <a:rPr lang="en-US" sz="1400" dirty="0"/>
              <a:t>Environmental Inspections</a:t>
            </a:r>
          </a:p>
          <a:p>
            <a:pPr algn="ctr">
              <a:lnSpc>
                <a:spcPct val="80000"/>
              </a:lnSpc>
              <a:spcAft>
                <a:spcPts val="1200"/>
              </a:spcAft>
            </a:pPr>
            <a:r>
              <a:rPr lang="en-US" sz="1400" dirty="0"/>
              <a:t>Public Health &amp; Disaster Preparedness</a:t>
            </a:r>
          </a:p>
          <a:p>
            <a:pPr algn="ctr">
              <a:lnSpc>
                <a:spcPct val="80000"/>
              </a:lnSpc>
              <a:spcAft>
                <a:spcPts val="1200"/>
              </a:spcAft>
            </a:pPr>
            <a:r>
              <a:rPr lang="en-US" sz="1400" dirty="0"/>
              <a:t>Disease Surveillance</a:t>
            </a:r>
          </a:p>
          <a:p>
            <a:pPr algn="ctr">
              <a:lnSpc>
                <a:spcPct val="80000"/>
              </a:lnSpc>
              <a:spcAft>
                <a:spcPts val="1200"/>
              </a:spcAft>
            </a:pPr>
            <a:r>
              <a:rPr lang="en-US" sz="1400" dirty="0"/>
              <a:t>Mobile Harm Reduction</a:t>
            </a:r>
          </a:p>
        </p:txBody>
      </p:sp>
      <p:sp>
        <p:nvSpPr>
          <p:cNvPr id="24" name="TextBox 23"/>
          <p:cNvSpPr txBox="1"/>
          <p:nvPr userDrawn="1"/>
        </p:nvSpPr>
        <p:spPr>
          <a:xfrm>
            <a:off x="2728658" y="4891065"/>
            <a:ext cx="1970554" cy="1243417"/>
          </a:xfrm>
          <a:prstGeom prst="rect">
            <a:avLst/>
          </a:prstGeom>
          <a:noFill/>
        </p:spPr>
        <p:txBody>
          <a:bodyPr wrap="square" rtlCol="0">
            <a:spAutoFit/>
          </a:bodyPr>
          <a:lstStyle/>
          <a:p>
            <a:pPr algn="ctr">
              <a:lnSpc>
                <a:spcPct val="80000"/>
              </a:lnSpc>
              <a:spcAft>
                <a:spcPts val="1200"/>
              </a:spcAft>
            </a:pPr>
            <a:r>
              <a:rPr lang="en-US" sz="1400" dirty="0"/>
              <a:t>HANDS</a:t>
            </a:r>
          </a:p>
          <a:p>
            <a:pPr algn="ctr">
              <a:lnSpc>
                <a:spcPct val="80000"/>
              </a:lnSpc>
              <a:spcAft>
                <a:spcPts val="1200"/>
              </a:spcAft>
            </a:pPr>
            <a:r>
              <a:rPr lang="en-US" sz="1400" dirty="0"/>
              <a:t>First Steps</a:t>
            </a:r>
          </a:p>
          <a:p>
            <a:pPr algn="ctr">
              <a:lnSpc>
                <a:spcPct val="80000"/>
              </a:lnSpc>
              <a:spcAft>
                <a:spcPts val="1200"/>
              </a:spcAft>
            </a:pPr>
            <a:r>
              <a:rPr lang="en-US" sz="1400" dirty="0"/>
              <a:t>Immunizations</a:t>
            </a:r>
          </a:p>
          <a:p>
            <a:pPr algn="ctr">
              <a:lnSpc>
                <a:spcPct val="80000"/>
              </a:lnSpc>
              <a:spcAft>
                <a:spcPts val="1200"/>
              </a:spcAft>
            </a:pPr>
            <a:r>
              <a:rPr lang="en-US" sz="1400" dirty="0"/>
              <a:t>Newborn Screening</a:t>
            </a:r>
          </a:p>
        </p:txBody>
      </p:sp>
      <p:sp>
        <p:nvSpPr>
          <p:cNvPr id="25" name="TextBox 24"/>
          <p:cNvSpPr txBox="1"/>
          <p:nvPr userDrawn="1"/>
        </p:nvSpPr>
        <p:spPr>
          <a:xfrm>
            <a:off x="7472240" y="4891065"/>
            <a:ext cx="1970554" cy="1243417"/>
          </a:xfrm>
          <a:prstGeom prst="rect">
            <a:avLst/>
          </a:prstGeom>
          <a:noFill/>
        </p:spPr>
        <p:txBody>
          <a:bodyPr wrap="square" rtlCol="0">
            <a:spAutoFit/>
          </a:bodyPr>
          <a:lstStyle/>
          <a:p>
            <a:pPr algn="ctr">
              <a:lnSpc>
                <a:spcPct val="80000"/>
              </a:lnSpc>
              <a:spcAft>
                <a:spcPts val="1200"/>
              </a:spcAft>
            </a:pPr>
            <a:r>
              <a:rPr lang="en-US" sz="1400" dirty="0"/>
              <a:t>WIC</a:t>
            </a:r>
          </a:p>
          <a:p>
            <a:pPr algn="ctr">
              <a:lnSpc>
                <a:spcPct val="80000"/>
              </a:lnSpc>
              <a:spcAft>
                <a:spcPts val="1200"/>
              </a:spcAft>
            </a:pPr>
            <a:r>
              <a:rPr lang="en-US" sz="1400" dirty="0"/>
              <a:t>Smoking Cessation</a:t>
            </a:r>
          </a:p>
          <a:p>
            <a:pPr algn="ctr">
              <a:lnSpc>
                <a:spcPct val="80000"/>
              </a:lnSpc>
              <a:spcAft>
                <a:spcPts val="1200"/>
              </a:spcAft>
            </a:pPr>
            <a:r>
              <a:rPr lang="en-US" sz="1400" dirty="0"/>
              <a:t>Diabetes Prevention</a:t>
            </a:r>
          </a:p>
          <a:p>
            <a:pPr algn="ctr">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743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8287050" y="2839317"/>
            <a:ext cx="281931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8287050" y="2191675"/>
            <a:ext cx="281931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8287050" y="2305057"/>
            <a:ext cx="2045134" cy="369332"/>
          </a:xfrm>
          <a:prstGeom prst="rect">
            <a:avLst/>
          </a:prstGeom>
          <a:noFill/>
        </p:spPr>
        <p:txBody>
          <a:bodyPr wrap="square" rtlCol="0">
            <a:spAutoFit/>
          </a:bodyPr>
          <a:lstStyle/>
          <a:p>
            <a:pPr algn="l"/>
            <a:r>
              <a:rPr lang="en-US" b="1" dirty="0">
                <a:solidFill>
                  <a:schemeClr val="bg1"/>
                </a:solidFill>
              </a:rPr>
              <a:t>Syringe Exchange</a:t>
            </a:r>
          </a:p>
        </p:txBody>
      </p:sp>
      <p:sp>
        <p:nvSpPr>
          <p:cNvPr id="18" name="TextBox 17"/>
          <p:cNvSpPr txBox="1"/>
          <p:nvPr userDrawn="1"/>
        </p:nvSpPr>
        <p:spPr>
          <a:xfrm>
            <a:off x="8287050" y="2954596"/>
            <a:ext cx="3045346" cy="369332"/>
          </a:xfrm>
          <a:prstGeom prst="rect">
            <a:avLst/>
          </a:prstGeom>
          <a:noFill/>
        </p:spPr>
        <p:txBody>
          <a:bodyPr wrap="square" rtlCol="0">
            <a:spAutoFit/>
          </a:bodyPr>
          <a:lstStyle/>
          <a:p>
            <a:pPr algn="l"/>
            <a:r>
              <a:rPr lang="en-US" b="1" dirty="0">
                <a:solidFill>
                  <a:schemeClr val="bg1"/>
                </a:solidFill>
              </a:rPr>
              <a:t>www.FindHelpNowKY.org</a:t>
            </a:r>
          </a:p>
        </p:txBody>
      </p:sp>
      <p:sp>
        <p:nvSpPr>
          <p:cNvPr id="19" name="TextBox 18"/>
          <p:cNvSpPr txBox="1"/>
          <p:nvPr userDrawn="1"/>
        </p:nvSpPr>
        <p:spPr>
          <a:xfrm>
            <a:off x="8287049" y="3606724"/>
            <a:ext cx="2538605" cy="369332"/>
          </a:xfrm>
          <a:prstGeom prst="rect">
            <a:avLst/>
          </a:prstGeom>
          <a:noFill/>
        </p:spPr>
        <p:txBody>
          <a:bodyPr wrap="square" rtlCol="0">
            <a:spAutoFit/>
          </a:bodyPr>
          <a:lstStyle/>
          <a:p>
            <a:pPr algn="l"/>
            <a:r>
              <a:rPr lang="en-US" b="1" dirty="0">
                <a:solidFill>
                  <a:schemeClr val="bg1"/>
                </a:solidFill>
              </a:rPr>
              <a:t>Naloxone Distribution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33885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1734740" y="2466993"/>
            <a:ext cx="1651794" cy="1651794"/>
          </a:xfrm>
          <a:prstGeom prst="ellipse">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078775"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5270102" y="2466993"/>
            <a:ext cx="1651794" cy="165179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9013653" y="2466993"/>
            <a:ext cx="1651794" cy="165179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192578"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Overview of the Largest Healthcare System in Kentucky</a:t>
            </a:r>
          </a:p>
        </p:txBody>
      </p:sp>
    </p:spTree>
    <p:extLst>
      <p:ext uri="{BB962C8B-B14F-4D97-AF65-F5344CB8AC3E}">
        <p14:creationId xmlns:p14="http://schemas.microsoft.com/office/powerpoint/2010/main" val="2902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Statewide Reach</a:t>
            </a:r>
          </a:p>
        </p:txBody>
      </p:sp>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grpSp>
        <p:nvGrpSpPr>
          <p:cNvPr id="27" name="Group 26"/>
          <p:cNvGrpSpPr/>
          <p:nvPr userDrawn="1"/>
        </p:nvGrpSpPr>
        <p:grpSpPr>
          <a:xfrm>
            <a:off x="1758" y="1880473"/>
            <a:ext cx="12188484" cy="74025"/>
            <a:chOff x="-2" y="6470422"/>
            <a:chExt cx="12188484" cy="387579"/>
          </a:xfrm>
        </p:grpSpPr>
        <p:sp>
          <p:nvSpPr>
            <p:cNvPr id="28" name="Rectangle 2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ectangle 2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149241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0" name="Rectangle 9"/>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5"/>
          <p:cNvSpPr txBox="1">
            <a:spLocks/>
          </p:cNvSpPr>
          <p:nvPr userDrawn="1"/>
        </p:nvSpPr>
        <p:spPr>
          <a:xfrm>
            <a:off x="470796" y="2488568"/>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3370687765"/>
              </p:ext>
            </p:extLst>
          </p:nvPr>
        </p:nvGraphicFramePr>
        <p:xfrm>
          <a:off x="3633555" y="592076"/>
          <a:ext cx="6325455"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450320" y="523957"/>
            <a:ext cx="2483372" cy="6067815"/>
          </a:xfrm>
          <a:prstGeom prst="rect">
            <a:avLst/>
          </a:prstGeom>
        </p:spPr>
        <p:txBody>
          <a:bodyPr wrap="none">
            <a:spAutoFit/>
          </a:bodyPr>
          <a:lstStyle/>
          <a:p>
            <a:pPr lvl="0" algn="l" defTabSz="889000">
              <a:lnSpc>
                <a:spcPct val="80000"/>
              </a:lnSpc>
              <a:spcBef>
                <a:spcPct val="0"/>
              </a:spcBef>
              <a:spcAft>
                <a:spcPct val="35000"/>
              </a:spcAft>
            </a:pPr>
            <a:r>
              <a:rPr lang="en-US" sz="1100" kern="1200" dirty="0">
                <a:solidFill>
                  <a:schemeClr val="tx2"/>
                </a:solidFill>
              </a:rPr>
              <a:t>Health Equity</a:t>
            </a:r>
          </a:p>
          <a:p>
            <a:pPr lvl="0" algn="l" defTabSz="889000">
              <a:lnSpc>
                <a:spcPct val="80000"/>
              </a:lnSpc>
              <a:spcBef>
                <a:spcPct val="0"/>
              </a:spcBef>
              <a:spcAft>
                <a:spcPct val="35000"/>
              </a:spcAft>
            </a:pPr>
            <a:r>
              <a:rPr lang="en-US" sz="1100" kern="1200" dirty="0">
                <a:solidFill>
                  <a:schemeClr val="accent1"/>
                </a:solidFill>
              </a:rPr>
              <a:t>Nutrition Services </a:t>
            </a:r>
          </a:p>
          <a:p>
            <a:pPr lvl="0" algn="l" defTabSz="889000">
              <a:lnSpc>
                <a:spcPct val="80000"/>
              </a:lnSpc>
              <a:spcBef>
                <a:spcPct val="0"/>
              </a:spcBef>
              <a:spcAft>
                <a:spcPct val="35000"/>
              </a:spcAft>
            </a:pPr>
            <a:r>
              <a:rPr lang="en-US" sz="1100" kern="1200" dirty="0">
                <a:solidFill>
                  <a:schemeClr val="accent1"/>
                </a:solidFill>
              </a:rPr>
              <a:t>Child and Family Health Improvement</a:t>
            </a:r>
          </a:p>
          <a:p>
            <a:pPr lvl="0" algn="l" defTabSz="889000">
              <a:lnSpc>
                <a:spcPct val="80000"/>
              </a:lnSpc>
              <a:spcBef>
                <a:spcPct val="0"/>
              </a:spcBef>
              <a:spcAft>
                <a:spcPct val="35000"/>
              </a:spcAft>
            </a:pPr>
            <a:r>
              <a:rPr lang="en-US" sz="1100" kern="1200" dirty="0">
                <a:solidFill>
                  <a:schemeClr val="accent1"/>
                </a:solidFill>
              </a:rPr>
              <a:t>Early Childhood Development</a:t>
            </a:r>
          </a:p>
          <a:p>
            <a:pPr lvl="0" algn="l" defTabSz="889000">
              <a:lnSpc>
                <a:spcPct val="80000"/>
              </a:lnSpc>
              <a:spcBef>
                <a:spcPct val="0"/>
              </a:spcBef>
              <a:spcAft>
                <a:spcPct val="35000"/>
              </a:spcAft>
            </a:pPr>
            <a:r>
              <a:rPr lang="en-US" sz="1100" kern="1200" baseline="0" dirty="0">
                <a:solidFill>
                  <a:schemeClr val="accent6"/>
                </a:solidFill>
              </a:rPr>
              <a:t>Adolescent Health Initiatives</a:t>
            </a:r>
          </a:p>
          <a:p>
            <a:pPr lvl="0" algn="l" defTabSz="889000">
              <a:lnSpc>
                <a:spcPct val="80000"/>
              </a:lnSpc>
              <a:spcBef>
                <a:spcPct val="0"/>
              </a:spcBef>
              <a:spcAft>
                <a:spcPct val="35000"/>
              </a:spcAft>
            </a:pPr>
            <a:r>
              <a:rPr lang="en-US" sz="1100" kern="1200" baseline="0" dirty="0">
                <a:solidFill>
                  <a:schemeClr val="accent6"/>
                </a:solidFill>
              </a:rPr>
              <a:t>Breast and Cervical Cancer Screening</a:t>
            </a:r>
          </a:p>
          <a:p>
            <a:pPr lvl="0" algn="l" defTabSz="889000">
              <a:lnSpc>
                <a:spcPct val="80000"/>
              </a:lnSpc>
              <a:spcBef>
                <a:spcPct val="0"/>
              </a:spcBef>
              <a:spcAft>
                <a:spcPct val="35000"/>
              </a:spcAft>
            </a:pPr>
            <a:r>
              <a:rPr lang="en-US" sz="1100" kern="1200" baseline="0" dirty="0">
                <a:solidFill>
                  <a:schemeClr val="accent6"/>
                </a:solidFill>
              </a:rPr>
              <a:t>Family Planning</a:t>
            </a:r>
          </a:p>
          <a:p>
            <a:pPr lvl="0" algn="l" defTabSz="889000">
              <a:lnSpc>
                <a:spcPct val="80000"/>
              </a:lnSpc>
              <a:spcBef>
                <a:spcPct val="0"/>
              </a:spcBef>
              <a:spcAft>
                <a:spcPct val="35000"/>
              </a:spcAft>
            </a:pPr>
            <a:r>
              <a:rPr lang="en-US" sz="1100" kern="1200" baseline="0" dirty="0">
                <a:solidFill>
                  <a:schemeClr val="accent6"/>
                </a:solidFill>
              </a:rPr>
              <a:t>Preconception Health </a:t>
            </a:r>
          </a:p>
          <a:p>
            <a:pPr lvl="0" algn="l" defTabSz="889000">
              <a:lnSpc>
                <a:spcPct val="80000"/>
              </a:lnSpc>
              <a:spcBef>
                <a:spcPct val="0"/>
              </a:spcBef>
              <a:spcAft>
                <a:spcPct val="35000"/>
              </a:spcAft>
            </a:pPr>
            <a:r>
              <a:rPr lang="en-US" sz="1100" kern="1200" baseline="0" dirty="0">
                <a:solidFill>
                  <a:schemeClr val="accent6"/>
                </a:solidFill>
              </a:rPr>
              <a:t>Ovarian Cancer Awareness</a:t>
            </a:r>
          </a:p>
          <a:p>
            <a:pPr lvl="0" algn="l" defTabSz="889000">
              <a:lnSpc>
                <a:spcPct val="80000"/>
              </a:lnSpc>
              <a:spcBef>
                <a:spcPct val="0"/>
              </a:spcBef>
              <a:spcAft>
                <a:spcPct val="35000"/>
              </a:spcAft>
            </a:pPr>
            <a:r>
              <a:rPr lang="en-US" sz="1100" kern="1200" baseline="0" dirty="0">
                <a:solidFill>
                  <a:schemeClr val="accent2"/>
                </a:solidFill>
              </a:rPr>
              <a:t>Chronic Disease Prevention</a:t>
            </a:r>
          </a:p>
          <a:p>
            <a:pPr lvl="0" algn="l" defTabSz="889000">
              <a:lnSpc>
                <a:spcPct val="80000"/>
              </a:lnSpc>
              <a:spcBef>
                <a:spcPct val="0"/>
              </a:spcBef>
              <a:spcAft>
                <a:spcPct val="35000"/>
              </a:spcAft>
            </a:pPr>
            <a:r>
              <a:rPr lang="en-US" sz="1100" kern="1200" baseline="0" dirty="0">
                <a:solidFill>
                  <a:schemeClr val="accent2"/>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chemeClr val="accent2"/>
                </a:solidFill>
              </a:rPr>
              <a:t>Health</a:t>
            </a:r>
            <a:r>
              <a:rPr lang="en-US" sz="1100" kern="1200" baseline="0" dirty="0">
                <a:solidFill>
                  <a:schemeClr val="accent2"/>
                </a:solidFill>
              </a:rPr>
              <a:t> Promotion</a:t>
            </a:r>
          </a:p>
          <a:p>
            <a:pPr lvl="0" algn="l" defTabSz="889000">
              <a:lnSpc>
                <a:spcPct val="80000"/>
              </a:lnSpc>
              <a:spcBef>
                <a:spcPct val="0"/>
              </a:spcBef>
              <a:spcAft>
                <a:spcPct val="35000"/>
              </a:spcAft>
            </a:pPr>
            <a:r>
              <a:rPr lang="en-US" sz="1100" kern="1200" baseline="0" dirty="0">
                <a:solidFill>
                  <a:schemeClr val="accent3"/>
                </a:solidFill>
              </a:rPr>
              <a:t>HIV/AIDS</a:t>
            </a:r>
          </a:p>
          <a:p>
            <a:pPr lvl="0" algn="l" defTabSz="889000">
              <a:lnSpc>
                <a:spcPct val="80000"/>
              </a:lnSpc>
              <a:spcBef>
                <a:spcPct val="0"/>
              </a:spcBef>
              <a:spcAft>
                <a:spcPct val="35000"/>
              </a:spcAft>
            </a:pPr>
            <a:r>
              <a:rPr lang="en-US" sz="1100" kern="1200" baseline="0" dirty="0">
                <a:solidFill>
                  <a:schemeClr val="accent3"/>
                </a:solidFill>
              </a:rPr>
              <a:t>Infectious Disease</a:t>
            </a:r>
          </a:p>
          <a:p>
            <a:pPr lvl="0" algn="l" defTabSz="889000">
              <a:lnSpc>
                <a:spcPct val="80000"/>
              </a:lnSpc>
              <a:spcBef>
                <a:spcPct val="0"/>
              </a:spcBef>
              <a:spcAft>
                <a:spcPct val="35000"/>
              </a:spcAft>
            </a:pPr>
            <a:r>
              <a:rPr lang="en-US" sz="1100" kern="1200" baseline="0" dirty="0">
                <a:solidFill>
                  <a:schemeClr val="accent3"/>
                </a:solidFill>
              </a:rPr>
              <a:t>Vital Statistics</a:t>
            </a:r>
          </a:p>
          <a:p>
            <a:pPr lvl="0" algn="l" defTabSz="889000">
              <a:lnSpc>
                <a:spcPct val="80000"/>
              </a:lnSpc>
              <a:spcBef>
                <a:spcPct val="0"/>
              </a:spcBef>
              <a:spcAft>
                <a:spcPct val="35000"/>
              </a:spcAft>
            </a:pPr>
            <a:r>
              <a:rPr lang="en-US" sz="1100" kern="1200" baseline="0" dirty="0">
                <a:solidFill>
                  <a:schemeClr val="accent3"/>
                </a:solidFill>
              </a:rPr>
              <a:t>Immunizations</a:t>
            </a:r>
          </a:p>
          <a:p>
            <a:pPr lvl="0" algn="l" defTabSz="889000">
              <a:lnSpc>
                <a:spcPct val="80000"/>
              </a:lnSpc>
              <a:spcBef>
                <a:spcPct val="0"/>
              </a:spcBef>
              <a:spcAft>
                <a:spcPct val="35000"/>
              </a:spcAft>
            </a:pPr>
            <a:r>
              <a:rPr lang="en-US" sz="1100" kern="1200" baseline="0" dirty="0">
                <a:solidFill>
                  <a:schemeClr val="accent4"/>
                </a:solidFill>
              </a:rPr>
              <a:t>Milk Safety</a:t>
            </a:r>
          </a:p>
          <a:p>
            <a:pPr lvl="0" algn="l" defTabSz="889000">
              <a:lnSpc>
                <a:spcPct val="80000"/>
              </a:lnSpc>
              <a:spcBef>
                <a:spcPct val="0"/>
              </a:spcBef>
              <a:spcAft>
                <a:spcPct val="35000"/>
              </a:spcAft>
            </a:pPr>
            <a:r>
              <a:rPr lang="en-US" sz="1100" kern="1200" baseline="0" dirty="0">
                <a:solidFill>
                  <a:schemeClr val="accent4"/>
                </a:solidFill>
              </a:rPr>
              <a:t>Food Safety</a:t>
            </a:r>
          </a:p>
          <a:p>
            <a:pPr lvl="0" algn="l" defTabSz="889000">
              <a:lnSpc>
                <a:spcPct val="80000"/>
              </a:lnSpc>
              <a:spcBef>
                <a:spcPct val="0"/>
              </a:spcBef>
              <a:spcAft>
                <a:spcPct val="35000"/>
              </a:spcAft>
            </a:pPr>
            <a:r>
              <a:rPr lang="en-US" sz="1100" kern="1200" baseline="0" dirty="0">
                <a:solidFill>
                  <a:schemeClr val="accent4"/>
                </a:solidFill>
              </a:rPr>
              <a:t>Environmental Management</a:t>
            </a:r>
          </a:p>
          <a:p>
            <a:pPr lvl="0" algn="l" defTabSz="889000">
              <a:lnSpc>
                <a:spcPct val="80000"/>
              </a:lnSpc>
              <a:spcBef>
                <a:spcPct val="0"/>
              </a:spcBef>
              <a:spcAft>
                <a:spcPct val="35000"/>
              </a:spcAft>
            </a:pPr>
            <a:r>
              <a:rPr lang="en-US" sz="1100" kern="1200" baseline="0" dirty="0">
                <a:solidFill>
                  <a:schemeClr val="accent4"/>
                </a:solidFill>
              </a:rPr>
              <a:t>Radiation Health</a:t>
            </a:r>
          </a:p>
          <a:p>
            <a:pPr lvl="0" algn="l" defTabSz="889000">
              <a:lnSpc>
                <a:spcPct val="80000"/>
              </a:lnSpc>
              <a:spcBef>
                <a:spcPct val="0"/>
              </a:spcBef>
              <a:spcAft>
                <a:spcPct val="35000"/>
              </a:spcAft>
            </a:pPr>
            <a:r>
              <a:rPr lang="en-US" sz="1100" kern="1200" baseline="0" dirty="0">
                <a:solidFill>
                  <a:schemeClr val="accent4"/>
                </a:solidFill>
              </a:rPr>
              <a:t>Public Safety</a:t>
            </a:r>
          </a:p>
          <a:p>
            <a:pPr lvl="0" algn="l" defTabSz="889000">
              <a:lnSpc>
                <a:spcPct val="80000"/>
              </a:lnSpc>
              <a:spcBef>
                <a:spcPct val="0"/>
              </a:spcBef>
              <a:spcAft>
                <a:spcPct val="35000"/>
              </a:spcAft>
            </a:pPr>
            <a:r>
              <a:rPr lang="en-US" sz="1100" kern="1200" baseline="0" dirty="0">
                <a:solidFill>
                  <a:schemeClr val="accent4"/>
                </a:solidFill>
              </a:rPr>
              <a:t>Public Health Preparedness</a:t>
            </a:r>
          </a:p>
          <a:p>
            <a:pPr lvl="0" algn="l" defTabSz="889000">
              <a:lnSpc>
                <a:spcPct val="80000"/>
              </a:lnSpc>
              <a:spcBef>
                <a:spcPct val="0"/>
              </a:spcBef>
              <a:spcAft>
                <a:spcPct val="35000"/>
              </a:spcAft>
            </a:pPr>
            <a:r>
              <a:rPr lang="en-US" sz="1100" kern="1200" baseline="0" dirty="0">
                <a:solidFill>
                  <a:schemeClr val="accent1"/>
                </a:solidFill>
              </a:rPr>
              <a:t>Microbiology</a:t>
            </a:r>
          </a:p>
          <a:p>
            <a:pPr lvl="0" algn="l" defTabSz="889000">
              <a:lnSpc>
                <a:spcPct val="80000"/>
              </a:lnSpc>
              <a:spcBef>
                <a:spcPct val="0"/>
              </a:spcBef>
              <a:spcAft>
                <a:spcPct val="35000"/>
              </a:spcAft>
            </a:pPr>
            <a:r>
              <a:rPr lang="en-US" sz="1100" kern="1200" baseline="0" dirty="0">
                <a:solidFill>
                  <a:schemeClr val="accent1"/>
                </a:solidFill>
              </a:rPr>
              <a:t>Molecular and Clinical Chemistry</a:t>
            </a:r>
          </a:p>
          <a:p>
            <a:pPr lvl="0" algn="l" defTabSz="889000">
              <a:lnSpc>
                <a:spcPct val="80000"/>
              </a:lnSpc>
              <a:spcBef>
                <a:spcPct val="0"/>
              </a:spcBef>
              <a:spcAft>
                <a:spcPct val="35000"/>
              </a:spcAft>
            </a:pPr>
            <a:r>
              <a:rPr lang="en-US" sz="1100" kern="1200" baseline="0" dirty="0">
                <a:solidFill>
                  <a:schemeClr val="accent1"/>
                </a:solidFill>
              </a:rPr>
              <a:t>Global Preparedness and Environmental</a:t>
            </a:r>
          </a:p>
          <a:p>
            <a:pPr lvl="0" algn="l" defTabSz="889000">
              <a:lnSpc>
                <a:spcPct val="80000"/>
              </a:lnSpc>
              <a:spcBef>
                <a:spcPct val="0"/>
              </a:spcBef>
              <a:spcAft>
                <a:spcPct val="35000"/>
              </a:spcAft>
            </a:pPr>
            <a:r>
              <a:rPr lang="en-US" sz="1100" kern="1200" baseline="0" dirty="0">
                <a:solidFill>
                  <a:schemeClr val="accent1"/>
                </a:solidFill>
              </a:rPr>
              <a:t>Business Operations</a:t>
            </a:r>
          </a:p>
          <a:p>
            <a:pPr lvl="0" algn="l" defTabSz="889000">
              <a:lnSpc>
                <a:spcPct val="80000"/>
              </a:lnSpc>
              <a:spcBef>
                <a:spcPct val="0"/>
              </a:spcBef>
              <a:spcAft>
                <a:spcPct val="35000"/>
              </a:spcAft>
            </a:pPr>
            <a:r>
              <a:rPr lang="en-US" sz="1100" kern="1200" baseline="0" dirty="0">
                <a:solidFill>
                  <a:schemeClr val="accent2"/>
                </a:solidFill>
              </a:rPr>
              <a:t>Contracts and Payment</a:t>
            </a:r>
          </a:p>
          <a:p>
            <a:pPr lvl="0" algn="l" defTabSz="889000">
              <a:lnSpc>
                <a:spcPct val="80000"/>
              </a:lnSpc>
              <a:spcBef>
                <a:spcPct val="0"/>
              </a:spcBef>
              <a:spcAft>
                <a:spcPct val="35000"/>
              </a:spcAft>
            </a:pPr>
            <a:r>
              <a:rPr lang="en-US" sz="1100" kern="1200" baseline="0" dirty="0">
                <a:solidFill>
                  <a:schemeClr val="accent2"/>
                </a:solidFill>
              </a:rPr>
              <a:t>Local Health Operations</a:t>
            </a:r>
          </a:p>
          <a:p>
            <a:pPr lvl="0" algn="l" defTabSz="889000">
              <a:lnSpc>
                <a:spcPct val="80000"/>
              </a:lnSpc>
              <a:spcBef>
                <a:spcPct val="0"/>
              </a:spcBef>
              <a:spcAft>
                <a:spcPct val="35000"/>
              </a:spcAft>
            </a:pPr>
            <a:r>
              <a:rPr lang="en-US" sz="1100" kern="1200" baseline="0" dirty="0">
                <a:solidFill>
                  <a:schemeClr val="accent2"/>
                </a:solidFill>
              </a:rPr>
              <a:t>Budget</a:t>
            </a:r>
          </a:p>
          <a:p>
            <a:pPr lvl="0" algn="l" defTabSz="889000">
              <a:lnSpc>
                <a:spcPct val="80000"/>
              </a:lnSpc>
              <a:spcBef>
                <a:spcPct val="0"/>
              </a:spcBef>
              <a:spcAft>
                <a:spcPct val="35000"/>
              </a:spcAft>
            </a:pPr>
            <a:r>
              <a:rPr lang="en-US" sz="1100" kern="1200" baseline="0" dirty="0">
                <a:solidFill>
                  <a:schemeClr val="accent2"/>
                </a:solidFill>
              </a:rPr>
              <a:t>Local Health Personnel</a:t>
            </a:r>
          </a:p>
          <a:p>
            <a:pPr lvl="0" algn="l" defTabSz="889000">
              <a:lnSpc>
                <a:spcPct val="80000"/>
              </a:lnSpc>
              <a:spcBef>
                <a:spcPct val="0"/>
              </a:spcBef>
              <a:spcAft>
                <a:spcPct val="35000"/>
              </a:spcAft>
            </a:pPr>
            <a:r>
              <a:rPr lang="en-US" sz="1100" kern="1200" baseline="0" dirty="0">
                <a:solidFill>
                  <a:schemeClr val="accent2"/>
                </a:solidFill>
              </a:rPr>
              <a:t>Education and Workforce Development</a:t>
            </a:r>
          </a:p>
        </p:txBody>
      </p:sp>
      <p:sp>
        <p:nvSpPr>
          <p:cNvPr id="31" name="Title 5"/>
          <p:cNvSpPr txBox="1">
            <a:spLocks/>
          </p:cNvSpPr>
          <p:nvPr userDrawn="1"/>
        </p:nvSpPr>
        <p:spPr>
          <a:xfrm>
            <a:off x="5909" y="1026254"/>
            <a:ext cx="4038600"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b="1" dirty="0">
                <a:solidFill>
                  <a:schemeClr val="bg1"/>
                </a:solidFill>
                <a:latin typeface="+mj-lt"/>
              </a:rPr>
              <a:t>Kentucky</a:t>
            </a:r>
            <a:br>
              <a:rPr lang="en-US" sz="4400" b="1" dirty="0">
                <a:solidFill>
                  <a:schemeClr val="bg1"/>
                </a:solidFill>
                <a:latin typeface="+mj-lt"/>
              </a:rPr>
            </a:br>
            <a:r>
              <a:rPr lang="en-US" sz="4400" b="1" dirty="0">
                <a:solidFill>
                  <a:schemeClr val="bg1"/>
                </a:solidFill>
                <a:latin typeface="+mj-lt"/>
              </a:rPr>
              <a:t>Department for</a:t>
            </a:r>
            <a:br>
              <a:rPr lang="en-US" sz="4400" b="1" dirty="0">
                <a:solidFill>
                  <a:schemeClr val="bg1"/>
                </a:solidFill>
                <a:latin typeface="+mj-lt"/>
              </a:rPr>
            </a:br>
            <a:r>
              <a:rPr lang="en-US" sz="4400" b="1" dirty="0">
                <a:solidFill>
                  <a:schemeClr val="bg1"/>
                </a:solidFill>
                <a:latin typeface="+mj-lt"/>
              </a:rPr>
              <a:t>Public Health</a:t>
            </a:r>
          </a:p>
        </p:txBody>
      </p:sp>
    </p:spTree>
    <p:extLst>
      <p:ext uri="{BB962C8B-B14F-4D97-AF65-F5344CB8AC3E}">
        <p14:creationId xmlns:p14="http://schemas.microsoft.com/office/powerpoint/2010/main" val="42744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83" b="0" i="0">
                <a:solidFill>
                  <a:schemeClr val="bg1"/>
                </a:solidFill>
                <a:latin typeface="Georgia"/>
                <a:cs typeface="Georgia"/>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797985F-8BCF-4A97-BA61-F8C852981164}" type="datetime1">
              <a:rPr lang="en-US" smtClean="0"/>
              <a:t>1/6/2021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81184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54345" y="2170946"/>
            <a:ext cx="2903313" cy="2406216"/>
          </a:xfrm>
          <a:prstGeom prst="rect">
            <a:avLst/>
          </a:prstGeom>
          <a:blipFill>
            <a:blip r:embed="rId2" cstate="print"/>
            <a:stretch>
              <a:fillRect/>
            </a:stretch>
          </a:blipFill>
        </p:spPr>
        <p:txBody>
          <a:bodyPr wrap="square" lIns="0" tIns="0" rIns="0" bIns="0" rtlCol="0"/>
          <a:lstStyle/>
          <a:p>
            <a:endParaRPr sz="1588"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DECFC6E-2325-47B5-B75D-F86C3F394759}" type="datetime1">
              <a:rPr lang="en-US" smtClean="0"/>
              <a:t>1/6/2021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3125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2" y="6470422"/>
            <a:ext cx="12188484" cy="387579"/>
            <a:chOff x="-2" y="6470422"/>
            <a:chExt cx="12188484" cy="387579"/>
          </a:xfrm>
        </p:grpSpPr>
        <p:sp>
          <p:nvSpPr>
            <p:cNvPr id="19" name="Rectangle 18"/>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2C3F8-06FB-4101-86A5-190C2C263B48}" type="datetime1">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t>‹#›</a:t>
            </a:fld>
            <a:endParaRPr lang="en-US" dirty="0"/>
          </a:p>
        </p:txBody>
      </p:sp>
    </p:spTree>
    <p:extLst>
      <p:ext uri="{BB962C8B-B14F-4D97-AF65-F5344CB8AC3E}">
        <p14:creationId xmlns:p14="http://schemas.microsoft.com/office/powerpoint/2010/main" val="39226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3" name="Group 22"/>
          <p:cNvGrpSpPr/>
          <p:nvPr userDrawn="1"/>
        </p:nvGrpSpPr>
        <p:grpSpPr>
          <a:xfrm>
            <a:off x="-2" y="6470422"/>
            <a:ext cx="12188484" cy="387579"/>
            <a:chOff x="-2" y="6470422"/>
            <a:chExt cx="12188484" cy="387579"/>
          </a:xfrm>
        </p:grpSpPr>
        <p:sp>
          <p:nvSpPr>
            <p:cNvPr id="24" name="Rectangle 2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p:cNvSpPr>
          <p:nvPr>
            <p:ph type="dt" sz="half" idx="10"/>
          </p:nvPr>
        </p:nvSpPr>
        <p:spPr/>
        <p:txBody>
          <a:bodyPr/>
          <a:lstStyle/>
          <a:p>
            <a:fld id="{9A7F1E38-6BCE-4D70-B387-84CA5702158F}" type="datetime1">
              <a:rPr lang="en-US" smtClean="0"/>
              <a:t>1/6/2021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22" name="Slide Number Placeholder 21"/>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21329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p:cNvGrpSpPr/>
          <p:nvPr userDrawn="1"/>
        </p:nvGrpSpPr>
        <p:grpSpPr>
          <a:xfrm>
            <a:off x="-2" y="6470422"/>
            <a:ext cx="12188484" cy="387579"/>
            <a:chOff x="-2" y="6470422"/>
            <a:chExt cx="12188484" cy="387579"/>
          </a:xfrm>
        </p:grpSpPr>
        <p:sp>
          <p:nvSpPr>
            <p:cNvPr id="18" name="Rectangle 1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C383FD5-3CC7-4907-89E9-8413BF81F2B2}" type="datetime1">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t>‹#›</a:t>
            </a:fld>
            <a:endParaRPr lang="en-US" dirty="0"/>
          </a:p>
        </p:txBody>
      </p:sp>
    </p:spTree>
    <p:extLst>
      <p:ext uri="{BB962C8B-B14F-4D97-AF65-F5344CB8AC3E}">
        <p14:creationId xmlns:p14="http://schemas.microsoft.com/office/powerpoint/2010/main" val="14899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9" name="Group 18"/>
          <p:cNvGrpSpPr/>
          <p:nvPr userDrawn="1"/>
        </p:nvGrpSpPr>
        <p:grpSpPr>
          <a:xfrm>
            <a:off x="-2" y="6470422"/>
            <a:ext cx="12188484" cy="387579"/>
            <a:chOff x="-2" y="6470422"/>
            <a:chExt cx="12188484" cy="387579"/>
          </a:xfrm>
        </p:grpSpPr>
        <p:sp>
          <p:nvSpPr>
            <p:cNvPr id="20" name="Rectangle 19"/>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Date Placeholder 4"/>
          <p:cNvSpPr>
            <a:spLocks noGrp="1"/>
          </p:cNvSpPr>
          <p:nvPr>
            <p:ph type="dt" sz="half" idx="10"/>
          </p:nvPr>
        </p:nvSpPr>
        <p:spPr/>
        <p:txBody>
          <a:bodyPr/>
          <a:lstStyle>
            <a:lvl1pPr>
              <a:defRPr>
                <a:solidFill>
                  <a:schemeClr val="bg1"/>
                </a:solidFill>
              </a:defRPr>
            </a:lvl1pPr>
          </a:lstStyle>
          <a:p>
            <a:fld id="{98D00DDA-2BCB-4A26-B7F7-5EAAD0BA086D}" type="datetime1">
              <a:rPr lang="en-US" smtClean="0"/>
              <a:pPr/>
              <a:t>1/6/2021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208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 Placeholder 16"/>
          <p:cNvSpPr>
            <a:spLocks noGrp="1"/>
          </p:cNvSpPr>
          <p:nvPr>
            <p:ph type="body" sz="quarter" idx="13"/>
          </p:nvPr>
        </p:nvSpPr>
        <p:spPr>
          <a:xfrm>
            <a:off x="5183189" y="987425"/>
            <a:ext cx="6170612" cy="4881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fld id="{0467B39D-87AC-4D39-8154-C6852A584385}" type="datetime1">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3"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134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822971"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982221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14694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726133"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481113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7" y="1804226"/>
            <a:ext cx="4811712" cy="1719262"/>
          </a:xfrm>
        </p:spPr>
        <p:txBody>
          <a:bodyPr/>
          <a:lstStyle>
            <a:lvl1pPr marL="0" indent="0" algn="ctr">
              <a:buNone/>
              <a:defRPr baseline="0">
                <a:latin typeface="Calibri Light" panose="020F03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grpSp>
        <p:nvGrpSpPr>
          <p:cNvPr id="14" name="Group 13"/>
          <p:cNvGrpSpPr/>
          <p:nvPr userDrawn="1"/>
        </p:nvGrpSpPr>
        <p:grpSpPr>
          <a:xfrm>
            <a:off x="-2" y="6470422"/>
            <a:ext cx="12188484" cy="387579"/>
            <a:chOff x="-2" y="6470422"/>
            <a:chExt cx="12188484" cy="387579"/>
          </a:xfrm>
        </p:grpSpPr>
        <p:sp>
          <p:nvSpPr>
            <p:cNvPr id="15" name="Rectangle 14"/>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42563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8" name="Rectangle 7"/>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4689451" y="1742388"/>
            <a:ext cx="6697565" cy="1902191"/>
          </a:xfrm>
        </p:spPr>
        <p:txBody>
          <a:bodyPr anchor="b">
            <a:normAutofit/>
          </a:bodyPr>
          <a:lstStyle>
            <a:lvl1pPr algn="l">
              <a:defRPr sz="4400" b="1">
                <a:solidFill>
                  <a:schemeClr val="tx1"/>
                </a:solidFill>
                <a:latin typeface="+mn-lt"/>
              </a:defRPr>
            </a:lvl1pPr>
          </a:lstStyle>
          <a:p>
            <a:r>
              <a:rPr lang="en-US" dirty="0"/>
              <a:t>Click to edit title</a:t>
            </a:r>
          </a:p>
        </p:txBody>
      </p:sp>
      <p:sp>
        <p:nvSpPr>
          <p:cNvPr id="16" name="Subtitle 2"/>
          <p:cNvSpPr>
            <a:spLocks noGrp="1"/>
          </p:cNvSpPr>
          <p:nvPr>
            <p:ph type="subTitle" idx="1" hasCustomPrompt="1"/>
          </p:nvPr>
        </p:nvSpPr>
        <p:spPr>
          <a:xfrm>
            <a:off x="4689451" y="3644579"/>
            <a:ext cx="6697565" cy="679306"/>
          </a:xfrm>
        </p:spPr>
        <p:txBody>
          <a:bodyPr>
            <a:normAutofit/>
          </a:bodyPr>
          <a:lstStyle>
            <a:lvl1pPr marL="0" indent="0" algn="l">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7" name="Text Placeholder 16"/>
          <p:cNvSpPr>
            <a:spLocks noGrp="1"/>
          </p:cNvSpPr>
          <p:nvPr>
            <p:ph type="body" sz="quarter" idx="13" hasCustomPrompt="1"/>
          </p:nvPr>
        </p:nvSpPr>
        <p:spPr>
          <a:xfrm>
            <a:off x="4689451" y="4342547"/>
            <a:ext cx="6697565" cy="651116"/>
          </a:xfrm>
        </p:spPr>
        <p:txBody>
          <a:bodyPr anchor="t">
            <a:normAutofit/>
          </a:bodyPr>
          <a:lstStyle>
            <a:lvl1pPr marL="0" indent="0" algn="l">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5168" y="5230368"/>
            <a:ext cx="2048256" cy="1103112"/>
          </a:xfrm>
          <a:prstGeom prst="rect">
            <a:avLst/>
          </a:prstGeom>
        </p:spPr>
      </p:pic>
    </p:spTree>
    <p:extLst>
      <p:ext uri="{BB962C8B-B14F-4D97-AF65-F5344CB8AC3E}">
        <p14:creationId xmlns:p14="http://schemas.microsoft.com/office/powerpoint/2010/main" val="42960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1/6/2021</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000" b="1">
                <a:solidFill>
                  <a:schemeClr val="bg1">
                    <a:lumMod val="95000"/>
                  </a:schemeClr>
                </a:solidFill>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47" r:id="rId1"/>
    <p:sldLayoutId id="2147483750" r:id="rId2"/>
    <p:sldLayoutId id="2147483752" r:id="rId3"/>
    <p:sldLayoutId id="2147483751" r:id="rId4"/>
    <p:sldLayoutId id="2147483748" r:id="rId5"/>
    <p:sldLayoutId id="2147483749" r:id="rId6"/>
    <p:sldLayoutId id="2147483755" r:id="rId7"/>
    <p:sldLayoutId id="2147483740" r:id="rId8"/>
    <p:sldLayoutId id="2147483753" r:id="rId9"/>
    <p:sldLayoutId id="2147483754" r:id="rId10"/>
    <p:sldLayoutId id="2147483757" r:id="rId11"/>
    <p:sldLayoutId id="2147483735" r:id="rId12"/>
    <p:sldLayoutId id="2147483729" r:id="rId13"/>
    <p:sldLayoutId id="2147483737" r:id="rId14"/>
    <p:sldLayoutId id="2147483730" r:id="rId15"/>
    <p:sldLayoutId id="2147483739" r:id="rId16"/>
    <p:sldLayoutId id="2147483734" r:id="rId17"/>
    <p:sldLayoutId id="2147483758" r:id="rId18"/>
    <p:sldLayoutId id="21474837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hyperlink" Target="mailto:ts.scr@abbott.com" TargetMode="Externa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3.jpg"/><Relationship Id="rId5" Type="http://schemas.openxmlformats.org/officeDocument/2006/relationships/image" Target="../media/image38.jpg"/><Relationship Id="rId10" Type="http://schemas.openxmlformats.org/officeDocument/2006/relationships/hyperlink" Target="http://www.globalpointofcare.abbott/en/support/product-installation-training/navica-brand/navica-binaxnow-ag-training.html" TargetMode="External"/><Relationship Id="rId4" Type="http://schemas.openxmlformats.org/officeDocument/2006/relationships/image" Target="../media/image37.jpg"/><Relationship Id="rId9"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hyperlink" Target="mailto:s.scr@abbot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hfs.ky.gov/cv19/LTCTestingProgramProviderGuidanceUpdat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ky.readyop.com/fs/4iY5/ac9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Regulations-and-Guidance/Legislation/CLIA/How_to_Apply_for_a_CLIA_Certificate_International_Laborator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chfs.ky.gov/agencies/os/oig/dhc/Pages/cvltc.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hfs.ky.gov/agencies/dph/covid19/GuidancePOCAgtestingLTCFs.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khie.ky.gov/COVID-19/Pages/Direct-Lab.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tinyurl.com/KyLabCovidAggRp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tinyurl.com/KyLabCovidAggRp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tinyurl.com/KyLabCovidAggRp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hfs.ky.gov/agencies/os/oig/dhc/Pages/cvltc.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NHSN@cdc.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tinyurl.com/KyLabCovidAggRp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chfs.ky.gov/agencies/dph/covid19/CDCPUIFormKYFillable.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chfs.ky.gov/cv19/AntigenTestResultsGuidance.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chfs.ky.gov/cv19/LTCTestingProgramProviderGuidanceUpdate.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hyperlink" Target="https://www.globalpointofcare.abbott/en/support/product-installation-training/navica-brand/navica-binaxnow-ag-training.html" TargetMode="External"/><Relationship Id="rId3" Type="http://schemas.openxmlformats.org/officeDocument/2006/relationships/hyperlink" Target="mailto:NHSN@cdc.gov" TargetMode="External"/><Relationship Id="rId7" Type="http://schemas.openxmlformats.org/officeDocument/2006/relationships/hyperlink" Target="mailto:ts.scr@abbott.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ky.readyop.com/fs/4iY5/ac9d" TargetMode="External"/><Relationship Id="rId5" Type="http://schemas.openxmlformats.org/officeDocument/2006/relationships/hyperlink" Target="https://tinyurl.com/KyLabCovidAggRpt" TargetMode="External"/><Relationship Id="rId4" Type="http://schemas.openxmlformats.org/officeDocument/2006/relationships/hyperlink" Target="https://khie.ky.gov/COVID-19/Pages/Direct-Lab.aspx"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Charlese.Blair@ky.gov"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252" y="952158"/>
            <a:ext cx="11155496" cy="1896149"/>
          </a:xfrm>
        </p:spPr>
        <p:txBody>
          <a:bodyPr>
            <a:normAutofit/>
          </a:bodyPr>
          <a:lstStyle/>
          <a:p>
            <a:r>
              <a:rPr lang="en-US" dirty="0"/>
              <a:t>Use of BinaxNOW COVID-19 Antigen (Ag) Test Training for Long Term Care Facilities </a:t>
            </a:r>
          </a:p>
        </p:txBody>
      </p:sp>
      <p:sp>
        <p:nvSpPr>
          <p:cNvPr id="3" name="Subtitle 2"/>
          <p:cNvSpPr>
            <a:spLocks noGrp="1"/>
          </p:cNvSpPr>
          <p:nvPr>
            <p:ph type="subTitle" idx="1"/>
          </p:nvPr>
        </p:nvSpPr>
        <p:spPr/>
        <p:txBody>
          <a:bodyPr>
            <a:normAutofit fontScale="92500"/>
          </a:bodyPr>
          <a:lstStyle/>
          <a:p>
            <a:r>
              <a:rPr lang="en-US" dirty="0"/>
              <a:t>Kentucky Department for Public Health and Abbott Laboratories</a:t>
            </a:r>
          </a:p>
        </p:txBody>
      </p:sp>
      <p:sp>
        <p:nvSpPr>
          <p:cNvPr id="4" name="Text Placeholder 3"/>
          <p:cNvSpPr>
            <a:spLocks noGrp="1"/>
          </p:cNvSpPr>
          <p:nvPr>
            <p:ph type="body" sz="quarter" idx="10"/>
          </p:nvPr>
        </p:nvSpPr>
        <p:spPr>
          <a:xfrm>
            <a:off x="838200" y="3611418"/>
            <a:ext cx="10515600" cy="718119"/>
          </a:xfrm>
        </p:spPr>
        <p:txBody>
          <a:bodyPr>
            <a:noAutofit/>
          </a:bodyPr>
          <a:lstStyle/>
          <a:p>
            <a:r>
              <a:rPr lang="en-US" sz="1400" dirty="0"/>
              <a:t>December 16, 2020</a:t>
            </a:r>
          </a:p>
          <a:p>
            <a:r>
              <a:rPr lang="en-US" sz="1400" dirty="0"/>
              <a:t>1:00 - 2:15 P.M. (EST)</a:t>
            </a:r>
          </a:p>
        </p:txBody>
      </p:sp>
      <p:sp>
        <p:nvSpPr>
          <p:cNvPr id="5" name="TextBox 4"/>
          <p:cNvSpPr txBox="1"/>
          <p:nvPr/>
        </p:nvSpPr>
        <p:spPr>
          <a:xfrm>
            <a:off x="8372819" y="6477918"/>
            <a:ext cx="3514381" cy="380082"/>
          </a:xfrm>
          <a:prstGeom prst="rect">
            <a:avLst/>
          </a:prstGeom>
          <a:noFill/>
        </p:spPr>
        <p:txBody>
          <a:bodyPr wrap="square" rtlCol="0">
            <a:spAutoFit/>
          </a:bodyPr>
          <a:lstStyle/>
          <a:p>
            <a:r>
              <a:rPr lang="en-US" b="1" i="1" dirty="0" smtClean="0">
                <a:solidFill>
                  <a:schemeClr val="bg1"/>
                </a:solidFill>
              </a:rPr>
              <a:t>Updated #38 on 1/120/21</a:t>
            </a:r>
            <a:endParaRPr lang="en-US" b="1" i="1" dirty="0">
              <a:solidFill>
                <a:schemeClr val="bg1"/>
              </a:solidFill>
            </a:endParaRPr>
          </a:p>
        </p:txBody>
      </p:sp>
    </p:spTree>
    <p:extLst>
      <p:ext uri="{BB962C8B-B14F-4D97-AF65-F5344CB8AC3E}">
        <p14:creationId xmlns:p14="http://schemas.microsoft.com/office/powerpoint/2010/main" val="2166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87"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a:t>
            </a:r>
            <a:r>
              <a:rPr sz="882" dirty="0">
                <a:latin typeface="Calibri"/>
                <a:cs typeface="Calibri"/>
              </a:rPr>
              <a:t>do </a:t>
            </a:r>
            <a:r>
              <a:rPr sz="882" spc="-9" dirty="0">
                <a:latin typeface="Calibri"/>
                <a:cs typeface="Calibri"/>
              </a:rPr>
              <a:t>not</a:t>
            </a:r>
            <a:r>
              <a:rPr sz="882" spc="18"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486853" y="622480"/>
            <a:ext cx="4223497" cy="626869"/>
          </a:xfrm>
          <a:prstGeom prst="rect">
            <a:avLst/>
          </a:prstGeom>
        </p:spPr>
        <p:txBody>
          <a:bodyPr vert="horz" wrap="square" lIns="0" tIns="11206" rIns="0" bIns="0" rtlCol="0" anchor="ctr">
            <a:spAutoFit/>
          </a:bodyPr>
          <a:lstStyle/>
          <a:p>
            <a:pPr marL="33619">
              <a:lnSpc>
                <a:spcPts val="2643"/>
              </a:lnSpc>
              <a:spcBef>
                <a:spcPts val="88"/>
              </a:spcBef>
            </a:pPr>
            <a:r>
              <a:rPr sz="2294" dirty="0">
                <a:solidFill>
                  <a:srgbClr val="009CDD"/>
                </a:solidFill>
              </a:rPr>
              <a:t>BinaxNOW</a:t>
            </a:r>
            <a:r>
              <a:rPr sz="2250" baseline="26143" dirty="0">
                <a:solidFill>
                  <a:srgbClr val="009CDD"/>
                </a:solidFill>
              </a:rPr>
              <a:t>™ </a:t>
            </a:r>
            <a:r>
              <a:rPr sz="2294" dirty="0">
                <a:solidFill>
                  <a:srgbClr val="009CDD"/>
                </a:solidFill>
              </a:rPr>
              <a:t>COVID-19 </a:t>
            </a:r>
            <a:r>
              <a:rPr sz="2294" spc="-4" dirty="0">
                <a:solidFill>
                  <a:srgbClr val="009CDD"/>
                </a:solidFill>
              </a:rPr>
              <a:t>Ag</a:t>
            </a:r>
            <a:r>
              <a:rPr sz="2294" spc="-229" dirty="0">
                <a:solidFill>
                  <a:srgbClr val="009CDD"/>
                </a:solidFill>
              </a:rPr>
              <a:t> </a:t>
            </a:r>
            <a:r>
              <a:rPr sz="2294" spc="-4" dirty="0">
                <a:solidFill>
                  <a:srgbClr val="009CDD"/>
                </a:solidFill>
              </a:rPr>
              <a:t>Card</a:t>
            </a:r>
            <a:endParaRPr sz="2294" dirty="0"/>
          </a:p>
          <a:p>
            <a:pPr marL="33619">
              <a:lnSpc>
                <a:spcPts val="2219"/>
              </a:lnSpc>
            </a:pPr>
            <a:r>
              <a:rPr sz="1941" spc="-4" dirty="0">
                <a:solidFill>
                  <a:srgbClr val="009CDD"/>
                </a:solidFill>
              </a:rPr>
              <a:t>Product</a:t>
            </a:r>
            <a:r>
              <a:rPr sz="1941" dirty="0">
                <a:solidFill>
                  <a:srgbClr val="009CDD"/>
                </a:solidFill>
              </a:rPr>
              <a:t> </a:t>
            </a:r>
            <a:r>
              <a:rPr sz="1941" spc="-9" dirty="0">
                <a:solidFill>
                  <a:srgbClr val="009CDD"/>
                </a:solidFill>
              </a:rPr>
              <a:t>Overview</a:t>
            </a:r>
            <a:endParaRPr sz="1941" dirty="0"/>
          </a:p>
        </p:txBody>
      </p:sp>
      <p:sp>
        <p:nvSpPr>
          <p:cNvPr id="5" name="object 5"/>
          <p:cNvSpPr/>
          <p:nvPr/>
        </p:nvSpPr>
        <p:spPr>
          <a:xfrm>
            <a:off x="2516394" y="2255072"/>
            <a:ext cx="7159213" cy="617220"/>
          </a:xfrm>
          <a:prstGeom prst="rect">
            <a:avLst/>
          </a:prstGeom>
          <a:blipFill>
            <a:blip r:embed="rId2" cstate="print"/>
            <a:stretch>
              <a:fillRect/>
            </a:stretch>
          </a:blipFill>
        </p:spPr>
        <p:txBody>
          <a:bodyPr wrap="square" lIns="0" tIns="0" rIns="0" bIns="0" rtlCol="0"/>
          <a:lstStyle/>
          <a:p>
            <a:endParaRPr sz="1588" dirty="0"/>
          </a:p>
        </p:txBody>
      </p:sp>
      <p:sp>
        <p:nvSpPr>
          <p:cNvPr id="6" name="object 6"/>
          <p:cNvSpPr/>
          <p:nvPr/>
        </p:nvSpPr>
        <p:spPr>
          <a:xfrm>
            <a:off x="2516394" y="3472030"/>
            <a:ext cx="7159213" cy="929191"/>
          </a:xfrm>
          <a:prstGeom prst="rect">
            <a:avLst/>
          </a:prstGeom>
          <a:blipFill>
            <a:blip r:embed="rId3" cstate="print"/>
            <a:stretch>
              <a:fillRect/>
            </a:stretch>
          </a:blipFill>
        </p:spPr>
        <p:txBody>
          <a:bodyPr wrap="square" lIns="0" tIns="0" rIns="0" bIns="0" rtlCol="0"/>
          <a:lstStyle/>
          <a:p>
            <a:endParaRPr sz="1588" dirty="0"/>
          </a:p>
        </p:txBody>
      </p:sp>
      <p:sp>
        <p:nvSpPr>
          <p:cNvPr id="7" name="object 7"/>
          <p:cNvSpPr/>
          <p:nvPr/>
        </p:nvSpPr>
        <p:spPr>
          <a:xfrm>
            <a:off x="2516394" y="5002306"/>
            <a:ext cx="7159213" cy="619909"/>
          </a:xfrm>
          <a:prstGeom prst="rect">
            <a:avLst/>
          </a:prstGeom>
          <a:blipFill>
            <a:blip r:embed="rId4" cstate="print"/>
            <a:stretch>
              <a:fillRect/>
            </a:stretch>
          </a:blipFill>
        </p:spPr>
        <p:txBody>
          <a:bodyPr wrap="square" lIns="0" tIns="0" rIns="0" bIns="0" rtlCol="0"/>
          <a:lstStyle/>
          <a:p>
            <a:endParaRPr sz="1588" dirty="0"/>
          </a:p>
        </p:txBody>
      </p:sp>
      <p:graphicFrame>
        <p:nvGraphicFramePr>
          <p:cNvPr id="8" name="object 8"/>
          <p:cNvGraphicFramePr>
            <a:graphicFrameLocks noGrp="1"/>
          </p:cNvGraphicFramePr>
          <p:nvPr/>
        </p:nvGraphicFramePr>
        <p:xfrm>
          <a:off x="2515048" y="1644576"/>
          <a:ext cx="7152714" cy="3966881"/>
        </p:xfrm>
        <a:graphic>
          <a:graphicData uri="http://schemas.openxmlformats.org/drawingml/2006/table">
            <a:tbl>
              <a:tblPr firstRow="1" bandRow="1">
                <a:tableStyleId>{2D5ABB26-0587-4C30-8999-92F81FD0307C}</a:tableStyleId>
              </a:tblPr>
              <a:tblGrid>
                <a:gridCol w="2329143">
                  <a:extLst>
                    <a:ext uri="{9D8B030D-6E8A-4147-A177-3AD203B41FA5}">
                      <a16:colId xmlns:a16="http://schemas.microsoft.com/office/drawing/2014/main" val="20000"/>
                    </a:ext>
                  </a:extLst>
                </a:gridCol>
                <a:gridCol w="4823571">
                  <a:extLst>
                    <a:ext uri="{9D8B030D-6E8A-4147-A177-3AD203B41FA5}">
                      <a16:colId xmlns:a16="http://schemas.microsoft.com/office/drawing/2014/main" val="20001"/>
                    </a:ext>
                  </a:extLst>
                </a:gridCol>
              </a:tblGrid>
              <a:tr h="609151">
                <a:tc>
                  <a:txBody>
                    <a:bodyPr/>
                    <a:lstStyle/>
                    <a:p>
                      <a:pPr>
                        <a:lnSpc>
                          <a:spcPct val="100000"/>
                        </a:lnSpc>
                        <a:spcBef>
                          <a:spcPts val="30"/>
                        </a:spcBef>
                      </a:pPr>
                      <a:endParaRPr sz="1300" dirty="0">
                        <a:latin typeface="Times New Roman"/>
                        <a:cs typeface="Times New Roman"/>
                      </a:endParaRPr>
                    </a:p>
                    <a:p>
                      <a:pPr marL="67945">
                        <a:lnSpc>
                          <a:spcPct val="100000"/>
                        </a:lnSpc>
                      </a:pPr>
                      <a:r>
                        <a:rPr sz="1400" b="1" spc="-5" dirty="0">
                          <a:latin typeface="Georgia"/>
                          <a:cs typeface="Georgia"/>
                        </a:rPr>
                        <a:t>Test</a:t>
                      </a:r>
                      <a:r>
                        <a:rPr sz="1400" b="1" spc="20" dirty="0">
                          <a:latin typeface="Georgia"/>
                          <a:cs typeface="Georgia"/>
                        </a:rPr>
                        <a:t> </a:t>
                      </a:r>
                      <a:r>
                        <a:rPr sz="1400" b="1" spc="-10" dirty="0">
                          <a:latin typeface="Georgia"/>
                          <a:cs typeface="Georgia"/>
                        </a:rPr>
                        <a:t>Summary</a:t>
                      </a:r>
                      <a:endParaRPr sz="1400" dirty="0">
                        <a:latin typeface="Georgia"/>
                        <a:cs typeface="Georgia"/>
                      </a:endParaRPr>
                    </a:p>
                  </a:txBody>
                  <a:tcPr marL="0" marR="0" marT="3362"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tcPr>
                </a:tc>
                <a:tc>
                  <a:txBody>
                    <a:bodyPr/>
                    <a:lstStyle/>
                    <a:p>
                      <a:pPr marL="69850" marR="851535">
                        <a:lnSpc>
                          <a:spcPct val="100000"/>
                        </a:lnSpc>
                        <a:spcBef>
                          <a:spcPts val="740"/>
                        </a:spcBef>
                      </a:pPr>
                      <a:r>
                        <a:rPr sz="1400" spc="-5" dirty="0">
                          <a:latin typeface="Georgia"/>
                          <a:cs typeface="Georgia"/>
                        </a:rPr>
                        <a:t>Rapid </a:t>
                      </a:r>
                      <a:r>
                        <a:rPr sz="1400" spc="-10" dirty="0">
                          <a:latin typeface="Georgia"/>
                          <a:cs typeface="Georgia"/>
                        </a:rPr>
                        <a:t>lateral </a:t>
                      </a:r>
                      <a:r>
                        <a:rPr sz="1400" dirty="0">
                          <a:latin typeface="Georgia"/>
                          <a:cs typeface="Georgia"/>
                        </a:rPr>
                        <a:t>flow </a:t>
                      </a:r>
                      <a:r>
                        <a:rPr sz="1400" spc="-5" dirty="0">
                          <a:latin typeface="Georgia"/>
                          <a:cs typeface="Georgia"/>
                        </a:rPr>
                        <a:t>immunoassay for </a:t>
                      </a:r>
                      <a:r>
                        <a:rPr sz="1400" spc="-10" dirty="0">
                          <a:latin typeface="Georgia"/>
                          <a:cs typeface="Georgia"/>
                        </a:rPr>
                        <a:t>the </a:t>
                      </a:r>
                      <a:r>
                        <a:rPr sz="1400" spc="-5" dirty="0">
                          <a:latin typeface="Georgia"/>
                          <a:cs typeface="Georgia"/>
                        </a:rPr>
                        <a:t>qualitative  </a:t>
                      </a:r>
                      <a:r>
                        <a:rPr sz="1400" spc="-10" dirty="0">
                          <a:latin typeface="Georgia"/>
                          <a:cs typeface="Georgia"/>
                        </a:rPr>
                        <a:t>detection </a:t>
                      </a:r>
                      <a:r>
                        <a:rPr sz="1400" spc="-5" dirty="0">
                          <a:latin typeface="Georgia"/>
                          <a:cs typeface="Georgia"/>
                        </a:rPr>
                        <a:t>of</a:t>
                      </a:r>
                      <a:r>
                        <a:rPr sz="1400" spc="45" dirty="0">
                          <a:latin typeface="Georgia"/>
                          <a:cs typeface="Georgia"/>
                        </a:rPr>
                        <a:t> </a:t>
                      </a:r>
                      <a:r>
                        <a:rPr sz="1400" spc="-5" dirty="0">
                          <a:latin typeface="Georgia"/>
                          <a:cs typeface="Georgia"/>
                        </a:rPr>
                        <a:t>SARS-CoV-2</a:t>
                      </a:r>
                      <a:endParaRPr sz="1400" dirty="0">
                        <a:latin typeface="Georgia"/>
                        <a:cs typeface="Georgia"/>
                      </a:endParaRPr>
                    </a:p>
                  </a:txBody>
                  <a:tcPr marL="0" marR="0" marT="82924"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tcPr>
                </a:tc>
                <a:extLst>
                  <a:ext uri="{0D108BD9-81ED-4DB2-BD59-A6C34878D82A}">
                    <a16:rowId xmlns:a16="http://schemas.microsoft.com/office/drawing/2014/main" val="10000"/>
                  </a:ext>
                </a:extLst>
              </a:tr>
              <a:tr h="609152">
                <a:tc>
                  <a:txBody>
                    <a:bodyPr/>
                    <a:lstStyle/>
                    <a:p>
                      <a:pPr>
                        <a:lnSpc>
                          <a:spcPct val="100000"/>
                        </a:lnSpc>
                        <a:spcBef>
                          <a:spcPts val="30"/>
                        </a:spcBef>
                      </a:pPr>
                      <a:endParaRPr sz="1300" dirty="0">
                        <a:latin typeface="Times New Roman"/>
                        <a:cs typeface="Times New Roman"/>
                      </a:endParaRPr>
                    </a:p>
                    <a:p>
                      <a:pPr marL="67945">
                        <a:lnSpc>
                          <a:spcPct val="100000"/>
                        </a:lnSpc>
                      </a:pPr>
                      <a:r>
                        <a:rPr sz="1400" b="1" spc="-5" dirty="0">
                          <a:latin typeface="Georgia"/>
                          <a:cs typeface="Georgia"/>
                        </a:rPr>
                        <a:t>Testing</a:t>
                      </a:r>
                      <a:r>
                        <a:rPr sz="1400" b="1" spc="20" dirty="0">
                          <a:latin typeface="Georgia"/>
                          <a:cs typeface="Georgia"/>
                        </a:rPr>
                        <a:t> </a:t>
                      </a:r>
                      <a:r>
                        <a:rPr sz="1400" b="1" spc="-5" dirty="0">
                          <a:latin typeface="Georgia"/>
                          <a:cs typeface="Georgia"/>
                        </a:rPr>
                        <a:t>Environment</a:t>
                      </a:r>
                      <a:endParaRPr sz="1400" dirty="0">
                        <a:latin typeface="Georgia"/>
                        <a:cs typeface="Georgia"/>
                      </a:endParaRPr>
                    </a:p>
                  </a:txBody>
                  <a:tcPr marL="0" marR="0" marT="3362" marB="0">
                    <a:lnL w="12700">
                      <a:solidFill>
                        <a:srgbClr val="009CDD"/>
                      </a:solidFill>
                      <a:prstDash val="solid"/>
                    </a:lnL>
                    <a:lnR w="12700">
                      <a:solidFill>
                        <a:srgbClr val="009CDD"/>
                      </a:solidFill>
                      <a:prstDash val="solid"/>
                    </a:lnR>
                    <a:lnT w="28575">
                      <a:solidFill>
                        <a:srgbClr val="009CDD"/>
                      </a:solidFill>
                      <a:prstDash val="solid"/>
                    </a:lnT>
                    <a:lnB w="12700">
                      <a:solidFill>
                        <a:srgbClr val="009CDD"/>
                      </a:solidFill>
                      <a:prstDash val="solid"/>
                    </a:lnB>
                  </a:tcPr>
                </a:tc>
                <a:tc>
                  <a:txBody>
                    <a:bodyPr/>
                    <a:lstStyle/>
                    <a:p>
                      <a:pPr marL="69850" marR="400685">
                        <a:lnSpc>
                          <a:spcPct val="100000"/>
                        </a:lnSpc>
                        <a:spcBef>
                          <a:spcPts val="740"/>
                        </a:spcBef>
                      </a:pPr>
                      <a:r>
                        <a:rPr sz="1400" spc="-5" dirty="0">
                          <a:latin typeface="Georgia"/>
                          <a:cs typeface="Georgia"/>
                        </a:rPr>
                        <a:t>Point of </a:t>
                      </a:r>
                      <a:r>
                        <a:rPr sz="1400" spc="-10" dirty="0">
                          <a:latin typeface="Georgia"/>
                          <a:cs typeface="Georgia"/>
                        </a:rPr>
                        <a:t>Care </a:t>
                      </a:r>
                      <a:r>
                        <a:rPr sz="1400" spc="-5" dirty="0">
                          <a:latin typeface="Georgia"/>
                          <a:cs typeface="Georgia"/>
                        </a:rPr>
                        <a:t>settings with a </a:t>
                      </a:r>
                      <a:r>
                        <a:rPr sz="1400" spc="-10" dirty="0">
                          <a:latin typeface="Georgia"/>
                          <a:cs typeface="Georgia"/>
                        </a:rPr>
                        <a:t>CLIA Certificate </a:t>
                      </a:r>
                      <a:r>
                        <a:rPr sz="1400" spc="-5" dirty="0">
                          <a:latin typeface="Georgia"/>
                          <a:cs typeface="Georgia"/>
                        </a:rPr>
                        <a:t>of Waiver,  Compliance or</a:t>
                      </a:r>
                      <a:r>
                        <a:rPr sz="1400" spc="45" dirty="0">
                          <a:latin typeface="Georgia"/>
                          <a:cs typeface="Georgia"/>
                        </a:rPr>
                        <a:t> </a:t>
                      </a:r>
                      <a:r>
                        <a:rPr sz="1400" spc="-10" dirty="0">
                          <a:latin typeface="Georgia"/>
                          <a:cs typeface="Georgia"/>
                        </a:rPr>
                        <a:t>Accreditation</a:t>
                      </a:r>
                      <a:endParaRPr sz="1400" dirty="0">
                        <a:latin typeface="Georgia"/>
                        <a:cs typeface="Georgia"/>
                      </a:endParaRPr>
                    </a:p>
                  </a:txBody>
                  <a:tcPr marL="0" marR="0" marT="82924" marB="0">
                    <a:lnL w="12700">
                      <a:solidFill>
                        <a:srgbClr val="009CDD"/>
                      </a:solidFill>
                      <a:prstDash val="solid"/>
                    </a:lnL>
                    <a:lnR w="12700">
                      <a:solidFill>
                        <a:srgbClr val="009CDD"/>
                      </a:solidFill>
                      <a:prstDash val="solid"/>
                    </a:lnR>
                    <a:lnT w="28575">
                      <a:solidFill>
                        <a:srgbClr val="009CDD"/>
                      </a:solidFill>
                      <a:prstDash val="solid"/>
                    </a:lnT>
                    <a:lnB w="12700">
                      <a:solidFill>
                        <a:srgbClr val="009CDD"/>
                      </a:solidFill>
                      <a:prstDash val="solid"/>
                    </a:lnB>
                  </a:tcPr>
                </a:tc>
                <a:extLst>
                  <a:ext uri="{0D108BD9-81ED-4DB2-BD59-A6C34878D82A}">
                    <a16:rowId xmlns:a16="http://schemas.microsoft.com/office/drawing/2014/main" val="10001"/>
                  </a:ext>
                </a:extLst>
              </a:tr>
              <a:tr h="609152">
                <a:tc>
                  <a:txBody>
                    <a:bodyPr/>
                    <a:lstStyle/>
                    <a:p>
                      <a:pPr>
                        <a:lnSpc>
                          <a:spcPct val="100000"/>
                        </a:lnSpc>
                        <a:spcBef>
                          <a:spcPts val="30"/>
                        </a:spcBef>
                      </a:pPr>
                      <a:endParaRPr sz="1300" dirty="0">
                        <a:latin typeface="Times New Roman"/>
                        <a:cs typeface="Times New Roman"/>
                      </a:endParaRPr>
                    </a:p>
                    <a:p>
                      <a:pPr marL="67945">
                        <a:lnSpc>
                          <a:spcPct val="100000"/>
                        </a:lnSpc>
                      </a:pPr>
                      <a:r>
                        <a:rPr sz="1400" b="1" spc="-5" dirty="0">
                          <a:latin typeface="Georgia"/>
                          <a:cs typeface="Georgia"/>
                        </a:rPr>
                        <a:t>Specimen</a:t>
                      </a:r>
                      <a:r>
                        <a:rPr sz="1400" b="1" dirty="0">
                          <a:latin typeface="Georgia"/>
                          <a:cs typeface="Georgia"/>
                        </a:rPr>
                        <a:t> </a:t>
                      </a:r>
                      <a:r>
                        <a:rPr sz="1400" b="1" spc="-10" dirty="0">
                          <a:latin typeface="Georgia"/>
                          <a:cs typeface="Georgia"/>
                        </a:rPr>
                        <a:t>Type</a:t>
                      </a:r>
                      <a:endParaRPr sz="1400" dirty="0">
                        <a:latin typeface="Georgia"/>
                        <a:cs typeface="Georgia"/>
                      </a:endParaRPr>
                    </a:p>
                  </a:txBody>
                  <a:tcPr marL="0" marR="0" marT="3362"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300" dirty="0">
                        <a:latin typeface="Times New Roman"/>
                        <a:cs typeface="Times New Roman"/>
                      </a:endParaRPr>
                    </a:p>
                    <a:p>
                      <a:pPr marL="69850">
                        <a:lnSpc>
                          <a:spcPct val="100000"/>
                        </a:lnSpc>
                      </a:pPr>
                      <a:r>
                        <a:rPr sz="1400" spc="-10" dirty="0">
                          <a:latin typeface="Georgia"/>
                          <a:cs typeface="Georgia"/>
                        </a:rPr>
                        <a:t>Direct </a:t>
                      </a:r>
                      <a:r>
                        <a:rPr sz="1400" spc="-5" dirty="0">
                          <a:latin typeface="Georgia"/>
                          <a:cs typeface="Georgia"/>
                        </a:rPr>
                        <a:t>nasal</a:t>
                      </a:r>
                      <a:r>
                        <a:rPr sz="1400" spc="40" dirty="0">
                          <a:latin typeface="Georgia"/>
                          <a:cs typeface="Georgia"/>
                        </a:rPr>
                        <a:t> </a:t>
                      </a:r>
                      <a:r>
                        <a:rPr sz="1400" spc="-10" dirty="0">
                          <a:latin typeface="Georgia"/>
                          <a:cs typeface="Georgia"/>
                        </a:rPr>
                        <a:t>swab</a:t>
                      </a:r>
                      <a:endParaRPr sz="1400" dirty="0">
                        <a:latin typeface="Georgia"/>
                        <a:cs typeface="Georgia"/>
                      </a:endParaRPr>
                    </a:p>
                  </a:txBody>
                  <a:tcPr marL="0" marR="0" marT="3362"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2"/>
                  </a:ext>
                </a:extLst>
              </a:tr>
              <a:tr h="921123">
                <a:tc>
                  <a:txBody>
                    <a:bodyPr/>
                    <a:lstStyle/>
                    <a:p>
                      <a:pPr>
                        <a:lnSpc>
                          <a:spcPct val="100000"/>
                        </a:lnSpc>
                        <a:spcBef>
                          <a:spcPts val="40"/>
                        </a:spcBef>
                      </a:pPr>
                      <a:endParaRPr sz="2300" dirty="0">
                        <a:latin typeface="Times New Roman"/>
                        <a:cs typeface="Times New Roman"/>
                      </a:endParaRPr>
                    </a:p>
                    <a:p>
                      <a:pPr marL="67945">
                        <a:lnSpc>
                          <a:spcPct val="100000"/>
                        </a:lnSpc>
                        <a:spcBef>
                          <a:spcPts val="5"/>
                        </a:spcBef>
                      </a:pPr>
                      <a:r>
                        <a:rPr sz="1400" b="1" spc="-10" dirty="0">
                          <a:latin typeface="Georgia"/>
                          <a:cs typeface="Georgia"/>
                        </a:rPr>
                        <a:t>Time </a:t>
                      </a:r>
                      <a:r>
                        <a:rPr sz="1400" b="1" spc="-5" dirty="0">
                          <a:latin typeface="Georgia"/>
                          <a:cs typeface="Georgia"/>
                        </a:rPr>
                        <a:t>to</a:t>
                      </a:r>
                      <a:r>
                        <a:rPr sz="1400" b="1" spc="15" dirty="0">
                          <a:latin typeface="Georgia"/>
                          <a:cs typeface="Georgia"/>
                        </a:rPr>
                        <a:t> </a:t>
                      </a:r>
                      <a:r>
                        <a:rPr sz="1400" b="1" spc="-5" dirty="0">
                          <a:latin typeface="Georgia"/>
                          <a:cs typeface="Georgia"/>
                        </a:rPr>
                        <a:t>Result</a:t>
                      </a:r>
                      <a:endParaRPr sz="1400" dirty="0">
                        <a:latin typeface="Georgia"/>
                        <a:cs typeface="Georgia"/>
                      </a:endParaRPr>
                    </a:p>
                  </a:txBody>
                  <a:tcPr marL="0" marR="0" marT="4482"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pPr>
                      <a:endParaRPr sz="1600" dirty="0">
                        <a:latin typeface="Times New Roman"/>
                        <a:cs typeface="Times New Roman"/>
                      </a:endParaRPr>
                    </a:p>
                    <a:p>
                      <a:pPr marL="69850">
                        <a:lnSpc>
                          <a:spcPct val="100000"/>
                        </a:lnSpc>
                        <a:spcBef>
                          <a:spcPts val="5"/>
                        </a:spcBef>
                      </a:pPr>
                      <a:r>
                        <a:rPr sz="1400" spc="-5" dirty="0">
                          <a:latin typeface="Georgia"/>
                          <a:cs typeface="Georgia"/>
                        </a:rPr>
                        <a:t>Results visually </a:t>
                      </a:r>
                      <a:r>
                        <a:rPr sz="1400" spc="-10" dirty="0">
                          <a:latin typeface="Georgia"/>
                          <a:cs typeface="Georgia"/>
                        </a:rPr>
                        <a:t>read at </a:t>
                      </a:r>
                      <a:r>
                        <a:rPr sz="1400" spc="-15" dirty="0">
                          <a:latin typeface="Georgia"/>
                          <a:cs typeface="Georgia"/>
                        </a:rPr>
                        <a:t>15</a:t>
                      </a:r>
                      <a:r>
                        <a:rPr sz="1400" spc="155" dirty="0">
                          <a:latin typeface="Georgia"/>
                          <a:cs typeface="Georgia"/>
                        </a:rPr>
                        <a:t> </a:t>
                      </a:r>
                      <a:r>
                        <a:rPr sz="1400" spc="-5" dirty="0">
                          <a:latin typeface="Georgia"/>
                          <a:cs typeface="Georgia"/>
                        </a:rPr>
                        <a:t>minutes</a:t>
                      </a:r>
                      <a:endParaRPr sz="1400" dirty="0">
                        <a:latin typeface="Georgia"/>
                        <a:cs typeface="Georgia"/>
                      </a:endParaRPr>
                    </a:p>
                    <a:p>
                      <a:pPr marL="69850">
                        <a:lnSpc>
                          <a:spcPct val="100000"/>
                        </a:lnSpc>
                      </a:pPr>
                      <a:r>
                        <a:rPr sz="1400" spc="-5" dirty="0">
                          <a:latin typeface="Georgia"/>
                          <a:cs typeface="Georgia"/>
                        </a:rPr>
                        <a:t>*Results should not </a:t>
                      </a:r>
                      <a:r>
                        <a:rPr sz="1400" spc="-15" dirty="0">
                          <a:latin typeface="Georgia"/>
                          <a:cs typeface="Georgia"/>
                        </a:rPr>
                        <a:t>be </a:t>
                      </a:r>
                      <a:r>
                        <a:rPr sz="1400" spc="-10" dirty="0">
                          <a:latin typeface="Georgia"/>
                          <a:cs typeface="Georgia"/>
                        </a:rPr>
                        <a:t>read after </a:t>
                      </a:r>
                      <a:r>
                        <a:rPr sz="1400" spc="-5" dirty="0">
                          <a:latin typeface="Georgia"/>
                          <a:cs typeface="Georgia"/>
                        </a:rPr>
                        <a:t>30</a:t>
                      </a:r>
                      <a:r>
                        <a:rPr sz="1400" spc="190" dirty="0">
                          <a:latin typeface="Georgia"/>
                          <a:cs typeface="Georgia"/>
                        </a:rPr>
                        <a:t> </a:t>
                      </a:r>
                      <a:r>
                        <a:rPr sz="1400" spc="-5" dirty="0">
                          <a:latin typeface="Georgia"/>
                          <a:cs typeface="Georgia"/>
                        </a:rPr>
                        <a:t>minutes</a:t>
                      </a:r>
                      <a:endParaRPr sz="1400" dirty="0">
                        <a:latin typeface="Georgia"/>
                        <a:cs typeface="Georgia"/>
                      </a:endParaRPr>
                    </a:p>
                  </a:txBody>
                  <a:tcPr marL="0" marR="0" marT="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3"/>
                  </a:ext>
                </a:extLst>
              </a:tr>
              <a:tr h="609152">
                <a:tc>
                  <a:txBody>
                    <a:bodyPr/>
                    <a:lstStyle/>
                    <a:p>
                      <a:pPr>
                        <a:lnSpc>
                          <a:spcPct val="100000"/>
                        </a:lnSpc>
                        <a:spcBef>
                          <a:spcPts val="30"/>
                        </a:spcBef>
                      </a:pPr>
                      <a:endParaRPr sz="1300" dirty="0">
                        <a:latin typeface="Times New Roman"/>
                        <a:cs typeface="Times New Roman"/>
                      </a:endParaRPr>
                    </a:p>
                    <a:p>
                      <a:pPr marL="67945">
                        <a:lnSpc>
                          <a:spcPct val="100000"/>
                        </a:lnSpc>
                      </a:pPr>
                      <a:r>
                        <a:rPr sz="1400" b="1" spc="-5" dirty="0">
                          <a:latin typeface="Georgia"/>
                          <a:cs typeface="Georgia"/>
                        </a:rPr>
                        <a:t>Waste</a:t>
                      </a:r>
                      <a:r>
                        <a:rPr sz="1400" b="1" spc="15" dirty="0">
                          <a:latin typeface="Georgia"/>
                          <a:cs typeface="Georgia"/>
                        </a:rPr>
                        <a:t> </a:t>
                      </a:r>
                      <a:r>
                        <a:rPr sz="1400" b="1" spc="-10" dirty="0">
                          <a:latin typeface="Georgia"/>
                          <a:cs typeface="Georgia"/>
                        </a:rPr>
                        <a:t>Disposal</a:t>
                      </a:r>
                      <a:endParaRPr sz="1400" dirty="0">
                        <a:latin typeface="Georgia"/>
                        <a:cs typeface="Georgia"/>
                      </a:endParaRPr>
                    </a:p>
                  </a:txBody>
                  <a:tcPr marL="0" marR="0" marT="3362"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300" dirty="0">
                        <a:latin typeface="Times New Roman"/>
                        <a:cs typeface="Times New Roman"/>
                      </a:endParaRPr>
                    </a:p>
                    <a:p>
                      <a:pPr marL="69850">
                        <a:lnSpc>
                          <a:spcPct val="100000"/>
                        </a:lnSpc>
                      </a:pPr>
                      <a:r>
                        <a:rPr sz="1400" spc="-5" dirty="0">
                          <a:latin typeface="Georgia"/>
                          <a:cs typeface="Georgia"/>
                        </a:rPr>
                        <a:t>All components should </a:t>
                      </a:r>
                      <a:r>
                        <a:rPr sz="1400" spc="-15" dirty="0">
                          <a:latin typeface="Georgia"/>
                          <a:cs typeface="Georgia"/>
                        </a:rPr>
                        <a:t>be </a:t>
                      </a:r>
                      <a:r>
                        <a:rPr sz="1400" spc="-5" dirty="0">
                          <a:latin typeface="Georgia"/>
                          <a:cs typeface="Georgia"/>
                        </a:rPr>
                        <a:t>discarded </a:t>
                      </a:r>
                      <a:r>
                        <a:rPr sz="1400" dirty="0">
                          <a:latin typeface="Georgia"/>
                          <a:cs typeface="Georgia"/>
                        </a:rPr>
                        <a:t>as </a:t>
                      </a:r>
                      <a:r>
                        <a:rPr sz="1400" spc="-5" dirty="0">
                          <a:latin typeface="Georgia"/>
                          <a:cs typeface="Georgia"/>
                        </a:rPr>
                        <a:t>Biohazard</a:t>
                      </a:r>
                      <a:r>
                        <a:rPr sz="1400" spc="175" dirty="0">
                          <a:latin typeface="Georgia"/>
                          <a:cs typeface="Georgia"/>
                        </a:rPr>
                        <a:t> </a:t>
                      </a:r>
                      <a:r>
                        <a:rPr sz="1400" spc="-10" dirty="0">
                          <a:latin typeface="Georgia"/>
                          <a:cs typeface="Georgia"/>
                        </a:rPr>
                        <a:t>Waste</a:t>
                      </a:r>
                      <a:endParaRPr sz="1400" dirty="0">
                        <a:latin typeface="Georgia"/>
                        <a:cs typeface="Georgia"/>
                      </a:endParaRPr>
                    </a:p>
                  </a:txBody>
                  <a:tcPr marL="0" marR="0" marT="3362"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4"/>
                  </a:ext>
                </a:extLst>
              </a:tr>
              <a:tr h="609151">
                <a:tc>
                  <a:txBody>
                    <a:bodyPr/>
                    <a:lstStyle/>
                    <a:p>
                      <a:pPr marL="67945" marR="259079">
                        <a:lnSpc>
                          <a:spcPct val="100000"/>
                        </a:lnSpc>
                        <a:spcBef>
                          <a:spcPts val="740"/>
                        </a:spcBef>
                      </a:pPr>
                      <a:r>
                        <a:rPr sz="1400" b="1" spc="-10" dirty="0">
                          <a:latin typeface="Georgia"/>
                          <a:cs typeface="Georgia"/>
                        </a:rPr>
                        <a:t>PPE </a:t>
                      </a:r>
                      <a:r>
                        <a:rPr sz="1400" b="1" spc="-5" dirty="0">
                          <a:latin typeface="Georgia"/>
                          <a:cs typeface="Georgia"/>
                        </a:rPr>
                        <a:t>for </a:t>
                      </a:r>
                      <a:r>
                        <a:rPr sz="1400" b="1" spc="-10" dirty="0">
                          <a:latin typeface="Georgia"/>
                          <a:cs typeface="Georgia"/>
                        </a:rPr>
                        <a:t>Specimen  </a:t>
                      </a:r>
                      <a:r>
                        <a:rPr sz="1400" b="1" spc="-5" dirty="0">
                          <a:latin typeface="Georgia"/>
                          <a:cs typeface="Georgia"/>
                        </a:rPr>
                        <a:t>Collection &amp;</a:t>
                      </a:r>
                      <a:r>
                        <a:rPr sz="1400" b="1" spc="-60" dirty="0">
                          <a:latin typeface="Georgia"/>
                          <a:cs typeface="Georgia"/>
                        </a:rPr>
                        <a:t> </a:t>
                      </a:r>
                      <a:r>
                        <a:rPr sz="1400" b="1" spc="-5" dirty="0">
                          <a:latin typeface="Georgia"/>
                          <a:cs typeface="Georgia"/>
                        </a:rPr>
                        <a:t>Handling</a:t>
                      </a:r>
                      <a:endParaRPr sz="1400" dirty="0">
                        <a:latin typeface="Georgia"/>
                        <a:cs typeface="Georgia"/>
                      </a:endParaRPr>
                    </a:p>
                  </a:txBody>
                  <a:tcPr marL="0" marR="0" marT="82924"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marL="69850" marR="675005">
                        <a:lnSpc>
                          <a:spcPct val="100000"/>
                        </a:lnSpc>
                        <a:spcBef>
                          <a:spcPts val="740"/>
                        </a:spcBef>
                      </a:pPr>
                      <a:r>
                        <a:rPr sz="1400" spc="-10" dirty="0">
                          <a:latin typeface="Georgia"/>
                          <a:cs typeface="Georgia"/>
                        </a:rPr>
                        <a:t>Refer </a:t>
                      </a:r>
                      <a:r>
                        <a:rPr sz="1400" dirty="0">
                          <a:latin typeface="Georgia"/>
                          <a:cs typeface="Georgia"/>
                        </a:rPr>
                        <a:t>to </a:t>
                      </a:r>
                      <a:r>
                        <a:rPr sz="1400" spc="-5" dirty="0">
                          <a:latin typeface="Georgia"/>
                          <a:cs typeface="Georgia"/>
                        </a:rPr>
                        <a:t>CDC Guidelines for collecting, handling and  testing clinical </a:t>
                      </a:r>
                      <a:r>
                        <a:rPr sz="1400" spc="-10" dirty="0">
                          <a:latin typeface="Georgia"/>
                          <a:cs typeface="Georgia"/>
                        </a:rPr>
                        <a:t>specimens </a:t>
                      </a:r>
                      <a:r>
                        <a:rPr sz="1400" spc="-5" dirty="0">
                          <a:latin typeface="Georgia"/>
                          <a:cs typeface="Georgia"/>
                        </a:rPr>
                        <a:t>(link </a:t>
                      </a:r>
                      <a:r>
                        <a:rPr sz="1400" dirty="0">
                          <a:latin typeface="Georgia"/>
                          <a:cs typeface="Georgia"/>
                        </a:rPr>
                        <a:t>in </a:t>
                      </a:r>
                      <a:r>
                        <a:rPr sz="1400" spc="-5" dirty="0">
                          <a:latin typeface="Georgia"/>
                          <a:cs typeface="Georgia"/>
                        </a:rPr>
                        <a:t>Product</a:t>
                      </a:r>
                      <a:r>
                        <a:rPr sz="1400" spc="170" dirty="0">
                          <a:latin typeface="Georgia"/>
                          <a:cs typeface="Georgia"/>
                        </a:rPr>
                        <a:t> </a:t>
                      </a:r>
                      <a:r>
                        <a:rPr sz="1400" spc="-10" dirty="0">
                          <a:latin typeface="Georgia"/>
                          <a:cs typeface="Georgia"/>
                        </a:rPr>
                        <a:t>Insert)</a:t>
                      </a:r>
                      <a:endParaRPr sz="1400" dirty="0">
                        <a:latin typeface="Georgia"/>
                        <a:cs typeface="Georgia"/>
                      </a:endParaRPr>
                    </a:p>
                  </a:txBody>
                  <a:tcPr marL="0" marR="0" marT="82924"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5"/>
                  </a:ext>
                </a:extLst>
              </a:tr>
            </a:tbl>
          </a:graphicData>
        </a:graphic>
      </p:graphicFrame>
      <p:sp>
        <p:nvSpPr>
          <p:cNvPr id="9" name="Slide Number Placeholder 8">
            <a:extLst>
              <a:ext uri="{FF2B5EF4-FFF2-40B4-BE49-F238E27FC236}">
                <a16:creationId xmlns:a16="http://schemas.microsoft.com/office/drawing/2014/main" id="{0A1C1C74-4C7F-428F-ABCC-CAC3972A0CAF}"/>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95669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87"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a:t>
            </a:r>
            <a:r>
              <a:rPr sz="882" dirty="0">
                <a:latin typeface="Calibri"/>
                <a:cs typeface="Calibri"/>
              </a:rPr>
              <a:t>do </a:t>
            </a:r>
            <a:r>
              <a:rPr sz="882" spc="-9" dirty="0">
                <a:latin typeface="Calibri"/>
                <a:cs typeface="Calibri"/>
              </a:rPr>
              <a:t>not</a:t>
            </a:r>
            <a:r>
              <a:rPr sz="882" spc="18"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sp>
        <p:nvSpPr>
          <p:cNvPr id="4" name="object 4"/>
          <p:cNvSpPr/>
          <p:nvPr/>
        </p:nvSpPr>
        <p:spPr>
          <a:xfrm>
            <a:off x="7550971" y="2888876"/>
            <a:ext cx="1664746" cy="1568824"/>
          </a:xfrm>
          <a:prstGeom prst="rect">
            <a:avLst/>
          </a:prstGeom>
          <a:blipFill>
            <a:blip r:embed="rId2" cstate="print"/>
            <a:stretch>
              <a:fillRect/>
            </a:stretch>
          </a:blipFill>
        </p:spPr>
        <p:txBody>
          <a:bodyPr wrap="square" lIns="0" tIns="0" rIns="0" bIns="0" rtlCol="0"/>
          <a:lstStyle/>
          <a:p>
            <a:endParaRPr sz="1588" dirty="0"/>
          </a:p>
        </p:txBody>
      </p:sp>
      <p:sp>
        <p:nvSpPr>
          <p:cNvPr id="5" name="object 5"/>
          <p:cNvSpPr txBox="1">
            <a:spLocks noGrp="1"/>
          </p:cNvSpPr>
          <p:nvPr>
            <p:ph type="title"/>
          </p:nvPr>
        </p:nvSpPr>
        <p:spPr>
          <a:xfrm>
            <a:off x="2357277" y="663770"/>
            <a:ext cx="3141009" cy="390982"/>
          </a:xfrm>
          <a:prstGeom prst="rect">
            <a:avLst/>
          </a:prstGeom>
        </p:spPr>
        <p:txBody>
          <a:bodyPr vert="horz" wrap="square" lIns="0" tIns="10646" rIns="0" bIns="0" rtlCol="0" anchor="ctr">
            <a:spAutoFit/>
          </a:bodyPr>
          <a:lstStyle/>
          <a:p>
            <a:pPr marL="11206">
              <a:lnSpc>
                <a:spcPct val="100000"/>
              </a:lnSpc>
              <a:spcBef>
                <a:spcPts val="84"/>
              </a:spcBef>
            </a:pPr>
            <a:r>
              <a:rPr sz="2471" spc="-4" dirty="0">
                <a:solidFill>
                  <a:srgbClr val="009CDD"/>
                </a:solidFill>
              </a:rPr>
              <a:t>Reagent </a:t>
            </a:r>
            <a:r>
              <a:rPr sz="2471" spc="-9" dirty="0">
                <a:solidFill>
                  <a:srgbClr val="009CDD"/>
                </a:solidFill>
              </a:rPr>
              <a:t>and</a:t>
            </a:r>
            <a:r>
              <a:rPr sz="2471" spc="-53" dirty="0">
                <a:solidFill>
                  <a:srgbClr val="009CDD"/>
                </a:solidFill>
              </a:rPr>
              <a:t> </a:t>
            </a:r>
            <a:r>
              <a:rPr sz="2471" spc="-4" dirty="0">
                <a:solidFill>
                  <a:srgbClr val="009CDD"/>
                </a:solidFill>
              </a:rPr>
              <a:t>Materials</a:t>
            </a:r>
            <a:endParaRPr sz="2471" dirty="0"/>
          </a:p>
        </p:txBody>
      </p:sp>
      <p:sp>
        <p:nvSpPr>
          <p:cNvPr id="6" name="object 6"/>
          <p:cNvSpPr txBox="1"/>
          <p:nvPr/>
        </p:nvSpPr>
        <p:spPr>
          <a:xfrm>
            <a:off x="2357271" y="1207807"/>
            <a:ext cx="3671606" cy="4856401"/>
          </a:xfrm>
          <a:prstGeom prst="rect">
            <a:avLst/>
          </a:prstGeom>
        </p:spPr>
        <p:txBody>
          <a:bodyPr vert="horz" wrap="square" lIns="0" tIns="88526" rIns="0" bIns="0" rtlCol="0">
            <a:spAutoFit/>
          </a:bodyPr>
          <a:lstStyle/>
          <a:p>
            <a:pPr marL="11206">
              <a:spcBef>
                <a:spcPts val="697"/>
              </a:spcBef>
            </a:pPr>
            <a:r>
              <a:rPr sz="1588" b="1" spc="-4" dirty="0">
                <a:latin typeface="Georgia"/>
                <a:cs typeface="Georgia"/>
              </a:rPr>
              <a:t>Materials</a:t>
            </a:r>
            <a:r>
              <a:rPr sz="1588" b="1" spc="-18" dirty="0">
                <a:latin typeface="Georgia"/>
                <a:cs typeface="Georgia"/>
              </a:rPr>
              <a:t> </a:t>
            </a:r>
            <a:r>
              <a:rPr sz="1588" b="1" spc="-4" dirty="0">
                <a:latin typeface="Georgia"/>
                <a:cs typeface="Georgia"/>
              </a:rPr>
              <a:t>Provided:</a:t>
            </a:r>
            <a:endParaRPr sz="1588" dirty="0">
              <a:latin typeface="Georgia"/>
              <a:cs typeface="Georgia"/>
            </a:endParaRPr>
          </a:p>
          <a:p>
            <a:pPr marL="412959" indent="-252146">
              <a:spcBef>
                <a:spcPts val="534"/>
              </a:spcBef>
              <a:buFont typeface="Arial"/>
              <a:buChar char="•"/>
              <a:tabLst>
                <a:tab pos="412959" algn="l"/>
                <a:tab pos="413519" algn="l"/>
              </a:tabLst>
            </a:pPr>
            <a:r>
              <a:rPr sz="1412" spc="-9" dirty="0">
                <a:latin typeface="Georgia"/>
                <a:cs typeface="Georgia"/>
              </a:rPr>
              <a:t>40 Test</a:t>
            </a:r>
            <a:r>
              <a:rPr sz="1412" spc="40" dirty="0">
                <a:latin typeface="Georgia"/>
                <a:cs typeface="Georgia"/>
              </a:rPr>
              <a:t> </a:t>
            </a:r>
            <a:r>
              <a:rPr sz="1412" spc="-9" dirty="0">
                <a:latin typeface="Georgia"/>
                <a:cs typeface="Georgia"/>
              </a:rPr>
              <a:t>Cards</a:t>
            </a:r>
            <a:endParaRPr sz="1412" dirty="0">
              <a:latin typeface="Georgia"/>
              <a:cs typeface="Georgia"/>
            </a:endParaRPr>
          </a:p>
          <a:p>
            <a:pPr marL="412959" indent="-252146">
              <a:spcBef>
                <a:spcPts val="529"/>
              </a:spcBef>
              <a:buFont typeface="Arial"/>
              <a:buChar char="•"/>
              <a:tabLst>
                <a:tab pos="412959" algn="l"/>
                <a:tab pos="413519" algn="l"/>
              </a:tabLst>
            </a:pPr>
            <a:r>
              <a:rPr sz="1412" spc="-9" dirty="0">
                <a:latin typeface="Georgia"/>
                <a:cs typeface="Georgia"/>
              </a:rPr>
              <a:t>Extraction</a:t>
            </a:r>
            <a:r>
              <a:rPr sz="1412" spc="31" dirty="0">
                <a:latin typeface="Georgia"/>
                <a:cs typeface="Georgia"/>
              </a:rPr>
              <a:t> </a:t>
            </a:r>
            <a:r>
              <a:rPr sz="1412" spc="-9" dirty="0">
                <a:latin typeface="Georgia"/>
                <a:cs typeface="Georgia"/>
              </a:rPr>
              <a:t>Reagent</a:t>
            </a:r>
            <a:endParaRPr sz="1412" dirty="0">
              <a:latin typeface="Georgia"/>
              <a:cs typeface="Georgia"/>
            </a:endParaRPr>
          </a:p>
          <a:p>
            <a:pPr marL="412959" indent="-252146">
              <a:spcBef>
                <a:spcPts val="529"/>
              </a:spcBef>
              <a:buFont typeface="Arial"/>
              <a:buChar char="•"/>
              <a:tabLst>
                <a:tab pos="412959" algn="l"/>
                <a:tab pos="413519" algn="l"/>
              </a:tabLst>
            </a:pPr>
            <a:r>
              <a:rPr sz="1412" spc="-4" dirty="0">
                <a:latin typeface="Georgia"/>
                <a:cs typeface="Georgia"/>
              </a:rPr>
              <a:t>Patient Collection </a:t>
            </a:r>
            <a:r>
              <a:rPr sz="1412" spc="-9" dirty="0">
                <a:latin typeface="Georgia"/>
                <a:cs typeface="Georgia"/>
              </a:rPr>
              <a:t>Nasal</a:t>
            </a:r>
            <a:r>
              <a:rPr sz="1412" spc="84" dirty="0">
                <a:latin typeface="Georgia"/>
                <a:cs typeface="Georgia"/>
              </a:rPr>
              <a:t> </a:t>
            </a:r>
            <a:r>
              <a:rPr sz="1412" spc="-9" dirty="0">
                <a:latin typeface="Georgia"/>
                <a:cs typeface="Georgia"/>
              </a:rPr>
              <a:t>Swabs</a:t>
            </a:r>
            <a:endParaRPr sz="1412" dirty="0">
              <a:latin typeface="Georgia"/>
              <a:cs typeface="Georgia"/>
            </a:endParaRPr>
          </a:p>
          <a:p>
            <a:pPr marL="412959" indent="-252146">
              <a:spcBef>
                <a:spcPts val="529"/>
              </a:spcBef>
              <a:buFont typeface="Arial"/>
              <a:buChar char="•"/>
              <a:tabLst>
                <a:tab pos="412959" algn="l"/>
                <a:tab pos="413519" algn="l"/>
              </a:tabLst>
            </a:pPr>
            <a:r>
              <a:rPr sz="1412" spc="-4" dirty="0">
                <a:latin typeface="Georgia"/>
                <a:cs typeface="Georgia"/>
              </a:rPr>
              <a:t>Positive Control</a:t>
            </a:r>
            <a:r>
              <a:rPr sz="1412" spc="18" dirty="0">
                <a:latin typeface="Georgia"/>
                <a:cs typeface="Georgia"/>
              </a:rPr>
              <a:t> </a:t>
            </a:r>
            <a:r>
              <a:rPr sz="1412" spc="-4" dirty="0">
                <a:latin typeface="Georgia"/>
                <a:cs typeface="Georgia"/>
              </a:rPr>
              <a:t>Swab</a:t>
            </a:r>
            <a:endParaRPr sz="1412" dirty="0">
              <a:latin typeface="Georgia"/>
              <a:cs typeface="Georgia"/>
            </a:endParaRPr>
          </a:p>
          <a:p>
            <a:pPr marL="412959" indent="-252146">
              <a:spcBef>
                <a:spcPts val="529"/>
              </a:spcBef>
              <a:buFont typeface="Arial"/>
              <a:buChar char="•"/>
              <a:tabLst>
                <a:tab pos="412959" algn="l"/>
                <a:tab pos="413519" algn="l"/>
              </a:tabLst>
            </a:pPr>
            <a:r>
              <a:rPr sz="1412" spc="-4" dirty="0">
                <a:latin typeface="Georgia"/>
                <a:cs typeface="Georgia"/>
              </a:rPr>
              <a:t>Blank Nasal </a:t>
            </a:r>
            <a:r>
              <a:rPr sz="1412" spc="-9" dirty="0">
                <a:latin typeface="Georgia"/>
                <a:cs typeface="Georgia"/>
              </a:rPr>
              <a:t>Swab </a:t>
            </a:r>
            <a:r>
              <a:rPr sz="1412" dirty="0">
                <a:latin typeface="Georgia"/>
                <a:cs typeface="Georgia"/>
              </a:rPr>
              <a:t>for </a:t>
            </a:r>
            <a:r>
              <a:rPr sz="1412" spc="-4" dirty="0">
                <a:latin typeface="Georgia"/>
                <a:cs typeface="Georgia"/>
              </a:rPr>
              <a:t>Negative</a:t>
            </a:r>
            <a:r>
              <a:rPr sz="1412" spc="66" dirty="0">
                <a:latin typeface="Georgia"/>
                <a:cs typeface="Georgia"/>
              </a:rPr>
              <a:t> </a:t>
            </a:r>
            <a:r>
              <a:rPr sz="1412" spc="-4" dirty="0">
                <a:latin typeface="Georgia"/>
                <a:cs typeface="Georgia"/>
              </a:rPr>
              <a:t>Control</a:t>
            </a:r>
            <a:endParaRPr sz="1412" dirty="0">
              <a:latin typeface="Georgia"/>
              <a:cs typeface="Georgia"/>
            </a:endParaRPr>
          </a:p>
          <a:p>
            <a:pPr marL="412959" indent="-252146">
              <a:spcBef>
                <a:spcPts val="529"/>
              </a:spcBef>
              <a:buFont typeface="Arial"/>
              <a:buChar char="•"/>
              <a:tabLst>
                <a:tab pos="412959" algn="l"/>
                <a:tab pos="413519" algn="l"/>
              </a:tabLst>
            </a:pPr>
            <a:r>
              <a:rPr sz="1412" spc="-4" dirty="0">
                <a:latin typeface="Georgia"/>
                <a:cs typeface="Georgia"/>
              </a:rPr>
              <a:t>Product</a:t>
            </a:r>
            <a:r>
              <a:rPr sz="1412" spc="13" dirty="0">
                <a:latin typeface="Georgia"/>
                <a:cs typeface="Georgia"/>
              </a:rPr>
              <a:t> </a:t>
            </a:r>
            <a:r>
              <a:rPr sz="1412" spc="-9" dirty="0">
                <a:latin typeface="Georgia"/>
                <a:cs typeface="Georgia"/>
              </a:rPr>
              <a:t>Insert</a:t>
            </a:r>
            <a:endParaRPr sz="1412" dirty="0">
              <a:latin typeface="Georgia"/>
              <a:cs typeface="Georgia"/>
            </a:endParaRPr>
          </a:p>
          <a:p>
            <a:pPr marL="412959" indent="-252146">
              <a:spcBef>
                <a:spcPts val="529"/>
              </a:spcBef>
              <a:buFont typeface="Arial"/>
              <a:buChar char="•"/>
              <a:tabLst>
                <a:tab pos="412959" algn="l"/>
                <a:tab pos="413519" algn="l"/>
              </a:tabLst>
            </a:pPr>
            <a:r>
              <a:rPr sz="1412" spc="-9" dirty="0">
                <a:latin typeface="Georgia"/>
                <a:cs typeface="Georgia"/>
              </a:rPr>
              <a:t>Procedure</a:t>
            </a:r>
            <a:r>
              <a:rPr sz="1412" spc="26" dirty="0">
                <a:latin typeface="Georgia"/>
                <a:cs typeface="Georgia"/>
              </a:rPr>
              <a:t> </a:t>
            </a:r>
            <a:r>
              <a:rPr sz="1412" spc="-9" dirty="0">
                <a:latin typeface="Georgia"/>
                <a:cs typeface="Georgia"/>
              </a:rPr>
              <a:t>Card</a:t>
            </a:r>
            <a:endParaRPr sz="1412" dirty="0">
              <a:latin typeface="Georgia"/>
              <a:cs typeface="Georgia"/>
            </a:endParaRPr>
          </a:p>
          <a:p>
            <a:pPr marL="412959" marR="4483" indent="-251585">
              <a:spcBef>
                <a:spcPts val="529"/>
              </a:spcBef>
              <a:buFont typeface="Arial"/>
              <a:buChar char="•"/>
              <a:tabLst>
                <a:tab pos="412959" algn="l"/>
                <a:tab pos="413519" algn="l"/>
              </a:tabLst>
            </a:pPr>
            <a:r>
              <a:rPr sz="1412" spc="-9" dirty="0">
                <a:latin typeface="Georgia"/>
                <a:cs typeface="Georgia"/>
              </a:rPr>
              <a:t>Healthcare </a:t>
            </a:r>
            <a:r>
              <a:rPr sz="1412" spc="-4" dirty="0">
                <a:latin typeface="Georgia"/>
                <a:cs typeface="Georgia"/>
              </a:rPr>
              <a:t>Provider &amp; </a:t>
            </a:r>
            <a:r>
              <a:rPr sz="1412" spc="-9" dirty="0">
                <a:latin typeface="Georgia"/>
                <a:cs typeface="Georgia"/>
              </a:rPr>
              <a:t>Patient </a:t>
            </a:r>
            <a:r>
              <a:rPr sz="1412" spc="-4" dirty="0">
                <a:latin typeface="Georgia"/>
                <a:cs typeface="Georgia"/>
              </a:rPr>
              <a:t>COVID-19  Fact </a:t>
            </a:r>
            <a:r>
              <a:rPr sz="1412" spc="-9" dirty="0">
                <a:latin typeface="Georgia"/>
                <a:cs typeface="Georgia"/>
              </a:rPr>
              <a:t>Sheets</a:t>
            </a:r>
            <a:endParaRPr sz="1412" dirty="0">
              <a:latin typeface="Georgia"/>
              <a:cs typeface="Georgia"/>
            </a:endParaRPr>
          </a:p>
          <a:p>
            <a:pPr>
              <a:lnSpc>
                <a:spcPct val="100000"/>
              </a:lnSpc>
              <a:buFont typeface="Arial"/>
              <a:buChar char="•"/>
            </a:pPr>
            <a:endParaRPr sz="1588" dirty="0">
              <a:latin typeface="Georgia"/>
              <a:cs typeface="Georgia"/>
            </a:endParaRPr>
          </a:p>
          <a:p>
            <a:pPr marL="11206" marR="848331">
              <a:spcBef>
                <a:spcPts val="940"/>
              </a:spcBef>
            </a:pPr>
            <a:r>
              <a:rPr sz="1588" b="1" spc="-4" dirty="0">
                <a:latin typeface="Georgia"/>
                <a:cs typeface="Georgia"/>
              </a:rPr>
              <a:t>Materials </a:t>
            </a:r>
            <a:r>
              <a:rPr sz="1588" b="1" dirty="0">
                <a:latin typeface="Georgia"/>
                <a:cs typeface="Georgia"/>
              </a:rPr>
              <a:t>Required but</a:t>
            </a:r>
            <a:r>
              <a:rPr sz="1588" b="1" spc="-106" dirty="0">
                <a:latin typeface="Georgia"/>
                <a:cs typeface="Georgia"/>
              </a:rPr>
              <a:t> </a:t>
            </a:r>
            <a:r>
              <a:rPr sz="1588" b="1" spc="-4" dirty="0">
                <a:latin typeface="Georgia"/>
                <a:cs typeface="Georgia"/>
              </a:rPr>
              <a:t>not  Provided:</a:t>
            </a:r>
            <a:endParaRPr sz="1588" dirty="0">
              <a:latin typeface="Georgia"/>
              <a:cs typeface="Georgia"/>
            </a:endParaRPr>
          </a:p>
          <a:p>
            <a:pPr marL="412959" indent="-252146">
              <a:spcBef>
                <a:spcPts val="538"/>
              </a:spcBef>
              <a:buFont typeface="Arial"/>
              <a:buChar char="•"/>
              <a:tabLst>
                <a:tab pos="412959" algn="l"/>
                <a:tab pos="413519" algn="l"/>
              </a:tabLst>
            </a:pPr>
            <a:r>
              <a:rPr sz="1412" spc="-9" dirty="0">
                <a:latin typeface="Georgia"/>
                <a:cs typeface="Georgia"/>
              </a:rPr>
              <a:t>Clock, </a:t>
            </a:r>
            <a:r>
              <a:rPr sz="1412" spc="-4" dirty="0">
                <a:latin typeface="Georgia"/>
                <a:cs typeface="Georgia"/>
              </a:rPr>
              <a:t>timer or</a:t>
            </a:r>
            <a:r>
              <a:rPr sz="1412" spc="31" dirty="0">
                <a:latin typeface="Georgia"/>
                <a:cs typeface="Georgia"/>
              </a:rPr>
              <a:t> </a:t>
            </a:r>
            <a:r>
              <a:rPr sz="1412" spc="-4" dirty="0">
                <a:latin typeface="Georgia"/>
                <a:cs typeface="Georgia"/>
              </a:rPr>
              <a:t>stopwatch</a:t>
            </a:r>
            <a:endParaRPr sz="1412" dirty="0">
              <a:latin typeface="Georgia"/>
              <a:cs typeface="Georgia"/>
            </a:endParaRPr>
          </a:p>
          <a:p>
            <a:pPr>
              <a:lnSpc>
                <a:spcPct val="100000"/>
              </a:lnSpc>
              <a:buFont typeface="Arial"/>
              <a:buChar char="•"/>
            </a:pPr>
            <a:endParaRPr sz="1588" dirty="0">
              <a:latin typeface="Georgia"/>
              <a:cs typeface="Georgia"/>
            </a:endParaRPr>
          </a:p>
          <a:p>
            <a:pPr marL="11206">
              <a:spcBef>
                <a:spcPts val="1156"/>
              </a:spcBef>
            </a:pPr>
            <a:r>
              <a:rPr sz="1588" b="1" spc="-4" dirty="0">
                <a:latin typeface="Georgia"/>
                <a:cs typeface="Georgia"/>
              </a:rPr>
              <a:t>Optional</a:t>
            </a:r>
            <a:r>
              <a:rPr sz="1588" b="1" spc="13" dirty="0">
                <a:latin typeface="Georgia"/>
                <a:cs typeface="Georgia"/>
              </a:rPr>
              <a:t> </a:t>
            </a:r>
            <a:r>
              <a:rPr sz="1588" b="1" spc="-4" dirty="0">
                <a:latin typeface="Georgia"/>
                <a:cs typeface="Georgia"/>
              </a:rPr>
              <a:t>Materials:</a:t>
            </a:r>
            <a:endParaRPr sz="1588" dirty="0">
              <a:latin typeface="Georgia"/>
              <a:cs typeface="Georgia"/>
            </a:endParaRPr>
          </a:p>
          <a:p>
            <a:pPr marL="412959" indent="-252146">
              <a:spcBef>
                <a:spcPts val="534"/>
              </a:spcBef>
              <a:buFont typeface="Arial"/>
              <a:buChar char="•"/>
              <a:tabLst>
                <a:tab pos="412959" algn="l"/>
                <a:tab pos="413519" algn="l"/>
              </a:tabLst>
            </a:pPr>
            <a:r>
              <a:rPr sz="1412" spc="-4" dirty="0">
                <a:latin typeface="Georgia"/>
                <a:cs typeface="Georgia"/>
              </a:rPr>
              <a:t>Plastic </a:t>
            </a:r>
            <a:r>
              <a:rPr sz="1412" spc="-9" dirty="0">
                <a:latin typeface="Georgia"/>
                <a:cs typeface="Georgia"/>
              </a:rPr>
              <a:t>Transport</a:t>
            </a:r>
            <a:r>
              <a:rPr sz="1412" spc="35" dirty="0">
                <a:latin typeface="Georgia"/>
                <a:cs typeface="Georgia"/>
              </a:rPr>
              <a:t> </a:t>
            </a:r>
            <a:r>
              <a:rPr sz="1412" spc="-9" dirty="0">
                <a:latin typeface="Georgia"/>
                <a:cs typeface="Georgia"/>
              </a:rPr>
              <a:t>Tube</a:t>
            </a:r>
            <a:endParaRPr sz="1412" dirty="0">
              <a:latin typeface="Georgia"/>
              <a:cs typeface="Georgia"/>
            </a:endParaRPr>
          </a:p>
        </p:txBody>
      </p:sp>
      <p:sp>
        <p:nvSpPr>
          <p:cNvPr id="7" name="object 7"/>
          <p:cNvSpPr txBox="1"/>
          <p:nvPr/>
        </p:nvSpPr>
        <p:spPr>
          <a:xfrm>
            <a:off x="6086161" y="1207807"/>
            <a:ext cx="3533215" cy="1612628"/>
          </a:xfrm>
          <a:prstGeom prst="rect">
            <a:avLst/>
          </a:prstGeom>
        </p:spPr>
        <p:txBody>
          <a:bodyPr vert="horz" wrap="square" lIns="0" tIns="88526" rIns="0" bIns="0" rtlCol="0">
            <a:spAutoFit/>
          </a:bodyPr>
          <a:lstStyle/>
          <a:p>
            <a:pPr marL="11206">
              <a:spcBef>
                <a:spcPts val="697"/>
              </a:spcBef>
            </a:pPr>
            <a:r>
              <a:rPr sz="1588" b="1" spc="-4" dirty="0">
                <a:latin typeface="Georgia"/>
                <a:cs typeface="Georgia"/>
              </a:rPr>
              <a:t>Storage </a:t>
            </a:r>
            <a:r>
              <a:rPr sz="1588" b="1" dirty="0">
                <a:latin typeface="Georgia"/>
                <a:cs typeface="Georgia"/>
              </a:rPr>
              <a:t>&amp;</a:t>
            </a:r>
            <a:r>
              <a:rPr sz="1588" b="1" spc="13" dirty="0">
                <a:latin typeface="Georgia"/>
                <a:cs typeface="Georgia"/>
              </a:rPr>
              <a:t> </a:t>
            </a:r>
            <a:r>
              <a:rPr sz="1588" b="1" spc="-4" dirty="0">
                <a:latin typeface="Georgia"/>
                <a:cs typeface="Georgia"/>
              </a:rPr>
              <a:t>Stability:</a:t>
            </a:r>
            <a:endParaRPr sz="1588" dirty="0">
              <a:latin typeface="Georgia"/>
              <a:cs typeface="Georgia"/>
            </a:endParaRPr>
          </a:p>
          <a:p>
            <a:pPr marL="412959" indent="-252146">
              <a:spcBef>
                <a:spcPts val="534"/>
              </a:spcBef>
              <a:buFont typeface="Arial"/>
              <a:buChar char="•"/>
              <a:tabLst>
                <a:tab pos="412959" algn="l"/>
                <a:tab pos="413519" algn="l"/>
              </a:tabLst>
            </a:pPr>
            <a:r>
              <a:rPr sz="1412" spc="-4" dirty="0">
                <a:latin typeface="Georgia"/>
                <a:cs typeface="Georgia"/>
              </a:rPr>
              <a:t>Store </a:t>
            </a:r>
            <a:r>
              <a:rPr sz="1412" spc="-9" dirty="0">
                <a:latin typeface="Georgia"/>
                <a:cs typeface="Georgia"/>
              </a:rPr>
              <a:t>kit at</a:t>
            </a:r>
            <a:r>
              <a:rPr sz="1412" spc="31" dirty="0">
                <a:latin typeface="Georgia"/>
                <a:cs typeface="Georgia"/>
              </a:rPr>
              <a:t> </a:t>
            </a:r>
            <a:r>
              <a:rPr sz="1412" spc="-4" dirty="0">
                <a:latin typeface="Georgia"/>
                <a:cs typeface="Georgia"/>
              </a:rPr>
              <a:t>2-30°C</a:t>
            </a:r>
            <a:endParaRPr sz="1412" dirty="0">
              <a:latin typeface="Georgia"/>
              <a:cs typeface="Georgia"/>
            </a:endParaRPr>
          </a:p>
          <a:p>
            <a:pPr marL="412959" marR="4483" indent="-251585">
              <a:spcBef>
                <a:spcPts val="529"/>
              </a:spcBef>
              <a:buFont typeface="Arial"/>
              <a:buChar char="•"/>
              <a:tabLst>
                <a:tab pos="412959" algn="l"/>
                <a:tab pos="413519" algn="l"/>
              </a:tabLst>
            </a:pPr>
            <a:r>
              <a:rPr sz="1412" spc="-9" dirty="0">
                <a:latin typeface="Georgia"/>
                <a:cs typeface="Georgia"/>
              </a:rPr>
              <a:t>Ensure </a:t>
            </a:r>
            <a:r>
              <a:rPr sz="1412" spc="-4" dirty="0">
                <a:latin typeface="Georgia"/>
                <a:cs typeface="Georgia"/>
              </a:rPr>
              <a:t>all </a:t>
            </a:r>
            <a:r>
              <a:rPr sz="1412" spc="-9" dirty="0">
                <a:latin typeface="Georgia"/>
                <a:cs typeface="Georgia"/>
              </a:rPr>
              <a:t>test </a:t>
            </a:r>
            <a:r>
              <a:rPr sz="1412" spc="-4" dirty="0">
                <a:latin typeface="Georgia"/>
                <a:cs typeface="Georgia"/>
              </a:rPr>
              <a:t>components </a:t>
            </a:r>
            <a:r>
              <a:rPr sz="1412" spc="-9" dirty="0">
                <a:latin typeface="Georgia"/>
                <a:cs typeface="Georgia"/>
              </a:rPr>
              <a:t>are at </a:t>
            </a:r>
            <a:r>
              <a:rPr sz="1412" spc="-4" dirty="0">
                <a:latin typeface="Georgia"/>
                <a:cs typeface="Georgia"/>
              </a:rPr>
              <a:t>room  </a:t>
            </a:r>
            <a:r>
              <a:rPr sz="1412" spc="-9" dirty="0">
                <a:latin typeface="Georgia"/>
                <a:cs typeface="Georgia"/>
              </a:rPr>
              <a:t>temperature before</a:t>
            </a:r>
            <a:r>
              <a:rPr sz="1412" spc="53" dirty="0">
                <a:latin typeface="Georgia"/>
                <a:cs typeface="Georgia"/>
              </a:rPr>
              <a:t> </a:t>
            </a:r>
            <a:r>
              <a:rPr sz="1412" spc="-4" dirty="0">
                <a:latin typeface="Georgia"/>
                <a:cs typeface="Georgia"/>
              </a:rPr>
              <a:t>use</a:t>
            </a:r>
            <a:endParaRPr sz="1412" dirty="0">
              <a:latin typeface="Georgia"/>
              <a:cs typeface="Georgia"/>
            </a:endParaRPr>
          </a:p>
          <a:p>
            <a:pPr marL="412959" marR="10646" indent="-251585">
              <a:spcBef>
                <a:spcPts val="529"/>
              </a:spcBef>
              <a:buFont typeface="Arial"/>
              <a:buChar char="•"/>
              <a:tabLst>
                <a:tab pos="412959" algn="l"/>
                <a:tab pos="413519" algn="l"/>
              </a:tabLst>
            </a:pPr>
            <a:r>
              <a:rPr sz="1412" spc="-4" dirty="0">
                <a:latin typeface="Georgia"/>
                <a:cs typeface="Georgia"/>
              </a:rPr>
              <a:t>Stable until </a:t>
            </a:r>
            <a:r>
              <a:rPr sz="1412" spc="-9" dirty="0">
                <a:latin typeface="Georgia"/>
                <a:cs typeface="Georgia"/>
              </a:rPr>
              <a:t>the </a:t>
            </a:r>
            <a:r>
              <a:rPr sz="1412" spc="-4" dirty="0">
                <a:latin typeface="Georgia"/>
                <a:cs typeface="Georgia"/>
              </a:rPr>
              <a:t>expiration </a:t>
            </a:r>
            <a:r>
              <a:rPr sz="1412" spc="-9" dirty="0">
                <a:latin typeface="Georgia"/>
                <a:cs typeface="Georgia"/>
              </a:rPr>
              <a:t>date marked  </a:t>
            </a:r>
            <a:r>
              <a:rPr sz="1412" spc="-4" dirty="0">
                <a:latin typeface="Georgia"/>
                <a:cs typeface="Georgia"/>
              </a:rPr>
              <a:t>on </a:t>
            </a:r>
            <a:r>
              <a:rPr sz="1412" spc="-9" dirty="0">
                <a:latin typeface="Georgia"/>
                <a:cs typeface="Georgia"/>
              </a:rPr>
              <a:t>the </a:t>
            </a:r>
            <a:r>
              <a:rPr sz="1412" spc="-4" dirty="0">
                <a:latin typeface="Georgia"/>
                <a:cs typeface="Georgia"/>
              </a:rPr>
              <a:t>outer</a:t>
            </a:r>
            <a:r>
              <a:rPr sz="1412" spc="40" dirty="0">
                <a:latin typeface="Georgia"/>
                <a:cs typeface="Georgia"/>
              </a:rPr>
              <a:t> </a:t>
            </a:r>
            <a:r>
              <a:rPr sz="1412" spc="-4" dirty="0">
                <a:latin typeface="Georgia"/>
                <a:cs typeface="Georgia"/>
              </a:rPr>
              <a:t>packaging</a:t>
            </a:r>
            <a:endParaRPr sz="1412" dirty="0">
              <a:latin typeface="Georgia"/>
              <a:cs typeface="Georgia"/>
            </a:endParaRPr>
          </a:p>
        </p:txBody>
      </p:sp>
      <p:sp>
        <p:nvSpPr>
          <p:cNvPr id="8" name="object 8"/>
          <p:cNvSpPr/>
          <p:nvPr/>
        </p:nvSpPr>
        <p:spPr>
          <a:xfrm>
            <a:off x="7595347" y="4667484"/>
            <a:ext cx="2143460" cy="1644221"/>
          </a:xfrm>
          <a:prstGeom prst="rect">
            <a:avLst/>
          </a:prstGeom>
          <a:blipFill>
            <a:blip r:embed="rId3" cstate="print"/>
            <a:stretch>
              <a:fillRect/>
            </a:stretch>
          </a:blipFill>
        </p:spPr>
        <p:txBody>
          <a:bodyPr wrap="square" lIns="0" tIns="0" rIns="0" bIns="0" rtlCol="0"/>
          <a:lstStyle/>
          <a:p>
            <a:endParaRPr sz="1588" dirty="0"/>
          </a:p>
        </p:txBody>
      </p:sp>
      <p:sp>
        <p:nvSpPr>
          <p:cNvPr id="9" name="object 9"/>
          <p:cNvSpPr/>
          <p:nvPr/>
        </p:nvSpPr>
        <p:spPr>
          <a:xfrm>
            <a:off x="7685442" y="3960159"/>
            <a:ext cx="1387736" cy="459889"/>
          </a:xfrm>
          <a:prstGeom prst="rect">
            <a:avLst/>
          </a:prstGeom>
          <a:blipFill>
            <a:blip r:embed="rId4" cstate="print"/>
            <a:stretch>
              <a:fillRect/>
            </a:stretch>
          </a:blipFill>
        </p:spPr>
        <p:txBody>
          <a:bodyPr wrap="square" lIns="0" tIns="0" rIns="0" bIns="0" rtlCol="0"/>
          <a:lstStyle/>
          <a:p>
            <a:endParaRPr sz="1588" dirty="0"/>
          </a:p>
        </p:txBody>
      </p:sp>
      <p:sp>
        <p:nvSpPr>
          <p:cNvPr id="10" name="object 10"/>
          <p:cNvSpPr/>
          <p:nvPr/>
        </p:nvSpPr>
        <p:spPr>
          <a:xfrm>
            <a:off x="9165964" y="3525818"/>
            <a:ext cx="528469" cy="970877"/>
          </a:xfrm>
          <a:prstGeom prst="rect">
            <a:avLst/>
          </a:prstGeom>
          <a:blipFill>
            <a:blip r:embed="rId5" cstate="print"/>
            <a:stretch>
              <a:fillRect/>
            </a:stretch>
          </a:blipFill>
        </p:spPr>
        <p:txBody>
          <a:bodyPr wrap="square" lIns="0" tIns="0" rIns="0" bIns="0" rtlCol="0"/>
          <a:lstStyle/>
          <a:p>
            <a:endParaRPr sz="1588" dirty="0"/>
          </a:p>
        </p:txBody>
      </p:sp>
      <p:sp>
        <p:nvSpPr>
          <p:cNvPr id="11" name="object 11"/>
          <p:cNvSpPr/>
          <p:nvPr/>
        </p:nvSpPr>
        <p:spPr>
          <a:xfrm>
            <a:off x="3887993" y="2966421"/>
            <a:ext cx="4046219" cy="3488167"/>
          </a:xfrm>
          <a:prstGeom prst="rect">
            <a:avLst/>
          </a:prstGeom>
          <a:blipFill>
            <a:blip r:embed="rId6" cstate="print"/>
            <a:stretch>
              <a:fillRect/>
            </a:stretch>
          </a:blipFill>
        </p:spPr>
        <p:txBody>
          <a:bodyPr wrap="square" lIns="0" tIns="0" rIns="0" bIns="0" rtlCol="0"/>
          <a:lstStyle/>
          <a:p>
            <a:endParaRPr sz="1588" dirty="0"/>
          </a:p>
        </p:txBody>
      </p:sp>
      <p:sp>
        <p:nvSpPr>
          <p:cNvPr id="12" name="Slide Number Placeholder 11">
            <a:extLst>
              <a:ext uri="{FF2B5EF4-FFF2-40B4-BE49-F238E27FC236}">
                <a16:creationId xmlns:a16="http://schemas.microsoft.com/office/drawing/2014/main" id="{BBFC1203-EC1F-4334-AC10-2BCB5A3AAAE4}"/>
              </a:ext>
            </a:extLst>
          </p:cNvPr>
          <p:cNvSpPr>
            <a:spLocks noGrp="1"/>
          </p:cNvSpPr>
          <p:nvPr>
            <p:ph type="sldNum" sz="quarter" idx="7"/>
          </p:nvPr>
        </p:nvSpPr>
        <p:spPr/>
        <p:txBody>
          <a:bodyPr/>
          <a:lstStyle/>
          <a:p>
            <a:fld id="{B6F15528-21DE-4FAA-801E-634DDDAF4B2B}" type="slidenum">
              <a:rPr lang="en-US" smtClean="0"/>
              <a:t>11</a:t>
            </a:fld>
            <a:endParaRPr lang="en-US" dirty="0"/>
          </a:p>
        </p:txBody>
      </p:sp>
    </p:spTree>
    <p:extLst>
      <p:ext uri="{BB962C8B-B14F-4D97-AF65-F5344CB8AC3E}">
        <p14:creationId xmlns:p14="http://schemas.microsoft.com/office/powerpoint/2010/main" val="149434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87"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a:t>
            </a:r>
            <a:r>
              <a:rPr sz="882" dirty="0">
                <a:latin typeface="Calibri"/>
                <a:cs typeface="Calibri"/>
              </a:rPr>
              <a:t>do </a:t>
            </a:r>
            <a:r>
              <a:rPr sz="882" spc="-9" dirty="0">
                <a:latin typeface="Calibri"/>
                <a:cs typeface="Calibri"/>
              </a:rPr>
              <a:t>not</a:t>
            </a:r>
            <a:r>
              <a:rPr sz="882" spc="18"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495731" y="689319"/>
            <a:ext cx="2164416" cy="390982"/>
          </a:xfrm>
          <a:prstGeom prst="rect">
            <a:avLst/>
          </a:prstGeom>
        </p:spPr>
        <p:txBody>
          <a:bodyPr vert="horz" wrap="square" lIns="0" tIns="10646" rIns="0" bIns="0" rtlCol="0" anchor="ctr">
            <a:spAutoFit/>
          </a:bodyPr>
          <a:lstStyle/>
          <a:p>
            <a:pPr marL="11206">
              <a:lnSpc>
                <a:spcPct val="100000"/>
              </a:lnSpc>
              <a:spcBef>
                <a:spcPts val="84"/>
              </a:spcBef>
            </a:pPr>
            <a:r>
              <a:rPr sz="2471" spc="-9" dirty="0">
                <a:solidFill>
                  <a:srgbClr val="009CDD"/>
                </a:solidFill>
              </a:rPr>
              <a:t>Quality</a:t>
            </a:r>
            <a:r>
              <a:rPr sz="2471" spc="-4" dirty="0">
                <a:solidFill>
                  <a:srgbClr val="009CDD"/>
                </a:solidFill>
              </a:rPr>
              <a:t> </a:t>
            </a:r>
            <a:r>
              <a:rPr sz="2471" spc="-9" dirty="0">
                <a:solidFill>
                  <a:srgbClr val="009CDD"/>
                </a:solidFill>
              </a:rPr>
              <a:t>Control</a:t>
            </a:r>
            <a:endParaRPr sz="2471" dirty="0"/>
          </a:p>
        </p:txBody>
      </p:sp>
      <p:sp>
        <p:nvSpPr>
          <p:cNvPr id="5" name="object 5"/>
          <p:cNvSpPr txBox="1"/>
          <p:nvPr/>
        </p:nvSpPr>
        <p:spPr>
          <a:xfrm>
            <a:off x="2447390" y="1789379"/>
            <a:ext cx="3458135" cy="283494"/>
          </a:xfrm>
          <a:prstGeom prst="rect">
            <a:avLst/>
          </a:prstGeom>
        </p:spPr>
        <p:txBody>
          <a:bodyPr vert="horz" wrap="square" lIns="0" tIns="11766" rIns="0" bIns="0" rtlCol="0">
            <a:spAutoFit/>
          </a:bodyPr>
          <a:lstStyle/>
          <a:p>
            <a:pPr marL="11206">
              <a:spcBef>
                <a:spcPts val="93"/>
              </a:spcBef>
            </a:pPr>
            <a:r>
              <a:rPr sz="1765" b="1" spc="-4" dirty="0">
                <a:latin typeface="Georgia"/>
                <a:cs typeface="Georgia"/>
              </a:rPr>
              <a:t>Internal Procedural</a:t>
            </a:r>
            <a:r>
              <a:rPr sz="1765" b="1" spc="-40" dirty="0">
                <a:latin typeface="Georgia"/>
                <a:cs typeface="Georgia"/>
              </a:rPr>
              <a:t> </a:t>
            </a:r>
            <a:r>
              <a:rPr sz="1765" b="1" spc="-4" dirty="0">
                <a:latin typeface="Georgia"/>
                <a:cs typeface="Georgia"/>
              </a:rPr>
              <a:t>Controls:</a:t>
            </a:r>
            <a:endParaRPr sz="1765" dirty="0">
              <a:latin typeface="Georgia"/>
              <a:cs typeface="Georgia"/>
            </a:endParaRPr>
          </a:p>
        </p:txBody>
      </p:sp>
      <p:sp>
        <p:nvSpPr>
          <p:cNvPr id="6" name="object 6"/>
          <p:cNvSpPr txBox="1"/>
          <p:nvPr/>
        </p:nvSpPr>
        <p:spPr>
          <a:xfrm>
            <a:off x="2402565" y="2194060"/>
            <a:ext cx="4445934" cy="2492700"/>
          </a:xfrm>
          <a:prstGeom prst="rect">
            <a:avLst/>
          </a:prstGeom>
        </p:spPr>
        <p:txBody>
          <a:bodyPr vert="horz" wrap="square" lIns="0" tIns="11206" rIns="0" bIns="0" rtlCol="0">
            <a:spAutoFit/>
          </a:bodyPr>
          <a:lstStyle/>
          <a:p>
            <a:pPr marL="308739" marR="181545" indent="-253266">
              <a:spcBef>
                <a:spcPts val="88"/>
              </a:spcBef>
              <a:buFont typeface="Arial"/>
              <a:buChar char="•"/>
              <a:tabLst>
                <a:tab pos="308739" algn="l"/>
                <a:tab pos="309299" algn="l"/>
              </a:tabLst>
            </a:pPr>
            <a:r>
              <a:rPr sz="1588" spc="-4" dirty="0">
                <a:latin typeface="Georgia"/>
                <a:cs typeface="Georgia"/>
              </a:rPr>
              <a:t>BinaxNOW</a:t>
            </a:r>
            <a:r>
              <a:rPr sz="1588" spc="-6" baseline="25462" dirty="0">
                <a:latin typeface="Georgia"/>
                <a:cs typeface="Georgia"/>
              </a:rPr>
              <a:t>™ </a:t>
            </a:r>
            <a:r>
              <a:rPr sz="1588" spc="-4" dirty="0">
                <a:latin typeface="Georgia"/>
                <a:cs typeface="Georgia"/>
              </a:rPr>
              <a:t>COVID-19 Ag Card </a:t>
            </a:r>
            <a:r>
              <a:rPr sz="1588" dirty="0">
                <a:latin typeface="Georgia"/>
                <a:cs typeface="Georgia"/>
              </a:rPr>
              <a:t>has </a:t>
            </a:r>
            <a:r>
              <a:rPr sz="1588" spc="-4" dirty="0">
                <a:latin typeface="Georgia"/>
                <a:cs typeface="Georgia"/>
              </a:rPr>
              <a:t>built-in  procedural controls</a:t>
            </a:r>
            <a:endParaRPr sz="1588" dirty="0">
              <a:latin typeface="Georgia"/>
              <a:cs typeface="Georgia"/>
            </a:endParaRPr>
          </a:p>
          <a:p>
            <a:pPr marL="308739" marR="60515" indent="-253266">
              <a:spcBef>
                <a:spcPts val="1059"/>
              </a:spcBef>
              <a:buFont typeface="Arial"/>
              <a:buChar char="•"/>
              <a:tabLst>
                <a:tab pos="308739" algn="l"/>
                <a:tab pos="309299" algn="l"/>
              </a:tabLst>
            </a:pPr>
            <a:r>
              <a:rPr sz="1588" dirty="0">
                <a:latin typeface="Georgia"/>
                <a:cs typeface="Georgia"/>
              </a:rPr>
              <a:t>In </a:t>
            </a:r>
            <a:r>
              <a:rPr sz="1588" spc="4" dirty="0">
                <a:latin typeface="Georgia"/>
                <a:cs typeface="Georgia"/>
              </a:rPr>
              <a:t>an </a:t>
            </a:r>
            <a:r>
              <a:rPr sz="1588" dirty="0">
                <a:latin typeface="Georgia"/>
                <a:cs typeface="Georgia"/>
              </a:rPr>
              <a:t>untested </a:t>
            </a:r>
            <a:r>
              <a:rPr sz="1588" spc="-4" dirty="0">
                <a:latin typeface="Georgia"/>
                <a:cs typeface="Georgia"/>
              </a:rPr>
              <a:t>card there will be </a:t>
            </a:r>
            <a:r>
              <a:rPr sz="1588" dirty="0">
                <a:latin typeface="Georgia"/>
                <a:cs typeface="Georgia"/>
              </a:rPr>
              <a:t>a </a:t>
            </a:r>
            <a:r>
              <a:rPr sz="1588" spc="-4" dirty="0">
                <a:latin typeface="Georgia"/>
                <a:cs typeface="Georgia"/>
              </a:rPr>
              <a:t>blue line </a:t>
            </a:r>
            <a:r>
              <a:rPr sz="1588" spc="4" dirty="0">
                <a:latin typeface="Georgia"/>
                <a:cs typeface="Georgia"/>
              </a:rPr>
              <a:t>at  </a:t>
            </a:r>
            <a:r>
              <a:rPr sz="1588" dirty="0">
                <a:latin typeface="Georgia"/>
                <a:cs typeface="Georgia"/>
              </a:rPr>
              <a:t>the </a:t>
            </a:r>
            <a:r>
              <a:rPr sz="1588" spc="-4" dirty="0">
                <a:latin typeface="Georgia"/>
                <a:cs typeface="Georgia"/>
              </a:rPr>
              <a:t>Control Line position</a:t>
            </a:r>
            <a:endParaRPr sz="1588" dirty="0">
              <a:latin typeface="Georgia"/>
              <a:cs typeface="Georgia"/>
            </a:endParaRPr>
          </a:p>
          <a:p>
            <a:pPr marL="308739" marR="145684" indent="-253266">
              <a:spcBef>
                <a:spcPts val="1059"/>
              </a:spcBef>
              <a:buFont typeface="Arial"/>
              <a:buChar char="•"/>
              <a:tabLst>
                <a:tab pos="308739" algn="l"/>
                <a:tab pos="309299" algn="l"/>
              </a:tabLst>
            </a:pPr>
            <a:r>
              <a:rPr sz="1588" dirty="0">
                <a:latin typeface="Georgia"/>
                <a:cs typeface="Georgia"/>
              </a:rPr>
              <a:t>In a valid, tested </a:t>
            </a:r>
            <a:r>
              <a:rPr sz="1588" spc="-4" dirty="0">
                <a:latin typeface="Georgia"/>
                <a:cs typeface="Georgia"/>
              </a:rPr>
              <a:t>device, the blue line </a:t>
            </a:r>
            <a:r>
              <a:rPr sz="1588" dirty="0">
                <a:latin typeface="Georgia"/>
                <a:cs typeface="Georgia"/>
              </a:rPr>
              <a:t>washes  away and a </a:t>
            </a:r>
            <a:r>
              <a:rPr sz="1588" spc="-4" dirty="0">
                <a:solidFill>
                  <a:srgbClr val="FF5675"/>
                </a:solidFill>
                <a:latin typeface="Georgia"/>
                <a:cs typeface="Georgia"/>
              </a:rPr>
              <a:t>pink/purple </a:t>
            </a:r>
            <a:r>
              <a:rPr sz="1588" spc="-4" dirty="0">
                <a:latin typeface="Georgia"/>
                <a:cs typeface="Georgia"/>
              </a:rPr>
              <a:t>line </a:t>
            </a:r>
            <a:r>
              <a:rPr sz="1588" dirty="0">
                <a:latin typeface="Georgia"/>
                <a:cs typeface="Georgia"/>
              </a:rPr>
              <a:t>appears,  </a:t>
            </a:r>
            <a:r>
              <a:rPr sz="1588" spc="-4" dirty="0">
                <a:latin typeface="Georgia"/>
                <a:cs typeface="Georgia"/>
              </a:rPr>
              <a:t>confirming that </a:t>
            </a:r>
            <a:r>
              <a:rPr sz="1588" dirty="0">
                <a:latin typeface="Georgia"/>
                <a:cs typeface="Georgia"/>
              </a:rPr>
              <a:t>the </a:t>
            </a:r>
            <a:r>
              <a:rPr sz="1588" spc="-4" dirty="0">
                <a:latin typeface="Georgia"/>
                <a:cs typeface="Georgia"/>
              </a:rPr>
              <a:t>sample </a:t>
            </a:r>
            <a:r>
              <a:rPr sz="1588" dirty="0">
                <a:latin typeface="Georgia"/>
                <a:cs typeface="Georgia"/>
              </a:rPr>
              <a:t>has flowed  </a:t>
            </a:r>
            <a:r>
              <a:rPr sz="1588" spc="-4" dirty="0">
                <a:latin typeface="Georgia"/>
                <a:cs typeface="Georgia"/>
              </a:rPr>
              <a:t>through </a:t>
            </a:r>
            <a:r>
              <a:rPr sz="1588" dirty="0">
                <a:latin typeface="Georgia"/>
                <a:cs typeface="Georgia"/>
              </a:rPr>
              <a:t>the test </a:t>
            </a:r>
            <a:r>
              <a:rPr sz="1588" spc="-4" dirty="0">
                <a:latin typeface="Georgia"/>
                <a:cs typeface="Georgia"/>
              </a:rPr>
              <a:t>strip </a:t>
            </a:r>
            <a:r>
              <a:rPr sz="1588" dirty="0">
                <a:latin typeface="Georgia"/>
                <a:cs typeface="Georgia"/>
              </a:rPr>
              <a:t>and the reagents </a:t>
            </a:r>
            <a:r>
              <a:rPr sz="1588" spc="-4" dirty="0">
                <a:latin typeface="Georgia"/>
                <a:cs typeface="Georgia"/>
              </a:rPr>
              <a:t>are  working</a:t>
            </a:r>
            <a:endParaRPr sz="1588" dirty="0">
              <a:latin typeface="Georgia"/>
              <a:cs typeface="Georgia"/>
            </a:endParaRPr>
          </a:p>
        </p:txBody>
      </p:sp>
      <p:sp>
        <p:nvSpPr>
          <p:cNvPr id="7" name="object 7"/>
          <p:cNvSpPr txBox="1"/>
          <p:nvPr/>
        </p:nvSpPr>
        <p:spPr>
          <a:xfrm>
            <a:off x="7600207" y="3952983"/>
            <a:ext cx="1829360" cy="1314568"/>
          </a:xfrm>
          <a:prstGeom prst="rect">
            <a:avLst/>
          </a:prstGeom>
        </p:spPr>
        <p:txBody>
          <a:bodyPr vert="horz" wrap="square" lIns="0" tIns="10646" rIns="0" bIns="0" rtlCol="0">
            <a:spAutoFit/>
          </a:bodyPr>
          <a:lstStyle/>
          <a:p>
            <a:pPr marL="11206" marR="4483" algn="ctr">
              <a:spcBef>
                <a:spcPts val="84"/>
              </a:spcBef>
            </a:pPr>
            <a:r>
              <a:rPr sz="1412" i="1" spc="-9" dirty="0">
                <a:latin typeface="Georgia"/>
                <a:cs typeface="Georgia"/>
              </a:rPr>
              <a:t>Note: </a:t>
            </a:r>
            <a:r>
              <a:rPr sz="1412" i="1" spc="-4" dirty="0">
                <a:latin typeface="Georgia"/>
                <a:cs typeface="Georgia"/>
              </a:rPr>
              <a:t>If the blue line is  </a:t>
            </a:r>
            <a:r>
              <a:rPr sz="1412" i="1" spc="-9" dirty="0">
                <a:latin typeface="Georgia"/>
                <a:cs typeface="Georgia"/>
              </a:rPr>
              <a:t>not present </a:t>
            </a:r>
            <a:r>
              <a:rPr sz="1412" i="1" spc="-4" dirty="0">
                <a:latin typeface="Georgia"/>
                <a:cs typeface="Georgia"/>
              </a:rPr>
              <a:t>at the  </a:t>
            </a:r>
            <a:r>
              <a:rPr sz="1412" i="1" spc="-9" dirty="0">
                <a:latin typeface="Georgia"/>
                <a:cs typeface="Georgia"/>
              </a:rPr>
              <a:t>Control </a:t>
            </a:r>
            <a:r>
              <a:rPr sz="1412" i="1" spc="-4" dirty="0">
                <a:latin typeface="Georgia"/>
                <a:cs typeface="Georgia"/>
              </a:rPr>
              <a:t>Line position  </a:t>
            </a:r>
            <a:r>
              <a:rPr sz="1412" i="1" spc="-9" dirty="0">
                <a:latin typeface="Georgia"/>
                <a:cs typeface="Georgia"/>
              </a:rPr>
              <a:t>prior to </a:t>
            </a:r>
            <a:r>
              <a:rPr sz="1412" i="1" spc="-4" dirty="0">
                <a:latin typeface="Georgia"/>
                <a:cs typeface="Georgia"/>
              </a:rPr>
              <a:t>running the  </a:t>
            </a:r>
            <a:r>
              <a:rPr sz="1412" i="1" spc="-9" dirty="0">
                <a:latin typeface="Georgia"/>
                <a:cs typeface="Georgia"/>
              </a:rPr>
              <a:t>test, do not use </a:t>
            </a:r>
            <a:r>
              <a:rPr sz="1412" i="1" spc="-4" dirty="0">
                <a:latin typeface="Georgia"/>
                <a:cs typeface="Georgia"/>
              </a:rPr>
              <a:t>and  discard</a:t>
            </a:r>
            <a:endParaRPr sz="1412" dirty="0">
              <a:latin typeface="Georgia"/>
              <a:cs typeface="Georgia"/>
            </a:endParaRPr>
          </a:p>
        </p:txBody>
      </p:sp>
      <p:sp>
        <p:nvSpPr>
          <p:cNvPr id="8" name="object 8"/>
          <p:cNvSpPr/>
          <p:nvPr/>
        </p:nvSpPr>
        <p:spPr>
          <a:xfrm>
            <a:off x="6754906" y="1021976"/>
            <a:ext cx="3375211" cy="3459927"/>
          </a:xfrm>
          <a:prstGeom prst="rect">
            <a:avLst/>
          </a:prstGeom>
          <a:blipFill>
            <a:blip r:embed="rId2" cstate="print"/>
            <a:stretch>
              <a:fillRect/>
            </a:stretch>
          </a:blipFill>
        </p:spPr>
        <p:txBody>
          <a:bodyPr wrap="square" lIns="0" tIns="0" rIns="0" bIns="0" rtlCol="0"/>
          <a:lstStyle/>
          <a:p>
            <a:endParaRPr sz="1588" dirty="0"/>
          </a:p>
        </p:txBody>
      </p:sp>
      <p:sp>
        <p:nvSpPr>
          <p:cNvPr id="9" name="Slide Number Placeholder 8">
            <a:extLst>
              <a:ext uri="{FF2B5EF4-FFF2-40B4-BE49-F238E27FC236}">
                <a16:creationId xmlns:a16="http://schemas.microsoft.com/office/drawing/2014/main" id="{D5201E31-1DD1-46C4-BC17-718BB725CC6E}"/>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50033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1959430" y="347336"/>
            <a:ext cx="5290968" cy="390982"/>
          </a:xfrm>
          <a:prstGeom prst="rect">
            <a:avLst/>
          </a:prstGeom>
        </p:spPr>
        <p:txBody>
          <a:bodyPr vert="horz" wrap="square" lIns="0" tIns="10646" rIns="0" bIns="0" rtlCol="0" anchor="ctr">
            <a:spAutoFit/>
          </a:bodyPr>
          <a:lstStyle/>
          <a:p>
            <a:pPr marL="11206">
              <a:lnSpc>
                <a:spcPct val="100000"/>
              </a:lnSpc>
              <a:spcBef>
                <a:spcPts val="84"/>
              </a:spcBef>
            </a:pPr>
            <a:r>
              <a:rPr sz="2471" spc="-9" dirty="0">
                <a:solidFill>
                  <a:srgbClr val="009CDD"/>
                </a:solidFill>
              </a:rPr>
              <a:t>When is Quality </a:t>
            </a:r>
            <a:r>
              <a:rPr sz="2471" spc="-4" dirty="0">
                <a:solidFill>
                  <a:srgbClr val="009CDD"/>
                </a:solidFill>
              </a:rPr>
              <a:t>Control</a:t>
            </a:r>
            <a:r>
              <a:rPr sz="2471" spc="57" dirty="0">
                <a:solidFill>
                  <a:srgbClr val="009CDD"/>
                </a:solidFill>
              </a:rPr>
              <a:t> </a:t>
            </a:r>
            <a:r>
              <a:rPr sz="2471" spc="-4" dirty="0">
                <a:solidFill>
                  <a:srgbClr val="009CDD"/>
                </a:solidFill>
              </a:rPr>
              <a:t>Required?</a:t>
            </a:r>
            <a:endParaRPr sz="2471" dirty="0"/>
          </a:p>
        </p:txBody>
      </p:sp>
      <p:sp>
        <p:nvSpPr>
          <p:cNvPr id="5" name="object 5"/>
          <p:cNvSpPr txBox="1">
            <a:spLocks noGrp="1"/>
          </p:cNvSpPr>
          <p:nvPr>
            <p:ph type="body" idx="1"/>
          </p:nvPr>
        </p:nvSpPr>
        <p:spPr>
          <a:xfrm>
            <a:off x="1545771" y="738318"/>
            <a:ext cx="10130759" cy="3825478"/>
          </a:xfrm>
          <a:prstGeom prst="rect">
            <a:avLst/>
          </a:prstGeom>
        </p:spPr>
        <p:txBody>
          <a:bodyPr vert="horz" wrap="square" lIns="0" tIns="145676" rIns="0" bIns="0" rtlCol="0">
            <a:spAutoFit/>
          </a:bodyPr>
          <a:lstStyle/>
          <a:p>
            <a:pPr marL="67239">
              <a:lnSpc>
                <a:spcPct val="100000"/>
              </a:lnSpc>
              <a:spcBef>
                <a:spcPts val="1147"/>
              </a:spcBef>
            </a:pPr>
            <a:r>
              <a:rPr spc="-4" dirty="0"/>
              <a:t>External Positive </a:t>
            </a:r>
            <a:r>
              <a:rPr dirty="0"/>
              <a:t>&amp; </a:t>
            </a:r>
            <a:r>
              <a:rPr spc="-4" dirty="0"/>
              <a:t>Negative</a:t>
            </a:r>
            <a:r>
              <a:rPr spc="40" dirty="0"/>
              <a:t> </a:t>
            </a:r>
            <a:r>
              <a:rPr spc="-4" dirty="0"/>
              <a:t>Controls:</a:t>
            </a:r>
          </a:p>
          <a:p>
            <a:pPr marL="319945" marR="71721" indent="-253266">
              <a:lnSpc>
                <a:spcPct val="100000"/>
              </a:lnSpc>
              <a:spcBef>
                <a:spcPts val="1059"/>
              </a:spcBef>
              <a:buFont typeface="Arial"/>
              <a:buChar char="•"/>
              <a:tabLst>
                <a:tab pos="319945" algn="l"/>
                <a:tab pos="320505" algn="l"/>
              </a:tabLst>
            </a:pPr>
            <a:r>
              <a:rPr b="0" dirty="0">
                <a:latin typeface="Georgia"/>
                <a:cs typeface="Georgia"/>
              </a:rPr>
              <a:t>Good </a:t>
            </a:r>
            <a:r>
              <a:rPr spc="-4" dirty="0">
                <a:latin typeface="Georgia"/>
                <a:cs typeface="Georgia"/>
              </a:rPr>
              <a:t>laboratory </a:t>
            </a:r>
            <a:r>
              <a:rPr b="0" dirty="0">
                <a:latin typeface="Georgia"/>
                <a:cs typeface="Georgia"/>
              </a:rPr>
              <a:t>practice </a:t>
            </a:r>
            <a:r>
              <a:rPr spc="-4" dirty="0">
                <a:latin typeface="Georgia"/>
                <a:cs typeface="Georgia"/>
              </a:rPr>
              <a:t>suggests the use </a:t>
            </a:r>
            <a:r>
              <a:rPr b="0" dirty="0">
                <a:latin typeface="Georgia"/>
                <a:cs typeface="Georgia"/>
              </a:rPr>
              <a:t>of positive and negative </a:t>
            </a:r>
            <a:r>
              <a:rPr spc="-4" dirty="0">
                <a:latin typeface="Georgia"/>
                <a:cs typeface="Georgia"/>
              </a:rPr>
              <a:t>controls </a:t>
            </a:r>
            <a:r>
              <a:rPr b="0" dirty="0">
                <a:latin typeface="Georgia"/>
                <a:cs typeface="Georgia"/>
              </a:rPr>
              <a:t>to  </a:t>
            </a:r>
            <a:r>
              <a:rPr spc="-4" dirty="0">
                <a:latin typeface="Georgia"/>
                <a:cs typeface="Georgia"/>
              </a:rPr>
              <a:t>ensure that test reagents </a:t>
            </a:r>
            <a:r>
              <a:rPr b="0" dirty="0">
                <a:latin typeface="Georgia"/>
                <a:cs typeface="Georgia"/>
              </a:rPr>
              <a:t>are </a:t>
            </a:r>
            <a:r>
              <a:rPr spc="-4" dirty="0">
                <a:latin typeface="Georgia"/>
                <a:cs typeface="Georgia"/>
              </a:rPr>
              <a:t>working </a:t>
            </a:r>
            <a:r>
              <a:rPr b="0" dirty="0">
                <a:latin typeface="Georgia"/>
                <a:cs typeface="Georgia"/>
              </a:rPr>
              <a:t>properly and that the test </a:t>
            </a:r>
            <a:r>
              <a:rPr spc="4" dirty="0">
                <a:latin typeface="Georgia"/>
                <a:cs typeface="Georgia"/>
              </a:rPr>
              <a:t>is </a:t>
            </a:r>
            <a:r>
              <a:rPr spc="-4" dirty="0">
                <a:latin typeface="Georgia"/>
                <a:cs typeface="Georgia"/>
              </a:rPr>
              <a:t>correctly  </a:t>
            </a:r>
            <a:r>
              <a:rPr b="0" dirty="0">
                <a:latin typeface="Georgia"/>
                <a:cs typeface="Georgia"/>
              </a:rPr>
              <a:t>performed</a:t>
            </a:r>
          </a:p>
          <a:p>
            <a:pPr marL="319945" marR="491404" indent="-253266">
              <a:lnSpc>
                <a:spcPct val="100000"/>
              </a:lnSpc>
              <a:spcBef>
                <a:spcPts val="1059"/>
              </a:spcBef>
              <a:buFont typeface="Arial"/>
              <a:buChar char="•"/>
              <a:tabLst>
                <a:tab pos="319945" algn="l"/>
                <a:tab pos="320505" algn="l"/>
              </a:tabLst>
            </a:pPr>
            <a:r>
              <a:rPr b="0" dirty="0">
                <a:latin typeface="Georgia"/>
                <a:cs typeface="Georgia"/>
              </a:rPr>
              <a:t>BinaxNOW</a:t>
            </a:r>
            <a:r>
              <a:rPr sz="1588" baseline="25462" dirty="0">
                <a:latin typeface="Georgia"/>
                <a:cs typeface="Georgia"/>
              </a:rPr>
              <a:t>™ </a:t>
            </a:r>
            <a:r>
              <a:rPr sz="1588" spc="-4" dirty="0">
                <a:latin typeface="Georgia"/>
                <a:cs typeface="Georgia"/>
              </a:rPr>
              <a:t>COVID-19 Ag Card kits contain </a:t>
            </a:r>
            <a:r>
              <a:rPr sz="1588" dirty="0">
                <a:latin typeface="Georgia"/>
                <a:cs typeface="Georgia"/>
              </a:rPr>
              <a:t>a </a:t>
            </a:r>
            <a:r>
              <a:rPr sz="1588" spc="-4" dirty="0">
                <a:latin typeface="Georgia"/>
                <a:cs typeface="Georgia"/>
              </a:rPr>
              <a:t>positive control </a:t>
            </a:r>
            <a:r>
              <a:rPr sz="1588" dirty="0">
                <a:latin typeface="Georgia"/>
                <a:cs typeface="Georgia"/>
              </a:rPr>
              <a:t>swab and  </a:t>
            </a:r>
            <a:r>
              <a:rPr sz="1588" spc="-4" dirty="0">
                <a:latin typeface="Georgia"/>
                <a:cs typeface="Georgia"/>
              </a:rPr>
              <a:t>sterile </a:t>
            </a:r>
            <a:r>
              <a:rPr sz="1588" dirty="0">
                <a:latin typeface="Georgia"/>
                <a:cs typeface="Georgia"/>
              </a:rPr>
              <a:t>swabs </a:t>
            </a:r>
            <a:r>
              <a:rPr sz="1588" spc="-4" dirty="0">
                <a:latin typeface="Georgia"/>
                <a:cs typeface="Georgia"/>
              </a:rPr>
              <a:t>that </a:t>
            </a:r>
            <a:r>
              <a:rPr sz="1588" dirty="0">
                <a:latin typeface="Georgia"/>
                <a:cs typeface="Georgia"/>
              </a:rPr>
              <a:t>can </a:t>
            </a:r>
            <a:r>
              <a:rPr sz="1588" spc="-4" dirty="0">
                <a:latin typeface="Georgia"/>
                <a:cs typeface="Georgia"/>
              </a:rPr>
              <a:t>be used </a:t>
            </a:r>
            <a:r>
              <a:rPr sz="1588" spc="4" dirty="0">
                <a:latin typeface="Georgia"/>
                <a:cs typeface="Georgia"/>
              </a:rPr>
              <a:t>as </a:t>
            </a:r>
            <a:r>
              <a:rPr sz="1588" dirty="0">
                <a:latin typeface="Georgia"/>
                <a:cs typeface="Georgia"/>
              </a:rPr>
              <a:t>a </a:t>
            </a:r>
            <a:r>
              <a:rPr sz="1588" spc="-4" dirty="0">
                <a:latin typeface="Georgia"/>
                <a:cs typeface="Georgia"/>
              </a:rPr>
              <a:t>negative</a:t>
            </a:r>
            <a:r>
              <a:rPr sz="1588" spc="31" dirty="0">
                <a:latin typeface="Georgia"/>
                <a:cs typeface="Georgia"/>
              </a:rPr>
              <a:t> </a:t>
            </a:r>
            <a:r>
              <a:rPr sz="1588" spc="-4" dirty="0">
                <a:latin typeface="Georgia"/>
                <a:cs typeface="Georgia"/>
              </a:rPr>
              <a:t>control</a:t>
            </a:r>
            <a:endParaRPr sz="1588" dirty="0">
              <a:latin typeface="Georgia"/>
              <a:cs typeface="Georgia"/>
            </a:endParaRPr>
          </a:p>
          <a:p>
            <a:pPr>
              <a:lnSpc>
                <a:spcPct val="100000"/>
              </a:lnSpc>
            </a:pPr>
            <a:endParaRPr sz="1765" dirty="0">
              <a:latin typeface="Georgia"/>
              <a:cs typeface="Georgia"/>
            </a:endParaRPr>
          </a:p>
          <a:p>
            <a:pPr marL="147926">
              <a:lnSpc>
                <a:spcPct val="100000"/>
              </a:lnSpc>
              <a:spcBef>
                <a:spcPts val="1266"/>
              </a:spcBef>
            </a:pPr>
            <a:r>
              <a:rPr dirty="0"/>
              <a:t>Required</a:t>
            </a:r>
            <a:r>
              <a:rPr spc="-35" dirty="0"/>
              <a:t> </a:t>
            </a:r>
            <a:r>
              <a:rPr spc="-4" dirty="0"/>
              <a:t>Frequency:</a:t>
            </a:r>
          </a:p>
        </p:txBody>
      </p:sp>
      <p:sp>
        <p:nvSpPr>
          <p:cNvPr id="6" name="object 6"/>
          <p:cNvSpPr txBox="1"/>
          <p:nvPr/>
        </p:nvSpPr>
        <p:spPr>
          <a:xfrm>
            <a:off x="1985112" y="4454074"/>
            <a:ext cx="3365687" cy="1895398"/>
          </a:xfrm>
          <a:prstGeom prst="rect">
            <a:avLst/>
          </a:prstGeom>
        </p:spPr>
        <p:txBody>
          <a:bodyPr vert="horz" wrap="square" lIns="0" tIns="145676" rIns="0" bIns="0" rtlCol="0">
            <a:spAutoFit/>
          </a:bodyPr>
          <a:lstStyle/>
          <a:p>
            <a:pPr marL="263913" indent="-253266">
              <a:spcBef>
                <a:spcPts val="1147"/>
              </a:spcBef>
              <a:buFont typeface="Arial"/>
              <a:buChar char="•"/>
              <a:tabLst>
                <a:tab pos="263352" algn="l"/>
                <a:tab pos="264473" algn="l"/>
              </a:tabLst>
            </a:pPr>
            <a:r>
              <a:rPr sz="1588" spc="-4" dirty="0">
                <a:latin typeface="Georgia"/>
                <a:cs typeface="Georgia"/>
              </a:rPr>
              <a:t>New shipments</a:t>
            </a:r>
            <a:r>
              <a:rPr sz="1588" spc="4" dirty="0">
                <a:latin typeface="Georgia"/>
                <a:cs typeface="Georgia"/>
              </a:rPr>
              <a:t> </a:t>
            </a:r>
            <a:r>
              <a:rPr sz="1588" spc="-4" dirty="0">
                <a:latin typeface="Georgia"/>
                <a:cs typeface="Georgia"/>
              </a:rPr>
              <a:t>received</a:t>
            </a:r>
            <a:endParaRPr sz="1588" dirty="0">
              <a:latin typeface="Georgia"/>
              <a:cs typeface="Georgia"/>
            </a:endParaRPr>
          </a:p>
          <a:p>
            <a:pPr marL="263913" indent="-253266">
              <a:spcBef>
                <a:spcPts val="1054"/>
              </a:spcBef>
              <a:buFont typeface="Arial"/>
              <a:buChar char="•"/>
              <a:tabLst>
                <a:tab pos="263352" algn="l"/>
                <a:tab pos="264473" algn="l"/>
              </a:tabLst>
            </a:pPr>
            <a:r>
              <a:rPr sz="1588" spc="-4" dirty="0">
                <a:latin typeface="Georgia"/>
                <a:cs typeface="Georgia"/>
              </a:rPr>
              <a:t>Untrained</a:t>
            </a:r>
            <a:r>
              <a:rPr sz="1588" dirty="0">
                <a:latin typeface="Georgia"/>
                <a:cs typeface="Georgia"/>
              </a:rPr>
              <a:t> operators</a:t>
            </a:r>
          </a:p>
          <a:p>
            <a:pPr marL="263913" marR="4483" indent="-253266">
              <a:spcBef>
                <a:spcPts val="1059"/>
              </a:spcBef>
              <a:buFont typeface="Arial"/>
              <a:buChar char="•"/>
              <a:tabLst>
                <a:tab pos="263352" algn="l"/>
                <a:tab pos="264473" algn="l"/>
              </a:tabLst>
            </a:pPr>
            <a:r>
              <a:rPr sz="1588" spc="-4" dirty="0">
                <a:latin typeface="Georgia"/>
                <a:cs typeface="Georgia"/>
              </a:rPr>
              <a:t>Conforming with local, </a:t>
            </a:r>
            <a:r>
              <a:rPr sz="1588" dirty="0">
                <a:latin typeface="Georgia"/>
                <a:cs typeface="Georgia"/>
              </a:rPr>
              <a:t>state,  </a:t>
            </a:r>
            <a:r>
              <a:rPr sz="1588" spc="-4" dirty="0">
                <a:latin typeface="Georgia"/>
                <a:cs typeface="Georgia"/>
              </a:rPr>
              <a:t>and/or </a:t>
            </a:r>
            <a:r>
              <a:rPr sz="1588" dirty="0">
                <a:latin typeface="Georgia"/>
                <a:cs typeface="Georgia"/>
              </a:rPr>
              <a:t>federal </a:t>
            </a:r>
            <a:r>
              <a:rPr sz="1588" spc="-4" dirty="0">
                <a:latin typeface="Georgia"/>
                <a:cs typeface="Georgia"/>
              </a:rPr>
              <a:t>regulations,  accrediting groups, </a:t>
            </a:r>
            <a:r>
              <a:rPr sz="1588" dirty="0">
                <a:latin typeface="Georgia"/>
                <a:cs typeface="Georgia"/>
              </a:rPr>
              <a:t>or </a:t>
            </a:r>
            <a:r>
              <a:rPr sz="1588" spc="-4" dirty="0">
                <a:latin typeface="Georgia"/>
                <a:cs typeface="Georgia"/>
              </a:rPr>
              <a:t>lab’s  </a:t>
            </a:r>
            <a:r>
              <a:rPr sz="1588" dirty="0">
                <a:latin typeface="Georgia"/>
                <a:cs typeface="Georgia"/>
              </a:rPr>
              <a:t>standard </a:t>
            </a:r>
            <a:r>
              <a:rPr sz="1588" spc="-4" dirty="0">
                <a:latin typeface="Georgia"/>
                <a:cs typeface="Georgia"/>
              </a:rPr>
              <a:t>QC</a:t>
            </a:r>
            <a:r>
              <a:rPr sz="1588" spc="-13" dirty="0">
                <a:latin typeface="Georgia"/>
                <a:cs typeface="Georgia"/>
              </a:rPr>
              <a:t> </a:t>
            </a:r>
            <a:r>
              <a:rPr sz="1588" spc="-4" dirty="0">
                <a:latin typeface="Georgia"/>
                <a:cs typeface="Georgia"/>
              </a:rPr>
              <a:t>procedures.</a:t>
            </a:r>
            <a:endParaRPr sz="1588" dirty="0">
              <a:latin typeface="Georgia"/>
              <a:cs typeface="Georgia"/>
            </a:endParaRPr>
          </a:p>
        </p:txBody>
      </p:sp>
      <p:sp>
        <p:nvSpPr>
          <p:cNvPr id="7" name="object 7"/>
          <p:cNvSpPr/>
          <p:nvPr/>
        </p:nvSpPr>
        <p:spPr>
          <a:xfrm>
            <a:off x="6053565" y="3636494"/>
            <a:ext cx="2986967" cy="817580"/>
          </a:xfrm>
          <a:prstGeom prst="rect">
            <a:avLst/>
          </a:prstGeom>
          <a:blipFill>
            <a:blip r:embed="rId2" cstate="print"/>
            <a:stretch>
              <a:fillRect/>
            </a:stretch>
          </a:blipFill>
        </p:spPr>
        <p:txBody>
          <a:bodyPr wrap="square" lIns="0" tIns="0" rIns="0" bIns="0" rtlCol="0"/>
          <a:lstStyle/>
          <a:p>
            <a:endParaRPr sz="1588" dirty="0"/>
          </a:p>
        </p:txBody>
      </p:sp>
      <p:sp>
        <p:nvSpPr>
          <p:cNvPr id="8" name="object 8"/>
          <p:cNvSpPr txBox="1"/>
          <p:nvPr/>
        </p:nvSpPr>
        <p:spPr>
          <a:xfrm>
            <a:off x="5908642" y="4560838"/>
            <a:ext cx="3365687" cy="962141"/>
          </a:xfrm>
          <a:prstGeom prst="rect">
            <a:avLst/>
          </a:prstGeom>
        </p:spPr>
        <p:txBody>
          <a:bodyPr vert="horz" wrap="square" lIns="0" tIns="11766" rIns="0" bIns="0" rtlCol="0">
            <a:spAutoFit/>
          </a:bodyPr>
          <a:lstStyle/>
          <a:p>
            <a:pPr marL="67239" marR="59955" indent="-1121" algn="ctr">
              <a:spcBef>
                <a:spcPts val="93"/>
              </a:spcBef>
            </a:pPr>
            <a:r>
              <a:rPr sz="1235" b="1" i="1" dirty="0">
                <a:latin typeface="Georgia"/>
                <a:cs typeface="Georgia"/>
              </a:rPr>
              <a:t>Note: </a:t>
            </a:r>
            <a:r>
              <a:rPr sz="1235" i="1" dirty="0">
                <a:latin typeface="Georgia"/>
                <a:cs typeface="Georgia"/>
              </a:rPr>
              <a:t>If </a:t>
            </a:r>
            <a:r>
              <a:rPr sz="1235" i="1" spc="-4" dirty="0">
                <a:latin typeface="Georgia"/>
                <a:cs typeface="Georgia"/>
              </a:rPr>
              <a:t>correct results </a:t>
            </a:r>
            <a:r>
              <a:rPr sz="1235" i="1" dirty="0">
                <a:latin typeface="Georgia"/>
                <a:cs typeface="Georgia"/>
              </a:rPr>
              <a:t>are not obtained,  contact the Abbott </a:t>
            </a:r>
            <a:r>
              <a:rPr sz="1235" i="1" spc="-4" dirty="0">
                <a:latin typeface="Georgia"/>
                <a:cs typeface="Georgia"/>
              </a:rPr>
              <a:t>Technical </a:t>
            </a:r>
            <a:r>
              <a:rPr sz="1235" i="1" dirty="0">
                <a:latin typeface="Georgia"/>
                <a:cs typeface="Georgia"/>
              </a:rPr>
              <a:t>Services </a:t>
            </a:r>
            <a:r>
              <a:rPr sz="1235" i="1" spc="-4" dirty="0">
                <a:latin typeface="Georgia"/>
                <a:cs typeface="Georgia"/>
              </a:rPr>
              <a:t>Team</a:t>
            </a:r>
            <a:r>
              <a:rPr sz="1235" i="1" spc="-110" dirty="0">
                <a:latin typeface="Georgia"/>
                <a:cs typeface="Georgia"/>
              </a:rPr>
              <a:t> </a:t>
            </a:r>
            <a:r>
              <a:rPr sz="1235" i="1" spc="-4" dirty="0">
                <a:latin typeface="Georgia"/>
                <a:cs typeface="Georgia"/>
              </a:rPr>
              <a:t>at</a:t>
            </a:r>
            <a:endParaRPr sz="1235" dirty="0">
              <a:latin typeface="Georgia"/>
              <a:cs typeface="Georgia"/>
            </a:endParaRPr>
          </a:p>
          <a:p>
            <a:pPr marL="10646" marR="4483" algn="ctr"/>
            <a:r>
              <a:rPr sz="1235" i="1" dirty="0">
                <a:latin typeface="Georgia"/>
                <a:cs typeface="Georgia"/>
              </a:rPr>
              <a:t>1-800-257-9525 </a:t>
            </a:r>
            <a:r>
              <a:rPr sz="1235" i="1" spc="-4" dirty="0">
                <a:latin typeface="Georgia"/>
                <a:cs typeface="Georgia"/>
              </a:rPr>
              <a:t>between </a:t>
            </a:r>
            <a:r>
              <a:rPr sz="1235" i="1" dirty="0">
                <a:latin typeface="Georgia"/>
                <a:cs typeface="Georgia"/>
              </a:rPr>
              <a:t>8 a.m. </a:t>
            </a:r>
            <a:r>
              <a:rPr sz="1235" i="1" spc="4" dirty="0">
                <a:latin typeface="Georgia"/>
                <a:cs typeface="Georgia"/>
              </a:rPr>
              <a:t>and </a:t>
            </a:r>
            <a:r>
              <a:rPr sz="1235" i="1" dirty="0">
                <a:latin typeface="Georgia"/>
                <a:cs typeface="Georgia"/>
              </a:rPr>
              <a:t>8 p.m.</a:t>
            </a:r>
            <a:r>
              <a:rPr sz="1235" i="1" spc="-137" dirty="0">
                <a:latin typeface="Georgia"/>
                <a:cs typeface="Georgia"/>
              </a:rPr>
              <a:t> </a:t>
            </a:r>
            <a:r>
              <a:rPr sz="1235" i="1" spc="-4" dirty="0">
                <a:latin typeface="Georgia"/>
                <a:cs typeface="Georgia"/>
              </a:rPr>
              <a:t>EST  Monday-Friday before </a:t>
            </a:r>
            <a:r>
              <a:rPr sz="1235" i="1" dirty="0">
                <a:latin typeface="Georgia"/>
                <a:cs typeface="Georgia"/>
              </a:rPr>
              <a:t>testing patient  </a:t>
            </a:r>
            <a:r>
              <a:rPr sz="1235" i="1" spc="-4" dirty="0">
                <a:latin typeface="Georgia"/>
                <a:cs typeface="Georgia"/>
              </a:rPr>
              <a:t>specimens</a:t>
            </a:r>
            <a:endParaRPr sz="1235" dirty="0">
              <a:latin typeface="Georgia"/>
              <a:cs typeface="Georgia"/>
            </a:endParaRPr>
          </a:p>
        </p:txBody>
      </p:sp>
      <p:sp>
        <p:nvSpPr>
          <p:cNvPr id="9" name="Slide Number Placeholder 8">
            <a:extLst>
              <a:ext uri="{FF2B5EF4-FFF2-40B4-BE49-F238E27FC236}">
                <a16:creationId xmlns:a16="http://schemas.microsoft.com/office/drawing/2014/main" id="{E203E1B3-ABC1-4D6C-9CC9-53EB6187BB56}"/>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49660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9084" y="667747"/>
            <a:ext cx="4205568" cy="390982"/>
          </a:xfrm>
          <a:prstGeom prst="rect">
            <a:avLst/>
          </a:prstGeom>
        </p:spPr>
        <p:txBody>
          <a:bodyPr vert="horz" wrap="square" lIns="0" tIns="10646" rIns="0" bIns="0" rtlCol="0" anchor="ctr">
            <a:spAutoFit/>
          </a:bodyPr>
          <a:lstStyle/>
          <a:p>
            <a:pPr marL="11206">
              <a:lnSpc>
                <a:spcPct val="100000"/>
              </a:lnSpc>
              <a:spcBef>
                <a:spcPts val="84"/>
              </a:spcBef>
            </a:pPr>
            <a:r>
              <a:rPr sz="2471" spc="-4" dirty="0">
                <a:solidFill>
                  <a:srgbClr val="009CDD"/>
                </a:solidFill>
              </a:rPr>
              <a:t>Nasal </a:t>
            </a:r>
            <a:r>
              <a:rPr sz="2471" dirty="0">
                <a:solidFill>
                  <a:srgbClr val="009CDD"/>
                </a:solidFill>
              </a:rPr>
              <a:t>Swab </a:t>
            </a:r>
            <a:r>
              <a:rPr sz="2471" spc="-9" dirty="0">
                <a:solidFill>
                  <a:srgbClr val="009CDD"/>
                </a:solidFill>
              </a:rPr>
              <a:t>Sample</a:t>
            </a:r>
            <a:r>
              <a:rPr sz="2471" spc="-35" dirty="0">
                <a:solidFill>
                  <a:srgbClr val="009CDD"/>
                </a:solidFill>
              </a:rPr>
              <a:t> </a:t>
            </a:r>
            <a:r>
              <a:rPr sz="2471" dirty="0">
                <a:solidFill>
                  <a:srgbClr val="009CDD"/>
                </a:solidFill>
              </a:rPr>
              <a:t>Collection</a:t>
            </a:r>
            <a:endParaRPr sz="2471" dirty="0"/>
          </a:p>
        </p:txBody>
      </p:sp>
      <p:sp>
        <p:nvSpPr>
          <p:cNvPr id="3" name="object 3"/>
          <p:cNvSpPr txBox="1"/>
          <p:nvPr/>
        </p:nvSpPr>
        <p:spPr>
          <a:xfrm>
            <a:off x="2334437" y="2169861"/>
            <a:ext cx="3187513" cy="2948605"/>
          </a:xfrm>
          <a:prstGeom prst="rect">
            <a:avLst/>
          </a:prstGeom>
        </p:spPr>
        <p:txBody>
          <a:bodyPr vert="horz" wrap="square" lIns="0" tIns="10646" rIns="0" bIns="0" rtlCol="0">
            <a:spAutoFit/>
          </a:bodyPr>
          <a:lstStyle/>
          <a:p>
            <a:pPr marL="313221" marR="30818" indent="-302575">
              <a:spcBef>
                <a:spcPts val="84"/>
              </a:spcBef>
              <a:buFont typeface="Arial"/>
              <a:buChar char="•"/>
              <a:tabLst>
                <a:tab pos="313221" algn="l"/>
                <a:tab pos="313781" algn="l"/>
              </a:tabLst>
            </a:pPr>
            <a:r>
              <a:rPr sz="1412" spc="-9" dirty="0">
                <a:latin typeface="Georgia"/>
                <a:cs typeface="Georgia"/>
              </a:rPr>
              <a:t>Insert the </a:t>
            </a:r>
            <a:r>
              <a:rPr sz="1412" spc="-4" dirty="0">
                <a:latin typeface="Georgia"/>
                <a:cs typeface="Georgia"/>
              </a:rPr>
              <a:t>nasal </a:t>
            </a:r>
            <a:r>
              <a:rPr sz="1412" spc="-9" dirty="0">
                <a:latin typeface="Georgia"/>
                <a:cs typeface="Georgia"/>
              </a:rPr>
              <a:t>swab </a:t>
            </a:r>
            <a:r>
              <a:rPr sz="1412" spc="-4" dirty="0">
                <a:latin typeface="Georgia"/>
                <a:cs typeface="Georgia"/>
              </a:rPr>
              <a:t>into </a:t>
            </a:r>
            <a:r>
              <a:rPr sz="1412" spc="-9" dirty="0">
                <a:latin typeface="Georgia"/>
                <a:cs typeface="Georgia"/>
              </a:rPr>
              <a:t>the  </a:t>
            </a:r>
            <a:r>
              <a:rPr sz="1412" spc="-4" dirty="0">
                <a:latin typeface="Georgia"/>
                <a:cs typeface="Georgia"/>
              </a:rPr>
              <a:t>nostril exhibiting </a:t>
            </a:r>
            <a:r>
              <a:rPr sz="1412" spc="-9" dirty="0">
                <a:latin typeface="Georgia"/>
                <a:cs typeface="Georgia"/>
              </a:rPr>
              <a:t>the </a:t>
            </a:r>
            <a:r>
              <a:rPr sz="1412" spc="-4" dirty="0">
                <a:latin typeface="Georgia"/>
                <a:cs typeface="Georgia"/>
              </a:rPr>
              <a:t>most drainage  or</a:t>
            </a:r>
            <a:r>
              <a:rPr sz="1412" spc="-9" dirty="0">
                <a:latin typeface="Georgia"/>
                <a:cs typeface="Georgia"/>
              </a:rPr>
              <a:t> </a:t>
            </a:r>
            <a:r>
              <a:rPr sz="1412" spc="-4" dirty="0">
                <a:latin typeface="Georgia"/>
                <a:cs typeface="Georgia"/>
              </a:rPr>
              <a:t>congestion</a:t>
            </a:r>
            <a:endParaRPr sz="1412" dirty="0">
              <a:latin typeface="Georgia"/>
              <a:cs typeface="Georgia"/>
            </a:endParaRPr>
          </a:p>
          <a:p>
            <a:pPr marL="313221" marR="415760" indent="-302575">
              <a:spcBef>
                <a:spcPts val="529"/>
              </a:spcBef>
              <a:buFont typeface="Arial"/>
              <a:buChar char="•"/>
              <a:tabLst>
                <a:tab pos="313221" algn="l"/>
                <a:tab pos="313781" algn="l"/>
              </a:tabLst>
            </a:pPr>
            <a:r>
              <a:rPr sz="1412" spc="-4" dirty="0">
                <a:latin typeface="Georgia"/>
                <a:cs typeface="Georgia"/>
              </a:rPr>
              <a:t>Using gentle rotation, push the  </a:t>
            </a:r>
            <a:r>
              <a:rPr sz="1412" spc="-9" dirty="0">
                <a:latin typeface="Georgia"/>
                <a:cs typeface="Georgia"/>
              </a:rPr>
              <a:t>swab </a:t>
            </a:r>
            <a:r>
              <a:rPr sz="1412" spc="-4" dirty="0">
                <a:latin typeface="Georgia"/>
                <a:cs typeface="Georgia"/>
              </a:rPr>
              <a:t>until resistance is</a:t>
            </a:r>
            <a:r>
              <a:rPr sz="1412" spc="53" dirty="0">
                <a:latin typeface="Georgia"/>
                <a:cs typeface="Georgia"/>
              </a:rPr>
              <a:t> </a:t>
            </a:r>
            <a:r>
              <a:rPr sz="1412" spc="-9" dirty="0">
                <a:latin typeface="Georgia"/>
                <a:cs typeface="Georgia"/>
              </a:rPr>
              <a:t>met</a:t>
            </a:r>
            <a:endParaRPr sz="1412" dirty="0">
              <a:latin typeface="Georgia"/>
              <a:cs typeface="Georgia"/>
            </a:endParaRPr>
          </a:p>
          <a:p>
            <a:pPr marL="616356" lvl="1" indent="-251585">
              <a:spcBef>
                <a:spcPts val="538"/>
              </a:spcBef>
              <a:buFont typeface="Arial"/>
              <a:buChar char="•"/>
              <a:tabLst>
                <a:tab pos="615796" algn="l"/>
                <a:tab pos="616356" algn="l"/>
              </a:tabLst>
            </a:pPr>
            <a:r>
              <a:rPr sz="1235" spc="-4" dirty="0">
                <a:latin typeface="Georgia"/>
                <a:cs typeface="Georgia"/>
              </a:rPr>
              <a:t>At the level </a:t>
            </a:r>
            <a:r>
              <a:rPr sz="1235" dirty="0">
                <a:latin typeface="Georgia"/>
                <a:cs typeface="Georgia"/>
              </a:rPr>
              <a:t>of the nasal</a:t>
            </a:r>
            <a:r>
              <a:rPr sz="1235" spc="-66" dirty="0">
                <a:latin typeface="Georgia"/>
                <a:cs typeface="Georgia"/>
              </a:rPr>
              <a:t> </a:t>
            </a:r>
            <a:r>
              <a:rPr sz="1235" spc="-4" dirty="0">
                <a:latin typeface="Georgia"/>
                <a:cs typeface="Georgia"/>
              </a:rPr>
              <a:t>turbinates</a:t>
            </a:r>
            <a:endParaRPr sz="1235" dirty="0">
              <a:latin typeface="Georgia"/>
              <a:cs typeface="Georgia"/>
            </a:endParaRPr>
          </a:p>
          <a:p>
            <a:pPr marL="616356" lvl="1" indent="-251585">
              <a:spcBef>
                <a:spcPts val="529"/>
              </a:spcBef>
              <a:buFont typeface="Arial"/>
              <a:buChar char="•"/>
              <a:tabLst>
                <a:tab pos="615796" algn="l"/>
                <a:tab pos="616356" algn="l"/>
              </a:tabLst>
            </a:pPr>
            <a:r>
              <a:rPr sz="1235" dirty="0">
                <a:latin typeface="Georgia"/>
                <a:cs typeface="Georgia"/>
              </a:rPr>
              <a:t>Less </a:t>
            </a:r>
            <a:r>
              <a:rPr sz="1235" spc="-4" dirty="0">
                <a:latin typeface="Georgia"/>
                <a:cs typeface="Georgia"/>
              </a:rPr>
              <a:t>than one </a:t>
            </a:r>
            <a:r>
              <a:rPr sz="1235" dirty="0">
                <a:latin typeface="Georgia"/>
                <a:cs typeface="Georgia"/>
              </a:rPr>
              <a:t>inch </a:t>
            </a:r>
            <a:r>
              <a:rPr sz="1235" spc="-4" dirty="0">
                <a:latin typeface="Georgia"/>
                <a:cs typeface="Georgia"/>
              </a:rPr>
              <a:t>into</a:t>
            </a:r>
            <a:r>
              <a:rPr sz="1235" spc="-49" dirty="0">
                <a:latin typeface="Georgia"/>
                <a:cs typeface="Georgia"/>
              </a:rPr>
              <a:t> </a:t>
            </a:r>
            <a:r>
              <a:rPr sz="1235" spc="-4" dirty="0">
                <a:latin typeface="Georgia"/>
                <a:cs typeface="Georgia"/>
              </a:rPr>
              <a:t>nostril</a:t>
            </a:r>
            <a:endParaRPr sz="1235" dirty="0">
              <a:latin typeface="Georgia"/>
              <a:cs typeface="Georgia"/>
            </a:endParaRPr>
          </a:p>
          <a:p>
            <a:pPr marL="313221" marR="312100" indent="-302575">
              <a:spcBef>
                <a:spcPts val="521"/>
              </a:spcBef>
              <a:buFont typeface="Arial"/>
              <a:buChar char="•"/>
              <a:tabLst>
                <a:tab pos="313221" algn="l"/>
                <a:tab pos="313781" algn="l"/>
              </a:tabLst>
            </a:pPr>
            <a:r>
              <a:rPr sz="1412" spc="-4" dirty="0">
                <a:latin typeface="Georgia"/>
                <a:cs typeface="Georgia"/>
              </a:rPr>
              <a:t>Rotate the </a:t>
            </a:r>
            <a:r>
              <a:rPr sz="1412" spc="-9" dirty="0">
                <a:latin typeface="Georgia"/>
                <a:cs typeface="Georgia"/>
              </a:rPr>
              <a:t>swab </a:t>
            </a:r>
            <a:r>
              <a:rPr sz="1412" spc="-4" dirty="0">
                <a:latin typeface="Georgia"/>
                <a:cs typeface="Georgia"/>
              </a:rPr>
              <a:t>5 times </a:t>
            </a:r>
            <a:r>
              <a:rPr sz="1412" spc="4" dirty="0">
                <a:latin typeface="Georgia"/>
                <a:cs typeface="Georgia"/>
              </a:rPr>
              <a:t>or </a:t>
            </a:r>
            <a:r>
              <a:rPr sz="1412" spc="-4" dirty="0">
                <a:latin typeface="Georgia"/>
                <a:cs typeface="Georgia"/>
              </a:rPr>
              <a:t>more  against </a:t>
            </a:r>
            <a:r>
              <a:rPr sz="1412" spc="-9" dirty="0">
                <a:latin typeface="Georgia"/>
                <a:cs typeface="Georgia"/>
              </a:rPr>
              <a:t>the </a:t>
            </a:r>
            <a:r>
              <a:rPr sz="1412" spc="-4" dirty="0">
                <a:latin typeface="Georgia"/>
                <a:cs typeface="Georgia"/>
              </a:rPr>
              <a:t>nasal</a:t>
            </a:r>
            <a:r>
              <a:rPr sz="1412" spc="79" dirty="0">
                <a:latin typeface="Georgia"/>
                <a:cs typeface="Georgia"/>
              </a:rPr>
              <a:t> </a:t>
            </a:r>
            <a:r>
              <a:rPr sz="1412" spc="-9" dirty="0">
                <a:latin typeface="Georgia"/>
                <a:cs typeface="Georgia"/>
              </a:rPr>
              <a:t>wall</a:t>
            </a:r>
            <a:endParaRPr sz="1412" dirty="0">
              <a:latin typeface="Georgia"/>
              <a:cs typeface="Georgia"/>
            </a:endParaRPr>
          </a:p>
          <a:p>
            <a:pPr marL="313221" indent="-302575">
              <a:spcBef>
                <a:spcPts val="529"/>
              </a:spcBef>
              <a:buFont typeface="Arial"/>
              <a:buChar char="•"/>
              <a:tabLst>
                <a:tab pos="313221" algn="l"/>
                <a:tab pos="313781" algn="l"/>
              </a:tabLst>
            </a:pPr>
            <a:r>
              <a:rPr sz="1412" spc="-4" dirty="0">
                <a:latin typeface="Georgia"/>
                <a:cs typeface="Georgia"/>
              </a:rPr>
              <a:t>Slowly </a:t>
            </a:r>
            <a:r>
              <a:rPr sz="1412" spc="-9" dirty="0">
                <a:latin typeface="Georgia"/>
                <a:cs typeface="Georgia"/>
              </a:rPr>
              <a:t>remove the</a:t>
            </a:r>
            <a:r>
              <a:rPr sz="1412" spc="75" dirty="0">
                <a:latin typeface="Georgia"/>
                <a:cs typeface="Georgia"/>
              </a:rPr>
              <a:t> </a:t>
            </a:r>
            <a:r>
              <a:rPr sz="1412" spc="-9" dirty="0">
                <a:latin typeface="Georgia"/>
                <a:cs typeface="Georgia"/>
              </a:rPr>
              <a:t>swab</a:t>
            </a:r>
            <a:endParaRPr sz="1412" dirty="0">
              <a:latin typeface="Georgia"/>
              <a:cs typeface="Georgia"/>
            </a:endParaRPr>
          </a:p>
          <a:p>
            <a:pPr marL="313221" marR="4483" indent="-302575">
              <a:spcBef>
                <a:spcPts val="529"/>
              </a:spcBef>
              <a:buFont typeface="Arial"/>
              <a:buChar char="•"/>
              <a:tabLst>
                <a:tab pos="313221" algn="l"/>
                <a:tab pos="313781" algn="l"/>
              </a:tabLst>
            </a:pPr>
            <a:r>
              <a:rPr sz="1412" spc="-4" dirty="0">
                <a:latin typeface="Georgia"/>
                <a:cs typeface="Georgia"/>
              </a:rPr>
              <a:t>Using the </a:t>
            </a:r>
            <a:r>
              <a:rPr sz="1412" spc="-9" dirty="0">
                <a:latin typeface="Georgia"/>
                <a:cs typeface="Georgia"/>
              </a:rPr>
              <a:t>same swab, repeat sample  </a:t>
            </a:r>
            <a:r>
              <a:rPr sz="1412" spc="-4" dirty="0">
                <a:latin typeface="Georgia"/>
                <a:cs typeface="Georgia"/>
              </a:rPr>
              <a:t>collection </a:t>
            </a:r>
            <a:r>
              <a:rPr sz="1412" dirty="0">
                <a:latin typeface="Georgia"/>
                <a:cs typeface="Georgia"/>
              </a:rPr>
              <a:t>in </a:t>
            </a:r>
            <a:r>
              <a:rPr sz="1412" spc="-9" dirty="0">
                <a:latin typeface="Georgia"/>
                <a:cs typeface="Georgia"/>
              </a:rPr>
              <a:t>the </a:t>
            </a:r>
            <a:r>
              <a:rPr sz="1412" spc="-4" dirty="0">
                <a:latin typeface="Georgia"/>
                <a:cs typeface="Georgia"/>
              </a:rPr>
              <a:t>other</a:t>
            </a:r>
            <a:r>
              <a:rPr sz="1412" spc="57" dirty="0">
                <a:latin typeface="Georgia"/>
                <a:cs typeface="Georgia"/>
              </a:rPr>
              <a:t> </a:t>
            </a:r>
            <a:r>
              <a:rPr sz="1412" spc="-4" dirty="0">
                <a:latin typeface="Georgia"/>
                <a:cs typeface="Georgia"/>
              </a:rPr>
              <a:t>nostril</a:t>
            </a:r>
            <a:endParaRPr sz="1412" dirty="0">
              <a:latin typeface="Georgia"/>
              <a:cs typeface="Georgia"/>
            </a:endParaRPr>
          </a:p>
        </p:txBody>
      </p:sp>
      <p:sp>
        <p:nvSpPr>
          <p:cNvPr id="4" name="object 4"/>
          <p:cNvSpPr txBox="1"/>
          <p:nvPr/>
        </p:nvSpPr>
        <p:spPr>
          <a:xfrm>
            <a:off x="2684005" y="1403396"/>
            <a:ext cx="6566647" cy="228054"/>
          </a:xfrm>
          <a:prstGeom prst="rect">
            <a:avLst/>
          </a:prstGeom>
        </p:spPr>
        <p:txBody>
          <a:bodyPr vert="horz" wrap="square" lIns="0" tIns="10646" rIns="0" bIns="0" rtlCol="0">
            <a:spAutoFit/>
          </a:bodyPr>
          <a:lstStyle/>
          <a:p>
            <a:pPr marL="11206">
              <a:spcBef>
                <a:spcPts val="84"/>
              </a:spcBef>
            </a:pPr>
            <a:r>
              <a:rPr sz="1412" b="1" spc="-4" dirty="0">
                <a:latin typeface="Georgia"/>
                <a:cs typeface="Georgia"/>
              </a:rPr>
              <a:t>Only </a:t>
            </a:r>
            <a:r>
              <a:rPr sz="1412" b="1" spc="-9" dirty="0">
                <a:latin typeface="Georgia"/>
                <a:cs typeface="Georgia"/>
              </a:rPr>
              <a:t>the swab provided </a:t>
            </a:r>
            <a:r>
              <a:rPr sz="1412" b="1" dirty="0">
                <a:latin typeface="Georgia"/>
                <a:cs typeface="Georgia"/>
              </a:rPr>
              <a:t>in </a:t>
            </a:r>
            <a:r>
              <a:rPr sz="1412" b="1" spc="-4" dirty="0">
                <a:latin typeface="Georgia"/>
                <a:cs typeface="Georgia"/>
              </a:rPr>
              <a:t>the kit </a:t>
            </a:r>
            <a:r>
              <a:rPr sz="1412" b="1" spc="-9" dirty="0">
                <a:latin typeface="Georgia"/>
                <a:cs typeface="Georgia"/>
              </a:rPr>
              <a:t>is </a:t>
            </a:r>
            <a:r>
              <a:rPr sz="1412" b="1" spc="-4" dirty="0">
                <a:latin typeface="Georgia"/>
                <a:cs typeface="Georgia"/>
              </a:rPr>
              <a:t>to </a:t>
            </a:r>
            <a:r>
              <a:rPr sz="1412" b="1" dirty="0">
                <a:latin typeface="Georgia"/>
                <a:cs typeface="Georgia"/>
              </a:rPr>
              <a:t>be </a:t>
            </a:r>
            <a:r>
              <a:rPr sz="1412" b="1" spc="-4" dirty="0">
                <a:latin typeface="Georgia"/>
                <a:cs typeface="Georgia"/>
              </a:rPr>
              <a:t>used for nasal swab</a:t>
            </a:r>
            <a:r>
              <a:rPr sz="1412" b="1" spc="282" dirty="0">
                <a:latin typeface="Georgia"/>
                <a:cs typeface="Georgia"/>
              </a:rPr>
              <a:t> </a:t>
            </a:r>
            <a:r>
              <a:rPr sz="1412" b="1" spc="-4" dirty="0">
                <a:latin typeface="Georgia"/>
                <a:cs typeface="Georgia"/>
              </a:rPr>
              <a:t>collection</a:t>
            </a:r>
            <a:endParaRPr sz="1412" dirty="0">
              <a:latin typeface="Georgia"/>
              <a:cs typeface="Georgia"/>
            </a:endParaRPr>
          </a:p>
        </p:txBody>
      </p:sp>
      <p:sp>
        <p:nvSpPr>
          <p:cNvPr id="5" name="object 5"/>
          <p:cNvSpPr/>
          <p:nvPr/>
        </p:nvSpPr>
        <p:spPr>
          <a:xfrm>
            <a:off x="5884881" y="2187837"/>
            <a:ext cx="3962848" cy="2755986"/>
          </a:xfrm>
          <a:prstGeom prst="rect">
            <a:avLst/>
          </a:prstGeom>
          <a:blipFill>
            <a:blip r:embed="rId3" cstate="print"/>
            <a:stretch>
              <a:fillRect/>
            </a:stretch>
          </a:blipFill>
        </p:spPr>
        <p:txBody>
          <a:bodyPr wrap="square" lIns="0" tIns="0" rIns="0" bIns="0" rtlCol="0"/>
          <a:lstStyle/>
          <a:p>
            <a:endParaRPr sz="1588" dirty="0"/>
          </a:p>
        </p:txBody>
      </p:sp>
      <p:sp>
        <p:nvSpPr>
          <p:cNvPr id="6" name="Slide Number Placeholder 5">
            <a:extLst>
              <a:ext uri="{FF2B5EF4-FFF2-40B4-BE49-F238E27FC236}">
                <a16:creationId xmlns:a16="http://schemas.microsoft.com/office/drawing/2014/main" id="{70685B6F-36DF-4093-A719-D5EF2A828C7C}"/>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42783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5731" y="671878"/>
            <a:ext cx="4266079" cy="390982"/>
          </a:xfrm>
          <a:prstGeom prst="rect">
            <a:avLst/>
          </a:prstGeom>
        </p:spPr>
        <p:txBody>
          <a:bodyPr vert="horz" wrap="square" lIns="0" tIns="10646" rIns="0" bIns="0" rtlCol="0" anchor="ctr">
            <a:spAutoFit/>
          </a:bodyPr>
          <a:lstStyle/>
          <a:p>
            <a:pPr marL="11206">
              <a:lnSpc>
                <a:spcPct val="100000"/>
              </a:lnSpc>
              <a:spcBef>
                <a:spcPts val="84"/>
              </a:spcBef>
            </a:pPr>
            <a:r>
              <a:rPr sz="2471" spc="-4" dirty="0">
                <a:solidFill>
                  <a:srgbClr val="009CDD"/>
                </a:solidFill>
              </a:rPr>
              <a:t>Specimen </a:t>
            </a:r>
            <a:r>
              <a:rPr sz="2471" spc="-9" dirty="0">
                <a:solidFill>
                  <a:srgbClr val="009CDD"/>
                </a:solidFill>
              </a:rPr>
              <a:t>Transport </a:t>
            </a:r>
            <a:r>
              <a:rPr sz="2471" spc="-4" dirty="0">
                <a:solidFill>
                  <a:srgbClr val="009CDD"/>
                </a:solidFill>
              </a:rPr>
              <a:t>&amp;</a:t>
            </a:r>
            <a:r>
              <a:rPr sz="2471" spc="31" dirty="0">
                <a:solidFill>
                  <a:srgbClr val="009CDD"/>
                </a:solidFill>
              </a:rPr>
              <a:t> </a:t>
            </a:r>
            <a:r>
              <a:rPr sz="2471" spc="-4" dirty="0">
                <a:solidFill>
                  <a:srgbClr val="009CDD"/>
                </a:solidFill>
              </a:rPr>
              <a:t>Storage</a:t>
            </a:r>
            <a:endParaRPr sz="2471" dirty="0"/>
          </a:p>
        </p:txBody>
      </p:sp>
      <p:sp>
        <p:nvSpPr>
          <p:cNvPr id="3" name="object 3"/>
          <p:cNvSpPr/>
          <p:nvPr/>
        </p:nvSpPr>
        <p:spPr>
          <a:xfrm>
            <a:off x="3099756" y="1386151"/>
            <a:ext cx="6129408" cy="4588377"/>
          </a:xfrm>
          <a:prstGeom prst="rect">
            <a:avLst/>
          </a:prstGeom>
          <a:blipFill>
            <a:blip r:embed="rId2" cstate="print"/>
            <a:stretch>
              <a:fillRect/>
            </a:stretch>
          </a:blipFill>
        </p:spPr>
        <p:txBody>
          <a:bodyPr wrap="square" lIns="0" tIns="0" rIns="0" bIns="0" rtlCol="0"/>
          <a:lstStyle/>
          <a:p>
            <a:endParaRPr sz="1588" dirty="0"/>
          </a:p>
        </p:txBody>
      </p:sp>
      <p:sp>
        <p:nvSpPr>
          <p:cNvPr id="4" name="Slide Number Placeholder 3">
            <a:extLst>
              <a:ext uri="{FF2B5EF4-FFF2-40B4-BE49-F238E27FC236}">
                <a16:creationId xmlns:a16="http://schemas.microsoft.com/office/drawing/2014/main" id="{77D5AE48-0C85-4F7D-9CC1-EA76A04EE4EF}"/>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80103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4507" y="671878"/>
            <a:ext cx="4266079" cy="390982"/>
          </a:xfrm>
          <a:prstGeom prst="rect">
            <a:avLst/>
          </a:prstGeom>
        </p:spPr>
        <p:txBody>
          <a:bodyPr vert="horz" wrap="square" lIns="0" tIns="10646" rIns="0" bIns="0" rtlCol="0" anchor="ctr">
            <a:spAutoFit/>
          </a:bodyPr>
          <a:lstStyle/>
          <a:p>
            <a:pPr marL="11206">
              <a:lnSpc>
                <a:spcPct val="100000"/>
              </a:lnSpc>
              <a:spcBef>
                <a:spcPts val="84"/>
              </a:spcBef>
            </a:pPr>
            <a:r>
              <a:rPr sz="2471" spc="-4" dirty="0">
                <a:solidFill>
                  <a:srgbClr val="009CDD"/>
                </a:solidFill>
              </a:rPr>
              <a:t>Specimen </a:t>
            </a:r>
            <a:r>
              <a:rPr sz="2471" spc="-9" dirty="0">
                <a:solidFill>
                  <a:srgbClr val="009CDD"/>
                </a:solidFill>
              </a:rPr>
              <a:t>Transport </a:t>
            </a:r>
            <a:r>
              <a:rPr sz="2471" spc="-4" dirty="0">
                <a:solidFill>
                  <a:srgbClr val="009CDD"/>
                </a:solidFill>
              </a:rPr>
              <a:t>&amp;</a:t>
            </a:r>
            <a:r>
              <a:rPr sz="2471" spc="31" dirty="0">
                <a:solidFill>
                  <a:srgbClr val="009CDD"/>
                </a:solidFill>
              </a:rPr>
              <a:t> </a:t>
            </a:r>
            <a:r>
              <a:rPr sz="2471" spc="-4" dirty="0">
                <a:solidFill>
                  <a:srgbClr val="009CDD"/>
                </a:solidFill>
              </a:rPr>
              <a:t>Storage</a:t>
            </a:r>
            <a:endParaRPr sz="2471" dirty="0"/>
          </a:p>
        </p:txBody>
      </p:sp>
      <p:sp>
        <p:nvSpPr>
          <p:cNvPr id="3" name="object 3"/>
          <p:cNvSpPr txBox="1"/>
          <p:nvPr/>
        </p:nvSpPr>
        <p:spPr>
          <a:xfrm>
            <a:off x="2494467" y="1383299"/>
            <a:ext cx="6698876" cy="3322350"/>
          </a:xfrm>
          <a:prstGeom prst="rect">
            <a:avLst/>
          </a:prstGeom>
        </p:spPr>
        <p:txBody>
          <a:bodyPr vert="horz" wrap="square" lIns="0" tIns="11206" rIns="0" bIns="0" rtlCol="0">
            <a:spAutoFit/>
          </a:bodyPr>
          <a:lstStyle/>
          <a:p>
            <a:pPr marL="11206" marR="584418">
              <a:spcBef>
                <a:spcPts val="88"/>
              </a:spcBef>
            </a:pPr>
            <a:r>
              <a:rPr sz="1588" dirty="0">
                <a:latin typeface="Georgia"/>
                <a:cs typeface="Georgia"/>
              </a:rPr>
              <a:t>For best </a:t>
            </a:r>
            <a:r>
              <a:rPr sz="1588" spc="-4" dirty="0">
                <a:latin typeface="Georgia"/>
                <a:cs typeface="Georgia"/>
              </a:rPr>
              <a:t>performance, </a:t>
            </a:r>
            <a:r>
              <a:rPr sz="1588" dirty="0">
                <a:latin typeface="Georgia"/>
                <a:cs typeface="Georgia"/>
              </a:rPr>
              <a:t>direct nasal swabs should </a:t>
            </a:r>
            <a:r>
              <a:rPr sz="1588" spc="-4" dirty="0">
                <a:latin typeface="Georgia"/>
                <a:cs typeface="Georgia"/>
              </a:rPr>
              <a:t>be </a:t>
            </a:r>
            <a:r>
              <a:rPr sz="1588" dirty="0">
                <a:latin typeface="Georgia"/>
                <a:cs typeface="Georgia"/>
              </a:rPr>
              <a:t>tested </a:t>
            </a:r>
            <a:r>
              <a:rPr sz="1588" spc="4" dirty="0">
                <a:latin typeface="Georgia"/>
                <a:cs typeface="Georgia"/>
              </a:rPr>
              <a:t>as </a:t>
            </a:r>
            <a:r>
              <a:rPr sz="1588" spc="-4" dirty="0">
                <a:latin typeface="Georgia"/>
                <a:cs typeface="Georgia"/>
              </a:rPr>
              <a:t>soon as  possible </a:t>
            </a:r>
            <a:r>
              <a:rPr sz="1588" dirty="0">
                <a:latin typeface="Georgia"/>
                <a:cs typeface="Georgia"/>
              </a:rPr>
              <a:t>after</a:t>
            </a:r>
            <a:r>
              <a:rPr sz="1588" spc="-13" dirty="0">
                <a:latin typeface="Georgia"/>
                <a:cs typeface="Georgia"/>
              </a:rPr>
              <a:t> </a:t>
            </a:r>
            <a:r>
              <a:rPr sz="1588" spc="-4" dirty="0">
                <a:latin typeface="Georgia"/>
                <a:cs typeface="Georgia"/>
              </a:rPr>
              <a:t>collection.</a:t>
            </a:r>
            <a:endParaRPr sz="1588" dirty="0">
              <a:latin typeface="Georgia"/>
              <a:cs typeface="Georgia"/>
            </a:endParaRPr>
          </a:p>
          <a:p>
            <a:pPr>
              <a:spcBef>
                <a:spcPts val="44"/>
              </a:spcBef>
            </a:pPr>
            <a:endParaRPr sz="2382" dirty="0">
              <a:latin typeface="Georgia"/>
              <a:cs typeface="Georgia"/>
            </a:endParaRPr>
          </a:p>
          <a:p>
            <a:pPr marL="11206"/>
            <a:r>
              <a:rPr sz="1588" b="1" dirty="0">
                <a:latin typeface="Georgia"/>
                <a:cs typeface="Georgia"/>
              </a:rPr>
              <a:t>If </a:t>
            </a:r>
            <a:r>
              <a:rPr sz="1588" b="1" spc="-4" dirty="0">
                <a:latin typeface="Georgia"/>
                <a:cs typeface="Georgia"/>
              </a:rPr>
              <a:t>immediate testing </a:t>
            </a:r>
            <a:r>
              <a:rPr sz="1588" b="1" spc="4" dirty="0">
                <a:latin typeface="Georgia"/>
                <a:cs typeface="Georgia"/>
              </a:rPr>
              <a:t>is </a:t>
            </a:r>
            <a:r>
              <a:rPr sz="1588" b="1" spc="-4" dirty="0">
                <a:latin typeface="Georgia"/>
                <a:cs typeface="Georgia"/>
              </a:rPr>
              <a:t>not</a:t>
            </a:r>
            <a:r>
              <a:rPr sz="1588" b="1" spc="-26" dirty="0">
                <a:latin typeface="Georgia"/>
                <a:cs typeface="Georgia"/>
              </a:rPr>
              <a:t> </a:t>
            </a:r>
            <a:r>
              <a:rPr sz="1588" b="1" dirty="0">
                <a:latin typeface="Georgia"/>
                <a:cs typeface="Georgia"/>
              </a:rPr>
              <a:t>possible:</a:t>
            </a:r>
            <a:endParaRPr sz="1588" dirty="0">
              <a:latin typeface="Georgia"/>
              <a:cs typeface="Georgia"/>
            </a:endParaRPr>
          </a:p>
          <a:p>
            <a:pPr marL="412959" indent="-252146">
              <a:spcBef>
                <a:spcPts val="529"/>
              </a:spcBef>
              <a:buFont typeface="Arial"/>
              <a:buChar char="•"/>
              <a:tabLst>
                <a:tab pos="412959" algn="l"/>
                <a:tab pos="413519" algn="l"/>
              </a:tabLst>
            </a:pPr>
            <a:r>
              <a:rPr sz="1588" b="1" spc="-4" dirty="0">
                <a:latin typeface="Georgia"/>
                <a:cs typeface="Georgia"/>
              </a:rPr>
              <a:t>Do not </a:t>
            </a:r>
            <a:r>
              <a:rPr sz="1588" b="1" dirty="0">
                <a:latin typeface="Georgia"/>
                <a:cs typeface="Georgia"/>
              </a:rPr>
              <a:t>return the </a:t>
            </a:r>
            <a:r>
              <a:rPr sz="1588" b="1" spc="-4" dirty="0">
                <a:latin typeface="Georgia"/>
                <a:cs typeface="Georgia"/>
              </a:rPr>
              <a:t>nasal swab </a:t>
            </a:r>
            <a:r>
              <a:rPr sz="1588" b="1" dirty="0">
                <a:latin typeface="Georgia"/>
                <a:cs typeface="Georgia"/>
              </a:rPr>
              <a:t>to the </a:t>
            </a:r>
            <a:r>
              <a:rPr sz="1588" b="1" spc="-9" dirty="0">
                <a:latin typeface="Georgia"/>
                <a:cs typeface="Georgia"/>
              </a:rPr>
              <a:t>original </a:t>
            </a:r>
            <a:r>
              <a:rPr sz="1588" b="1" spc="-4" dirty="0">
                <a:latin typeface="Georgia"/>
                <a:cs typeface="Georgia"/>
              </a:rPr>
              <a:t>paper</a:t>
            </a:r>
            <a:r>
              <a:rPr sz="1588" b="1" spc="62" dirty="0">
                <a:latin typeface="Georgia"/>
                <a:cs typeface="Georgia"/>
              </a:rPr>
              <a:t> </a:t>
            </a:r>
            <a:r>
              <a:rPr sz="1588" b="1" spc="-4" dirty="0">
                <a:latin typeface="Georgia"/>
                <a:cs typeface="Georgia"/>
              </a:rPr>
              <a:t>packaging</a:t>
            </a:r>
            <a:endParaRPr sz="1588" dirty="0">
              <a:latin typeface="Georgia"/>
              <a:cs typeface="Georgia"/>
            </a:endParaRPr>
          </a:p>
          <a:p>
            <a:pPr marL="412959" marR="38662" indent="-251585">
              <a:spcBef>
                <a:spcPts val="529"/>
              </a:spcBef>
              <a:buFont typeface="Arial"/>
              <a:buChar char="•"/>
              <a:tabLst>
                <a:tab pos="412959" algn="l"/>
                <a:tab pos="413519" algn="l"/>
              </a:tabLst>
            </a:pPr>
            <a:r>
              <a:rPr sz="1588" dirty="0">
                <a:latin typeface="Georgia"/>
                <a:cs typeface="Georgia"/>
              </a:rPr>
              <a:t>To </a:t>
            </a:r>
            <a:r>
              <a:rPr sz="1588" spc="-4" dirty="0">
                <a:latin typeface="Georgia"/>
                <a:cs typeface="Georgia"/>
              </a:rPr>
              <a:t>avoid contamination </a:t>
            </a:r>
            <a:r>
              <a:rPr sz="1588" dirty="0">
                <a:latin typeface="Georgia"/>
                <a:cs typeface="Georgia"/>
              </a:rPr>
              <a:t>and </a:t>
            </a:r>
            <a:r>
              <a:rPr sz="1588" spc="-4" dirty="0">
                <a:latin typeface="Georgia"/>
                <a:cs typeface="Georgia"/>
              </a:rPr>
              <a:t>preserve </a:t>
            </a:r>
            <a:r>
              <a:rPr sz="1588" dirty="0">
                <a:latin typeface="Georgia"/>
                <a:cs typeface="Georgia"/>
              </a:rPr>
              <a:t>sample </a:t>
            </a:r>
            <a:r>
              <a:rPr sz="1588" spc="-4" dirty="0">
                <a:latin typeface="Georgia"/>
                <a:cs typeface="Georgia"/>
              </a:rPr>
              <a:t>integrity, </a:t>
            </a:r>
            <a:r>
              <a:rPr sz="1588" dirty="0">
                <a:latin typeface="Georgia"/>
                <a:cs typeface="Georgia"/>
              </a:rPr>
              <a:t>place </a:t>
            </a:r>
            <a:r>
              <a:rPr sz="1588" spc="-4" dirty="0">
                <a:latin typeface="Georgia"/>
                <a:cs typeface="Georgia"/>
              </a:rPr>
              <a:t>the </a:t>
            </a:r>
            <a:r>
              <a:rPr sz="1588" dirty="0">
                <a:latin typeface="Georgia"/>
                <a:cs typeface="Georgia"/>
              </a:rPr>
              <a:t>nasal  swab </a:t>
            </a:r>
            <a:r>
              <a:rPr sz="1588" spc="-4" dirty="0">
                <a:latin typeface="Georgia"/>
                <a:cs typeface="Georgia"/>
              </a:rPr>
              <a:t>in </a:t>
            </a:r>
            <a:r>
              <a:rPr sz="1588" dirty="0">
                <a:latin typeface="Georgia"/>
                <a:cs typeface="Georgia"/>
              </a:rPr>
              <a:t>a clean, </a:t>
            </a:r>
            <a:r>
              <a:rPr sz="1588" spc="-4" dirty="0">
                <a:latin typeface="Georgia"/>
                <a:cs typeface="Georgia"/>
              </a:rPr>
              <a:t>unused, tightly </a:t>
            </a:r>
            <a:r>
              <a:rPr sz="1588" dirty="0">
                <a:latin typeface="Georgia"/>
                <a:cs typeface="Georgia"/>
              </a:rPr>
              <a:t>capped plastic </a:t>
            </a:r>
            <a:r>
              <a:rPr sz="1588" spc="-4" dirty="0">
                <a:latin typeface="Georgia"/>
                <a:cs typeface="Georgia"/>
              </a:rPr>
              <a:t>tube </a:t>
            </a:r>
            <a:r>
              <a:rPr sz="1588" dirty="0">
                <a:latin typeface="Georgia"/>
                <a:cs typeface="Georgia"/>
              </a:rPr>
              <a:t>&amp; label </a:t>
            </a:r>
            <a:r>
              <a:rPr sz="1588" spc="-4" dirty="0">
                <a:latin typeface="Georgia"/>
                <a:cs typeface="Georgia"/>
              </a:rPr>
              <a:t>with </a:t>
            </a:r>
            <a:r>
              <a:rPr sz="1588" dirty="0">
                <a:latin typeface="Georgia"/>
                <a:cs typeface="Georgia"/>
              </a:rPr>
              <a:t>the  patient</a:t>
            </a:r>
            <a:r>
              <a:rPr sz="1588" spc="-18" dirty="0">
                <a:latin typeface="Georgia"/>
                <a:cs typeface="Georgia"/>
              </a:rPr>
              <a:t> </a:t>
            </a:r>
            <a:r>
              <a:rPr sz="1588" dirty="0">
                <a:latin typeface="Georgia"/>
                <a:cs typeface="Georgia"/>
              </a:rPr>
              <a:t>information</a:t>
            </a:r>
          </a:p>
          <a:p>
            <a:pPr marL="412959" marR="14568" indent="-251585">
              <a:spcBef>
                <a:spcPts val="529"/>
              </a:spcBef>
              <a:buFont typeface="Arial"/>
              <a:buChar char="•"/>
              <a:tabLst>
                <a:tab pos="412959" algn="l"/>
                <a:tab pos="413519" algn="l"/>
              </a:tabLst>
            </a:pPr>
            <a:r>
              <a:rPr sz="1588" spc="-4" dirty="0">
                <a:latin typeface="Georgia"/>
                <a:cs typeface="Georgia"/>
              </a:rPr>
              <a:t>The sample </a:t>
            </a:r>
            <a:r>
              <a:rPr sz="1588" spc="4" dirty="0">
                <a:latin typeface="Georgia"/>
                <a:cs typeface="Georgia"/>
              </a:rPr>
              <a:t>is </a:t>
            </a:r>
            <a:r>
              <a:rPr sz="1588" spc="-4" dirty="0">
                <a:latin typeface="Georgia"/>
                <a:cs typeface="Georgia"/>
              </a:rPr>
              <a:t>stable in the </a:t>
            </a:r>
            <a:r>
              <a:rPr sz="1588" dirty="0">
                <a:latin typeface="Georgia"/>
                <a:cs typeface="Georgia"/>
              </a:rPr>
              <a:t>plastic </a:t>
            </a:r>
            <a:r>
              <a:rPr sz="1588" spc="-4" dirty="0">
                <a:latin typeface="Georgia"/>
                <a:cs typeface="Georgia"/>
              </a:rPr>
              <a:t>tube at </a:t>
            </a:r>
            <a:r>
              <a:rPr sz="1588" dirty="0">
                <a:latin typeface="Georgia"/>
                <a:cs typeface="Georgia"/>
              </a:rPr>
              <a:t>room </a:t>
            </a:r>
            <a:r>
              <a:rPr sz="1588" spc="-4" dirty="0">
                <a:latin typeface="Georgia"/>
                <a:cs typeface="Georgia"/>
              </a:rPr>
              <a:t>temperature (15-30°C)  </a:t>
            </a:r>
            <a:r>
              <a:rPr sz="1588" dirty="0">
                <a:latin typeface="Georgia"/>
                <a:cs typeface="Georgia"/>
              </a:rPr>
              <a:t>for </a:t>
            </a:r>
            <a:r>
              <a:rPr sz="1588" spc="-4" dirty="0">
                <a:latin typeface="Georgia"/>
                <a:cs typeface="Georgia"/>
              </a:rPr>
              <a:t>up to one (1) hour prior to</a:t>
            </a:r>
            <a:r>
              <a:rPr sz="1588" spc="97" dirty="0">
                <a:latin typeface="Georgia"/>
                <a:cs typeface="Georgia"/>
              </a:rPr>
              <a:t> </a:t>
            </a:r>
            <a:r>
              <a:rPr sz="1588" dirty="0">
                <a:latin typeface="Georgia"/>
                <a:cs typeface="Georgia"/>
              </a:rPr>
              <a:t>testing</a:t>
            </a:r>
          </a:p>
          <a:p>
            <a:pPr marL="412959" marR="203958" indent="-251585">
              <a:spcBef>
                <a:spcPts val="529"/>
              </a:spcBef>
              <a:buFont typeface="Arial"/>
              <a:buChar char="•"/>
              <a:tabLst>
                <a:tab pos="412959" algn="l"/>
                <a:tab pos="413519" algn="l"/>
              </a:tabLst>
            </a:pPr>
            <a:r>
              <a:rPr sz="1588" dirty="0">
                <a:latin typeface="Georgia"/>
                <a:cs typeface="Georgia"/>
              </a:rPr>
              <a:t>If greater than </a:t>
            </a:r>
            <a:r>
              <a:rPr sz="1588" spc="-4" dirty="0">
                <a:latin typeface="Georgia"/>
                <a:cs typeface="Georgia"/>
              </a:rPr>
              <a:t>one (1) hour delay occurs, dispose </a:t>
            </a:r>
            <a:r>
              <a:rPr sz="1588" dirty="0">
                <a:latin typeface="Georgia"/>
                <a:cs typeface="Georgia"/>
              </a:rPr>
              <a:t>of sample &amp; </a:t>
            </a:r>
            <a:r>
              <a:rPr sz="1588" spc="-4" dirty="0">
                <a:latin typeface="Georgia"/>
                <a:cs typeface="Georgia"/>
              </a:rPr>
              <a:t>collect  </a:t>
            </a:r>
            <a:r>
              <a:rPr sz="1588" dirty="0">
                <a:latin typeface="Georgia"/>
                <a:cs typeface="Georgia"/>
              </a:rPr>
              <a:t>new</a:t>
            </a:r>
            <a:r>
              <a:rPr sz="1588" spc="-22" dirty="0">
                <a:latin typeface="Georgia"/>
                <a:cs typeface="Georgia"/>
              </a:rPr>
              <a:t> </a:t>
            </a:r>
            <a:r>
              <a:rPr sz="1588" spc="-4" dirty="0">
                <a:latin typeface="Georgia"/>
                <a:cs typeface="Georgia"/>
              </a:rPr>
              <a:t>sample</a:t>
            </a:r>
            <a:endParaRPr sz="1588" dirty="0">
              <a:latin typeface="Georgia"/>
              <a:cs typeface="Georgia"/>
            </a:endParaRPr>
          </a:p>
        </p:txBody>
      </p:sp>
      <p:sp>
        <p:nvSpPr>
          <p:cNvPr id="4" name="object 4"/>
          <p:cNvSpPr/>
          <p:nvPr/>
        </p:nvSpPr>
        <p:spPr>
          <a:xfrm>
            <a:off x="4779532" y="5193254"/>
            <a:ext cx="2907254" cy="403412"/>
          </a:xfrm>
          <a:prstGeom prst="rect">
            <a:avLst/>
          </a:prstGeom>
          <a:blipFill>
            <a:blip r:embed="rId2" cstate="print"/>
            <a:stretch>
              <a:fillRect/>
            </a:stretch>
          </a:blipFill>
        </p:spPr>
        <p:txBody>
          <a:bodyPr wrap="square" lIns="0" tIns="0" rIns="0" bIns="0" rtlCol="0"/>
          <a:lstStyle/>
          <a:p>
            <a:endParaRPr sz="1588" dirty="0"/>
          </a:p>
        </p:txBody>
      </p:sp>
      <p:sp>
        <p:nvSpPr>
          <p:cNvPr id="5" name="Slide Number Placeholder 4">
            <a:extLst>
              <a:ext uri="{FF2B5EF4-FFF2-40B4-BE49-F238E27FC236}">
                <a16:creationId xmlns:a16="http://schemas.microsoft.com/office/drawing/2014/main" id="{A33444BE-FC85-4678-890E-858A8BD2AAF5}"/>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406056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87"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a:t>
            </a:r>
            <a:r>
              <a:rPr sz="882" dirty="0">
                <a:latin typeface="Calibri"/>
                <a:cs typeface="Calibri"/>
              </a:rPr>
              <a:t>do </a:t>
            </a:r>
            <a:r>
              <a:rPr sz="882" spc="-9" dirty="0">
                <a:latin typeface="Calibri"/>
                <a:cs typeface="Calibri"/>
              </a:rPr>
              <a:t>not</a:t>
            </a:r>
            <a:r>
              <a:rPr sz="882" spc="18" dirty="0">
                <a:latin typeface="Calibri"/>
                <a:cs typeface="Calibri"/>
              </a:rPr>
              <a:t> </a:t>
            </a:r>
            <a:r>
              <a:rPr sz="882" spc="-4" dirty="0">
                <a:latin typeface="Calibri"/>
                <a:cs typeface="Calibri"/>
              </a:rPr>
              <a:t>distribute</a:t>
            </a:r>
            <a:endParaRPr sz="882" dirty="0">
              <a:latin typeface="Calibri"/>
              <a:cs typeface="Calibri"/>
            </a:endParaRPr>
          </a:p>
        </p:txBody>
      </p:sp>
      <p:grpSp>
        <p:nvGrpSpPr>
          <p:cNvPr id="3" name="object 3"/>
          <p:cNvGrpSpPr/>
          <p:nvPr/>
        </p:nvGrpSpPr>
        <p:grpSpPr>
          <a:xfrm>
            <a:off x="2324099" y="1647209"/>
            <a:ext cx="6600265" cy="4687981"/>
            <a:chOff x="754379" y="1866836"/>
            <a:chExt cx="7480300" cy="5313045"/>
          </a:xfrm>
        </p:grpSpPr>
        <p:sp>
          <p:nvSpPr>
            <p:cNvPr id="4" name="object 4"/>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sp>
          <p:nvSpPr>
            <p:cNvPr id="5" name="object 5"/>
            <p:cNvSpPr/>
            <p:nvPr/>
          </p:nvSpPr>
          <p:spPr>
            <a:xfrm>
              <a:off x="1685544" y="1876044"/>
              <a:ext cx="6539865" cy="2010410"/>
            </a:xfrm>
            <a:custGeom>
              <a:avLst/>
              <a:gdLst/>
              <a:ahLst/>
              <a:cxnLst/>
              <a:rect l="l" t="t" r="r" b="b"/>
              <a:pathLst>
                <a:path w="6539865" h="2010410">
                  <a:moveTo>
                    <a:pt x="0" y="0"/>
                  </a:moveTo>
                  <a:lnTo>
                    <a:pt x="6539484" y="0"/>
                  </a:lnTo>
                  <a:lnTo>
                    <a:pt x="6539484" y="2010155"/>
                  </a:lnTo>
                  <a:lnTo>
                    <a:pt x="0" y="2010155"/>
                  </a:lnTo>
                  <a:lnTo>
                    <a:pt x="0" y="0"/>
                  </a:lnTo>
                  <a:close/>
                </a:path>
              </a:pathLst>
            </a:custGeom>
            <a:ln w="18288">
              <a:solidFill>
                <a:srgbClr val="009CDD"/>
              </a:solidFill>
            </a:ln>
          </p:spPr>
          <p:txBody>
            <a:bodyPr wrap="square" lIns="0" tIns="0" rIns="0" bIns="0" rtlCol="0"/>
            <a:lstStyle/>
            <a:p>
              <a:endParaRPr sz="1588" dirty="0"/>
            </a:p>
          </p:txBody>
        </p:sp>
      </p:grpSp>
      <p:sp>
        <p:nvSpPr>
          <p:cNvPr id="6" name="object 6"/>
          <p:cNvSpPr txBox="1">
            <a:spLocks noGrp="1"/>
          </p:cNvSpPr>
          <p:nvPr>
            <p:ph type="title"/>
          </p:nvPr>
        </p:nvSpPr>
        <p:spPr>
          <a:xfrm>
            <a:off x="2484525" y="671878"/>
            <a:ext cx="6019240" cy="390982"/>
          </a:xfrm>
          <a:prstGeom prst="rect">
            <a:avLst/>
          </a:prstGeom>
        </p:spPr>
        <p:txBody>
          <a:bodyPr vert="horz" wrap="square" lIns="0" tIns="10646" rIns="0" bIns="0" rtlCol="0" anchor="ctr">
            <a:spAutoFit/>
          </a:bodyPr>
          <a:lstStyle/>
          <a:p>
            <a:pPr marL="22413">
              <a:lnSpc>
                <a:spcPct val="100000"/>
              </a:lnSpc>
              <a:spcBef>
                <a:spcPts val="84"/>
              </a:spcBef>
            </a:pPr>
            <a:r>
              <a:rPr sz="2471" spc="-4" dirty="0">
                <a:solidFill>
                  <a:srgbClr val="009CDD"/>
                </a:solidFill>
              </a:rPr>
              <a:t>BinaxNOW</a:t>
            </a:r>
            <a:r>
              <a:rPr sz="2449" spc="-6" baseline="25525" dirty="0">
                <a:solidFill>
                  <a:srgbClr val="009CDD"/>
                </a:solidFill>
              </a:rPr>
              <a:t>™ </a:t>
            </a:r>
            <a:r>
              <a:rPr sz="2471" spc="-4" dirty="0">
                <a:solidFill>
                  <a:srgbClr val="00AFEF"/>
                </a:solidFill>
              </a:rPr>
              <a:t>COVID-19 Ag Card</a:t>
            </a:r>
            <a:r>
              <a:rPr sz="2471" spc="-159" dirty="0">
                <a:solidFill>
                  <a:srgbClr val="00AFEF"/>
                </a:solidFill>
              </a:rPr>
              <a:t> </a:t>
            </a:r>
            <a:r>
              <a:rPr sz="2471" spc="-4" dirty="0">
                <a:solidFill>
                  <a:srgbClr val="009CDD"/>
                </a:solidFill>
              </a:rPr>
              <a:t>Procedure</a:t>
            </a:r>
            <a:endParaRPr sz="2471" dirty="0"/>
          </a:p>
        </p:txBody>
      </p:sp>
      <p:sp>
        <p:nvSpPr>
          <p:cNvPr id="7" name="object 7"/>
          <p:cNvSpPr txBox="1"/>
          <p:nvPr/>
        </p:nvSpPr>
        <p:spPr>
          <a:xfrm>
            <a:off x="2495714" y="1013473"/>
            <a:ext cx="5822576" cy="2264176"/>
          </a:xfrm>
          <a:prstGeom prst="rect">
            <a:avLst/>
          </a:prstGeom>
        </p:spPr>
        <p:txBody>
          <a:bodyPr vert="horz" wrap="square" lIns="0" tIns="11206" rIns="0" bIns="0" rtlCol="0">
            <a:spAutoFit/>
          </a:bodyPr>
          <a:lstStyle/>
          <a:p>
            <a:pPr marL="11206">
              <a:spcBef>
                <a:spcPts val="88"/>
              </a:spcBef>
            </a:pPr>
            <a:r>
              <a:rPr sz="2118" dirty="0">
                <a:solidFill>
                  <a:srgbClr val="009CDD"/>
                </a:solidFill>
                <a:latin typeface="Georgia"/>
                <a:cs typeface="Georgia"/>
              </a:rPr>
              <a:t>Key</a:t>
            </a:r>
            <a:r>
              <a:rPr sz="2118" spc="-13" dirty="0">
                <a:solidFill>
                  <a:srgbClr val="009CDD"/>
                </a:solidFill>
                <a:latin typeface="Georgia"/>
                <a:cs typeface="Georgia"/>
              </a:rPr>
              <a:t> </a:t>
            </a:r>
            <a:r>
              <a:rPr sz="2118" spc="-4" dirty="0">
                <a:solidFill>
                  <a:srgbClr val="009CDD"/>
                </a:solidFill>
                <a:latin typeface="Georgia"/>
                <a:cs typeface="Georgia"/>
              </a:rPr>
              <a:t>Points</a:t>
            </a:r>
            <a:endParaRPr sz="2118" dirty="0">
              <a:latin typeface="Georgia"/>
              <a:cs typeface="Georgia"/>
            </a:endParaRPr>
          </a:p>
          <a:p>
            <a:pPr>
              <a:spcBef>
                <a:spcPts val="44"/>
              </a:spcBef>
            </a:pPr>
            <a:endParaRPr sz="2030" dirty="0">
              <a:latin typeface="Georgia"/>
              <a:cs typeface="Georgia"/>
            </a:endParaRPr>
          </a:p>
          <a:p>
            <a:pPr marL="805746">
              <a:spcBef>
                <a:spcPts val="4"/>
              </a:spcBef>
            </a:pPr>
            <a:r>
              <a:rPr sz="1765" b="1" dirty="0">
                <a:latin typeface="Georgia"/>
                <a:cs typeface="Georgia"/>
              </a:rPr>
              <a:t>Prior to </a:t>
            </a:r>
            <a:r>
              <a:rPr sz="1765" b="1" spc="-4" dirty="0">
                <a:latin typeface="Georgia"/>
                <a:cs typeface="Georgia"/>
              </a:rPr>
              <a:t>Beginning </a:t>
            </a:r>
            <a:r>
              <a:rPr sz="1765" b="1" dirty="0">
                <a:latin typeface="Georgia"/>
                <a:cs typeface="Georgia"/>
              </a:rPr>
              <a:t>a </a:t>
            </a:r>
            <a:r>
              <a:rPr sz="1765" b="1" spc="-4" dirty="0">
                <a:latin typeface="Georgia"/>
                <a:cs typeface="Georgia"/>
              </a:rPr>
              <a:t>Test </a:t>
            </a:r>
            <a:r>
              <a:rPr sz="1765" b="1" dirty="0">
                <a:latin typeface="Georgia"/>
                <a:cs typeface="Georgia"/>
              </a:rPr>
              <a:t>Remember</a:t>
            </a:r>
            <a:r>
              <a:rPr sz="1765" b="1" spc="-49" dirty="0">
                <a:latin typeface="Georgia"/>
                <a:cs typeface="Georgia"/>
              </a:rPr>
              <a:t> </a:t>
            </a:r>
            <a:r>
              <a:rPr sz="1765" b="1" spc="-4" dirty="0">
                <a:latin typeface="Georgia"/>
                <a:cs typeface="Georgia"/>
              </a:rPr>
              <a:t>to:</a:t>
            </a:r>
            <a:endParaRPr sz="1765" dirty="0">
              <a:latin typeface="Georgia"/>
              <a:cs typeface="Georgia"/>
            </a:endParaRPr>
          </a:p>
          <a:p>
            <a:pPr marL="1051728" indent="-252146">
              <a:spcBef>
                <a:spcPts val="529"/>
              </a:spcBef>
              <a:buFont typeface="Wingdings"/>
              <a:buChar char=""/>
              <a:tabLst>
                <a:tab pos="1052288" algn="l"/>
              </a:tabLst>
            </a:pPr>
            <a:r>
              <a:rPr sz="1765" spc="-4" dirty="0">
                <a:latin typeface="Georgia"/>
                <a:cs typeface="Georgia"/>
              </a:rPr>
              <a:t>Ensure all </a:t>
            </a:r>
            <a:r>
              <a:rPr sz="1765" dirty="0">
                <a:latin typeface="Georgia"/>
                <a:cs typeface="Georgia"/>
              </a:rPr>
              <a:t>components </a:t>
            </a:r>
            <a:r>
              <a:rPr sz="1765" spc="-4" dirty="0">
                <a:latin typeface="Georgia"/>
                <a:cs typeface="Georgia"/>
              </a:rPr>
              <a:t>are at </a:t>
            </a:r>
            <a:r>
              <a:rPr sz="1765" dirty="0">
                <a:latin typeface="Georgia"/>
                <a:cs typeface="Georgia"/>
              </a:rPr>
              <a:t>room</a:t>
            </a:r>
            <a:r>
              <a:rPr sz="1765" spc="13" dirty="0">
                <a:latin typeface="Georgia"/>
                <a:cs typeface="Georgia"/>
              </a:rPr>
              <a:t> </a:t>
            </a:r>
            <a:r>
              <a:rPr sz="1765" spc="-4" dirty="0">
                <a:latin typeface="Georgia"/>
                <a:cs typeface="Georgia"/>
              </a:rPr>
              <a:t>temperature</a:t>
            </a:r>
            <a:endParaRPr sz="1765" dirty="0">
              <a:latin typeface="Georgia"/>
              <a:cs typeface="Georgia"/>
            </a:endParaRPr>
          </a:p>
          <a:p>
            <a:pPr marL="1051728" indent="-252146">
              <a:spcBef>
                <a:spcPts val="529"/>
              </a:spcBef>
              <a:buFont typeface="Wingdings"/>
              <a:buChar char=""/>
              <a:tabLst>
                <a:tab pos="1052288" algn="l"/>
              </a:tabLst>
            </a:pPr>
            <a:r>
              <a:rPr sz="1765" dirty="0">
                <a:latin typeface="Georgia"/>
                <a:cs typeface="Georgia"/>
              </a:rPr>
              <a:t>Open </a:t>
            </a:r>
            <a:r>
              <a:rPr sz="1765" spc="-4" dirty="0">
                <a:latin typeface="Georgia"/>
                <a:cs typeface="Georgia"/>
              </a:rPr>
              <a:t>test card </a:t>
            </a:r>
            <a:r>
              <a:rPr sz="1765" u="sng" spc="-512" dirty="0">
                <a:uFill>
                  <a:solidFill>
                    <a:srgbClr val="000000"/>
                  </a:solidFill>
                </a:uFill>
                <a:latin typeface="Georgia"/>
                <a:cs typeface="Georgia"/>
              </a:rPr>
              <a:t>j</a:t>
            </a:r>
            <a:r>
              <a:rPr sz="1765" u="sng" spc="93" dirty="0">
                <a:uFill>
                  <a:solidFill>
                    <a:srgbClr val="000000"/>
                  </a:solidFill>
                </a:uFill>
                <a:latin typeface="Georgia"/>
                <a:cs typeface="Georgia"/>
              </a:rPr>
              <a:t> </a:t>
            </a:r>
            <a:r>
              <a:rPr sz="1765" u="sng" spc="-4" dirty="0">
                <a:uFill>
                  <a:solidFill>
                    <a:srgbClr val="000000"/>
                  </a:solidFill>
                </a:uFill>
                <a:latin typeface="Georgia"/>
                <a:cs typeface="Georgia"/>
              </a:rPr>
              <a:t>ust prior</a:t>
            </a:r>
            <a:r>
              <a:rPr sz="1765" spc="-4" dirty="0">
                <a:latin typeface="Georgia"/>
                <a:cs typeface="Georgia"/>
              </a:rPr>
              <a:t> </a:t>
            </a:r>
            <a:r>
              <a:rPr sz="1765" spc="-9" dirty="0">
                <a:latin typeface="Georgia"/>
                <a:cs typeface="Georgia"/>
              </a:rPr>
              <a:t>to</a:t>
            </a:r>
            <a:r>
              <a:rPr sz="1765" spc="18" dirty="0">
                <a:latin typeface="Georgia"/>
                <a:cs typeface="Georgia"/>
              </a:rPr>
              <a:t> </a:t>
            </a:r>
            <a:r>
              <a:rPr sz="1765" spc="-4" dirty="0">
                <a:latin typeface="Georgia"/>
                <a:cs typeface="Georgia"/>
              </a:rPr>
              <a:t>use</a:t>
            </a:r>
            <a:endParaRPr sz="1765" dirty="0">
              <a:latin typeface="Georgia"/>
              <a:cs typeface="Georgia"/>
            </a:endParaRPr>
          </a:p>
          <a:p>
            <a:pPr marL="1051728" indent="-252146">
              <a:spcBef>
                <a:spcPts val="529"/>
              </a:spcBef>
              <a:buFont typeface="Wingdings"/>
              <a:buChar char=""/>
              <a:tabLst>
                <a:tab pos="1052288" algn="l"/>
              </a:tabLst>
            </a:pPr>
            <a:r>
              <a:rPr sz="1765" dirty="0">
                <a:latin typeface="Georgia"/>
                <a:cs typeface="Georgia"/>
              </a:rPr>
              <a:t>Lay test </a:t>
            </a:r>
            <a:r>
              <a:rPr sz="1765" spc="-4" dirty="0">
                <a:latin typeface="Georgia"/>
                <a:cs typeface="Georgia"/>
              </a:rPr>
              <a:t>card </a:t>
            </a:r>
            <a:r>
              <a:rPr sz="1765" dirty="0">
                <a:latin typeface="Georgia"/>
                <a:cs typeface="Georgia"/>
              </a:rPr>
              <a:t>flat </a:t>
            </a:r>
            <a:r>
              <a:rPr sz="1765" spc="-4" dirty="0">
                <a:latin typeface="Georgia"/>
                <a:cs typeface="Georgia"/>
              </a:rPr>
              <a:t>for</a:t>
            </a:r>
            <a:r>
              <a:rPr sz="1765" dirty="0">
                <a:latin typeface="Georgia"/>
                <a:cs typeface="Georgia"/>
              </a:rPr>
              <a:t> </a:t>
            </a:r>
            <a:r>
              <a:rPr sz="1765" spc="-4" dirty="0">
                <a:latin typeface="Georgia"/>
                <a:cs typeface="Georgia"/>
              </a:rPr>
              <a:t>use</a:t>
            </a:r>
            <a:endParaRPr sz="1765" dirty="0">
              <a:latin typeface="Georgia"/>
              <a:cs typeface="Georgia"/>
            </a:endParaRPr>
          </a:p>
          <a:p>
            <a:pPr marL="1051728" indent="-252146">
              <a:spcBef>
                <a:spcPts val="529"/>
              </a:spcBef>
              <a:buFont typeface="Wingdings"/>
              <a:buChar char=""/>
              <a:tabLst>
                <a:tab pos="1052288" algn="l"/>
              </a:tabLst>
            </a:pPr>
            <a:r>
              <a:rPr sz="1765" spc="-4" dirty="0">
                <a:latin typeface="Georgia"/>
                <a:cs typeface="Georgia"/>
              </a:rPr>
              <a:t>Ensure Blue Control </a:t>
            </a:r>
            <a:r>
              <a:rPr sz="1765" dirty="0">
                <a:latin typeface="Georgia"/>
                <a:cs typeface="Georgia"/>
              </a:rPr>
              <a:t>Line </a:t>
            </a:r>
            <a:r>
              <a:rPr sz="1765" spc="-4" dirty="0">
                <a:latin typeface="Georgia"/>
                <a:cs typeface="Georgia"/>
              </a:rPr>
              <a:t>is</a:t>
            </a:r>
            <a:r>
              <a:rPr sz="1765" spc="31" dirty="0">
                <a:latin typeface="Georgia"/>
                <a:cs typeface="Georgia"/>
              </a:rPr>
              <a:t> </a:t>
            </a:r>
            <a:r>
              <a:rPr sz="1765" spc="-4" dirty="0">
                <a:latin typeface="Georgia"/>
                <a:cs typeface="Georgia"/>
              </a:rPr>
              <a:t>present</a:t>
            </a:r>
            <a:endParaRPr sz="1765" dirty="0">
              <a:latin typeface="Georgia"/>
              <a:cs typeface="Georgia"/>
            </a:endParaRPr>
          </a:p>
        </p:txBody>
      </p:sp>
      <p:grpSp>
        <p:nvGrpSpPr>
          <p:cNvPr id="8" name="object 8"/>
          <p:cNvGrpSpPr/>
          <p:nvPr/>
        </p:nvGrpSpPr>
        <p:grpSpPr>
          <a:xfrm>
            <a:off x="3138992" y="3259567"/>
            <a:ext cx="6383431" cy="3195356"/>
            <a:chOff x="1677924" y="3694176"/>
            <a:chExt cx="7234555" cy="3621404"/>
          </a:xfrm>
        </p:grpSpPr>
        <p:sp>
          <p:nvSpPr>
            <p:cNvPr id="9" name="object 9"/>
            <p:cNvSpPr/>
            <p:nvPr/>
          </p:nvSpPr>
          <p:spPr>
            <a:xfrm>
              <a:off x="5024628" y="3694176"/>
              <a:ext cx="3887723" cy="3621024"/>
            </a:xfrm>
            <a:prstGeom prst="rect">
              <a:avLst/>
            </a:prstGeom>
            <a:blipFill>
              <a:blip r:embed="rId2" cstate="print"/>
              <a:stretch>
                <a:fillRect/>
              </a:stretch>
            </a:blipFill>
          </p:spPr>
          <p:txBody>
            <a:bodyPr wrap="square" lIns="0" tIns="0" rIns="0" bIns="0" rtlCol="0"/>
            <a:lstStyle/>
            <a:p>
              <a:endParaRPr sz="1588" dirty="0"/>
            </a:p>
          </p:txBody>
        </p:sp>
        <p:sp>
          <p:nvSpPr>
            <p:cNvPr id="10" name="object 10"/>
            <p:cNvSpPr/>
            <p:nvPr/>
          </p:nvSpPr>
          <p:spPr>
            <a:xfrm>
              <a:off x="1677924" y="4322064"/>
              <a:ext cx="3040379" cy="2631948"/>
            </a:xfrm>
            <a:prstGeom prst="rect">
              <a:avLst/>
            </a:prstGeom>
            <a:blipFill>
              <a:blip r:embed="rId3" cstate="print"/>
              <a:stretch>
                <a:fillRect/>
              </a:stretch>
            </a:blipFill>
          </p:spPr>
          <p:txBody>
            <a:bodyPr wrap="square" lIns="0" tIns="0" rIns="0" bIns="0" rtlCol="0"/>
            <a:lstStyle/>
            <a:p>
              <a:endParaRPr sz="1588" dirty="0"/>
            </a:p>
          </p:txBody>
        </p:sp>
      </p:grpSp>
      <p:sp>
        <p:nvSpPr>
          <p:cNvPr id="11" name="Slide Number Placeholder 10">
            <a:extLst>
              <a:ext uri="{FF2B5EF4-FFF2-40B4-BE49-F238E27FC236}">
                <a16:creationId xmlns:a16="http://schemas.microsoft.com/office/drawing/2014/main" id="{517DC734-2FBF-49F9-86F0-944788AB42DD}"/>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51186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3319" y="710890"/>
            <a:ext cx="5917826" cy="390982"/>
          </a:xfrm>
          <a:prstGeom prst="rect">
            <a:avLst/>
          </a:prstGeom>
        </p:spPr>
        <p:txBody>
          <a:bodyPr vert="horz" wrap="square" lIns="0" tIns="10646" rIns="0" bIns="0" rtlCol="0" anchor="ctr">
            <a:spAutoFit/>
          </a:bodyPr>
          <a:lstStyle/>
          <a:p>
            <a:pPr marL="33619">
              <a:lnSpc>
                <a:spcPct val="100000"/>
              </a:lnSpc>
              <a:spcBef>
                <a:spcPts val="84"/>
              </a:spcBef>
            </a:pPr>
            <a:r>
              <a:rPr sz="2471" spc="-4" dirty="0">
                <a:solidFill>
                  <a:srgbClr val="00AFEF"/>
                </a:solidFill>
              </a:rPr>
              <a:t>BinaxNOW</a:t>
            </a:r>
            <a:r>
              <a:rPr sz="2449" spc="-6" baseline="25525" dirty="0">
                <a:solidFill>
                  <a:srgbClr val="00AFEF"/>
                </a:solidFill>
              </a:rPr>
              <a:t>™ </a:t>
            </a:r>
            <a:r>
              <a:rPr sz="2471" spc="-4" dirty="0">
                <a:solidFill>
                  <a:srgbClr val="00AFEF"/>
                </a:solidFill>
              </a:rPr>
              <a:t>COVID-19 Ag Card</a:t>
            </a:r>
            <a:r>
              <a:rPr sz="2471" spc="-163" dirty="0">
                <a:solidFill>
                  <a:srgbClr val="00AFEF"/>
                </a:solidFill>
              </a:rPr>
              <a:t> </a:t>
            </a:r>
            <a:r>
              <a:rPr sz="2471" spc="-4" dirty="0">
                <a:solidFill>
                  <a:srgbClr val="00AFEF"/>
                </a:solidFill>
              </a:rPr>
              <a:t>Overview</a:t>
            </a:r>
            <a:endParaRPr sz="2471" dirty="0"/>
          </a:p>
        </p:txBody>
      </p:sp>
      <p:sp>
        <p:nvSpPr>
          <p:cNvPr id="3" name="object 3"/>
          <p:cNvSpPr/>
          <p:nvPr/>
        </p:nvSpPr>
        <p:spPr>
          <a:xfrm>
            <a:off x="5493985" y="1990577"/>
            <a:ext cx="3698179" cy="2348466"/>
          </a:xfrm>
          <a:prstGeom prst="rect">
            <a:avLst/>
          </a:prstGeom>
          <a:blipFill>
            <a:blip r:embed="rId2" cstate="print"/>
            <a:stretch>
              <a:fillRect/>
            </a:stretch>
          </a:blipFill>
        </p:spPr>
        <p:txBody>
          <a:bodyPr wrap="square" lIns="0" tIns="0" rIns="0" bIns="0" rtlCol="0"/>
          <a:lstStyle/>
          <a:p>
            <a:endParaRPr sz="1588" dirty="0"/>
          </a:p>
        </p:txBody>
      </p:sp>
      <p:sp>
        <p:nvSpPr>
          <p:cNvPr id="4" name="object 4"/>
          <p:cNvSpPr txBox="1"/>
          <p:nvPr/>
        </p:nvSpPr>
        <p:spPr>
          <a:xfrm>
            <a:off x="3157396" y="4559469"/>
            <a:ext cx="1116666" cy="255678"/>
          </a:xfrm>
          <a:prstGeom prst="rect">
            <a:avLst/>
          </a:prstGeom>
        </p:spPr>
        <p:txBody>
          <a:bodyPr vert="horz" wrap="square" lIns="0" tIns="11206" rIns="0" bIns="0" rtlCol="0">
            <a:spAutoFit/>
          </a:bodyPr>
          <a:lstStyle/>
          <a:p>
            <a:pPr marL="11206">
              <a:spcBef>
                <a:spcPts val="88"/>
              </a:spcBef>
            </a:pPr>
            <a:r>
              <a:rPr sz="1588" spc="-9" dirty="0">
                <a:latin typeface="Calibri"/>
                <a:cs typeface="Calibri"/>
              </a:rPr>
              <a:t>Exterior</a:t>
            </a:r>
            <a:r>
              <a:rPr sz="1588" spc="-49" dirty="0">
                <a:latin typeface="Calibri"/>
                <a:cs typeface="Calibri"/>
              </a:rPr>
              <a:t> </a:t>
            </a:r>
            <a:r>
              <a:rPr sz="1588" spc="-4" dirty="0">
                <a:latin typeface="Calibri"/>
                <a:cs typeface="Calibri"/>
              </a:rPr>
              <a:t>View</a:t>
            </a:r>
            <a:endParaRPr sz="1588" dirty="0">
              <a:latin typeface="Calibri"/>
              <a:cs typeface="Calibri"/>
            </a:endParaRPr>
          </a:p>
        </p:txBody>
      </p:sp>
      <p:sp>
        <p:nvSpPr>
          <p:cNvPr id="5" name="object 5"/>
          <p:cNvSpPr txBox="1"/>
          <p:nvPr/>
        </p:nvSpPr>
        <p:spPr>
          <a:xfrm>
            <a:off x="6817639" y="4636093"/>
            <a:ext cx="1086410" cy="255678"/>
          </a:xfrm>
          <a:prstGeom prst="rect">
            <a:avLst/>
          </a:prstGeom>
        </p:spPr>
        <p:txBody>
          <a:bodyPr vert="horz" wrap="square" lIns="0" tIns="11206" rIns="0" bIns="0" rtlCol="0">
            <a:spAutoFit/>
          </a:bodyPr>
          <a:lstStyle/>
          <a:p>
            <a:pPr marL="11206">
              <a:spcBef>
                <a:spcPts val="88"/>
              </a:spcBef>
            </a:pPr>
            <a:r>
              <a:rPr sz="1588" spc="-9" dirty="0">
                <a:latin typeface="Calibri"/>
                <a:cs typeface="Calibri"/>
              </a:rPr>
              <a:t>Interior</a:t>
            </a:r>
            <a:r>
              <a:rPr sz="1588" spc="-49" dirty="0">
                <a:latin typeface="Calibri"/>
                <a:cs typeface="Calibri"/>
              </a:rPr>
              <a:t> </a:t>
            </a:r>
            <a:r>
              <a:rPr sz="1588" spc="-4" dirty="0">
                <a:latin typeface="Calibri"/>
                <a:cs typeface="Calibri"/>
              </a:rPr>
              <a:t>View</a:t>
            </a:r>
            <a:endParaRPr sz="1588" dirty="0">
              <a:latin typeface="Calibri"/>
              <a:cs typeface="Calibri"/>
            </a:endParaRPr>
          </a:p>
        </p:txBody>
      </p:sp>
      <p:sp>
        <p:nvSpPr>
          <p:cNvPr id="6" name="object 6"/>
          <p:cNvSpPr/>
          <p:nvPr/>
        </p:nvSpPr>
        <p:spPr>
          <a:xfrm>
            <a:off x="2061882" y="1246543"/>
            <a:ext cx="3609191" cy="3851237"/>
          </a:xfrm>
          <a:prstGeom prst="rect">
            <a:avLst/>
          </a:prstGeom>
          <a:blipFill>
            <a:blip r:embed="rId3" cstate="print"/>
            <a:stretch>
              <a:fillRect/>
            </a:stretch>
          </a:blipFill>
        </p:spPr>
        <p:txBody>
          <a:bodyPr wrap="square" lIns="0" tIns="0" rIns="0" bIns="0" rtlCol="0"/>
          <a:lstStyle/>
          <a:p>
            <a:endParaRPr sz="1588" dirty="0"/>
          </a:p>
        </p:txBody>
      </p:sp>
      <p:sp>
        <p:nvSpPr>
          <p:cNvPr id="7" name="Slide Number Placeholder 6">
            <a:extLst>
              <a:ext uri="{FF2B5EF4-FFF2-40B4-BE49-F238E27FC236}">
                <a16:creationId xmlns:a16="http://schemas.microsoft.com/office/drawing/2014/main" id="{C4693480-0BBF-4933-BC75-C704D0FF4562}"/>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78912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87"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a:t>
            </a:r>
            <a:r>
              <a:rPr sz="882" dirty="0">
                <a:latin typeface="Calibri"/>
                <a:cs typeface="Calibri"/>
              </a:rPr>
              <a:t>do </a:t>
            </a:r>
            <a:r>
              <a:rPr sz="882" spc="-9" dirty="0">
                <a:latin typeface="Calibri"/>
                <a:cs typeface="Calibri"/>
              </a:rPr>
              <a:t>not</a:t>
            </a:r>
            <a:r>
              <a:rPr sz="882" spc="18"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294516" y="6012179"/>
            <a:ext cx="2551019" cy="322729"/>
          </a:xfrm>
          <a:custGeom>
            <a:avLst/>
            <a:gdLst/>
            <a:ahLst/>
            <a:cxnLst/>
            <a:rect l="l" t="t" r="r" b="b"/>
            <a:pathLst>
              <a:path w="2891154" h="365759">
                <a:moveTo>
                  <a:pt x="2891028" y="365760"/>
                </a:moveTo>
                <a:lnTo>
                  <a:pt x="0" y="365760"/>
                </a:lnTo>
                <a:lnTo>
                  <a:pt x="0" y="0"/>
                </a:lnTo>
                <a:lnTo>
                  <a:pt x="2891028" y="0"/>
                </a:lnTo>
                <a:lnTo>
                  <a:pt x="2891028" y="365760"/>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281120" y="744642"/>
            <a:ext cx="7515785" cy="364361"/>
          </a:xfrm>
          <a:prstGeom prst="rect">
            <a:avLst/>
          </a:prstGeom>
        </p:spPr>
        <p:txBody>
          <a:bodyPr vert="horz" wrap="square" lIns="0" tIns="11206" rIns="0" bIns="0" rtlCol="0" anchor="ctr">
            <a:spAutoFit/>
          </a:bodyPr>
          <a:lstStyle/>
          <a:p>
            <a:pPr marL="33619">
              <a:lnSpc>
                <a:spcPct val="100000"/>
              </a:lnSpc>
              <a:spcBef>
                <a:spcPts val="88"/>
              </a:spcBef>
            </a:pPr>
            <a:r>
              <a:rPr sz="2294" dirty="0">
                <a:solidFill>
                  <a:srgbClr val="00AFEF"/>
                </a:solidFill>
              </a:rPr>
              <a:t>BinaxNOW</a:t>
            </a:r>
            <a:r>
              <a:rPr sz="2250" baseline="26143" dirty="0">
                <a:solidFill>
                  <a:srgbClr val="00AFEF"/>
                </a:solidFill>
              </a:rPr>
              <a:t>™ </a:t>
            </a:r>
            <a:r>
              <a:rPr sz="2294" dirty="0">
                <a:solidFill>
                  <a:srgbClr val="00AFEF"/>
                </a:solidFill>
              </a:rPr>
              <a:t>COVID-19 </a:t>
            </a:r>
            <a:r>
              <a:rPr sz="2294" spc="-4" dirty="0">
                <a:solidFill>
                  <a:srgbClr val="00AFEF"/>
                </a:solidFill>
              </a:rPr>
              <a:t>Ag Card </a:t>
            </a:r>
            <a:r>
              <a:rPr sz="2294" spc="-4" dirty="0">
                <a:solidFill>
                  <a:srgbClr val="009CDD"/>
                </a:solidFill>
              </a:rPr>
              <a:t>Test </a:t>
            </a:r>
            <a:r>
              <a:rPr sz="2294" dirty="0">
                <a:solidFill>
                  <a:srgbClr val="009CDD"/>
                </a:solidFill>
              </a:rPr>
              <a:t>Procedure</a:t>
            </a:r>
            <a:r>
              <a:rPr sz="2294" spc="-212" dirty="0">
                <a:solidFill>
                  <a:srgbClr val="009CDD"/>
                </a:solidFill>
              </a:rPr>
              <a:t> </a:t>
            </a:r>
            <a:r>
              <a:rPr sz="2294" dirty="0">
                <a:solidFill>
                  <a:srgbClr val="009CDD"/>
                </a:solidFill>
              </a:rPr>
              <a:t>Overview</a:t>
            </a:r>
            <a:endParaRPr sz="2294" dirty="0"/>
          </a:p>
        </p:txBody>
      </p:sp>
      <p:sp>
        <p:nvSpPr>
          <p:cNvPr id="5" name="object 5"/>
          <p:cNvSpPr/>
          <p:nvPr/>
        </p:nvSpPr>
        <p:spPr>
          <a:xfrm>
            <a:off x="2589774" y="2115633"/>
            <a:ext cx="7159761" cy="3111092"/>
          </a:xfrm>
          <a:prstGeom prst="rect">
            <a:avLst/>
          </a:prstGeom>
          <a:blipFill>
            <a:blip r:embed="rId2" cstate="print"/>
            <a:stretch>
              <a:fillRect/>
            </a:stretch>
          </a:blipFill>
        </p:spPr>
        <p:txBody>
          <a:bodyPr wrap="square" lIns="0" tIns="0" rIns="0" bIns="0" rtlCol="0"/>
          <a:lstStyle/>
          <a:p>
            <a:endParaRPr sz="1588" dirty="0"/>
          </a:p>
        </p:txBody>
      </p:sp>
      <p:sp>
        <p:nvSpPr>
          <p:cNvPr id="6" name="Slide Number Placeholder 5">
            <a:extLst>
              <a:ext uri="{FF2B5EF4-FFF2-40B4-BE49-F238E27FC236}">
                <a16:creationId xmlns:a16="http://schemas.microsoft.com/office/drawing/2014/main" id="{41D03C11-2033-4F33-A365-AFB5E51DBAEF}"/>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1713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Changes: CHFS Surveillance Testing Program for Long-Term Care Facilities </a:t>
            </a:r>
            <a:r>
              <a:rPr lang="en-US" sz="2400" i="1" dirty="0"/>
              <a:t>(12/14/20 Guidance Memo)</a:t>
            </a:r>
            <a:endParaRPr lang="en-US" dirty="0"/>
          </a:p>
        </p:txBody>
      </p:sp>
      <p:sp>
        <p:nvSpPr>
          <p:cNvPr id="5" name="Content Placeholder 4"/>
          <p:cNvSpPr>
            <a:spLocks noGrp="1"/>
          </p:cNvSpPr>
          <p:nvPr>
            <p:ph sz="half" idx="1"/>
          </p:nvPr>
        </p:nvSpPr>
        <p:spPr/>
        <p:txBody>
          <a:bodyPr>
            <a:normAutofit fontScale="92500"/>
          </a:bodyPr>
          <a:lstStyle/>
          <a:p>
            <a:pPr marL="0" indent="0">
              <a:buNone/>
            </a:pPr>
            <a:r>
              <a:rPr lang="en-US" b="1" dirty="0"/>
              <a:t>Discontinues After 12/30/2020</a:t>
            </a:r>
          </a:p>
          <a:p>
            <a:pPr>
              <a:buFont typeface="Wingdings" panose="05000000000000000000" pitchFamily="2" charset="2"/>
              <a:buChar char="x"/>
            </a:pPr>
            <a:r>
              <a:rPr lang="en-US" dirty="0">
                <a:sym typeface="Wingdings" panose="05000000000000000000" pitchFamily="2" charset="2"/>
              </a:rPr>
              <a:t> CARES Act Funding</a:t>
            </a:r>
          </a:p>
          <a:p>
            <a:pPr>
              <a:buFont typeface="Wingdings" panose="05000000000000000000" pitchFamily="2" charset="2"/>
              <a:buChar char="x"/>
            </a:pPr>
            <a:r>
              <a:rPr lang="en-US" dirty="0">
                <a:sym typeface="Wingdings" panose="05000000000000000000" pitchFamily="2" charset="2"/>
              </a:rPr>
              <a:t> Contract: PCR Sampling</a:t>
            </a:r>
          </a:p>
          <a:p>
            <a:pPr>
              <a:buFont typeface="Wingdings" panose="05000000000000000000" pitchFamily="2" charset="2"/>
              <a:buChar char="x"/>
            </a:pPr>
            <a:r>
              <a:rPr lang="en-US" dirty="0">
                <a:sym typeface="Wingdings" panose="05000000000000000000" pitchFamily="2" charset="2"/>
              </a:rPr>
              <a:t> Contract: PCR Assays</a:t>
            </a:r>
          </a:p>
          <a:p>
            <a:pPr lvl="1">
              <a:buFont typeface="Wingdings" panose="05000000000000000000" pitchFamily="2" charset="2"/>
              <a:buChar char="x"/>
            </a:pPr>
            <a:r>
              <a:rPr lang="en-US" dirty="0">
                <a:sym typeface="Wingdings" panose="05000000000000000000" pitchFamily="2" charset="2"/>
              </a:rPr>
              <a:t> PCR validation: Antigen-Positive</a:t>
            </a:r>
          </a:p>
          <a:p>
            <a:pPr lvl="1">
              <a:buFont typeface="Wingdings" panose="05000000000000000000" pitchFamily="2" charset="2"/>
              <a:buChar char="x"/>
            </a:pPr>
            <a:endParaRPr lang="en-US" dirty="0">
              <a:sym typeface="Wingdings" panose="05000000000000000000" pitchFamily="2" charset="2"/>
            </a:endParaRPr>
          </a:p>
          <a:p>
            <a:pPr marL="0" indent="0">
              <a:buNone/>
            </a:pPr>
            <a:r>
              <a:rPr lang="en-US" dirty="0">
                <a:sym typeface="Wingdings" panose="05000000000000000000" pitchFamily="2" charset="2"/>
              </a:rPr>
              <a:t>Also - Current CHFS Contractors:</a:t>
            </a:r>
          </a:p>
          <a:p>
            <a:pPr marL="0" indent="0">
              <a:buNone/>
            </a:pPr>
            <a:r>
              <a:rPr lang="en-US" dirty="0">
                <a:solidFill>
                  <a:schemeClr val="accent1">
                    <a:lumMod val="75000"/>
                  </a:schemeClr>
                </a:solidFill>
                <a:sym typeface="Wingdings" panose="05000000000000000000" pitchFamily="2" charset="2"/>
              </a:rPr>
              <a:t></a:t>
            </a:r>
            <a:r>
              <a:rPr lang="en-US" dirty="0">
                <a:sym typeface="Wingdings" panose="05000000000000000000" pitchFamily="2" charset="2"/>
              </a:rPr>
              <a:t> Execute </a:t>
            </a:r>
            <a:r>
              <a:rPr lang="en-US" i="1" dirty="0">
                <a:sym typeface="Wingdings" panose="05000000000000000000" pitchFamily="2" charset="2"/>
              </a:rPr>
              <a:t>Modified</a:t>
            </a:r>
            <a:r>
              <a:rPr lang="en-US" dirty="0">
                <a:sym typeface="Wingdings" panose="05000000000000000000" pitchFamily="2" charset="2"/>
              </a:rPr>
              <a:t> Contract  </a:t>
            </a:r>
          </a:p>
          <a:p>
            <a:pPr marL="0" indent="0">
              <a:buNone/>
            </a:pPr>
            <a:r>
              <a:rPr lang="en-US" dirty="0"/>
              <a:t>         </a:t>
            </a:r>
            <a:r>
              <a:rPr lang="en-US" sz="2400" i="1" dirty="0"/>
              <a:t>(Technical Corrections)</a:t>
            </a:r>
            <a:endParaRPr lang="en-US" dirty="0"/>
          </a:p>
        </p:txBody>
      </p:sp>
      <p:sp>
        <p:nvSpPr>
          <p:cNvPr id="6" name="Content Placeholder 5"/>
          <p:cNvSpPr>
            <a:spLocks noGrp="1"/>
          </p:cNvSpPr>
          <p:nvPr>
            <p:ph sz="half" idx="2"/>
          </p:nvPr>
        </p:nvSpPr>
        <p:spPr/>
        <p:txBody>
          <a:bodyPr>
            <a:normAutofit fontScale="92500"/>
          </a:bodyPr>
          <a:lstStyle/>
          <a:p>
            <a:pPr marL="0" indent="0">
              <a:buNone/>
            </a:pPr>
            <a:r>
              <a:rPr lang="en-US" b="1" dirty="0"/>
              <a:t>Begin Immediately</a:t>
            </a:r>
          </a:p>
          <a:p>
            <a:pPr marL="0" indent="0">
              <a:buNone/>
            </a:pPr>
            <a:r>
              <a:rPr lang="en-US" dirty="0">
                <a:solidFill>
                  <a:schemeClr val="accent1">
                    <a:lumMod val="75000"/>
                  </a:schemeClr>
                </a:solidFill>
                <a:sym typeface="Wingdings" panose="05000000000000000000" pitchFamily="2" charset="2"/>
              </a:rPr>
              <a:t></a:t>
            </a:r>
            <a:r>
              <a:rPr lang="en-US" dirty="0">
                <a:sym typeface="Wingdings" panose="05000000000000000000" pitchFamily="2" charset="2"/>
              </a:rPr>
              <a:t> (Lab) Execute NEW Contract </a:t>
            </a:r>
          </a:p>
          <a:p>
            <a:pPr marL="0" indent="0">
              <a:buNone/>
            </a:pPr>
            <a:r>
              <a:rPr lang="en-US" dirty="0">
                <a:solidFill>
                  <a:schemeClr val="accent1">
                    <a:lumMod val="75000"/>
                  </a:schemeClr>
                </a:solidFill>
                <a:sym typeface="Wingdings" panose="05000000000000000000" pitchFamily="2" charset="2"/>
              </a:rPr>
              <a:t></a:t>
            </a:r>
            <a:r>
              <a:rPr lang="en-US" dirty="0">
                <a:sym typeface="Wingdings" panose="05000000000000000000" pitchFamily="2" charset="2"/>
              </a:rPr>
              <a:t> (LTCF) Alternate PCR/POC</a:t>
            </a:r>
          </a:p>
          <a:p>
            <a:pPr marL="0" indent="0">
              <a:buNone/>
            </a:pPr>
            <a:r>
              <a:rPr lang="en-US" sz="2000" i="1" dirty="0">
                <a:sym typeface="Wingdings" panose="05000000000000000000" pitchFamily="2" charset="2"/>
              </a:rPr>
              <a:t>                          </a:t>
            </a:r>
            <a:r>
              <a:rPr lang="en-US" sz="2400" i="1" dirty="0">
                <a:sym typeface="Wingdings" panose="05000000000000000000" pitchFamily="2" charset="2"/>
              </a:rPr>
              <a:t>(thru 12/30)</a:t>
            </a:r>
          </a:p>
          <a:p>
            <a:pPr marL="0" indent="0">
              <a:buNone/>
            </a:pPr>
            <a:r>
              <a:rPr lang="en-US" b="1" dirty="0">
                <a:sym typeface="Wingdings" panose="05000000000000000000" pitchFamily="2" charset="2"/>
              </a:rPr>
              <a:t>CHFS Resources Begin 12/31/2020</a:t>
            </a:r>
          </a:p>
          <a:p>
            <a:pPr marL="0" indent="0">
              <a:buNone/>
            </a:pPr>
            <a:r>
              <a:rPr lang="en-US" dirty="0">
                <a:solidFill>
                  <a:schemeClr val="accent1">
                    <a:lumMod val="75000"/>
                  </a:schemeClr>
                </a:solidFill>
                <a:sym typeface="Wingdings" panose="05000000000000000000" pitchFamily="2" charset="2"/>
              </a:rPr>
              <a:t></a:t>
            </a:r>
            <a:r>
              <a:rPr lang="en-US" dirty="0">
                <a:sym typeface="Wingdings" panose="05000000000000000000" pitchFamily="2" charset="2"/>
              </a:rPr>
              <a:t>  Medicare-Certified: BinaxNow™</a:t>
            </a:r>
          </a:p>
          <a:p>
            <a:pPr marL="0" indent="0">
              <a:buNone/>
            </a:pPr>
            <a:r>
              <a:rPr lang="en-US" sz="2400" i="1" dirty="0">
                <a:sym typeface="Wingdings" panose="05000000000000000000" pitchFamily="2" charset="2"/>
              </a:rPr>
              <a:t>           Order Qty in Dec: Dec-Feb</a:t>
            </a:r>
            <a:endParaRPr lang="en-US" sz="2600" i="1" dirty="0">
              <a:sym typeface="Wingdings" panose="05000000000000000000" pitchFamily="2" charset="2"/>
            </a:endParaRPr>
          </a:p>
          <a:p>
            <a:pPr marL="0" indent="0">
              <a:buNone/>
            </a:pPr>
            <a:r>
              <a:rPr lang="en-US" dirty="0">
                <a:solidFill>
                  <a:schemeClr val="accent1">
                    <a:lumMod val="75000"/>
                  </a:schemeClr>
                </a:solidFill>
                <a:sym typeface="Wingdings" panose="05000000000000000000" pitchFamily="2" charset="2"/>
              </a:rPr>
              <a:t></a:t>
            </a:r>
            <a:r>
              <a:rPr lang="en-US" dirty="0">
                <a:sym typeface="Wingdings" panose="05000000000000000000" pitchFamily="2" charset="2"/>
              </a:rPr>
              <a:t>  Non-Med-Certified: </a:t>
            </a:r>
          </a:p>
          <a:p>
            <a:pPr marL="0" indent="0">
              <a:buNone/>
            </a:pPr>
            <a:r>
              <a:rPr lang="en-US" dirty="0">
                <a:sym typeface="Wingdings" panose="05000000000000000000" pitchFamily="2" charset="2"/>
              </a:rPr>
              <a:t>        </a:t>
            </a:r>
            <a:r>
              <a:rPr lang="en-US" sz="2400" i="1" dirty="0">
                <a:sym typeface="Wingdings" panose="05000000000000000000" pitchFamily="2" charset="2"/>
              </a:rPr>
              <a:t>PCR Bi-Weekly (Clinical Lab)</a:t>
            </a:r>
          </a:p>
          <a:p>
            <a:pPr marL="0" indent="0">
              <a:buNone/>
            </a:pPr>
            <a:endParaRPr lang="en-US" dirty="0">
              <a:solidFill>
                <a:schemeClr val="accent1">
                  <a:lumMod val="75000"/>
                </a:schemeClr>
              </a:solidFill>
              <a:sym typeface="Wingdings" panose="05000000000000000000" pitchFamily="2" charset="2"/>
            </a:endParaRPr>
          </a:p>
          <a:p>
            <a:pPr marL="0" indent="0">
              <a:buNone/>
            </a:pPr>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t>2</a:t>
            </a:fld>
            <a:endParaRPr lang="en-US" dirty="0"/>
          </a:p>
        </p:txBody>
      </p:sp>
      <p:sp>
        <p:nvSpPr>
          <p:cNvPr id="3" name="TextBox 2"/>
          <p:cNvSpPr txBox="1"/>
          <p:nvPr/>
        </p:nvSpPr>
        <p:spPr>
          <a:xfrm>
            <a:off x="98321" y="6514978"/>
            <a:ext cx="4227871" cy="369332"/>
          </a:xfrm>
          <a:prstGeom prst="rect">
            <a:avLst/>
          </a:prstGeom>
          <a:noFill/>
        </p:spPr>
        <p:txBody>
          <a:bodyPr wrap="square" rtlCol="0">
            <a:spAutoFit/>
          </a:bodyPr>
          <a:lstStyle/>
          <a:p>
            <a:r>
              <a:rPr lang="en-US" dirty="0">
                <a:solidFill>
                  <a:schemeClr val="bg1"/>
                </a:solidFill>
              </a:rPr>
              <a:t>Keith Knapp, Office of the CHFS Secretary</a:t>
            </a:r>
          </a:p>
        </p:txBody>
      </p:sp>
    </p:spTree>
    <p:extLst>
      <p:ext uri="{BB962C8B-B14F-4D97-AF65-F5344CB8AC3E}">
        <p14:creationId xmlns:p14="http://schemas.microsoft.com/office/powerpoint/2010/main" val="40856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grpSp>
        <p:nvGrpSpPr>
          <p:cNvPr id="5" name="object 5"/>
          <p:cNvGrpSpPr/>
          <p:nvPr/>
        </p:nvGrpSpPr>
        <p:grpSpPr>
          <a:xfrm>
            <a:off x="4532780" y="3748368"/>
            <a:ext cx="2747682" cy="1819835"/>
            <a:chOff x="3257550" y="4248150"/>
            <a:chExt cx="3114040" cy="2062480"/>
          </a:xfrm>
        </p:grpSpPr>
        <p:sp>
          <p:nvSpPr>
            <p:cNvPr id="6" name="object 6"/>
            <p:cNvSpPr/>
            <p:nvPr/>
          </p:nvSpPr>
          <p:spPr>
            <a:xfrm>
              <a:off x="3294888" y="4285488"/>
              <a:ext cx="2927548" cy="1754301"/>
            </a:xfrm>
            <a:prstGeom prst="rect">
              <a:avLst/>
            </a:prstGeom>
            <a:blipFill>
              <a:blip r:embed="rId2" cstate="print"/>
              <a:stretch>
                <a:fillRect/>
              </a:stretch>
            </a:blipFill>
          </p:spPr>
          <p:txBody>
            <a:bodyPr wrap="square" lIns="0" tIns="0" rIns="0" bIns="0" rtlCol="0"/>
            <a:lstStyle/>
            <a:p>
              <a:endParaRPr sz="1588" dirty="0"/>
            </a:p>
          </p:txBody>
        </p:sp>
        <p:sp>
          <p:nvSpPr>
            <p:cNvPr id="7" name="object 7"/>
            <p:cNvSpPr/>
            <p:nvPr/>
          </p:nvSpPr>
          <p:spPr>
            <a:xfrm>
              <a:off x="3276600" y="4267200"/>
              <a:ext cx="3075940" cy="2024380"/>
            </a:xfrm>
            <a:custGeom>
              <a:avLst/>
              <a:gdLst/>
              <a:ahLst/>
              <a:cxnLst/>
              <a:rect l="l" t="t" r="r" b="b"/>
              <a:pathLst>
                <a:path w="3075940" h="2024379">
                  <a:moveTo>
                    <a:pt x="0" y="0"/>
                  </a:moveTo>
                  <a:lnTo>
                    <a:pt x="3075432" y="0"/>
                  </a:lnTo>
                  <a:lnTo>
                    <a:pt x="3075432" y="2023871"/>
                  </a:lnTo>
                  <a:lnTo>
                    <a:pt x="0" y="2023871"/>
                  </a:lnTo>
                  <a:lnTo>
                    <a:pt x="0" y="0"/>
                  </a:lnTo>
                  <a:close/>
                </a:path>
              </a:pathLst>
            </a:custGeom>
            <a:ln w="38100">
              <a:solidFill>
                <a:srgbClr val="AFE6FF"/>
              </a:solidFill>
            </a:ln>
          </p:spPr>
          <p:txBody>
            <a:bodyPr wrap="square" lIns="0" tIns="0" rIns="0" bIns="0" rtlCol="0"/>
            <a:lstStyle/>
            <a:p>
              <a:endParaRPr sz="1588" dirty="0"/>
            </a:p>
          </p:txBody>
        </p:sp>
      </p:grpSp>
      <p:sp>
        <p:nvSpPr>
          <p:cNvPr id="8" name="object 8"/>
          <p:cNvSpPr txBox="1">
            <a:spLocks noGrp="1"/>
          </p:cNvSpPr>
          <p:nvPr>
            <p:ph type="title"/>
          </p:nvPr>
        </p:nvSpPr>
        <p:spPr>
          <a:xfrm>
            <a:off x="2471989" y="674526"/>
            <a:ext cx="6041651" cy="677599"/>
          </a:xfrm>
          <a:prstGeom prst="rect">
            <a:avLst/>
          </a:prstGeom>
        </p:spPr>
        <p:txBody>
          <a:bodyPr vert="horz" wrap="square" lIns="0" tIns="10646" rIns="0" bIns="0" rtlCol="0" anchor="ctr">
            <a:spAutoFit/>
          </a:bodyPr>
          <a:lstStyle/>
          <a:p>
            <a:pPr marL="33619">
              <a:lnSpc>
                <a:spcPts val="2846"/>
              </a:lnSpc>
              <a:spcBef>
                <a:spcPts val="84"/>
              </a:spcBef>
            </a:pPr>
            <a:r>
              <a:rPr sz="2471" spc="-4" dirty="0">
                <a:solidFill>
                  <a:srgbClr val="009CDD"/>
                </a:solidFill>
              </a:rPr>
              <a:t>BinaxNOW</a:t>
            </a:r>
            <a:r>
              <a:rPr sz="2449" spc="-6" baseline="25525" dirty="0">
                <a:solidFill>
                  <a:srgbClr val="009CDD"/>
                </a:solidFill>
              </a:rPr>
              <a:t>™ </a:t>
            </a:r>
            <a:r>
              <a:rPr sz="2471" spc="-4" dirty="0">
                <a:solidFill>
                  <a:srgbClr val="009CDD"/>
                </a:solidFill>
              </a:rPr>
              <a:t>COVID-19 Ag Card</a:t>
            </a:r>
            <a:r>
              <a:rPr sz="2471" spc="-159" dirty="0">
                <a:solidFill>
                  <a:srgbClr val="009CDD"/>
                </a:solidFill>
              </a:rPr>
              <a:t> </a:t>
            </a:r>
            <a:r>
              <a:rPr sz="2471" spc="-4" dirty="0">
                <a:solidFill>
                  <a:srgbClr val="009CDD"/>
                </a:solidFill>
              </a:rPr>
              <a:t>Procedure</a:t>
            </a:r>
            <a:endParaRPr sz="2471" dirty="0"/>
          </a:p>
          <a:p>
            <a:pPr marL="33619">
              <a:lnSpc>
                <a:spcPts val="2422"/>
              </a:lnSpc>
            </a:pPr>
            <a:r>
              <a:rPr sz="2118" dirty="0">
                <a:solidFill>
                  <a:srgbClr val="009CDD"/>
                </a:solidFill>
              </a:rPr>
              <a:t>Key</a:t>
            </a:r>
            <a:r>
              <a:rPr sz="2118" spc="-13" dirty="0">
                <a:solidFill>
                  <a:srgbClr val="009CDD"/>
                </a:solidFill>
              </a:rPr>
              <a:t> </a:t>
            </a:r>
            <a:r>
              <a:rPr sz="2118" spc="-4" dirty="0">
                <a:solidFill>
                  <a:srgbClr val="009CDD"/>
                </a:solidFill>
              </a:rPr>
              <a:t>Points</a:t>
            </a:r>
            <a:endParaRPr sz="2118" dirty="0"/>
          </a:p>
        </p:txBody>
      </p:sp>
      <p:sp>
        <p:nvSpPr>
          <p:cNvPr id="9" name="object 9"/>
          <p:cNvSpPr txBox="1"/>
          <p:nvPr/>
        </p:nvSpPr>
        <p:spPr>
          <a:xfrm>
            <a:off x="2609178" y="1930997"/>
            <a:ext cx="6594662" cy="1036381"/>
          </a:xfrm>
          <a:prstGeom prst="rect">
            <a:avLst/>
          </a:prstGeom>
          <a:solidFill>
            <a:srgbClr val="C4EDFF"/>
          </a:solidFill>
          <a:ln w="12192">
            <a:solidFill>
              <a:srgbClr val="000000"/>
            </a:solidFill>
          </a:ln>
        </p:spPr>
        <p:txBody>
          <a:bodyPr vert="horz" wrap="square" lIns="0" tIns="31376" rIns="0" bIns="0" rtlCol="0">
            <a:spAutoFit/>
          </a:bodyPr>
          <a:lstStyle/>
          <a:p>
            <a:pPr marL="80126">
              <a:spcBef>
                <a:spcPts val="247"/>
              </a:spcBef>
            </a:pPr>
            <a:r>
              <a:rPr sz="1765" b="1" spc="-4" dirty="0">
                <a:latin typeface="Georgia"/>
                <a:cs typeface="Georgia"/>
              </a:rPr>
              <a:t>Step</a:t>
            </a:r>
            <a:r>
              <a:rPr sz="1765" b="1" spc="9" dirty="0">
                <a:latin typeface="Georgia"/>
                <a:cs typeface="Georgia"/>
              </a:rPr>
              <a:t> </a:t>
            </a:r>
            <a:r>
              <a:rPr sz="1765" b="1" dirty="0">
                <a:latin typeface="Georgia"/>
                <a:cs typeface="Georgia"/>
              </a:rPr>
              <a:t>1:</a:t>
            </a:r>
            <a:endParaRPr sz="1765" dirty="0">
              <a:latin typeface="Georgia"/>
              <a:cs typeface="Georgia"/>
            </a:endParaRPr>
          </a:p>
          <a:p>
            <a:pPr marL="333393" indent="-253827">
              <a:spcBef>
                <a:spcPts val="4"/>
              </a:spcBef>
              <a:buFont typeface="Arial"/>
              <a:buChar char="•"/>
              <a:tabLst>
                <a:tab pos="333393" algn="l"/>
                <a:tab pos="333953" algn="l"/>
              </a:tabLst>
            </a:pPr>
            <a:r>
              <a:rPr sz="1588" spc="-4" dirty="0">
                <a:latin typeface="Georgia"/>
                <a:cs typeface="Georgia"/>
              </a:rPr>
              <a:t>Hold </a:t>
            </a:r>
            <a:r>
              <a:rPr sz="1588" dirty="0">
                <a:latin typeface="Georgia"/>
                <a:cs typeface="Georgia"/>
              </a:rPr>
              <a:t>extraction reagent </a:t>
            </a:r>
            <a:r>
              <a:rPr sz="1588" spc="-4" dirty="0">
                <a:latin typeface="Georgia"/>
                <a:cs typeface="Georgia"/>
              </a:rPr>
              <a:t>bottle </a:t>
            </a:r>
            <a:r>
              <a:rPr sz="1588" b="1" spc="-4" dirty="0">
                <a:latin typeface="Georgia"/>
                <a:cs typeface="Georgia"/>
              </a:rPr>
              <a:t>vertically </a:t>
            </a:r>
            <a:r>
              <a:rPr sz="1588" dirty="0">
                <a:latin typeface="Georgia"/>
                <a:cs typeface="Georgia"/>
              </a:rPr>
              <a:t>to </a:t>
            </a:r>
            <a:r>
              <a:rPr sz="1588" spc="-4" dirty="0">
                <a:latin typeface="Georgia"/>
                <a:cs typeface="Georgia"/>
              </a:rPr>
              <a:t>ensure </a:t>
            </a:r>
            <a:r>
              <a:rPr sz="1588" dirty="0">
                <a:latin typeface="Georgia"/>
                <a:cs typeface="Georgia"/>
              </a:rPr>
              <a:t>adequate</a:t>
            </a:r>
            <a:r>
              <a:rPr sz="1588" spc="66" dirty="0">
                <a:latin typeface="Georgia"/>
                <a:cs typeface="Georgia"/>
              </a:rPr>
              <a:t> </a:t>
            </a:r>
            <a:r>
              <a:rPr sz="1588" spc="-4" dirty="0">
                <a:latin typeface="Georgia"/>
                <a:cs typeface="Georgia"/>
              </a:rPr>
              <a:t>volume</a:t>
            </a:r>
            <a:endParaRPr sz="1588" dirty="0">
              <a:latin typeface="Georgia"/>
              <a:cs typeface="Georgia"/>
            </a:endParaRPr>
          </a:p>
          <a:p>
            <a:pPr marL="333393" indent="-253827">
              <a:buFont typeface="Arial"/>
              <a:buChar char="•"/>
              <a:tabLst>
                <a:tab pos="333393" algn="l"/>
                <a:tab pos="333953" algn="l"/>
              </a:tabLst>
            </a:pPr>
            <a:r>
              <a:rPr sz="1588" dirty="0">
                <a:latin typeface="Georgia"/>
                <a:cs typeface="Georgia"/>
              </a:rPr>
              <a:t>Add 6 drops </a:t>
            </a:r>
            <a:r>
              <a:rPr sz="1588" spc="-4" dirty="0">
                <a:latin typeface="Georgia"/>
                <a:cs typeface="Georgia"/>
              </a:rPr>
              <a:t>for </a:t>
            </a:r>
            <a:r>
              <a:rPr sz="1588" dirty="0">
                <a:latin typeface="Georgia"/>
                <a:cs typeface="Georgia"/>
              </a:rPr>
              <a:t>a </a:t>
            </a:r>
            <a:r>
              <a:rPr sz="1588" spc="-4" dirty="0">
                <a:latin typeface="Georgia"/>
                <a:cs typeface="Georgia"/>
              </a:rPr>
              <a:t>Patient</a:t>
            </a:r>
            <a:r>
              <a:rPr sz="1588" spc="22" dirty="0">
                <a:latin typeface="Georgia"/>
                <a:cs typeface="Georgia"/>
              </a:rPr>
              <a:t> </a:t>
            </a:r>
            <a:r>
              <a:rPr sz="1588" dirty="0">
                <a:latin typeface="Georgia"/>
                <a:cs typeface="Georgia"/>
              </a:rPr>
              <a:t>test</a:t>
            </a:r>
          </a:p>
          <a:p>
            <a:pPr marL="333393" indent="-253827">
              <a:buFont typeface="Arial"/>
              <a:buChar char="•"/>
              <a:tabLst>
                <a:tab pos="333393" algn="l"/>
                <a:tab pos="333953" algn="l"/>
              </a:tabLst>
            </a:pPr>
            <a:r>
              <a:rPr sz="1588" dirty="0">
                <a:latin typeface="Georgia"/>
                <a:cs typeface="Georgia"/>
              </a:rPr>
              <a:t>Add 8 </a:t>
            </a:r>
            <a:r>
              <a:rPr sz="1588" spc="-4" dirty="0">
                <a:latin typeface="Georgia"/>
                <a:cs typeface="Georgia"/>
              </a:rPr>
              <a:t>drops </a:t>
            </a:r>
            <a:r>
              <a:rPr sz="1588" dirty="0">
                <a:latin typeface="Georgia"/>
                <a:cs typeface="Georgia"/>
              </a:rPr>
              <a:t>for a Quality </a:t>
            </a:r>
            <a:r>
              <a:rPr sz="1588" spc="-4" dirty="0">
                <a:latin typeface="Georgia"/>
                <a:cs typeface="Georgia"/>
              </a:rPr>
              <a:t>Control</a:t>
            </a:r>
            <a:r>
              <a:rPr sz="1588" spc="-9" dirty="0">
                <a:latin typeface="Georgia"/>
                <a:cs typeface="Georgia"/>
              </a:rPr>
              <a:t> </a:t>
            </a:r>
            <a:r>
              <a:rPr sz="1588" dirty="0">
                <a:latin typeface="Georgia"/>
                <a:cs typeface="Georgia"/>
              </a:rPr>
              <a:t>test</a:t>
            </a:r>
          </a:p>
        </p:txBody>
      </p:sp>
      <p:sp>
        <p:nvSpPr>
          <p:cNvPr id="10" name="Slide Number Placeholder 9">
            <a:extLst>
              <a:ext uri="{FF2B5EF4-FFF2-40B4-BE49-F238E27FC236}">
                <a16:creationId xmlns:a16="http://schemas.microsoft.com/office/drawing/2014/main" id="{F3828C8D-F7DF-4448-BF2A-63A2AA3E037A}"/>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70121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grpSp>
        <p:nvGrpSpPr>
          <p:cNvPr id="5" name="object 5"/>
          <p:cNvGrpSpPr/>
          <p:nvPr/>
        </p:nvGrpSpPr>
        <p:grpSpPr>
          <a:xfrm>
            <a:off x="4622875" y="3597759"/>
            <a:ext cx="2678766" cy="1835524"/>
            <a:chOff x="3359658" y="4077461"/>
            <a:chExt cx="3035935" cy="2080260"/>
          </a:xfrm>
        </p:grpSpPr>
        <p:sp>
          <p:nvSpPr>
            <p:cNvPr id="6" name="object 6"/>
            <p:cNvSpPr/>
            <p:nvPr/>
          </p:nvSpPr>
          <p:spPr>
            <a:xfrm>
              <a:off x="3584951" y="4116324"/>
              <a:ext cx="2610048" cy="1862824"/>
            </a:xfrm>
            <a:prstGeom prst="rect">
              <a:avLst/>
            </a:prstGeom>
            <a:blipFill>
              <a:blip r:embed="rId2" cstate="print"/>
              <a:stretch>
                <a:fillRect/>
              </a:stretch>
            </a:blipFill>
          </p:spPr>
          <p:txBody>
            <a:bodyPr wrap="square" lIns="0" tIns="0" rIns="0" bIns="0" rtlCol="0"/>
            <a:lstStyle/>
            <a:p>
              <a:endParaRPr sz="1588" dirty="0"/>
            </a:p>
          </p:txBody>
        </p:sp>
        <p:sp>
          <p:nvSpPr>
            <p:cNvPr id="7" name="object 7"/>
            <p:cNvSpPr/>
            <p:nvPr/>
          </p:nvSpPr>
          <p:spPr>
            <a:xfrm>
              <a:off x="3378708" y="4096511"/>
              <a:ext cx="2997835" cy="2042160"/>
            </a:xfrm>
            <a:custGeom>
              <a:avLst/>
              <a:gdLst/>
              <a:ahLst/>
              <a:cxnLst/>
              <a:rect l="l" t="t" r="r" b="b"/>
              <a:pathLst>
                <a:path w="2997835" h="2042160">
                  <a:moveTo>
                    <a:pt x="0" y="0"/>
                  </a:moveTo>
                  <a:lnTo>
                    <a:pt x="2997708" y="0"/>
                  </a:lnTo>
                  <a:lnTo>
                    <a:pt x="2997708" y="2042159"/>
                  </a:lnTo>
                  <a:lnTo>
                    <a:pt x="0" y="2042159"/>
                  </a:lnTo>
                  <a:lnTo>
                    <a:pt x="0" y="0"/>
                  </a:lnTo>
                  <a:close/>
                </a:path>
              </a:pathLst>
            </a:custGeom>
            <a:ln w="38100">
              <a:solidFill>
                <a:srgbClr val="AFE6FF"/>
              </a:solidFill>
            </a:ln>
          </p:spPr>
          <p:txBody>
            <a:bodyPr wrap="square" lIns="0" tIns="0" rIns="0" bIns="0" rtlCol="0"/>
            <a:lstStyle/>
            <a:p>
              <a:endParaRPr sz="1588" dirty="0"/>
            </a:p>
          </p:txBody>
        </p:sp>
      </p:grpSp>
      <p:sp>
        <p:nvSpPr>
          <p:cNvPr id="8" name="object 8"/>
          <p:cNvSpPr txBox="1">
            <a:spLocks noGrp="1"/>
          </p:cNvSpPr>
          <p:nvPr>
            <p:ph type="title"/>
          </p:nvPr>
        </p:nvSpPr>
        <p:spPr>
          <a:xfrm>
            <a:off x="2471989" y="674526"/>
            <a:ext cx="6041651" cy="677599"/>
          </a:xfrm>
          <a:prstGeom prst="rect">
            <a:avLst/>
          </a:prstGeom>
        </p:spPr>
        <p:txBody>
          <a:bodyPr vert="horz" wrap="square" lIns="0" tIns="10646" rIns="0" bIns="0" rtlCol="0" anchor="ctr">
            <a:spAutoFit/>
          </a:bodyPr>
          <a:lstStyle/>
          <a:p>
            <a:pPr marL="33619">
              <a:lnSpc>
                <a:spcPts val="2846"/>
              </a:lnSpc>
              <a:spcBef>
                <a:spcPts val="84"/>
              </a:spcBef>
            </a:pPr>
            <a:r>
              <a:rPr sz="2471" spc="-4" dirty="0">
                <a:solidFill>
                  <a:srgbClr val="009CDD"/>
                </a:solidFill>
              </a:rPr>
              <a:t>BinaxNOW</a:t>
            </a:r>
            <a:r>
              <a:rPr sz="2449" spc="-6" baseline="25525" dirty="0">
                <a:solidFill>
                  <a:srgbClr val="009CDD"/>
                </a:solidFill>
              </a:rPr>
              <a:t>™ </a:t>
            </a:r>
            <a:r>
              <a:rPr sz="2471" spc="-4" dirty="0">
                <a:solidFill>
                  <a:srgbClr val="009CDD"/>
                </a:solidFill>
              </a:rPr>
              <a:t>COVID-19 Ag Card</a:t>
            </a:r>
            <a:r>
              <a:rPr sz="2471" spc="-159" dirty="0">
                <a:solidFill>
                  <a:srgbClr val="009CDD"/>
                </a:solidFill>
              </a:rPr>
              <a:t> </a:t>
            </a:r>
            <a:r>
              <a:rPr sz="2471" spc="-4" dirty="0">
                <a:solidFill>
                  <a:srgbClr val="009CDD"/>
                </a:solidFill>
              </a:rPr>
              <a:t>Procedure</a:t>
            </a:r>
            <a:endParaRPr sz="2471" dirty="0"/>
          </a:p>
          <a:p>
            <a:pPr marL="33619">
              <a:lnSpc>
                <a:spcPts val="2422"/>
              </a:lnSpc>
            </a:pPr>
            <a:r>
              <a:rPr sz="2118" dirty="0">
                <a:solidFill>
                  <a:srgbClr val="009CDD"/>
                </a:solidFill>
              </a:rPr>
              <a:t>Key</a:t>
            </a:r>
            <a:r>
              <a:rPr sz="2118" spc="-13" dirty="0">
                <a:solidFill>
                  <a:srgbClr val="009CDD"/>
                </a:solidFill>
              </a:rPr>
              <a:t> </a:t>
            </a:r>
            <a:r>
              <a:rPr sz="2118" spc="-4" dirty="0">
                <a:solidFill>
                  <a:srgbClr val="009CDD"/>
                </a:solidFill>
              </a:rPr>
              <a:t>Points</a:t>
            </a:r>
            <a:endParaRPr sz="2118" dirty="0"/>
          </a:p>
        </p:txBody>
      </p:sp>
      <p:sp>
        <p:nvSpPr>
          <p:cNvPr id="9" name="object 9"/>
          <p:cNvSpPr txBox="1"/>
          <p:nvPr/>
        </p:nvSpPr>
        <p:spPr>
          <a:xfrm>
            <a:off x="2580938" y="1926964"/>
            <a:ext cx="6762750" cy="793151"/>
          </a:xfrm>
          <a:prstGeom prst="rect">
            <a:avLst/>
          </a:prstGeom>
          <a:solidFill>
            <a:srgbClr val="C4EDFF"/>
          </a:solidFill>
          <a:ln w="12192">
            <a:solidFill>
              <a:srgbClr val="000000"/>
            </a:solidFill>
          </a:ln>
        </p:spPr>
        <p:txBody>
          <a:bodyPr vert="horz" wrap="square" lIns="0" tIns="32497" rIns="0" bIns="0" rtlCol="0">
            <a:spAutoFit/>
          </a:bodyPr>
          <a:lstStyle/>
          <a:p>
            <a:pPr marL="80687">
              <a:spcBef>
                <a:spcPts val="256"/>
              </a:spcBef>
            </a:pPr>
            <a:r>
              <a:rPr sz="1765" b="1" spc="-4" dirty="0">
                <a:latin typeface="Georgia"/>
                <a:cs typeface="Georgia"/>
              </a:rPr>
              <a:t>Step</a:t>
            </a:r>
            <a:r>
              <a:rPr sz="1765" b="1" spc="9" dirty="0">
                <a:latin typeface="Georgia"/>
                <a:cs typeface="Georgia"/>
              </a:rPr>
              <a:t> </a:t>
            </a:r>
            <a:r>
              <a:rPr sz="1765" b="1" dirty="0">
                <a:latin typeface="Georgia"/>
                <a:cs typeface="Georgia"/>
              </a:rPr>
              <a:t>2:</a:t>
            </a:r>
            <a:endParaRPr sz="1765" dirty="0">
              <a:latin typeface="Georgia"/>
              <a:cs typeface="Georgia"/>
            </a:endParaRPr>
          </a:p>
          <a:p>
            <a:pPr marL="333393" indent="-253827">
              <a:spcBef>
                <a:spcPts val="9"/>
              </a:spcBef>
              <a:buFont typeface="Arial"/>
              <a:buChar char="•"/>
              <a:tabLst>
                <a:tab pos="333393" algn="l"/>
                <a:tab pos="333953" algn="l"/>
              </a:tabLst>
            </a:pPr>
            <a:r>
              <a:rPr sz="1588" dirty="0">
                <a:latin typeface="Georgia"/>
                <a:cs typeface="Georgia"/>
              </a:rPr>
              <a:t>Insert swab into </a:t>
            </a:r>
            <a:r>
              <a:rPr sz="1588" spc="-4" dirty="0">
                <a:latin typeface="Georgia"/>
                <a:cs typeface="Georgia"/>
              </a:rPr>
              <a:t>the bottom </a:t>
            </a:r>
            <a:r>
              <a:rPr sz="1588" dirty="0">
                <a:latin typeface="Georgia"/>
                <a:cs typeface="Georgia"/>
              </a:rPr>
              <a:t>hole of </a:t>
            </a:r>
            <a:r>
              <a:rPr sz="1588" spc="-4" dirty="0">
                <a:latin typeface="Georgia"/>
                <a:cs typeface="Georgia"/>
              </a:rPr>
              <a:t>the test</a:t>
            </a:r>
            <a:r>
              <a:rPr sz="1588" spc="62" dirty="0">
                <a:latin typeface="Georgia"/>
                <a:cs typeface="Georgia"/>
              </a:rPr>
              <a:t> </a:t>
            </a:r>
            <a:r>
              <a:rPr sz="1588" dirty="0">
                <a:latin typeface="Georgia"/>
                <a:cs typeface="Georgia"/>
              </a:rPr>
              <a:t>card</a:t>
            </a:r>
          </a:p>
          <a:p>
            <a:pPr marL="333393" indent="-253827">
              <a:buFont typeface="Arial"/>
              <a:buChar char="•"/>
              <a:tabLst>
                <a:tab pos="333393" algn="l"/>
                <a:tab pos="333953" algn="l"/>
              </a:tabLst>
            </a:pPr>
            <a:r>
              <a:rPr sz="1588" spc="-4" dirty="0">
                <a:latin typeface="Georgia"/>
                <a:cs typeface="Georgia"/>
              </a:rPr>
              <a:t>Firmly push </a:t>
            </a:r>
            <a:r>
              <a:rPr sz="1588" dirty="0">
                <a:latin typeface="Georgia"/>
                <a:cs typeface="Georgia"/>
              </a:rPr>
              <a:t>swab </a:t>
            </a:r>
            <a:r>
              <a:rPr sz="1588" spc="-4" dirty="0">
                <a:latin typeface="Georgia"/>
                <a:cs typeface="Georgia"/>
              </a:rPr>
              <a:t>upwards until the </a:t>
            </a:r>
            <a:r>
              <a:rPr sz="1588" dirty="0">
                <a:latin typeface="Georgia"/>
                <a:cs typeface="Georgia"/>
              </a:rPr>
              <a:t>swab tip </a:t>
            </a:r>
            <a:r>
              <a:rPr sz="1588" spc="4" dirty="0">
                <a:latin typeface="Georgia"/>
                <a:cs typeface="Georgia"/>
              </a:rPr>
              <a:t>is </a:t>
            </a:r>
            <a:r>
              <a:rPr sz="1588" spc="-4" dirty="0">
                <a:latin typeface="Georgia"/>
                <a:cs typeface="Georgia"/>
              </a:rPr>
              <a:t>visible </a:t>
            </a:r>
            <a:r>
              <a:rPr sz="1588" spc="4" dirty="0">
                <a:latin typeface="Georgia"/>
                <a:cs typeface="Georgia"/>
              </a:rPr>
              <a:t>in </a:t>
            </a:r>
            <a:r>
              <a:rPr sz="1588" dirty="0">
                <a:latin typeface="Georgia"/>
                <a:cs typeface="Georgia"/>
              </a:rPr>
              <a:t>the top</a:t>
            </a:r>
            <a:r>
              <a:rPr sz="1588" spc="-13" dirty="0">
                <a:latin typeface="Georgia"/>
                <a:cs typeface="Georgia"/>
              </a:rPr>
              <a:t> </a:t>
            </a:r>
            <a:r>
              <a:rPr sz="1588" dirty="0">
                <a:latin typeface="Georgia"/>
                <a:cs typeface="Georgia"/>
              </a:rPr>
              <a:t>hole</a:t>
            </a:r>
          </a:p>
        </p:txBody>
      </p:sp>
      <p:sp>
        <p:nvSpPr>
          <p:cNvPr id="10" name="Slide Number Placeholder 9">
            <a:extLst>
              <a:ext uri="{FF2B5EF4-FFF2-40B4-BE49-F238E27FC236}">
                <a16:creationId xmlns:a16="http://schemas.microsoft.com/office/drawing/2014/main" id="{14A0C5BD-0620-4C79-85D2-0D8E6D44CB12}"/>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2759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471989" y="674526"/>
            <a:ext cx="6041651" cy="677599"/>
          </a:xfrm>
          <a:prstGeom prst="rect">
            <a:avLst/>
          </a:prstGeom>
        </p:spPr>
        <p:txBody>
          <a:bodyPr vert="horz" wrap="square" lIns="0" tIns="10646" rIns="0" bIns="0" rtlCol="0" anchor="ctr">
            <a:spAutoFit/>
          </a:bodyPr>
          <a:lstStyle/>
          <a:p>
            <a:pPr marL="33619">
              <a:lnSpc>
                <a:spcPts val="2846"/>
              </a:lnSpc>
              <a:spcBef>
                <a:spcPts val="84"/>
              </a:spcBef>
            </a:pPr>
            <a:r>
              <a:rPr sz="2471" spc="-4" dirty="0">
                <a:solidFill>
                  <a:srgbClr val="009CDD"/>
                </a:solidFill>
              </a:rPr>
              <a:t>BinaxNOW</a:t>
            </a:r>
            <a:r>
              <a:rPr sz="2449" spc="-6" baseline="25525" dirty="0">
                <a:solidFill>
                  <a:srgbClr val="009CDD"/>
                </a:solidFill>
              </a:rPr>
              <a:t>™ </a:t>
            </a:r>
            <a:r>
              <a:rPr sz="2471" spc="-4" dirty="0">
                <a:solidFill>
                  <a:srgbClr val="009CDD"/>
                </a:solidFill>
              </a:rPr>
              <a:t>COVID-19 Ag Card</a:t>
            </a:r>
            <a:r>
              <a:rPr sz="2471" spc="-159" dirty="0">
                <a:solidFill>
                  <a:srgbClr val="009CDD"/>
                </a:solidFill>
              </a:rPr>
              <a:t> </a:t>
            </a:r>
            <a:r>
              <a:rPr sz="2471" spc="-4" dirty="0">
                <a:solidFill>
                  <a:srgbClr val="009CDD"/>
                </a:solidFill>
              </a:rPr>
              <a:t>Procedure</a:t>
            </a:r>
            <a:endParaRPr sz="2471" dirty="0"/>
          </a:p>
          <a:p>
            <a:pPr marL="33619">
              <a:lnSpc>
                <a:spcPts val="2422"/>
              </a:lnSpc>
            </a:pPr>
            <a:r>
              <a:rPr sz="2118" dirty="0">
                <a:solidFill>
                  <a:srgbClr val="009CDD"/>
                </a:solidFill>
              </a:rPr>
              <a:t>Key</a:t>
            </a:r>
            <a:r>
              <a:rPr sz="2118" spc="-13" dirty="0">
                <a:solidFill>
                  <a:srgbClr val="009CDD"/>
                </a:solidFill>
              </a:rPr>
              <a:t> </a:t>
            </a:r>
            <a:r>
              <a:rPr sz="2118" spc="-4" dirty="0">
                <a:solidFill>
                  <a:srgbClr val="009CDD"/>
                </a:solidFill>
              </a:rPr>
              <a:t>Points</a:t>
            </a:r>
            <a:endParaRPr sz="2118" dirty="0"/>
          </a:p>
        </p:txBody>
      </p:sp>
      <p:sp>
        <p:nvSpPr>
          <p:cNvPr id="5" name="object 5"/>
          <p:cNvSpPr txBox="1"/>
          <p:nvPr/>
        </p:nvSpPr>
        <p:spPr>
          <a:xfrm>
            <a:off x="2524460" y="1909481"/>
            <a:ext cx="7261412" cy="1036381"/>
          </a:xfrm>
          <a:prstGeom prst="rect">
            <a:avLst/>
          </a:prstGeom>
          <a:solidFill>
            <a:srgbClr val="C4EDFF"/>
          </a:solidFill>
          <a:ln w="12192">
            <a:solidFill>
              <a:srgbClr val="000000"/>
            </a:solidFill>
          </a:ln>
        </p:spPr>
        <p:txBody>
          <a:bodyPr vert="horz" wrap="square" lIns="0" tIns="31376" rIns="0" bIns="0" rtlCol="0">
            <a:spAutoFit/>
          </a:bodyPr>
          <a:lstStyle/>
          <a:p>
            <a:pPr marL="79006">
              <a:spcBef>
                <a:spcPts val="247"/>
              </a:spcBef>
            </a:pPr>
            <a:r>
              <a:rPr sz="1765" b="1" spc="-4" dirty="0">
                <a:latin typeface="Georgia"/>
                <a:cs typeface="Georgia"/>
              </a:rPr>
              <a:t>Step</a:t>
            </a:r>
            <a:r>
              <a:rPr sz="1765" b="1" spc="9" dirty="0">
                <a:latin typeface="Georgia"/>
                <a:cs typeface="Georgia"/>
              </a:rPr>
              <a:t> </a:t>
            </a:r>
            <a:r>
              <a:rPr sz="1765" b="1" spc="-4" dirty="0">
                <a:latin typeface="Georgia"/>
                <a:cs typeface="Georgia"/>
              </a:rPr>
              <a:t>3:</a:t>
            </a:r>
            <a:endParaRPr sz="1765" dirty="0">
              <a:latin typeface="Georgia"/>
              <a:cs typeface="Georgia"/>
            </a:endParaRPr>
          </a:p>
          <a:p>
            <a:pPr marL="331712" indent="-253266">
              <a:spcBef>
                <a:spcPts val="4"/>
              </a:spcBef>
              <a:buFont typeface="Arial"/>
              <a:buChar char="•"/>
              <a:tabLst>
                <a:tab pos="331712" algn="l"/>
                <a:tab pos="332272" algn="l"/>
              </a:tabLst>
            </a:pPr>
            <a:r>
              <a:rPr sz="1588" spc="-4" dirty="0">
                <a:latin typeface="Georgia"/>
                <a:cs typeface="Georgia"/>
              </a:rPr>
              <a:t>Rotate </a:t>
            </a:r>
            <a:r>
              <a:rPr sz="1588" dirty="0">
                <a:latin typeface="Georgia"/>
                <a:cs typeface="Georgia"/>
              </a:rPr>
              <a:t>swab shaft </a:t>
            </a:r>
            <a:r>
              <a:rPr sz="1588" b="1" dirty="0">
                <a:latin typeface="Georgia"/>
                <a:cs typeface="Georgia"/>
              </a:rPr>
              <a:t>3 </a:t>
            </a:r>
            <a:r>
              <a:rPr sz="1588" b="1" spc="-4" dirty="0">
                <a:latin typeface="Georgia"/>
                <a:cs typeface="Georgia"/>
              </a:rPr>
              <a:t>times </a:t>
            </a:r>
            <a:r>
              <a:rPr sz="1588" spc="-4" dirty="0">
                <a:latin typeface="Georgia"/>
                <a:cs typeface="Georgia"/>
              </a:rPr>
              <a:t>CLOCKWISE (to the</a:t>
            </a:r>
            <a:r>
              <a:rPr sz="1588" spc="40" dirty="0">
                <a:latin typeface="Georgia"/>
                <a:cs typeface="Georgia"/>
              </a:rPr>
              <a:t> </a:t>
            </a:r>
            <a:r>
              <a:rPr sz="1588" spc="-9" dirty="0">
                <a:latin typeface="Georgia"/>
                <a:cs typeface="Georgia"/>
              </a:rPr>
              <a:t>right).</a:t>
            </a:r>
            <a:endParaRPr sz="1588" dirty="0">
              <a:latin typeface="Georgia"/>
              <a:cs typeface="Georgia"/>
            </a:endParaRPr>
          </a:p>
          <a:p>
            <a:pPr marL="331712" marR="345720" indent="-253266">
              <a:buFont typeface="Arial"/>
              <a:buChar char="•"/>
              <a:tabLst>
                <a:tab pos="331712" algn="l"/>
                <a:tab pos="332272" algn="l"/>
              </a:tabLst>
            </a:pPr>
            <a:r>
              <a:rPr sz="1588" dirty="0">
                <a:latin typeface="Georgia"/>
                <a:cs typeface="Georgia"/>
              </a:rPr>
              <a:t>False </a:t>
            </a:r>
            <a:r>
              <a:rPr sz="1588" spc="-4" dirty="0">
                <a:latin typeface="Georgia"/>
                <a:cs typeface="Georgia"/>
              </a:rPr>
              <a:t>negative results </a:t>
            </a:r>
            <a:r>
              <a:rPr sz="1588" dirty="0">
                <a:latin typeface="Georgia"/>
                <a:cs typeface="Georgia"/>
              </a:rPr>
              <a:t>can </a:t>
            </a:r>
            <a:r>
              <a:rPr sz="1588" spc="-4" dirty="0">
                <a:latin typeface="Georgia"/>
                <a:cs typeface="Georgia"/>
              </a:rPr>
              <a:t>occur if </a:t>
            </a:r>
            <a:r>
              <a:rPr sz="1588" dirty="0">
                <a:latin typeface="Georgia"/>
                <a:cs typeface="Georgia"/>
              </a:rPr>
              <a:t>the sample swab </a:t>
            </a:r>
            <a:r>
              <a:rPr sz="1588" spc="-4" dirty="0">
                <a:latin typeface="Georgia"/>
                <a:cs typeface="Georgia"/>
              </a:rPr>
              <a:t>is not </a:t>
            </a:r>
            <a:r>
              <a:rPr sz="1588" dirty="0">
                <a:latin typeface="Georgia"/>
                <a:cs typeface="Georgia"/>
              </a:rPr>
              <a:t>rotated </a:t>
            </a:r>
            <a:r>
              <a:rPr sz="1588" spc="-4" dirty="0">
                <a:latin typeface="Georgia"/>
                <a:cs typeface="Georgia"/>
              </a:rPr>
              <a:t>(twirled)  prior to closing </a:t>
            </a:r>
            <a:r>
              <a:rPr sz="1588" dirty="0">
                <a:latin typeface="Georgia"/>
                <a:cs typeface="Georgia"/>
              </a:rPr>
              <a:t>the</a:t>
            </a:r>
            <a:r>
              <a:rPr sz="1588" spc="22" dirty="0">
                <a:latin typeface="Georgia"/>
                <a:cs typeface="Georgia"/>
              </a:rPr>
              <a:t> </a:t>
            </a:r>
            <a:r>
              <a:rPr sz="1588" dirty="0">
                <a:latin typeface="Georgia"/>
                <a:cs typeface="Georgia"/>
              </a:rPr>
              <a:t>card</a:t>
            </a:r>
          </a:p>
        </p:txBody>
      </p:sp>
      <p:grpSp>
        <p:nvGrpSpPr>
          <p:cNvPr id="7" name="object 7"/>
          <p:cNvGrpSpPr/>
          <p:nvPr/>
        </p:nvGrpSpPr>
        <p:grpSpPr>
          <a:xfrm>
            <a:off x="4757346" y="3682476"/>
            <a:ext cx="2678766" cy="1888191"/>
            <a:chOff x="3512058" y="4173473"/>
            <a:chExt cx="3035935" cy="2139950"/>
          </a:xfrm>
        </p:grpSpPr>
        <p:sp>
          <p:nvSpPr>
            <p:cNvPr id="8" name="object 8"/>
            <p:cNvSpPr/>
            <p:nvPr/>
          </p:nvSpPr>
          <p:spPr>
            <a:xfrm>
              <a:off x="3550919" y="4307139"/>
              <a:ext cx="2756126" cy="1801262"/>
            </a:xfrm>
            <a:prstGeom prst="rect">
              <a:avLst/>
            </a:prstGeom>
            <a:blipFill>
              <a:blip r:embed="rId2" cstate="print"/>
              <a:stretch>
                <a:fillRect/>
              </a:stretch>
            </a:blipFill>
          </p:spPr>
          <p:txBody>
            <a:bodyPr wrap="square" lIns="0" tIns="0" rIns="0" bIns="0" rtlCol="0"/>
            <a:lstStyle/>
            <a:p>
              <a:endParaRPr sz="1588" dirty="0"/>
            </a:p>
          </p:txBody>
        </p:sp>
        <p:sp>
          <p:nvSpPr>
            <p:cNvPr id="9" name="object 9"/>
            <p:cNvSpPr/>
            <p:nvPr/>
          </p:nvSpPr>
          <p:spPr>
            <a:xfrm>
              <a:off x="3531108" y="4192523"/>
              <a:ext cx="2997835" cy="2101850"/>
            </a:xfrm>
            <a:custGeom>
              <a:avLst/>
              <a:gdLst/>
              <a:ahLst/>
              <a:cxnLst/>
              <a:rect l="l" t="t" r="r" b="b"/>
              <a:pathLst>
                <a:path w="2997834" h="2101850">
                  <a:moveTo>
                    <a:pt x="0" y="0"/>
                  </a:moveTo>
                  <a:lnTo>
                    <a:pt x="2997708" y="0"/>
                  </a:lnTo>
                  <a:lnTo>
                    <a:pt x="2997708" y="2101595"/>
                  </a:lnTo>
                  <a:lnTo>
                    <a:pt x="0" y="2101595"/>
                  </a:lnTo>
                  <a:lnTo>
                    <a:pt x="0" y="0"/>
                  </a:lnTo>
                  <a:close/>
                </a:path>
              </a:pathLst>
            </a:custGeom>
            <a:ln w="38100">
              <a:solidFill>
                <a:srgbClr val="AFE6FF"/>
              </a:solidFill>
            </a:ln>
          </p:spPr>
          <p:txBody>
            <a:bodyPr wrap="square" lIns="0" tIns="0" rIns="0" bIns="0" rtlCol="0"/>
            <a:lstStyle/>
            <a:p>
              <a:endParaRPr sz="1588" dirty="0"/>
            </a:p>
          </p:txBody>
        </p:sp>
      </p:grpSp>
      <p:sp>
        <p:nvSpPr>
          <p:cNvPr id="10" name="Slide Number Placeholder 9">
            <a:extLst>
              <a:ext uri="{FF2B5EF4-FFF2-40B4-BE49-F238E27FC236}">
                <a16:creationId xmlns:a16="http://schemas.microsoft.com/office/drawing/2014/main" id="{3D80F807-16F2-4AF7-85C4-C90B33B1C06F}"/>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8921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24099" y="6010836"/>
            <a:ext cx="2693894" cy="324410"/>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sz="1588" dirty="0"/>
          </a:p>
        </p:txBody>
      </p:sp>
      <p:sp>
        <p:nvSpPr>
          <p:cNvPr id="4" name="object 4"/>
          <p:cNvSpPr txBox="1"/>
          <p:nvPr/>
        </p:nvSpPr>
        <p:spPr>
          <a:xfrm>
            <a:off x="2363096" y="1873176"/>
            <a:ext cx="7405407" cy="1280742"/>
          </a:xfrm>
          <a:prstGeom prst="rect">
            <a:avLst/>
          </a:prstGeom>
          <a:solidFill>
            <a:srgbClr val="C4EDFF"/>
          </a:solidFill>
          <a:ln w="12192">
            <a:solidFill>
              <a:srgbClr val="000000"/>
            </a:solidFill>
          </a:ln>
        </p:spPr>
        <p:txBody>
          <a:bodyPr vert="horz" wrap="square" lIns="0" tIns="31376" rIns="0" bIns="0" rtlCol="0">
            <a:spAutoFit/>
          </a:bodyPr>
          <a:lstStyle/>
          <a:p>
            <a:pPr marL="79006">
              <a:spcBef>
                <a:spcPts val="247"/>
              </a:spcBef>
            </a:pPr>
            <a:r>
              <a:rPr sz="1765" b="1" spc="-4" dirty="0">
                <a:latin typeface="Georgia"/>
                <a:cs typeface="Georgia"/>
              </a:rPr>
              <a:t>Step</a:t>
            </a:r>
            <a:r>
              <a:rPr sz="1765" b="1" spc="9" dirty="0">
                <a:latin typeface="Georgia"/>
                <a:cs typeface="Georgia"/>
              </a:rPr>
              <a:t> </a:t>
            </a:r>
            <a:r>
              <a:rPr sz="1765" b="1" spc="-9" dirty="0">
                <a:latin typeface="Georgia"/>
                <a:cs typeface="Georgia"/>
              </a:rPr>
              <a:t>4:</a:t>
            </a:r>
            <a:endParaRPr sz="1765" dirty="0">
              <a:latin typeface="Georgia"/>
              <a:cs typeface="Georgia"/>
            </a:endParaRPr>
          </a:p>
          <a:p>
            <a:pPr marL="331712" indent="-253266">
              <a:spcBef>
                <a:spcPts val="4"/>
              </a:spcBef>
              <a:buFont typeface="Arial"/>
              <a:buChar char="•"/>
              <a:tabLst>
                <a:tab pos="331712" algn="l"/>
                <a:tab pos="332272" algn="l"/>
              </a:tabLst>
            </a:pPr>
            <a:r>
              <a:rPr sz="1588" dirty="0">
                <a:latin typeface="Georgia"/>
                <a:cs typeface="Georgia"/>
              </a:rPr>
              <a:t>Peel off </a:t>
            </a:r>
            <a:r>
              <a:rPr sz="1588" spc="-4" dirty="0">
                <a:latin typeface="Georgia"/>
                <a:cs typeface="Georgia"/>
              </a:rPr>
              <a:t>adhesive </a:t>
            </a:r>
            <a:r>
              <a:rPr sz="1588" dirty="0">
                <a:latin typeface="Georgia"/>
                <a:cs typeface="Georgia"/>
              </a:rPr>
              <a:t>liner </a:t>
            </a:r>
            <a:r>
              <a:rPr sz="1588" spc="-4" dirty="0">
                <a:latin typeface="Georgia"/>
                <a:cs typeface="Georgia"/>
              </a:rPr>
              <a:t>from </a:t>
            </a:r>
            <a:r>
              <a:rPr sz="1588" dirty="0">
                <a:latin typeface="Georgia"/>
                <a:cs typeface="Georgia"/>
              </a:rPr>
              <a:t>the </a:t>
            </a:r>
            <a:r>
              <a:rPr sz="1588" spc="-4" dirty="0">
                <a:latin typeface="Georgia"/>
                <a:cs typeface="Georgia"/>
              </a:rPr>
              <a:t>right </a:t>
            </a:r>
            <a:r>
              <a:rPr sz="1588" dirty="0">
                <a:latin typeface="Georgia"/>
                <a:cs typeface="Georgia"/>
              </a:rPr>
              <a:t>edge of the test</a:t>
            </a:r>
            <a:r>
              <a:rPr sz="1588" spc="57" dirty="0">
                <a:latin typeface="Georgia"/>
                <a:cs typeface="Georgia"/>
              </a:rPr>
              <a:t> </a:t>
            </a:r>
            <a:r>
              <a:rPr sz="1588" spc="-4" dirty="0">
                <a:latin typeface="Georgia"/>
                <a:cs typeface="Georgia"/>
              </a:rPr>
              <a:t>card</a:t>
            </a:r>
            <a:endParaRPr sz="1588" dirty="0">
              <a:latin typeface="Georgia"/>
              <a:cs typeface="Georgia"/>
            </a:endParaRPr>
          </a:p>
          <a:p>
            <a:pPr marL="331712" indent="-253266">
              <a:buFont typeface="Arial"/>
              <a:buChar char="•"/>
              <a:tabLst>
                <a:tab pos="331712" algn="l"/>
                <a:tab pos="332272" algn="l"/>
              </a:tabLst>
            </a:pPr>
            <a:r>
              <a:rPr sz="1588" spc="-4" dirty="0">
                <a:latin typeface="Georgia"/>
                <a:cs typeface="Georgia"/>
              </a:rPr>
              <a:t>Close </a:t>
            </a:r>
            <a:r>
              <a:rPr sz="1588" dirty="0">
                <a:latin typeface="Georgia"/>
                <a:cs typeface="Georgia"/>
              </a:rPr>
              <a:t>and </a:t>
            </a:r>
            <a:r>
              <a:rPr sz="1588" spc="-4" dirty="0">
                <a:latin typeface="Georgia"/>
                <a:cs typeface="Georgia"/>
              </a:rPr>
              <a:t>securely </a:t>
            </a:r>
            <a:r>
              <a:rPr sz="1588" dirty="0">
                <a:latin typeface="Georgia"/>
                <a:cs typeface="Georgia"/>
              </a:rPr>
              <a:t>seal the</a:t>
            </a:r>
            <a:r>
              <a:rPr sz="1588" spc="-18" dirty="0">
                <a:latin typeface="Georgia"/>
                <a:cs typeface="Georgia"/>
              </a:rPr>
              <a:t> </a:t>
            </a:r>
            <a:r>
              <a:rPr sz="1588" dirty="0">
                <a:latin typeface="Georgia"/>
                <a:cs typeface="Georgia"/>
              </a:rPr>
              <a:t>card</a:t>
            </a:r>
          </a:p>
          <a:p>
            <a:pPr marL="331712" indent="-253266">
              <a:buFont typeface="Arial"/>
              <a:buChar char="•"/>
              <a:tabLst>
                <a:tab pos="331712" algn="l"/>
                <a:tab pos="332272" algn="l"/>
              </a:tabLst>
            </a:pPr>
            <a:r>
              <a:rPr sz="1588" dirty="0">
                <a:latin typeface="Georgia"/>
                <a:cs typeface="Georgia"/>
              </a:rPr>
              <a:t>To </a:t>
            </a:r>
            <a:r>
              <a:rPr sz="1588" spc="-4" dirty="0">
                <a:latin typeface="Georgia"/>
                <a:cs typeface="Georgia"/>
              </a:rPr>
              <a:t>ensure </a:t>
            </a:r>
            <a:r>
              <a:rPr sz="1588" dirty="0">
                <a:latin typeface="Georgia"/>
                <a:cs typeface="Georgia"/>
              </a:rPr>
              <a:t>proper test </a:t>
            </a:r>
            <a:r>
              <a:rPr sz="1588" spc="-4" dirty="0">
                <a:latin typeface="Georgia"/>
                <a:cs typeface="Georgia"/>
              </a:rPr>
              <a:t>performance </a:t>
            </a:r>
            <a:r>
              <a:rPr sz="1588" dirty="0">
                <a:latin typeface="Georgia"/>
                <a:cs typeface="Georgia"/>
              </a:rPr>
              <a:t>read results </a:t>
            </a:r>
            <a:r>
              <a:rPr sz="1588" spc="4" dirty="0">
                <a:latin typeface="Georgia"/>
                <a:cs typeface="Georgia"/>
              </a:rPr>
              <a:t>at </a:t>
            </a:r>
            <a:r>
              <a:rPr sz="1588" b="1" dirty="0">
                <a:latin typeface="Georgia"/>
                <a:cs typeface="Georgia"/>
              </a:rPr>
              <a:t>15 </a:t>
            </a:r>
            <a:r>
              <a:rPr sz="1588" b="1" spc="-4" dirty="0">
                <a:latin typeface="Georgia"/>
                <a:cs typeface="Georgia"/>
              </a:rPr>
              <a:t>minutes </a:t>
            </a:r>
            <a:r>
              <a:rPr sz="1588" dirty="0">
                <a:latin typeface="Georgia"/>
                <a:cs typeface="Georgia"/>
              </a:rPr>
              <a:t>and </a:t>
            </a:r>
            <a:r>
              <a:rPr sz="1588" spc="4" dirty="0">
                <a:latin typeface="Georgia"/>
                <a:cs typeface="Georgia"/>
              </a:rPr>
              <a:t>not</a:t>
            </a:r>
            <a:r>
              <a:rPr sz="1588" spc="13" dirty="0">
                <a:latin typeface="Georgia"/>
                <a:cs typeface="Georgia"/>
              </a:rPr>
              <a:t> </a:t>
            </a:r>
            <a:r>
              <a:rPr sz="1588" spc="-4" dirty="0">
                <a:latin typeface="Georgia"/>
                <a:cs typeface="Georgia"/>
              </a:rPr>
              <a:t>before</a:t>
            </a:r>
            <a:endParaRPr sz="1588" dirty="0">
              <a:latin typeface="Georgia"/>
              <a:cs typeface="Georgia"/>
            </a:endParaRPr>
          </a:p>
          <a:p>
            <a:pPr marL="331712" indent="-253266">
              <a:buFont typeface="Arial"/>
              <a:buChar char="•"/>
              <a:tabLst>
                <a:tab pos="331712" algn="l"/>
                <a:tab pos="332272" algn="l"/>
              </a:tabLst>
            </a:pPr>
            <a:r>
              <a:rPr sz="1588" dirty="0">
                <a:latin typeface="Georgia"/>
                <a:cs typeface="Georgia"/>
              </a:rPr>
              <a:t>Results </a:t>
            </a:r>
            <a:r>
              <a:rPr sz="1588" spc="-4" dirty="0">
                <a:latin typeface="Georgia"/>
                <a:cs typeface="Georgia"/>
              </a:rPr>
              <a:t>should </a:t>
            </a:r>
            <a:r>
              <a:rPr sz="1588" spc="4" dirty="0">
                <a:latin typeface="Georgia"/>
                <a:cs typeface="Georgia"/>
              </a:rPr>
              <a:t>not </a:t>
            </a:r>
            <a:r>
              <a:rPr sz="1588" spc="-4" dirty="0">
                <a:latin typeface="Georgia"/>
                <a:cs typeface="Georgia"/>
              </a:rPr>
              <a:t>be </a:t>
            </a:r>
            <a:r>
              <a:rPr sz="1588" dirty="0">
                <a:latin typeface="Georgia"/>
                <a:cs typeface="Georgia"/>
              </a:rPr>
              <a:t>read after </a:t>
            </a:r>
            <a:r>
              <a:rPr sz="1588" spc="4" dirty="0">
                <a:latin typeface="Georgia"/>
                <a:cs typeface="Georgia"/>
              </a:rPr>
              <a:t>30</a:t>
            </a:r>
            <a:r>
              <a:rPr sz="1588" spc="-26" dirty="0">
                <a:latin typeface="Georgia"/>
                <a:cs typeface="Georgia"/>
              </a:rPr>
              <a:t> </a:t>
            </a:r>
            <a:r>
              <a:rPr sz="1588" dirty="0">
                <a:latin typeface="Georgia"/>
                <a:cs typeface="Georgia"/>
              </a:rPr>
              <a:t>minutes</a:t>
            </a:r>
          </a:p>
        </p:txBody>
      </p:sp>
      <p:sp>
        <p:nvSpPr>
          <p:cNvPr id="6" name="object 6"/>
          <p:cNvSpPr txBox="1">
            <a:spLocks noGrp="1"/>
          </p:cNvSpPr>
          <p:nvPr>
            <p:ph type="title"/>
          </p:nvPr>
        </p:nvSpPr>
        <p:spPr>
          <a:xfrm>
            <a:off x="2471989" y="674526"/>
            <a:ext cx="6041651" cy="677599"/>
          </a:xfrm>
          <a:prstGeom prst="rect">
            <a:avLst/>
          </a:prstGeom>
        </p:spPr>
        <p:txBody>
          <a:bodyPr vert="horz" wrap="square" lIns="0" tIns="10646" rIns="0" bIns="0" rtlCol="0" anchor="ctr">
            <a:spAutoFit/>
          </a:bodyPr>
          <a:lstStyle/>
          <a:p>
            <a:pPr marL="33619">
              <a:lnSpc>
                <a:spcPts val="2846"/>
              </a:lnSpc>
              <a:spcBef>
                <a:spcPts val="84"/>
              </a:spcBef>
            </a:pPr>
            <a:r>
              <a:rPr sz="2471" spc="-4" dirty="0">
                <a:solidFill>
                  <a:srgbClr val="009CDD"/>
                </a:solidFill>
              </a:rPr>
              <a:t>BinaxNOW</a:t>
            </a:r>
            <a:r>
              <a:rPr sz="2449" spc="-6" baseline="25525" dirty="0">
                <a:solidFill>
                  <a:srgbClr val="009CDD"/>
                </a:solidFill>
              </a:rPr>
              <a:t>™ </a:t>
            </a:r>
            <a:r>
              <a:rPr sz="2471" spc="-4" dirty="0">
                <a:solidFill>
                  <a:srgbClr val="009CDD"/>
                </a:solidFill>
              </a:rPr>
              <a:t>COVID-19 Ag Card</a:t>
            </a:r>
            <a:r>
              <a:rPr sz="2471" spc="-159" dirty="0">
                <a:solidFill>
                  <a:srgbClr val="009CDD"/>
                </a:solidFill>
              </a:rPr>
              <a:t> </a:t>
            </a:r>
            <a:r>
              <a:rPr sz="2471" spc="-4" dirty="0">
                <a:solidFill>
                  <a:srgbClr val="009CDD"/>
                </a:solidFill>
              </a:rPr>
              <a:t>Procedure</a:t>
            </a:r>
            <a:endParaRPr sz="2471" dirty="0"/>
          </a:p>
          <a:p>
            <a:pPr marL="33619">
              <a:lnSpc>
                <a:spcPts val="2422"/>
              </a:lnSpc>
            </a:pPr>
            <a:r>
              <a:rPr sz="2118" dirty="0">
                <a:solidFill>
                  <a:srgbClr val="009CDD"/>
                </a:solidFill>
              </a:rPr>
              <a:t>Key</a:t>
            </a:r>
            <a:r>
              <a:rPr sz="2118" spc="-13" dirty="0">
                <a:solidFill>
                  <a:srgbClr val="009CDD"/>
                </a:solidFill>
              </a:rPr>
              <a:t> </a:t>
            </a:r>
            <a:r>
              <a:rPr sz="2118" spc="-4" dirty="0">
                <a:solidFill>
                  <a:srgbClr val="009CDD"/>
                </a:solidFill>
              </a:rPr>
              <a:t>Points</a:t>
            </a:r>
            <a:endParaRPr sz="2118" dirty="0"/>
          </a:p>
        </p:txBody>
      </p:sp>
      <p:grpSp>
        <p:nvGrpSpPr>
          <p:cNvPr id="7" name="object 7"/>
          <p:cNvGrpSpPr/>
          <p:nvPr/>
        </p:nvGrpSpPr>
        <p:grpSpPr>
          <a:xfrm>
            <a:off x="4909297" y="3725507"/>
            <a:ext cx="2345391" cy="2019860"/>
            <a:chOff x="3684270" y="4222241"/>
            <a:chExt cx="2658110" cy="2289175"/>
          </a:xfrm>
        </p:grpSpPr>
        <p:sp>
          <p:nvSpPr>
            <p:cNvPr id="8" name="object 8"/>
            <p:cNvSpPr/>
            <p:nvPr/>
          </p:nvSpPr>
          <p:spPr>
            <a:xfrm>
              <a:off x="3721608" y="4259580"/>
              <a:ext cx="2500617" cy="2214371"/>
            </a:xfrm>
            <a:prstGeom prst="rect">
              <a:avLst/>
            </a:prstGeom>
            <a:blipFill>
              <a:blip r:embed="rId2" cstate="print"/>
              <a:stretch>
                <a:fillRect/>
              </a:stretch>
            </a:blipFill>
          </p:spPr>
          <p:txBody>
            <a:bodyPr wrap="square" lIns="0" tIns="0" rIns="0" bIns="0" rtlCol="0"/>
            <a:lstStyle/>
            <a:p>
              <a:endParaRPr sz="1588" dirty="0"/>
            </a:p>
          </p:txBody>
        </p:sp>
        <p:sp>
          <p:nvSpPr>
            <p:cNvPr id="9" name="object 9"/>
            <p:cNvSpPr/>
            <p:nvPr/>
          </p:nvSpPr>
          <p:spPr>
            <a:xfrm>
              <a:off x="3703320" y="4241291"/>
              <a:ext cx="2620010" cy="2251075"/>
            </a:xfrm>
            <a:custGeom>
              <a:avLst/>
              <a:gdLst/>
              <a:ahLst/>
              <a:cxnLst/>
              <a:rect l="l" t="t" r="r" b="b"/>
              <a:pathLst>
                <a:path w="2620010" h="2251075">
                  <a:moveTo>
                    <a:pt x="0" y="0"/>
                  </a:moveTo>
                  <a:lnTo>
                    <a:pt x="2619756" y="0"/>
                  </a:lnTo>
                  <a:lnTo>
                    <a:pt x="2619756" y="2250947"/>
                  </a:lnTo>
                  <a:lnTo>
                    <a:pt x="0" y="2250947"/>
                  </a:lnTo>
                  <a:lnTo>
                    <a:pt x="0" y="0"/>
                  </a:lnTo>
                  <a:close/>
                </a:path>
              </a:pathLst>
            </a:custGeom>
            <a:ln w="38100">
              <a:solidFill>
                <a:srgbClr val="AFE6FF"/>
              </a:solidFill>
            </a:ln>
          </p:spPr>
          <p:txBody>
            <a:bodyPr wrap="square" lIns="0" tIns="0" rIns="0" bIns="0" rtlCol="0"/>
            <a:lstStyle/>
            <a:p>
              <a:endParaRPr sz="1588" dirty="0"/>
            </a:p>
          </p:txBody>
        </p:sp>
      </p:grpSp>
      <p:sp>
        <p:nvSpPr>
          <p:cNvPr id="10" name="Slide Number Placeholder 9">
            <a:extLst>
              <a:ext uri="{FF2B5EF4-FFF2-40B4-BE49-F238E27FC236}">
                <a16:creationId xmlns:a16="http://schemas.microsoft.com/office/drawing/2014/main" id="{AF86663D-60E0-491A-B18B-EDD40DA3772D}"/>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11717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87"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a:t>
            </a:r>
            <a:r>
              <a:rPr sz="882" dirty="0">
                <a:latin typeface="Calibri"/>
                <a:cs typeface="Calibri"/>
              </a:rPr>
              <a:t>do </a:t>
            </a:r>
            <a:r>
              <a:rPr sz="882" spc="-9" dirty="0">
                <a:latin typeface="Calibri"/>
                <a:cs typeface="Calibri"/>
              </a:rPr>
              <a:t>not</a:t>
            </a:r>
            <a:r>
              <a:rPr sz="882" spc="18"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34858" y="6084795"/>
            <a:ext cx="2793066" cy="250451"/>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359955" y="622251"/>
            <a:ext cx="2757207" cy="364361"/>
          </a:xfrm>
          <a:prstGeom prst="rect">
            <a:avLst/>
          </a:prstGeom>
        </p:spPr>
        <p:txBody>
          <a:bodyPr vert="horz" wrap="square" lIns="0" tIns="11206" rIns="0" bIns="0" rtlCol="0" anchor="ctr">
            <a:spAutoFit/>
          </a:bodyPr>
          <a:lstStyle/>
          <a:p>
            <a:pPr marL="11206">
              <a:lnSpc>
                <a:spcPct val="100000"/>
              </a:lnSpc>
              <a:spcBef>
                <a:spcPts val="88"/>
              </a:spcBef>
            </a:pPr>
            <a:r>
              <a:rPr sz="2294" dirty="0">
                <a:solidFill>
                  <a:srgbClr val="009CDD"/>
                </a:solidFill>
              </a:rPr>
              <a:t>Result</a:t>
            </a:r>
            <a:r>
              <a:rPr sz="2294" spc="-57" dirty="0">
                <a:solidFill>
                  <a:srgbClr val="009CDD"/>
                </a:solidFill>
              </a:rPr>
              <a:t> </a:t>
            </a:r>
            <a:r>
              <a:rPr sz="2294" dirty="0">
                <a:solidFill>
                  <a:srgbClr val="009CDD"/>
                </a:solidFill>
              </a:rPr>
              <a:t>Interpretation</a:t>
            </a:r>
            <a:endParaRPr sz="2294" dirty="0"/>
          </a:p>
        </p:txBody>
      </p:sp>
      <p:sp>
        <p:nvSpPr>
          <p:cNvPr id="5" name="object 5"/>
          <p:cNvSpPr/>
          <p:nvPr/>
        </p:nvSpPr>
        <p:spPr>
          <a:xfrm>
            <a:off x="2438399" y="1296296"/>
            <a:ext cx="7193056" cy="4496921"/>
          </a:xfrm>
          <a:custGeom>
            <a:avLst/>
            <a:gdLst/>
            <a:ahLst/>
            <a:cxnLst/>
            <a:rect l="l" t="t" r="r" b="b"/>
            <a:pathLst>
              <a:path w="8152130" h="5096509">
                <a:moveTo>
                  <a:pt x="0" y="2499360"/>
                </a:moveTo>
                <a:lnTo>
                  <a:pt x="8151876" y="2499360"/>
                </a:lnTo>
              </a:path>
              <a:path w="8152130" h="5096509">
                <a:moveTo>
                  <a:pt x="4571" y="0"/>
                </a:moveTo>
                <a:lnTo>
                  <a:pt x="4571" y="5096256"/>
                </a:lnTo>
              </a:path>
              <a:path w="8152130" h="5096509">
                <a:moveTo>
                  <a:pt x="8145779" y="0"/>
                </a:moveTo>
                <a:lnTo>
                  <a:pt x="8145779" y="5096256"/>
                </a:lnTo>
              </a:path>
              <a:path w="8152130" h="5096509">
                <a:moveTo>
                  <a:pt x="0" y="4571"/>
                </a:moveTo>
                <a:lnTo>
                  <a:pt x="8151876" y="4571"/>
                </a:lnTo>
              </a:path>
              <a:path w="8152130" h="5096509">
                <a:moveTo>
                  <a:pt x="0" y="5090160"/>
                </a:moveTo>
                <a:lnTo>
                  <a:pt x="8151876" y="5090160"/>
                </a:lnTo>
              </a:path>
            </a:pathLst>
          </a:custGeom>
          <a:ln w="9144">
            <a:solidFill>
              <a:srgbClr val="000000"/>
            </a:solidFill>
          </a:ln>
        </p:spPr>
        <p:txBody>
          <a:bodyPr wrap="square" lIns="0" tIns="0" rIns="0" bIns="0" rtlCol="0"/>
          <a:lstStyle/>
          <a:p>
            <a:endParaRPr sz="1588" dirty="0"/>
          </a:p>
        </p:txBody>
      </p:sp>
      <p:sp>
        <p:nvSpPr>
          <p:cNvPr id="6" name="object 6"/>
          <p:cNvSpPr txBox="1"/>
          <p:nvPr/>
        </p:nvSpPr>
        <p:spPr>
          <a:xfrm>
            <a:off x="2511865" y="1321387"/>
            <a:ext cx="4601135" cy="1532746"/>
          </a:xfrm>
          <a:prstGeom prst="rect">
            <a:avLst/>
          </a:prstGeom>
        </p:spPr>
        <p:txBody>
          <a:bodyPr vert="horz" wrap="square" lIns="0" tIns="11766" rIns="0" bIns="0" rtlCol="0">
            <a:spAutoFit/>
          </a:bodyPr>
          <a:lstStyle/>
          <a:p>
            <a:pPr marL="11206">
              <a:spcBef>
                <a:spcPts val="93"/>
              </a:spcBef>
            </a:pPr>
            <a:r>
              <a:rPr sz="1765" b="1" spc="-4" dirty="0">
                <a:latin typeface="Georgia"/>
                <a:cs typeface="Georgia"/>
              </a:rPr>
              <a:t>Negative</a:t>
            </a:r>
            <a:endParaRPr sz="1765" dirty="0">
              <a:latin typeface="Georgia"/>
              <a:cs typeface="Georgia"/>
            </a:endParaRPr>
          </a:p>
          <a:p>
            <a:pPr>
              <a:spcBef>
                <a:spcPts val="4"/>
              </a:spcBef>
            </a:pPr>
            <a:endParaRPr sz="1677" dirty="0">
              <a:latin typeface="Georgia"/>
              <a:cs typeface="Georgia"/>
            </a:endParaRPr>
          </a:p>
          <a:p>
            <a:pPr marL="263913" marR="14568" indent="-253266">
              <a:buFont typeface="Arial"/>
              <a:buChar char="•"/>
              <a:tabLst>
                <a:tab pos="263913" algn="l"/>
                <a:tab pos="264473" algn="l"/>
              </a:tabLst>
            </a:pPr>
            <a:r>
              <a:rPr sz="1588" b="1" dirty="0">
                <a:latin typeface="Georgia"/>
                <a:cs typeface="Georgia"/>
              </a:rPr>
              <a:t>One </a:t>
            </a:r>
            <a:r>
              <a:rPr sz="1588" b="1" spc="-4" dirty="0">
                <a:solidFill>
                  <a:srgbClr val="FF5675"/>
                </a:solidFill>
                <a:latin typeface="Georgia"/>
                <a:cs typeface="Georgia"/>
              </a:rPr>
              <a:t>pink/purple </a:t>
            </a:r>
            <a:r>
              <a:rPr sz="1588" b="1" spc="-4" dirty="0">
                <a:latin typeface="Georgia"/>
                <a:cs typeface="Georgia"/>
              </a:rPr>
              <a:t>colored line </a:t>
            </a:r>
            <a:r>
              <a:rPr sz="1588" spc="-4" dirty="0">
                <a:latin typeface="Georgia"/>
                <a:cs typeface="Georgia"/>
              </a:rPr>
              <a:t>in the top half  </a:t>
            </a:r>
            <a:r>
              <a:rPr sz="1588" dirty="0">
                <a:latin typeface="Georgia"/>
                <a:cs typeface="Georgia"/>
              </a:rPr>
              <a:t>of the </a:t>
            </a:r>
            <a:r>
              <a:rPr sz="1588" spc="-4" dirty="0">
                <a:latin typeface="Georgia"/>
                <a:cs typeface="Georgia"/>
              </a:rPr>
              <a:t>window, in </a:t>
            </a:r>
            <a:r>
              <a:rPr sz="1588" dirty="0">
                <a:latin typeface="Georgia"/>
                <a:cs typeface="Georgia"/>
              </a:rPr>
              <a:t>the </a:t>
            </a:r>
            <a:r>
              <a:rPr sz="1588" spc="-4" dirty="0">
                <a:latin typeface="Georgia"/>
                <a:cs typeface="Georgia"/>
              </a:rPr>
              <a:t>Control Line</a:t>
            </a:r>
            <a:r>
              <a:rPr sz="1588" spc="9" dirty="0">
                <a:latin typeface="Georgia"/>
                <a:cs typeface="Georgia"/>
              </a:rPr>
              <a:t> </a:t>
            </a:r>
            <a:r>
              <a:rPr sz="1588" spc="-4" dirty="0">
                <a:latin typeface="Georgia"/>
                <a:cs typeface="Georgia"/>
              </a:rPr>
              <a:t>position</a:t>
            </a:r>
            <a:endParaRPr sz="1588" dirty="0">
              <a:latin typeface="Georgia"/>
              <a:cs typeface="Georgia"/>
            </a:endParaRPr>
          </a:p>
          <a:p>
            <a:pPr>
              <a:lnSpc>
                <a:spcPct val="100000"/>
              </a:lnSpc>
              <a:buFont typeface="Arial"/>
              <a:buChar char="•"/>
            </a:pPr>
            <a:endParaRPr sz="1677" dirty="0">
              <a:latin typeface="Georgia"/>
              <a:cs typeface="Georgia"/>
            </a:endParaRPr>
          </a:p>
          <a:p>
            <a:pPr marL="263913" indent="-253266">
              <a:spcBef>
                <a:spcPts val="4"/>
              </a:spcBef>
              <a:buFont typeface="Arial"/>
              <a:buChar char="•"/>
              <a:tabLst>
                <a:tab pos="263913" algn="l"/>
                <a:tab pos="264473" algn="l"/>
              </a:tabLst>
            </a:pPr>
            <a:r>
              <a:rPr sz="1588" spc="-4" dirty="0">
                <a:latin typeface="Georgia"/>
                <a:cs typeface="Georgia"/>
              </a:rPr>
              <a:t>Indicates </a:t>
            </a:r>
            <a:r>
              <a:rPr sz="1588" dirty="0">
                <a:latin typeface="Georgia"/>
                <a:cs typeface="Georgia"/>
              </a:rPr>
              <a:t>a </a:t>
            </a:r>
            <a:r>
              <a:rPr sz="1588" spc="-4" dirty="0">
                <a:latin typeface="Georgia"/>
                <a:cs typeface="Georgia"/>
              </a:rPr>
              <a:t>negative result </a:t>
            </a:r>
            <a:r>
              <a:rPr sz="1588" dirty="0">
                <a:latin typeface="Georgia"/>
                <a:cs typeface="Georgia"/>
              </a:rPr>
              <a:t>&amp; </a:t>
            </a:r>
            <a:r>
              <a:rPr sz="1588" spc="4" dirty="0">
                <a:latin typeface="Georgia"/>
                <a:cs typeface="Georgia"/>
              </a:rPr>
              <a:t>no </a:t>
            </a:r>
            <a:r>
              <a:rPr sz="1588" spc="-4" dirty="0">
                <a:latin typeface="Georgia"/>
                <a:cs typeface="Georgia"/>
              </a:rPr>
              <a:t>antigen</a:t>
            </a:r>
            <a:r>
              <a:rPr sz="1588" spc="31" dirty="0">
                <a:latin typeface="Georgia"/>
                <a:cs typeface="Georgia"/>
              </a:rPr>
              <a:t> </a:t>
            </a:r>
            <a:r>
              <a:rPr sz="1588" dirty="0">
                <a:latin typeface="Georgia"/>
                <a:cs typeface="Georgia"/>
              </a:rPr>
              <a:t>detected</a:t>
            </a:r>
          </a:p>
        </p:txBody>
      </p:sp>
      <p:sp>
        <p:nvSpPr>
          <p:cNvPr id="7" name="object 7"/>
          <p:cNvSpPr txBox="1"/>
          <p:nvPr/>
        </p:nvSpPr>
        <p:spPr>
          <a:xfrm>
            <a:off x="2511865" y="3522637"/>
            <a:ext cx="4440331" cy="2035192"/>
          </a:xfrm>
          <a:prstGeom prst="rect">
            <a:avLst/>
          </a:prstGeom>
        </p:spPr>
        <p:txBody>
          <a:bodyPr vert="horz" wrap="square" lIns="0" tIns="11766" rIns="0" bIns="0" rtlCol="0">
            <a:spAutoFit/>
          </a:bodyPr>
          <a:lstStyle/>
          <a:p>
            <a:pPr marL="11206">
              <a:spcBef>
                <a:spcPts val="93"/>
              </a:spcBef>
            </a:pPr>
            <a:r>
              <a:rPr sz="1765" b="1" spc="-4" dirty="0">
                <a:latin typeface="Georgia"/>
                <a:cs typeface="Georgia"/>
              </a:rPr>
              <a:t>Positive</a:t>
            </a:r>
            <a:endParaRPr sz="1765" dirty="0">
              <a:latin typeface="Georgia"/>
              <a:cs typeface="Georgia"/>
            </a:endParaRPr>
          </a:p>
          <a:p>
            <a:pPr>
              <a:spcBef>
                <a:spcPts val="4"/>
              </a:spcBef>
            </a:pPr>
            <a:endParaRPr sz="1677" dirty="0">
              <a:latin typeface="Georgia"/>
              <a:cs typeface="Georgia"/>
            </a:endParaRPr>
          </a:p>
          <a:p>
            <a:pPr marL="263913" marR="4483" indent="-253266">
              <a:buFont typeface="Arial"/>
              <a:buChar char="•"/>
              <a:tabLst>
                <a:tab pos="263913" algn="l"/>
                <a:tab pos="264473" algn="l"/>
              </a:tabLst>
            </a:pPr>
            <a:r>
              <a:rPr sz="1588" b="1" dirty="0">
                <a:latin typeface="Georgia"/>
                <a:cs typeface="Georgia"/>
              </a:rPr>
              <a:t>Two </a:t>
            </a:r>
            <a:r>
              <a:rPr sz="1588" b="1" spc="-4" dirty="0">
                <a:solidFill>
                  <a:srgbClr val="FF5675"/>
                </a:solidFill>
                <a:latin typeface="Georgia"/>
                <a:cs typeface="Georgia"/>
              </a:rPr>
              <a:t>pink/purple </a:t>
            </a:r>
            <a:r>
              <a:rPr sz="1588" b="1" spc="-4" dirty="0">
                <a:latin typeface="Georgia"/>
                <a:cs typeface="Georgia"/>
              </a:rPr>
              <a:t>colored lines </a:t>
            </a:r>
            <a:r>
              <a:rPr sz="1588" spc="-4" dirty="0">
                <a:latin typeface="Georgia"/>
                <a:cs typeface="Georgia"/>
              </a:rPr>
              <a:t>in both </a:t>
            </a:r>
            <a:r>
              <a:rPr sz="1588" dirty="0">
                <a:latin typeface="Georgia"/>
                <a:cs typeface="Georgia"/>
              </a:rPr>
              <a:t>the  </a:t>
            </a:r>
            <a:r>
              <a:rPr sz="1588" spc="-4" dirty="0">
                <a:latin typeface="Georgia"/>
                <a:cs typeface="Georgia"/>
              </a:rPr>
              <a:t>Control </a:t>
            </a:r>
            <a:r>
              <a:rPr sz="1588" dirty="0">
                <a:latin typeface="Georgia"/>
                <a:cs typeface="Georgia"/>
              </a:rPr>
              <a:t>&amp; </a:t>
            </a:r>
            <a:r>
              <a:rPr sz="1588" spc="-4" dirty="0">
                <a:latin typeface="Georgia"/>
                <a:cs typeface="Georgia"/>
              </a:rPr>
              <a:t>Sample Line</a:t>
            </a:r>
            <a:r>
              <a:rPr sz="1588" spc="13" dirty="0">
                <a:latin typeface="Georgia"/>
                <a:cs typeface="Georgia"/>
              </a:rPr>
              <a:t> </a:t>
            </a:r>
            <a:r>
              <a:rPr sz="1588" spc="-4" dirty="0">
                <a:latin typeface="Georgia"/>
                <a:cs typeface="Georgia"/>
              </a:rPr>
              <a:t>position</a:t>
            </a:r>
            <a:endParaRPr sz="1588" dirty="0">
              <a:latin typeface="Georgia"/>
              <a:cs typeface="Georgia"/>
            </a:endParaRPr>
          </a:p>
          <a:p>
            <a:pPr>
              <a:lnSpc>
                <a:spcPct val="100000"/>
              </a:lnSpc>
              <a:buFont typeface="Arial"/>
              <a:buChar char="•"/>
            </a:pPr>
            <a:endParaRPr sz="1677" dirty="0">
              <a:latin typeface="Georgia"/>
              <a:cs typeface="Georgia"/>
            </a:endParaRPr>
          </a:p>
          <a:p>
            <a:pPr marL="263913" indent="-253266">
              <a:spcBef>
                <a:spcPts val="4"/>
              </a:spcBef>
              <a:buFont typeface="Arial"/>
              <a:buChar char="•"/>
              <a:tabLst>
                <a:tab pos="263913" algn="l"/>
                <a:tab pos="264473" algn="l"/>
              </a:tabLst>
            </a:pPr>
            <a:r>
              <a:rPr sz="1588" spc="-4" dirty="0">
                <a:latin typeface="Georgia"/>
                <a:cs typeface="Georgia"/>
              </a:rPr>
              <a:t>Indicates COVID-19 </a:t>
            </a:r>
            <a:r>
              <a:rPr sz="1588" dirty="0">
                <a:latin typeface="Georgia"/>
                <a:cs typeface="Georgia"/>
              </a:rPr>
              <a:t>antigen was</a:t>
            </a:r>
            <a:r>
              <a:rPr sz="1588" spc="-35" dirty="0">
                <a:latin typeface="Georgia"/>
                <a:cs typeface="Georgia"/>
              </a:rPr>
              <a:t> </a:t>
            </a:r>
            <a:r>
              <a:rPr sz="1588" dirty="0">
                <a:latin typeface="Georgia"/>
                <a:cs typeface="Georgia"/>
              </a:rPr>
              <a:t>detected</a:t>
            </a:r>
          </a:p>
          <a:p>
            <a:pPr>
              <a:lnSpc>
                <a:spcPct val="100000"/>
              </a:lnSpc>
              <a:buFont typeface="Arial"/>
              <a:buChar char="•"/>
            </a:pPr>
            <a:endParaRPr sz="1677" dirty="0">
              <a:latin typeface="Georgia"/>
              <a:cs typeface="Georgia"/>
            </a:endParaRPr>
          </a:p>
          <a:p>
            <a:pPr marL="263913" indent="-253266">
              <a:buFont typeface="Arial"/>
              <a:buChar char="•"/>
              <a:tabLst>
                <a:tab pos="263913" algn="l"/>
                <a:tab pos="264473" algn="l"/>
              </a:tabLst>
            </a:pPr>
            <a:r>
              <a:rPr sz="1588" dirty="0">
                <a:latin typeface="Georgia"/>
                <a:cs typeface="Georgia"/>
              </a:rPr>
              <a:t>Any </a:t>
            </a:r>
            <a:r>
              <a:rPr sz="1588" spc="-4" dirty="0">
                <a:latin typeface="Georgia"/>
                <a:cs typeface="Georgia"/>
              </a:rPr>
              <a:t>visible pink/purple line is positive</a:t>
            </a:r>
            <a:endParaRPr sz="1588" dirty="0">
              <a:latin typeface="Georgia"/>
              <a:cs typeface="Georgia"/>
            </a:endParaRPr>
          </a:p>
        </p:txBody>
      </p:sp>
      <p:grpSp>
        <p:nvGrpSpPr>
          <p:cNvPr id="8" name="object 8"/>
          <p:cNvGrpSpPr/>
          <p:nvPr/>
        </p:nvGrpSpPr>
        <p:grpSpPr>
          <a:xfrm>
            <a:off x="7774687" y="1514543"/>
            <a:ext cx="1436034" cy="4006103"/>
            <a:chOff x="6931711" y="1716482"/>
            <a:chExt cx="1627505" cy="4540250"/>
          </a:xfrm>
        </p:grpSpPr>
        <p:sp>
          <p:nvSpPr>
            <p:cNvPr id="9" name="object 9"/>
            <p:cNvSpPr/>
            <p:nvPr/>
          </p:nvSpPr>
          <p:spPr>
            <a:xfrm>
              <a:off x="6961137" y="4192524"/>
              <a:ext cx="1597481" cy="2063855"/>
            </a:xfrm>
            <a:prstGeom prst="rect">
              <a:avLst/>
            </a:prstGeom>
            <a:blipFill>
              <a:blip r:embed="rId2" cstate="print"/>
              <a:stretch>
                <a:fillRect/>
              </a:stretch>
            </a:blipFill>
          </p:spPr>
          <p:txBody>
            <a:bodyPr wrap="square" lIns="0" tIns="0" rIns="0" bIns="0" rtlCol="0"/>
            <a:lstStyle/>
            <a:p>
              <a:endParaRPr sz="1588" dirty="0"/>
            </a:p>
          </p:txBody>
        </p:sp>
        <p:sp>
          <p:nvSpPr>
            <p:cNvPr id="10" name="object 10"/>
            <p:cNvSpPr/>
            <p:nvPr/>
          </p:nvSpPr>
          <p:spPr>
            <a:xfrm>
              <a:off x="6931711" y="1716482"/>
              <a:ext cx="1597775" cy="1995686"/>
            </a:xfrm>
            <a:prstGeom prst="rect">
              <a:avLst/>
            </a:prstGeom>
            <a:blipFill>
              <a:blip r:embed="rId3" cstate="print"/>
              <a:stretch>
                <a:fillRect/>
              </a:stretch>
            </a:blipFill>
          </p:spPr>
          <p:txBody>
            <a:bodyPr wrap="square" lIns="0" tIns="0" rIns="0" bIns="0" rtlCol="0"/>
            <a:lstStyle/>
            <a:p>
              <a:endParaRPr sz="1588" dirty="0"/>
            </a:p>
          </p:txBody>
        </p:sp>
      </p:grpSp>
      <p:sp>
        <p:nvSpPr>
          <p:cNvPr id="11" name="Slide Number Placeholder 10">
            <a:extLst>
              <a:ext uri="{FF2B5EF4-FFF2-40B4-BE49-F238E27FC236}">
                <a16:creationId xmlns:a16="http://schemas.microsoft.com/office/drawing/2014/main" id="{F3B9B990-CF89-4CD0-B1B4-A6683DE04C85}"/>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7038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34858" y="6084795"/>
            <a:ext cx="2793066" cy="250451"/>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464821" y="841386"/>
            <a:ext cx="2757207" cy="364361"/>
          </a:xfrm>
          <a:prstGeom prst="rect">
            <a:avLst/>
          </a:prstGeom>
        </p:spPr>
        <p:txBody>
          <a:bodyPr vert="horz" wrap="square" lIns="0" tIns="11206" rIns="0" bIns="0" rtlCol="0" anchor="ctr">
            <a:spAutoFit/>
          </a:bodyPr>
          <a:lstStyle/>
          <a:p>
            <a:pPr marL="11206">
              <a:lnSpc>
                <a:spcPct val="100000"/>
              </a:lnSpc>
              <a:spcBef>
                <a:spcPts val="88"/>
              </a:spcBef>
            </a:pPr>
            <a:r>
              <a:rPr sz="2294" dirty="0">
                <a:solidFill>
                  <a:srgbClr val="009CDD"/>
                </a:solidFill>
              </a:rPr>
              <a:t>Result</a:t>
            </a:r>
            <a:r>
              <a:rPr sz="2294" spc="-57" dirty="0">
                <a:solidFill>
                  <a:srgbClr val="009CDD"/>
                </a:solidFill>
              </a:rPr>
              <a:t> </a:t>
            </a:r>
            <a:r>
              <a:rPr sz="2294" dirty="0">
                <a:solidFill>
                  <a:srgbClr val="009CDD"/>
                </a:solidFill>
              </a:rPr>
              <a:t>Interpretation</a:t>
            </a:r>
            <a:endParaRPr sz="2294" dirty="0"/>
          </a:p>
        </p:txBody>
      </p:sp>
      <p:sp>
        <p:nvSpPr>
          <p:cNvPr id="5" name="object 5"/>
          <p:cNvSpPr txBox="1"/>
          <p:nvPr/>
        </p:nvSpPr>
        <p:spPr>
          <a:xfrm>
            <a:off x="2910392" y="1473798"/>
            <a:ext cx="6372785" cy="1538826"/>
          </a:xfrm>
          <a:prstGeom prst="rect">
            <a:avLst/>
          </a:prstGeom>
          <a:ln w="12192">
            <a:solidFill>
              <a:srgbClr val="000000"/>
            </a:solidFill>
          </a:ln>
        </p:spPr>
        <p:txBody>
          <a:bodyPr vert="horz" wrap="square" lIns="0" tIns="31376" rIns="0" bIns="0" rtlCol="0">
            <a:spAutoFit/>
          </a:bodyPr>
          <a:lstStyle/>
          <a:p>
            <a:pPr marL="79006">
              <a:spcBef>
                <a:spcPts val="247"/>
              </a:spcBef>
            </a:pPr>
            <a:r>
              <a:rPr sz="1765" b="1" spc="-4" dirty="0">
                <a:latin typeface="Georgia"/>
                <a:cs typeface="Georgia"/>
              </a:rPr>
              <a:t>Invalid</a:t>
            </a:r>
            <a:endParaRPr sz="1765" dirty="0">
              <a:latin typeface="Georgia"/>
              <a:cs typeface="Georgia"/>
            </a:endParaRPr>
          </a:p>
          <a:p>
            <a:pPr>
              <a:spcBef>
                <a:spcPts val="4"/>
              </a:spcBef>
            </a:pPr>
            <a:endParaRPr sz="1677" dirty="0">
              <a:latin typeface="Georgia"/>
              <a:cs typeface="Georgia"/>
            </a:endParaRPr>
          </a:p>
          <a:p>
            <a:pPr marL="79006">
              <a:spcBef>
                <a:spcPts val="4"/>
              </a:spcBef>
            </a:pPr>
            <a:r>
              <a:rPr sz="1588" b="1" dirty="0">
                <a:latin typeface="Georgia"/>
                <a:cs typeface="Georgia"/>
              </a:rPr>
              <a:t>The assay </a:t>
            </a:r>
            <a:r>
              <a:rPr sz="1588" b="1" spc="4" dirty="0">
                <a:latin typeface="Georgia"/>
                <a:cs typeface="Georgia"/>
              </a:rPr>
              <a:t>is </a:t>
            </a:r>
            <a:r>
              <a:rPr sz="1588" b="1" spc="-4" dirty="0">
                <a:latin typeface="Georgia"/>
                <a:cs typeface="Georgia"/>
              </a:rPr>
              <a:t>invalid </a:t>
            </a:r>
            <a:r>
              <a:rPr sz="1588" b="1" dirty="0">
                <a:latin typeface="Georgia"/>
                <a:cs typeface="Georgia"/>
              </a:rPr>
              <a:t>&amp; </a:t>
            </a:r>
            <a:r>
              <a:rPr sz="1588" b="1" spc="-4" dirty="0">
                <a:latin typeface="Georgia"/>
                <a:cs typeface="Georgia"/>
              </a:rPr>
              <a:t>should </a:t>
            </a:r>
            <a:r>
              <a:rPr sz="1588" b="1" dirty="0">
                <a:latin typeface="Georgia"/>
                <a:cs typeface="Georgia"/>
              </a:rPr>
              <a:t>be </a:t>
            </a:r>
            <a:r>
              <a:rPr sz="1588" b="1" spc="-4" dirty="0">
                <a:latin typeface="Georgia"/>
                <a:cs typeface="Georgia"/>
              </a:rPr>
              <a:t>repeated</a:t>
            </a:r>
            <a:r>
              <a:rPr sz="1588" b="1" dirty="0">
                <a:latin typeface="Georgia"/>
                <a:cs typeface="Georgia"/>
              </a:rPr>
              <a:t> </a:t>
            </a:r>
            <a:r>
              <a:rPr sz="1588" b="1" spc="-9" dirty="0">
                <a:latin typeface="Georgia"/>
                <a:cs typeface="Georgia"/>
              </a:rPr>
              <a:t>if:</a:t>
            </a:r>
            <a:endParaRPr sz="1588" dirty="0">
              <a:latin typeface="Georgia"/>
              <a:cs typeface="Georgia"/>
            </a:endParaRPr>
          </a:p>
          <a:p>
            <a:pPr marL="331712" indent="-253266">
              <a:buFont typeface="Arial"/>
              <a:buChar char="•"/>
              <a:tabLst>
                <a:tab pos="331712" algn="l"/>
                <a:tab pos="332272" algn="l"/>
              </a:tabLst>
            </a:pPr>
            <a:r>
              <a:rPr sz="1588" dirty="0">
                <a:latin typeface="Georgia"/>
                <a:cs typeface="Georgia"/>
              </a:rPr>
              <a:t>Only the Sample </a:t>
            </a:r>
            <a:r>
              <a:rPr sz="1588" spc="-4" dirty="0">
                <a:latin typeface="Georgia"/>
                <a:cs typeface="Georgia"/>
              </a:rPr>
              <a:t>Line is</a:t>
            </a:r>
            <a:r>
              <a:rPr sz="1588" spc="-22" dirty="0">
                <a:latin typeface="Georgia"/>
                <a:cs typeface="Georgia"/>
              </a:rPr>
              <a:t> </a:t>
            </a:r>
            <a:r>
              <a:rPr sz="1588" dirty="0">
                <a:latin typeface="Georgia"/>
                <a:cs typeface="Georgia"/>
              </a:rPr>
              <a:t>present</a:t>
            </a:r>
          </a:p>
          <a:p>
            <a:pPr marL="331712" indent="-253266">
              <a:buFont typeface="Arial"/>
              <a:buChar char="•"/>
              <a:tabLst>
                <a:tab pos="331712" algn="l"/>
                <a:tab pos="332272" algn="l"/>
              </a:tabLst>
            </a:pPr>
            <a:r>
              <a:rPr sz="1588" dirty="0">
                <a:latin typeface="Georgia"/>
                <a:cs typeface="Georgia"/>
              </a:rPr>
              <a:t>No lines are</a:t>
            </a:r>
            <a:r>
              <a:rPr sz="1588" spc="-26" dirty="0">
                <a:latin typeface="Georgia"/>
                <a:cs typeface="Georgia"/>
              </a:rPr>
              <a:t> </a:t>
            </a:r>
            <a:r>
              <a:rPr sz="1588" dirty="0">
                <a:latin typeface="Georgia"/>
                <a:cs typeface="Georgia"/>
              </a:rPr>
              <a:t>present</a:t>
            </a:r>
          </a:p>
          <a:p>
            <a:pPr marL="331712" indent="-253266">
              <a:buFont typeface="Arial"/>
              <a:buChar char="•"/>
              <a:tabLst>
                <a:tab pos="331712" algn="l"/>
                <a:tab pos="332272" algn="l"/>
              </a:tabLst>
            </a:pPr>
            <a:r>
              <a:rPr sz="1588" spc="-4" dirty="0">
                <a:latin typeface="Georgia"/>
                <a:cs typeface="Georgia"/>
              </a:rPr>
              <a:t>Blue Control Line </a:t>
            </a:r>
            <a:r>
              <a:rPr sz="1588" dirty="0">
                <a:latin typeface="Georgia"/>
                <a:cs typeface="Georgia"/>
              </a:rPr>
              <a:t>remains</a:t>
            </a:r>
            <a:r>
              <a:rPr sz="1588" spc="-4" dirty="0">
                <a:latin typeface="Georgia"/>
                <a:cs typeface="Georgia"/>
              </a:rPr>
              <a:t> blue</a:t>
            </a:r>
            <a:endParaRPr sz="1588" dirty="0">
              <a:latin typeface="Georgia"/>
              <a:cs typeface="Georgia"/>
            </a:endParaRPr>
          </a:p>
        </p:txBody>
      </p:sp>
      <p:grpSp>
        <p:nvGrpSpPr>
          <p:cNvPr id="6" name="object 6"/>
          <p:cNvGrpSpPr/>
          <p:nvPr/>
        </p:nvGrpSpPr>
        <p:grpSpPr>
          <a:xfrm>
            <a:off x="2886860" y="3561453"/>
            <a:ext cx="6418729" cy="2055159"/>
            <a:chOff x="1392174" y="4036314"/>
            <a:chExt cx="7274559" cy="2329180"/>
          </a:xfrm>
        </p:grpSpPr>
        <p:sp>
          <p:nvSpPr>
            <p:cNvPr id="7" name="object 7"/>
            <p:cNvSpPr/>
            <p:nvPr/>
          </p:nvSpPr>
          <p:spPr>
            <a:xfrm>
              <a:off x="1582985" y="4061460"/>
              <a:ext cx="6976023" cy="2206861"/>
            </a:xfrm>
            <a:prstGeom prst="rect">
              <a:avLst/>
            </a:prstGeom>
            <a:blipFill>
              <a:blip r:embed="rId2" cstate="print"/>
              <a:stretch>
                <a:fillRect/>
              </a:stretch>
            </a:blipFill>
          </p:spPr>
          <p:txBody>
            <a:bodyPr wrap="square" lIns="0" tIns="0" rIns="0" bIns="0" rtlCol="0"/>
            <a:lstStyle/>
            <a:p>
              <a:endParaRPr sz="1588" dirty="0"/>
            </a:p>
          </p:txBody>
        </p:sp>
        <p:sp>
          <p:nvSpPr>
            <p:cNvPr id="8" name="object 8"/>
            <p:cNvSpPr/>
            <p:nvPr/>
          </p:nvSpPr>
          <p:spPr>
            <a:xfrm>
              <a:off x="1405128" y="4049268"/>
              <a:ext cx="7248525" cy="2303145"/>
            </a:xfrm>
            <a:custGeom>
              <a:avLst/>
              <a:gdLst/>
              <a:ahLst/>
              <a:cxnLst/>
              <a:rect l="l" t="t" r="r" b="b"/>
              <a:pathLst>
                <a:path w="7248525" h="2303145">
                  <a:moveTo>
                    <a:pt x="0" y="0"/>
                  </a:moveTo>
                  <a:lnTo>
                    <a:pt x="7248143" y="0"/>
                  </a:lnTo>
                  <a:lnTo>
                    <a:pt x="7248143" y="2302764"/>
                  </a:lnTo>
                  <a:lnTo>
                    <a:pt x="0" y="2302764"/>
                  </a:lnTo>
                  <a:lnTo>
                    <a:pt x="0" y="0"/>
                  </a:lnTo>
                  <a:close/>
                </a:path>
              </a:pathLst>
            </a:custGeom>
            <a:ln w="25908">
              <a:solidFill>
                <a:srgbClr val="000000"/>
              </a:solidFill>
            </a:ln>
          </p:spPr>
          <p:txBody>
            <a:bodyPr wrap="square" lIns="0" tIns="0" rIns="0" bIns="0" rtlCol="0"/>
            <a:lstStyle/>
            <a:p>
              <a:endParaRPr sz="1588" dirty="0"/>
            </a:p>
          </p:txBody>
        </p:sp>
      </p:grpSp>
      <p:sp>
        <p:nvSpPr>
          <p:cNvPr id="9" name="object 9"/>
          <p:cNvSpPr txBox="1"/>
          <p:nvPr/>
        </p:nvSpPr>
        <p:spPr>
          <a:xfrm>
            <a:off x="4043505" y="5839574"/>
            <a:ext cx="4127687" cy="228054"/>
          </a:xfrm>
          <a:prstGeom prst="rect">
            <a:avLst/>
          </a:prstGeom>
        </p:spPr>
        <p:txBody>
          <a:bodyPr vert="horz" wrap="square" lIns="0" tIns="10646" rIns="0" bIns="0" rtlCol="0">
            <a:spAutoFit/>
          </a:bodyPr>
          <a:lstStyle/>
          <a:p>
            <a:pPr marL="11206">
              <a:spcBef>
                <a:spcPts val="84"/>
              </a:spcBef>
            </a:pPr>
            <a:r>
              <a:rPr sz="1412" b="1" spc="-4" dirty="0">
                <a:solidFill>
                  <a:srgbClr val="009CDD"/>
                </a:solidFill>
                <a:latin typeface="Georgia"/>
                <a:cs typeface="Georgia"/>
              </a:rPr>
              <a:t>Test should </a:t>
            </a:r>
            <a:r>
              <a:rPr sz="1412" b="1" spc="-9" dirty="0">
                <a:solidFill>
                  <a:srgbClr val="009CDD"/>
                </a:solidFill>
                <a:latin typeface="Georgia"/>
                <a:cs typeface="Georgia"/>
              </a:rPr>
              <a:t>be </a:t>
            </a:r>
            <a:r>
              <a:rPr sz="1412" b="1" spc="-4" dirty="0">
                <a:solidFill>
                  <a:srgbClr val="009CDD"/>
                </a:solidFill>
                <a:latin typeface="Georgia"/>
                <a:cs typeface="Georgia"/>
              </a:rPr>
              <a:t>discarded </a:t>
            </a:r>
            <a:r>
              <a:rPr sz="1412" b="1" spc="-9" dirty="0">
                <a:solidFill>
                  <a:srgbClr val="009CDD"/>
                </a:solidFill>
                <a:latin typeface="Georgia"/>
                <a:cs typeface="Georgia"/>
              </a:rPr>
              <a:t>as </a:t>
            </a:r>
            <a:r>
              <a:rPr sz="1412" b="1" spc="-4" dirty="0">
                <a:solidFill>
                  <a:srgbClr val="009CDD"/>
                </a:solidFill>
                <a:latin typeface="Georgia"/>
                <a:cs typeface="Georgia"/>
              </a:rPr>
              <a:t>Biohazard</a:t>
            </a:r>
            <a:r>
              <a:rPr sz="1412" b="1" spc="93" dirty="0">
                <a:solidFill>
                  <a:srgbClr val="009CDD"/>
                </a:solidFill>
                <a:latin typeface="Georgia"/>
                <a:cs typeface="Georgia"/>
              </a:rPr>
              <a:t> </a:t>
            </a:r>
            <a:r>
              <a:rPr sz="1412" b="1" spc="-4" dirty="0">
                <a:solidFill>
                  <a:srgbClr val="009CDD"/>
                </a:solidFill>
                <a:latin typeface="Georgia"/>
                <a:cs typeface="Georgia"/>
              </a:rPr>
              <a:t>waste</a:t>
            </a:r>
            <a:endParaRPr sz="1412" dirty="0">
              <a:latin typeface="Georgia"/>
              <a:cs typeface="Georgia"/>
            </a:endParaRPr>
          </a:p>
        </p:txBody>
      </p:sp>
      <p:sp>
        <p:nvSpPr>
          <p:cNvPr id="10" name="Slide Number Placeholder 9">
            <a:extLst>
              <a:ext uri="{FF2B5EF4-FFF2-40B4-BE49-F238E27FC236}">
                <a16:creationId xmlns:a16="http://schemas.microsoft.com/office/drawing/2014/main" id="{2344C120-72BA-472D-ACA8-AA5DE34ED816}"/>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41545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grpSp>
        <p:nvGrpSpPr>
          <p:cNvPr id="3" name="object 3"/>
          <p:cNvGrpSpPr/>
          <p:nvPr/>
        </p:nvGrpSpPr>
        <p:grpSpPr>
          <a:xfrm>
            <a:off x="2334858" y="4559898"/>
            <a:ext cx="2793066" cy="1775012"/>
            <a:chOff x="766572" y="5167884"/>
            <a:chExt cx="3165475" cy="2011680"/>
          </a:xfrm>
        </p:grpSpPr>
        <p:sp>
          <p:nvSpPr>
            <p:cNvPr id="4" name="object 4"/>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sz="1588" dirty="0"/>
            </a:p>
          </p:txBody>
        </p:sp>
        <p:sp>
          <p:nvSpPr>
            <p:cNvPr id="5" name="object 5"/>
            <p:cNvSpPr/>
            <p:nvPr/>
          </p:nvSpPr>
          <p:spPr>
            <a:xfrm>
              <a:off x="1497419" y="5167884"/>
              <a:ext cx="2038838" cy="1702308"/>
            </a:xfrm>
            <a:prstGeom prst="rect">
              <a:avLst/>
            </a:prstGeom>
            <a:blipFill>
              <a:blip r:embed="rId2" cstate="print"/>
              <a:stretch>
                <a:fillRect/>
              </a:stretch>
            </a:blipFill>
          </p:spPr>
          <p:txBody>
            <a:bodyPr wrap="square" lIns="0" tIns="0" rIns="0" bIns="0" rtlCol="0"/>
            <a:lstStyle/>
            <a:p>
              <a:endParaRPr sz="1588" dirty="0"/>
            </a:p>
          </p:txBody>
        </p:sp>
      </p:grpSp>
      <p:sp>
        <p:nvSpPr>
          <p:cNvPr id="6" name="object 6"/>
          <p:cNvSpPr txBox="1">
            <a:spLocks noGrp="1"/>
          </p:cNvSpPr>
          <p:nvPr>
            <p:ph type="title"/>
          </p:nvPr>
        </p:nvSpPr>
        <p:spPr>
          <a:xfrm>
            <a:off x="2454134" y="635643"/>
            <a:ext cx="5894294" cy="364361"/>
          </a:xfrm>
          <a:prstGeom prst="rect">
            <a:avLst/>
          </a:prstGeom>
        </p:spPr>
        <p:txBody>
          <a:bodyPr vert="horz" wrap="square" lIns="0" tIns="11206" rIns="0" bIns="0" rtlCol="0" anchor="ctr">
            <a:spAutoFit/>
          </a:bodyPr>
          <a:lstStyle/>
          <a:p>
            <a:pPr marL="11206">
              <a:lnSpc>
                <a:spcPct val="100000"/>
              </a:lnSpc>
              <a:spcBef>
                <a:spcPts val="88"/>
              </a:spcBef>
              <a:tabLst>
                <a:tab pos="3244276" algn="l"/>
              </a:tabLst>
            </a:pPr>
            <a:r>
              <a:rPr sz="2294" spc="-4" dirty="0">
                <a:solidFill>
                  <a:srgbClr val="00AFEF"/>
                </a:solidFill>
              </a:rPr>
              <a:t>Near-Patient</a:t>
            </a:r>
            <a:r>
              <a:rPr sz="2294" spc="26" dirty="0">
                <a:solidFill>
                  <a:srgbClr val="00AFEF"/>
                </a:solidFill>
              </a:rPr>
              <a:t> </a:t>
            </a:r>
            <a:r>
              <a:rPr sz="2294" dirty="0">
                <a:solidFill>
                  <a:srgbClr val="00AFEF"/>
                </a:solidFill>
              </a:rPr>
              <a:t>Workflow:	</a:t>
            </a:r>
            <a:r>
              <a:rPr sz="2294" spc="4" dirty="0">
                <a:solidFill>
                  <a:srgbClr val="00AFEF"/>
                </a:solidFill>
              </a:rPr>
              <a:t>No </a:t>
            </a:r>
            <a:r>
              <a:rPr sz="2294" spc="-4" dirty="0">
                <a:solidFill>
                  <a:srgbClr val="00AFEF"/>
                </a:solidFill>
              </a:rPr>
              <a:t>Swab</a:t>
            </a:r>
            <a:r>
              <a:rPr sz="2294" spc="-79" dirty="0">
                <a:solidFill>
                  <a:srgbClr val="00AFEF"/>
                </a:solidFill>
              </a:rPr>
              <a:t> </a:t>
            </a:r>
            <a:r>
              <a:rPr sz="2294" dirty="0">
                <a:solidFill>
                  <a:srgbClr val="00AFEF"/>
                </a:solidFill>
              </a:rPr>
              <a:t>Transport*</a:t>
            </a:r>
            <a:endParaRPr sz="2294" dirty="0"/>
          </a:p>
        </p:txBody>
      </p:sp>
      <p:sp>
        <p:nvSpPr>
          <p:cNvPr id="7" name="object 7"/>
          <p:cNvSpPr txBox="1"/>
          <p:nvPr/>
        </p:nvSpPr>
        <p:spPr>
          <a:xfrm>
            <a:off x="2454086" y="950309"/>
            <a:ext cx="6412006" cy="337238"/>
          </a:xfrm>
          <a:prstGeom prst="rect">
            <a:avLst/>
          </a:prstGeom>
        </p:spPr>
        <p:txBody>
          <a:bodyPr vert="horz" wrap="square" lIns="0" tIns="11206" rIns="0" bIns="0" rtlCol="0">
            <a:spAutoFit/>
          </a:bodyPr>
          <a:lstStyle/>
          <a:p>
            <a:pPr marL="11206">
              <a:spcBef>
                <a:spcPts val="88"/>
              </a:spcBef>
            </a:pPr>
            <a:r>
              <a:rPr sz="2118" i="1" spc="-9" dirty="0">
                <a:solidFill>
                  <a:srgbClr val="00AFEF"/>
                </a:solidFill>
                <a:latin typeface="Georgia"/>
                <a:cs typeface="Georgia"/>
              </a:rPr>
              <a:t>Option </a:t>
            </a:r>
            <a:r>
              <a:rPr sz="2118" i="1" dirty="0">
                <a:solidFill>
                  <a:srgbClr val="00AFEF"/>
                </a:solidFill>
                <a:latin typeface="Georgia"/>
                <a:cs typeface="Georgia"/>
              </a:rPr>
              <a:t>A </a:t>
            </a:r>
            <a:r>
              <a:rPr sz="1765" i="1" dirty="0">
                <a:solidFill>
                  <a:srgbClr val="00AFEF"/>
                </a:solidFill>
                <a:latin typeface="Georgia"/>
                <a:cs typeface="Georgia"/>
              </a:rPr>
              <a:t>(Collect Patient Swab First, Prior to </a:t>
            </a:r>
            <a:r>
              <a:rPr sz="1765" i="1" spc="-4" dirty="0">
                <a:solidFill>
                  <a:srgbClr val="00AFEF"/>
                </a:solidFill>
                <a:latin typeface="Georgia"/>
                <a:cs typeface="Georgia"/>
              </a:rPr>
              <a:t>Test</a:t>
            </a:r>
            <a:r>
              <a:rPr sz="1765" i="1" spc="26" dirty="0">
                <a:solidFill>
                  <a:srgbClr val="00AFEF"/>
                </a:solidFill>
                <a:latin typeface="Georgia"/>
                <a:cs typeface="Georgia"/>
              </a:rPr>
              <a:t> </a:t>
            </a:r>
            <a:r>
              <a:rPr sz="1765" i="1" dirty="0">
                <a:solidFill>
                  <a:srgbClr val="00AFEF"/>
                </a:solidFill>
                <a:latin typeface="Georgia"/>
                <a:cs typeface="Georgia"/>
              </a:rPr>
              <a:t>Procedure)</a:t>
            </a:r>
            <a:endParaRPr sz="1765" dirty="0">
              <a:latin typeface="Georgia"/>
              <a:cs typeface="Georgia"/>
            </a:endParaRPr>
          </a:p>
        </p:txBody>
      </p:sp>
      <p:sp>
        <p:nvSpPr>
          <p:cNvPr id="8" name="object 8"/>
          <p:cNvSpPr txBox="1"/>
          <p:nvPr/>
        </p:nvSpPr>
        <p:spPr>
          <a:xfrm>
            <a:off x="2463506" y="1950671"/>
            <a:ext cx="2868146" cy="228054"/>
          </a:xfrm>
          <a:prstGeom prst="rect">
            <a:avLst/>
          </a:prstGeom>
        </p:spPr>
        <p:txBody>
          <a:bodyPr vert="horz" wrap="square" lIns="0" tIns="10646" rIns="0" bIns="0" rtlCol="0">
            <a:spAutoFit/>
          </a:bodyPr>
          <a:lstStyle/>
          <a:p>
            <a:pPr marL="11206">
              <a:spcBef>
                <a:spcPts val="84"/>
              </a:spcBef>
            </a:pPr>
            <a:r>
              <a:rPr sz="1412" b="1" spc="-4" dirty="0">
                <a:solidFill>
                  <a:srgbClr val="00AFEF"/>
                </a:solidFill>
                <a:latin typeface="Georgia"/>
                <a:cs typeface="Georgia"/>
              </a:rPr>
              <a:t>Step 1: </a:t>
            </a:r>
            <a:r>
              <a:rPr sz="1412" spc="-9" dirty="0">
                <a:latin typeface="Georgia"/>
                <a:cs typeface="Georgia"/>
              </a:rPr>
              <a:t>Add the Extraction</a:t>
            </a:r>
            <a:r>
              <a:rPr sz="1412" spc="101" dirty="0">
                <a:latin typeface="Georgia"/>
                <a:cs typeface="Georgia"/>
              </a:rPr>
              <a:t> </a:t>
            </a:r>
            <a:r>
              <a:rPr sz="1412" spc="-4" dirty="0">
                <a:latin typeface="Georgia"/>
                <a:cs typeface="Georgia"/>
              </a:rPr>
              <a:t>Reagent</a:t>
            </a:r>
            <a:endParaRPr sz="1412" dirty="0">
              <a:latin typeface="Georgia"/>
              <a:cs typeface="Georgia"/>
            </a:endParaRPr>
          </a:p>
        </p:txBody>
      </p:sp>
      <p:sp>
        <p:nvSpPr>
          <p:cNvPr id="9" name="object 9"/>
          <p:cNvSpPr txBox="1"/>
          <p:nvPr/>
        </p:nvSpPr>
        <p:spPr>
          <a:xfrm>
            <a:off x="2463506" y="3860154"/>
            <a:ext cx="3415553" cy="662660"/>
          </a:xfrm>
          <a:prstGeom prst="rect">
            <a:avLst/>
          </a:prstGeom>
        </p:spPr>
        <p:txBody>
          <a:bodyPr vert="horz" wrap="square" lIns="0" tIns="10646" rIns="0" bIns="0" rtlCol="0">
            <a:spAutoFit/>
          </a:bodyPr>
          <a:lstStyle/>
          <a:p>
            <a:pPr marL="11206" marR="4483">
              <a:spcBef>
                <a:spcPts val="84"/>
              </a:spcBef>
            </a:pPr>
            <a:r>
              <a:rPr sz="1412" b="1" spc="-4" dirty="0">
                <a:solidFill>
                  <a:srgbClr val="00AFEF"/>
                </a:solidFill>
                <a:latin typeface="Georgia"/>
                <a:cs typeface="Georgia"/>
              </a:rPr>
              <a:t>Step 2</a:t>
            </a:r>
            <a:r>
              <a:rPr sz="1412" spc="-4" dirty="0">
                <a:solidFill>
                  <a:srgbClr val="00AFEF"/>
                </a:solidFill>
                <a:latin typeface="Georgia"/>
                <a:cs typeface="Georgia"/>
              </a:rPr>
              <a:t>: </a:t>
            </a:r>
            <a:r>
              <a:rPr sz="1412" spc="-9" dirty="0">
                <a:latin typeface="Georgia"/>
                <a:cs typeface="Georgia"/>
              </a:rPr>
              <a:t>Insert sample </a:t>
            </a:r>
            <a:r>
              <a:rPr sz="1412" spc="-4" dirty="0">
                <a:latin typeface="Georgia"/>
                <a:cs typeface="Georgia"/>
              </a:rPr>
              <a:t>into bottom </a:t>
            </a:r>
            <a:r>
              <a:rPr sz="1412" spc="-9" dirty="0">
                <a:latin typeface="Georgia"/>
                <a:cs typeface="Georgia"/>
              </a:rPr>
              <a:t>hole  </a:t>
            </a:r>
            <a:r>
              <a:rPr sz="1412" spc="-4" dirty="0">
                <a:latin typeface="Georgia"/>
                <a:cs typeface="Georgia"/>
              </a:rPr>
              <a:t>and push firmly </a:t>
            </a:r>
            <a:r>
              <a:rPr sz="1412" spc="-9" dirty="0">
                <a:latin typeface="Georgia"/>
                <a:cs typeface="Georgia"/>
              </a:rPr>
              <a:t>upwards </a:t>
            </a:r>
            <a:r>
              <a:rPr sz="1412" spc="-4" dirty="0">
                <a:latin typeface="Georgia"/>
                <a:cs typeface="Georgia"/>
              </a:rPr>
              <a:t>so tip is visible in  top</a:t>
            </a:r>
            <a:r>
              <a:rPr sz="1412" spc="-9" dirty="0">
                <a:latin typeface="Georgia"/>
                <a:cs typeface="Georgia"/>
              </a:rPr>
              <a:t> hole</a:t>
            </a:r>
            <a:endParaRPr sz="1412" dirty="0">
              <a:latin typeface="Georgia"/>
              <a:cs typeface="Georgia"/>
            </a:endParaRPr>
          </a:p>
        </p:txBody>
      </p:sp>
      <p:sp>
        <p:nvSpPr>
          <p:cNvPr id="10" name="object 10"/>
          <p:cNvSpPr txBox="1"/>
          <p:nvPr/>
        </p:nvSpPr>
        <p:spPr>
          <a:xfrm>
            <a:off x="6205798" y="1950672"/>
            <a:ext cx="3262032" cy="445356"/>
          </a:xfrm>
          <a:prstGeom prst="rect">
            <a:avLst/>
          </a:prstGeom>
        </p:spPr>
        <p:txBody>
          <a:bodyPr vert="horz" wrap="square" lIns="0" tIns="10646" rIns="0" bIns="0" rtlCol="0">
            <a:spAutoFit/>
          </a:bodyPr>
          <a:lstStyle/>
          <a:p>
            <a:pPr marL="11206" marR="4483">
              <a:spcBef>
                <a:spcPts val="84"/>
              </a:spcBef>
            </a:pPr>
            <a:r>
              <a:rPr sz="1412" b="1" spc="-4" dirty="0">
                <a:solidFill>
                  <a:srgbClr val="00AFEF"/>
                </a:solidFill>
                <a:latin typeface="Georgia"/>
                <a:cs typeface="Georgia"/>
              </a:rPr>
              <a:t>Step </a:t>
            </a:r>
            <a:r>
              <a:rPr sz="1412" b="1" dirty="0">
                <a:solidFill>
                  <a:srgbClr val="00AFEF"/>
                </a:solidFill>
                <a:latin typeface="Georgia"/>
                <a:cs typeface="Georgia"/>
              </a:rPr>
              <a:t>3</a:t>
            </a:r>
            <a:r>
              <a:rPr sz="1412" dirty="0">
                <a:solidFill>
                  <a:srgbClr val="00AFEF"/>
                </a:solidFill>
                <a:latin typeface="Georgia"/>
                <a:cs typeface="Georgia"/>
              </a:rPr>
              <a:t>: </a:t>
            </a:r>
            <a:r>
              <a:rPr sz="1412" spc="-4" dirty="0">
                <a:latin typeface="Georgia"/>
                <a:cs typeface="Georgia"/>
              </a:rPr>
              <a:t>Rotate (twirl) </a:t>
            </a:r>
            <a:r>
              <a:rPr sz="1412" spc="-9" dirty="0">
                <a:latin typeface="Georgia"/>
                <a:cs typeface="Georgia"/>
              </a:rPr>
              <a:t>swab </a:t>
            </a:r>
            <a:r>
              <a:rPr sz="1412" spc="-4" dirty="0">
                <a:latin typeface="Georgia"/>
                <a:cs typeface="Georgia"/>
              </a:rPr>
              <a:t>shaft 3 times  </a:t>
            </a:r>
            <a:r>
              <a:rPr sz="1412" spc="-9" dirty="0">
                <a:latin typeface="Georgia"/>
                <a:cs typeface="Georgia"/>
              </a:rPr>
              <a:t>clockwise </a:t>
            </a:r>
            <a:r>
              <a:rPr sz="1412" dirty="0">
                <a:latin typeface="Georgia"/>
                <a:cs typeface="Georgia"/>
              </a:rPr>
              <a:t>(to </a:t>
            </a:r>
            <a:r>
              <a:rPr sz="1412" spc="-9" dirty="0">
                <a:latin typeface="Georgia"/>
                <a:cs typeface="Georgia"/>
              </a:rPr>
              <a:t>the</a:t>
            </a:r>
            <a:r>
              <a:rPr sz="1412" spc="49" dirty="0">
                <a:latin typeface="Georgia"/>
                <a:cs typeface="Georgia"/>
              </a:rPr>
              <a:t> </a:t>
            </a:r>
            <a:r>
              <a:rPr sz="1412" spc="-9" dirty="0">
                <a:latin typeface="Georgia"/>
                <a:cs typeface="Georgia"/>
              </a:rPr>
              <a:t>right)</a:t>
            </a:r>
            <a:endParaRPr sz="1412" dirty="0">
              <a:latin typeface="Georgia"/>
              <a:cs typeface="Georgia"/>
            </a:endParaRPr>
          </a:p>
        </p:txBody>
      </p:sp>
      <p:sp>
        <p:nvSpPr>
          <p:cNvPr id="11" name="object 11"/>
          <p:cNvSpPr txBox="1"/>
          <p:nvPr/>
        </p:nvSpPr>
        <p:spPr>
          <a:xfrm>
            <a:off x="6205798" y="3860154"/>
            <a:ext cx="3277160" cy="662660"/>
          </a:xfrm>
          <a:prstGeom prst="rect">
            <a:avLst/>
          </a:prstGeom>
        </p:spPr>
        <p:txBody>
          <a:bodyPr vert="horz" wrap="square" lIns="0" tIns="10646" rIns="0" bIns="0" rtlCol="0">
            <a:spAutoFit/>
          </a:bodyPr>
          <a:lstStyle/>
          <a:p>
            <a:pPr marL="11206" marR="4483">
              <a:spcBef>
                <a:spcPts val="84"/>
              </a:spcBef>
            </a:pPr>
            <a:r>
              <a:rPr sz="1412" b="1" spc="-4" dirty="0">
                <a:solidFill>
                  <a:srgbClr val="00AFEF"/>
                </a:solidFill>
                <a:latin typeface="Georgia"/>
                <a:cs typeface="Georgia"/>
              </a:rPr>
              <a:t>Step 4: </a:t>
            </a:r>
            <a:r>
              <a:rPr sz="1412" spc="-9" dirty="0">
                <a:latin typeface="Georgia"/>
                <a:cs typeface="Georgia"/>
              </a:rPr>
              <a:t>Peel </a:t>
            </a:r>
            <a:r>
              <a:rPr sz="1412" spc="-4" dirty="0">
                <a:latin typeface="Georgia"/>
                <a:cs typeface="Georgia"/>
              </a:rPr>
              <a:t>off </a:t>
            </a:r>
            <a:r>
              <a:rPr sz="1412" spc="-9" dirty="0">
                <a:latin typeface="Georgia"/>
                <a:cs typeface="Georgia"/>
              </a:rPr>
              <a:t>adhesive </a:t>
            </a:r>
            <a:r>
              <a:rPr sz="1412" spc="-4" dirty="0">
                <a:latin typeface="Georgia"/>
                <a:cs typeface="Georgia"/>
              </a:rPr>
              <a:t>liner, close and  </a:t>
            </a:r>
            <a:r>
              <a:rPr sz="1412" spc="-9" dirty="0">
                <a:latin typeface="Georgia"/>
                <a:cs typeface="Georgia"/>
              </a:rPr>
              <a:t>securely </a:t>
            </a:r>
            <a:r>
              <a:rPr sz="1412" spc="-4" dirty="0">
                <a:latin typeface="Georgia"/>
                <a:cs typeface="Georgia"/>
              </a:rPr>
              <a:t>seal </a:t>
            </a:r>
            <a:r>
              <a:rPr sz="1412" spc="-9" dirty="0">
                <a:latin typeface="Georgia"/>
                <a:cs typeface="Georgia"/>
              </a:rPr>
              <a:t>card. </a:t>
            </a:r>
            <a:r>
              <a:rPr sz="1412" spc="-4" dirty="0">
                <a:latin typeface="Georgia"/>
                <a:cs typeface="Georgia"/>
              </a:rPr>
              <a:t>Read results in </a:t>
            </a:r>
            <a:r>
              <a:rPr sz="1412" spc="-9" dirty="0">
                <a:latin typeface="Georgia"/>
                <a:cs typeface="Georgia"/>
              </a:rPr>
              <a:t>the  </a:t>
            </a:r>
            <a:r>
              <a:rPr sz="1412" spc="-4" dirty="0">
                <a:latin typeface="Georgia"/>
                <a:cs typeface="Georgia"/>
              </a:rPr>
              <a:t>window 15 minutes </a:t>
            </a:r>
            <a:r>
              <a:rPr sz="1412" spc="-9" dirty="0">
                <a:latin typeface="Georgia"/>
                <a:cs typeface="Georgia"/>
              </a:rPr>
              <a:t>after </a:t>
            </a:r>
            <a:r>
              <a:rPr sz="1412" spc="-4" dirty="0">
                <a:latin typeface="Georgia"/>
                <a:cs typeface="Georgia"/>
              </a:rPr>
              <a:t>closing the</a:t>
            </a:r>
            <a:r>
              <a:rPr sz="1412" spc="88" dirty="0">
                <a:latin typeface="Georgia"/>
                <a:cs typeface="Georgia"/>
              </a:rPr>
              <a:t> </a:t>
            </a:r>
            <a:r>
              <a:rPr sz="1412" spc="-9" dirty="0">
                <a:latin typeface="Georgia"/>
                <a:cs typeface="Georgia"/>
              </a:rPr>
              <a:t>card</a:t>
            </a:r>
            <a:endParaRPr sz="1412" dirty="0">
              <a:latin typeface="Georgia"/>
              <a:cs typeface="Georgia"/>
            </a:endParaRPr>
          </a:p>
        </p:txBody>
      </p:sp>
      <p:sp>
        <p:nvSpPr>
          <p:cNvPr id="12" name="object 12"/>
          <p:cNvSpPr/>
          <p:nvPr/>
        </p:nvSpPr>
        <p:spPr>
          <a:xfrm>
            <a:off x="2770543" y="2353235"/>
            <a:ext cx="1950303" cy="1096488"/>
          </a:xfrm>
          <a:prstGeom prst="rect">
            <a:avLst/>
          </a:prstGeom>
          <a:blipFill>
            <a:blip r:embed="rId3" cstate="print"/>
            <a:stretch>
              <a:fillRect/>
            </a:stretch>
          </a:blipFill>
        </p:spPr>
        <p:txBody>
          <a:bodyPr wrap="square" lIns="0" tIns="0" rIns="0" bIns="0" rtlCol="0"/>
          <a:lstStyle/>
          <a:p>
            <a:endParaRPr sz="1588" dirty="0"/>
          </a:p>
        </p:txBody>
      </p:sp>
      <p:sp>
        <p:nvSpPr>
          <p:cNvPr id="13" name="object 13"/>
          <p:cNvSpPr/>
          <p:nvPr/>
        </p:nvSpPr>
        <p:spPr>
          <a:xfrm>
            <a:off x="6812729" y="2485418"/>
            <a:ext cx="1838002" cy="1208441"/>
          </a:xfrm>
          <a:prstGeom prst="rect">
            <a:avLst/>
          </a:prstGeom>
          <a:blipFill>
            <a:blip r:embed="rId4" cstate="print"/>
            <a:stretch>
              <a:fillRect/>
            </a:stretch>
          </a:blipFill>
        </p:spPr>
        <p:txBody>
          <a:bodyPr wrap="square" lIns="0" tIns="0" rIns="0" bIns="0" rtlCol="0"/>
          <a:lstStyle/>
          <a:p>
            <a:endParaRPr sz="1588" dirty="0"/>
          </a:p>
        </p:txBody>
      </p:sp>
      <p:sp>
        <p:nvSpPr>
          <p:cNvPr id="14" name="object 14"/>
          <p:cNvSpPr/>
          <p:nvPr/>
        </p:nvSpPr>
        <p:spPr>
          <a:xfrm>
            <a:off x="7111253" y="4608306"/>
            <a:ext cx="1621606" cy="1502906"/>
          </a:xfrm>
          <a:prstGeom prst="rect">
            <a:avLst/>
          </a:prstGeom>
          <a:blipFill>
            <a:blip r:embed="rId5" cstate="print"/>
            <a:stretch>
              <a:fillRect/>
            </a:stretch>
          </a:blipFill>
        </p:spPr>
        <p:txBody>
          <a:bodyPr wrap="square" lIns="0" tIns="0" rIns="0" bIns="0" rtlCol="0"/>
          <a:lstStyle/>
          <a:p>
            <a:endParaRPr sz="1588" dirty="0"/>
          </a:p>
        </p:txBody>
      </p:sp>
      <p:sp>
        <p:nvSpPr>
          <p:cNvPr id="15" name="object 15"/>
          <p:cNvSpPr txBox="1"/>
          <p:nvPr/>
        </p:nvSpPr>
        <p:spPr>
          <a:xfrm>
            <a:off x="2545955" y="1568534"/>
            <a:ext cx="1690407" cy="230832"/>
          </a:xfrm>
          <a:prstGeom prst="rect">
            <a:avLst/>
          </a:prstGeom>
        </p:spPr>
        <p:txBody>
          <a:bodyPr vert="horz" wrap="square" lIns="0" tIns="0" rIns="0" bIns="0" rtlCol="0">
            <a:spAutoFit/>
          </a:bodyPr>
          <a:lstStyle/>
          <a:p>
            <a:pPr>
              <a:lnSpc>
                <a:spcPts val="1774"/>
              </a:lnSpc>
            </a:pPr>
            <a:r>
              <a:rPr sz="1588" spc="-4" dirty="0">
                <a:solidFill>
                  <a:srgbClr val="FFFFFF"/>
                </a:solidFill>
                <a:latin typeface="Georgia"/>
                <a:cs typeface="Georgia"/>
              </a:rPr>
              <a:t>Collect Nasal</a:t>
            </a:r>
            <a:r>
              <a:rPr sz="1588" spc="-53" dirty="0">
                <a:solidFill>
                  <a:srgbClr val="FFFFFF"/>
                </a:solidFill>
                <a:latin typeface="Georgia"/>
                <a:cs typeface="Georgia"/>
              </a:rPr>
              <a:t> </a:t>
            </a:r>
            <a:r>
              <a:rPr sz="1588" dirty="0">
                <a:solidFill>
                  <a:srgbClr val="FFFFFF"/>
                </a:solidFill>
                <a:latin typeface="Georgia"/>
                <a:cs typeface="Georgia"/>
              </a:rPr>
              <a:t>Swab</a:t>
            </a:r>
            <a:endParaRPr sz="1588" dirty="0">
              <a:latin typeface="Georgia"/>
              <a:cs typeface="Georgia"/>
            </a:endParaRPr>
          </a:p>
        </p:txBody>
      </p:sp>
      <p:sp>
        <p:nvSpPr>
          <p:cNvPr id="16" name="object 16"/>
          <p:cNvSpPr txBox="1"/>
          <p:nvPr/>
        </p:nvSpPr>
        <p:spPr>
          <a:xfrm>
            <a:off x="2493057" y="5961933"/>
            <a:ext cx="4542304" cy="146493"/>
          </a:xfrm>
          <a:prstGeom prst="rect">
            <a:avLst/>
          </a:prstGeom>
        </p:spPr>
        <p:txBody>
          <a:bodyPr vert="horz" wrap="square" lIns="0" tIns="10646" rIns="0" bIns="0" rtlCol="0">
            <a:spAutoFit/>
          </a:bodyPr>
          <a:lstStyle/>
          <a:p>
            <a:pPr marL="11206">
              <a:spcBef>
                <a:spcPts val="84"/>
              </a:spcBef>
            </a:pPr>
            <a:r>
              <a:rPr sz="882" spc="-4" dirty="0">
                <a:latin typeface="Georgia"/>
                <a:cs typeface="Georgia"/>
              </a:rPr>
              <a:t>*Swab will not be moved from immediate testing area where </a:t>
            </a:r>
            <a:r>
              <a:rPr sz="882" spc="-9" dirty="0">
                <a:latin typeface="Georgia"/>
                <a:cs typeface="Georgia"/>
              </a:rPr>
              <a:t>sample </a:t>
            </a:r>
            <a:r>
              <a:rPr sz="882" spc="-4" dirty="0">
                <a:latin typeface="Georgia"/>
                <a:cs typeface="Georgia"/>
              </a:rPr>
              <a:t>collection </a:t>
            </a:r>
            <a:r>
              <a:rPr sz="882" spc="-9" dirty="0">
                <a:latin typeface="Georgia"/>
                <a:cs typeface="Georgia"/>
              </a:rPr>
              <a:t>is</a:t>
            </a:r>
            <a:r>
              <a:rPr sz="882" spc="115" dirty="0">
                <a:latin typeface="Georgia"/>
                <a:cs typeface="Georgia"/>
              </a:rPr>
              <a:t> </a:t>
            </a:r>
            <a:r>
              <a:rPr sz="882" spc="-4" dirty="0">
                <a:latin typeface="Georgia"/>
                <a:cs typeface="Georgia"/>
              </a:rPr>
              <a:t>performed</a:t>
            </a:r>
            <a:endParaRPr sz="882" dirty="0">
              <a:latin typeface="Georgia"/>
              <a:cs typeface="Georgia"/>
            </a:endParaRPr>
          </a:p>
        </p:txBody>
      </p:sp>
      <p:sp>
        <p:nvSpPr>
          <p:cNvPr id="17" name="object 17"/>
          <p:cNvSpPr txBox="1"/>
          <p:nvPr/>
        </p:nvSpPr>
        <p:spPr>
          <a:xfrm>
            <a:off x="2476051" y="1519518"/>
            <a:ext cx="3379694" cy="278309"/>
          </a:xfrm>
          <a:prstGeom prst="rect">
            <a:avLst/>
          </a:prstGeom>
          <a:solidFill>
            <a:srgbClr val="004F70"/>
          </a:solidFill>
        </p:spPr>
        <p:txBody>
          <a:bodyPr vert="horz" wrap="square" lIns="0" tIns="33618" rIns="0" bIns="0" rtlCol="0">
            <a:spAutoFit/>
          </a:bodyPr>
          <a:lstStyle/>
          <a:p>
            <a:pPr marL="79006">
              <a:spcBef>
                <a:spcPts val="265"/>
              </a:spcBef>
            </a:pPr>
            <a:r>
              <a:rPr sz="1588" spc="-4" dirty="0">
                <a:solidFill>
                  <a:srgbClr val="FFFFFF"/>
                </a:solidFill>
                <a:latin typeface="Georgia"/>
                <a:cs typeface="Georgia"/>
              </a:rPr>
              <a:t>Collect Nasal</a:t>
            </a:r>
            <a:r>
              <a:rPr sz="1588" spc="-9" dirty="0">
                <a:solidFill>
                  <a:srgbClr val="FFFFFF"/>
                </a:solidFill>
                <a:latin typeface="Georgia"/>
                <a:cs typeface="Georgia"/>
              </a:rPr>
              <a:t> </a:t>
            </a:r>
            <a:r>
              <a:rPr sz="1588" dirty="0">
                <a:solidFill>
                  <a:srgbClr val="FFFFFF"/>
                </a:solidFill>
                <a:latin typeface="Georgia"/>
                <a:cs typeface="Georgia"/>
              </a:rPr>
              <a:t>Swab</a:t>
            </a:r>
            <a:endParaRPr sz="1588" dirty="0">
              <a:latin typeface="Georgia"/>
              <a:cs typeface="Georgia"/>
            </a:endParaRPr>
          </a:p>
        </p:txBody>
      </p:sp>
      <p:sp>
        <p:nvSpPr>
          <p:cNvPr id="18" name="Slide Number Placeholder 17">
            <a:extLst>
              <a:ext uri="{FF2B5EF4-FFF2-40B4-BE49-F238E27FC236}">
                <a16:creationId xmlns:a16="http://schemas.microsoft.com/office/drawing/2014/main" id="{C8A23022-5EA5-42A8-85BF-6E8AF1EDC5AF}"/>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36963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34858" y="6084795"/>
            <a:ext cx="2793066" cy="250451"/>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sz="1588" dirty="0"/>
          </a:p>
        </p:txBody>
      </p:sp>
      <p:sp>
        <p:nvSpPr>
          <p:cNvPr id="4" name="object 4"/>
          <p:cNvSpPr/>
          <p:nvPr/>
        </p:nvSpPr>
        <p:spPr>
          <a:xfrm>
            <a:off x="7037294" y="2213918"/>
            <a:ext cx="1613733" cy="1057626"/>
          </a:xfrm>
          <a:prstGeom prst="rect">
            <a:avLst/>
          </a:prstGeom>
          <a:blipFill>
            <a:blip r:embed="rId2" cstate="print"/>
            <a:stretch>
              <a:fillRect/>
            </a:stretch>
          </a:blipFill>
        </p:spPr>
        <p:txBody>
          <a:bodyPr wrap="square" lIns="0" tIns="0" rIns="0" bIns="0" rtlCol="0"/>
          <a:lstStyle/>
          <a:p>
            <a:endParaRPr sz="1588" dirty="0"/>
          </a:p>
        </p:txBody>
      </p:sp>
      <p:sp>
        <p:nvSpPr>
          <p:cNvPr id="5" name="object 5"/>
          <p:cNvSpPr txBox="1">
            <a:spLocks noGrp="1"/>
          </p:cNvSpPr>
          <p:nvPr>
            <p:ph type="title"/>
          </p:nvPr>
        </p:nvSpPr>
        <p:spPr>
          <a:xfrm>
            <a:off x="2412388" y="554904"/>
            <a:ext cx="6298826" cy="935736"/>
          </a:xfrm>
          <a:prstGeom prst="rect">
            <a:avLst/>
          </a:prstGeom>
        </p:spPr>
        <p:txBody>
          <a:bodyPr vert="horz" wrap="square" lIns="0" tIns="11206" rIns="0" bIns="0" rtlCol="0" anchor="ctr">
            <a:spAutoFit/>
          </a:bodyPr>
          <a:lstStyle/>
          <a:p>
            <a:pPr marL="11206">
              <a:lnSpc>
                <a:spcPts val="2630"/>
              </a:lnSpc>
              <a:spcBef>
                <a:spcPts val="88"/>
              </a:spcBef>
              <a:tabLst>
                <a:tab pos="3244276" algn="l"/>
              </a:tabLst>
            </a:pPr>
            <a:r>
              <a:rPr sz="2294" spc="-4" dirty="0">
                <a:solidFill>
                  <a:srgbClr val="00AFEF"/>
                </a:solidFill>
              </a:rPr>
              <a:t>Near-Patient</a:t>
            </a:r>
            <a:r>
              <a:rPr sz="2294" spc="26" dirty="0">
                <a:solidFill>
                  <a:srgbClr val="00AFEF"/>
                </a:solidFill>
              </a:rPr>
              <a:t> </a:t>
            </a:r>
            <a:r>
              <a:rPr sz="2294" dirty="0">
                <a:solidFill>
                  <a:srgbClr val="00AFEF"/>
                </a:solidFill>
              </a:rPr>
              <a:t>Workflow:	</a:t>
            </a:r>
            <a:r>
              <a:rPr sz="2294" spc="4" dirty="0">
                <a:solidFill>
                  <a:srgbClr val="00AFEF"/>
                </a:solidFill>
              </a:rPr>
              <a:t>No </a:t>
            </a:r>
            <a:r>
              <a:rPr sz="2294" spc="-4" dirty="0">
                <a:solidFill>
                  <a:srgbClr val="00AFEF"/>
                </a:solidFill>
              </a:rPr>
              <a:t>Swab</a:t>
            </a:r>
            <a:r>
              <a:rPr sz="2294" spc="-31" dirty="0">
                <a:solidFill>
                  <a:srgbClr val="00AFEF"/>
                </a:solidFill>
              </a:rPr>
              <a:t> </a:t>
            </a:r>
            <a:r>
              <a:rPr sz="2294" dirty="0">
                <a:solidFill>
                  <a:srgbClr val="00AFEF"/>
                </a:solidFill>
              </a:rPr>
              <a:t>Transport*</a:t>
            </a:r>
            <a:endParaRPr sz="2294" dirty="0"/>
          </a:p>
          <a:p>
            <a:pPr marL="11206">
              <a:lnSpc>
                <a:spcPts val="2418"/>
              </a:lnSpc>
            </a:pPr>
            <a:r>
              <a:rPr sz="2118" i="1" spc="-9" dirty="0">
                <a:solidFill>
                  <a:srgbClr val="00AFEF"/>
                </a:solidFill>
                <a:latin typeface="Georgia"/>
                <a:cs typeface="Georgia"/>
              </a:rPr>
              <a:t>Option </a:t>
            </a:r>
            <a:r>
              <a:rPr sz="2118" i="1" dirty="0">
                <a:solidFill>
                  <a:srgbClr val="00AFEF"/>
                </a:solidFill>
                <a:latin typeface="Georgia"/>
                <a:cs typeface="Georgia"/>
              </a:rPr>
              <a:t>B </a:t>
            </a:r>
            <a:r>
              <a:rPr sz="1765" i="1" dirty="0">
                <a:solidFill>
                  <a:srgbClr val="00AFEF"/>
                </a:solidFill>
                <a:latin typeface="Georgia"/>
                <a:cs typeface="Georgia"/>
              </a:rPr>
              <a:t>(Begin </a:t>
            </a:r>
            <a:r>
              <a:rPr sz="1765" i="1" spc="-4" dirty="0">
                <a:solidFill>
                  <a:srgbClr val="00AFEF"/>
                </a:solidFill>
                <a:latin typeface="Georgia"/>
                <a:cs typeface="Georgia"/>
              </a:rPr>
              <a:t>Test </a:t>
            </a:r>
            <a:r>
              <a:rPr sz="1765" i="1" dirty="0">
                <a:solidFill>
                  <a:srgbClr val="00AFEF"/>
                </a:solidFill>
                <a:latin typeface="Georgia"/>
                <a:cs typeface="Georgia"/>
              </a:rPr>
              <a:t>Procedure, Then Collect Patient</a:t>
            </a:r>
            <a:r>
              <a:rPr sz="1765" i="1" spc="-75" dirty="0">
                <a:solidFill>
                  <a:srgbClr val="00AFEF"/>
                </a:solidFill>
                <a:latin typeface="Georgia"/>
                <a:cs typeface="Georgia"/>
              </a:rPr>
              <a:t> </a:t>
            </a:r>
            <a:r>
              <a:rPr sz="1765" i="1" dirty="0">
                <a:solidFill>
                  <a:srgbClr val="00AFEF"/>
                </a:solidFill>
                <a:latin typeface="Georgia"/>
                <a:cs typeface="Georgia"/>
              </a:rPr>
              <a:t>Swab)</a:t>
            </a:r>
            <a:endParaRPr sz="1765" dirty="0">
              <a:latin typeface="Georgia"/>
              <a:cs typeface="Georgia"/>
            </a:endParaRPr>
          </a:p>
        </p:txBody>
      </p:sp>
      <p:sp>
        <p:nvSpPr>
          <p:cNvPr id="6" name="object 6"/>
          <p:cNvSpPr txBox="1"/>
          <p:nvPr/>
        </p:nvSpPr>
        <p:spPr>
          <a:xfrm>
            <a:off x="2412419" y="1658913"/>
            <a:ext cx="2868146" cy="228054"/>
          </a:xfrm>
          <a:prstGeom prst="rect">
            <a:avLst/>
          </a:prstGeom>
        </p:spPr>
        <p:txBody>
          <a:bodyPr vert="horz" wrap="square" lIns="0" tIns="10646" rIns="0" bIns="0" rtlCol="0">
            <a:spAutoFit/>
          </a:bodyPr>
          <a:lstStyle/>
          <a:p>
            <a:pPr marL="11206">
              <a:spcBef>
                <a:spcPts val="84"/>
              </a:spcBef>
            </a:pPr>
            <a:r>
              <a:rPr sz="1412" b="1" spc="-4" dirty="0">
                <a:solidFill>
                  <a:srgbClr val="00AFEF"/>
                </a:solidFill>
                <a:latin typeface="Georgia"/>
                <a:cs typeface="Georgia"/>
              </a:rPr>
              <a:t>Step 1: </a:t>
            </a:r>
            <a:r>
              <a:rPr sz="1412" spc="-9" dirty="0">
                <a:latin typeface="Georgia"/>
                <a:cs typeface="Georgia"/>
              </a:rPr>
              <a:t>Add the Extraction</a:t>
            </a:r>
            <a:r>
              <a:rPr sz="1412" spc="97" dirty="0">
                <a:latin typeface="Georgia"/>
                <a:cs typeface="Georgia"/>
              </a:rPr>
              <a:t> </a:t>
            </a:r>
            <a:r>
              <a:rPr sz="1412" spc="-4" dirty="0">
                <a:latin typeface="Georgia"/>
                <a:cs typeface="Georgia"/>
              </a:rPr>
              <a:t>Reagent</a:t>
            </a:r>
            <a:endParaRPr sz="1412" dirty="0">
              <a:latin typeface="Georgia"/>
              <a:cs typeface="Georgia"/>
            </a:endParaRPr>
          </a:p>
        </p:txBody>
      </p:sp>
      <p:sp>
        <p:nvSpPr>
          <p:cNvPr id="7" name="object 7"/>
          <p:cNvSpPr txBox="1"/>
          <p:nvPr/>
        </p:nvSpPr>
        <p:spPr>
          <a:xfrm>
            <a:off x="2412419" y="3568396"/>
            <a:ext cx="3415553" cy="657816"/>
          </a:xfrm>
          <a:prstGeom prst="rect">
            <a:avLst/>
          </a:prstGeom>
        </p:spPr>
        <p:txBody>
          <a:bodyPr vert="horz" wrap="square" lIns="0" tIns="12326" rIns="0" bIns="0" rtlCol="0">
            <a:spAutoFit/>
          </a:bodyPr>
          <a:lstStyle/>
          <a:p>
            <a:pPr marL="11206" marR="4483">
              <a:lnSpc>
                <a:spcPct val="99100"/>
              </a:lnSpc>
              <a:spcBef>
                <a:spcPts val="97"/>
              </a:spcBef>
            </a:pPr>
            <a:r>
              <a:rPr sz="1412" b="1" spc="-4" dirty="0">
                <a:solidFill>
                  <a:srgbClr val="00AFEF"/>
                </a:solidFill>
                <a:latin typeface="Georgia"/>
                <a:cs typeface="Georgia"/>
              </a:rPr>
              <a:t>Step 2</a:t>
            </a:r>
            <a:r>
              <a:rPr sz="1412" spc="-4" dirty="0">
                <a:solidFill>
                  <a:srgbClr val="00AFEF"/>
                </a:solidFill>
                <a:latin typeface="Georgia"/>
                <a:cs typeface="Georgia"/>
              </a:rPr>
              <a:t>: </a:t>
            </a:r>
            <a:r>
              <a:rPr sz="1412" spc="-9" dirty="0">
                <a:latin typeface="Georgia"/>
                <a:cs typeface="Georgia"/>
              </a:rPr>
              <a:t>Insert sample </a:t>
            </a:r>
            <a:r>
              <a:rPr sz="1412" spc="-4" dirty="0">
                <a:latin typeface="Georgia"/>
                <a:cs typeface="Georgia"/>
              </a:rPr>
              <a:t>into bottom </a:t>
            </a:r>
            <a:r>
              <a:rPr sz="1412" spc="-9" dirty="0">
                <a:latin typeface="Georgia"/>
                <a:cs typeface="Georgia"/>
              </a:rPr>
              <a:t>hole  </a:t>
            </a:r>
            <a:r>
              <a:rPr sz="1412" spc="-4" dirty="0">
                <a:latin typeface="Georgia"/>
                <a:cs typeface="Georgia"/>
              </a:rPr>
              <a:t>and push firmly </a:t>
            </a:r>
            <a:r>
              <a:rPr sz="1412" spc="-9" dirty="0">
                <a:latin typeface="Georgia"/>
                <a:cs typeface="Georgia"/>
              </a:rPr>
              <a:t>upwards </a:t>
            </a:r>
            <a:r>
              <a:rPr sz="1412" spc="-4" dirty="0">
                <a:latin typeface="Georgia"/>
                <a:cs typeface="Georgia"/>
              </a:rPr>
              <a:t>so tip is visible in  top</a:t>
            </a:r>
            <a:r>
              <a:rPr sz="1412" spc="-9" dirty="0">
                <a:latin typeface="Georgia"/>
                <a:cs typeface="Georgia"/>
              </a:rPr>
              <a:t> hole</a:t>
            </a:r>
            <a:endParaRPr sz="1412" dirty="0">
              <a:latin typeface="Georgia"/>
              <a:cs typeface="Georgia"/>
            </a:endParaRPr>
          </a:p>
        </p:txBody>
      </p:sp>
      <p:sp>
        <p:nvSpPr>
          <p:cNvPr id="8" name="object 8"/>
          <p:cNvSpPr txBox="1"/>
          <p:nvPr/>
        </p:nvSpPr>
        <p:spPr>
          <a:xfrm>
            <a:off x="6137246" y="1658914"/>
            <a:ext cx="3262032" cy="445356"/>
          </a:xfrm>
          <a:prstGeom prst="rect">
            <a:avLst/>
          </a:prstGeom>
        </p:spPr>
        <p:txBody>
          <a:bodyPr vert="horz" wrap="square" lIns="0" tIns="10646" rIns="0" bIns="0" rtlCol="0">
            <a:spAutoFit/>
          </a:bodyPr>
          <a:lstStyle/>
          <a:p>
            <a:pPr marL="11206" marR="4483">
              <a:spcBef>
                <a:spcPts val="84"/>
              </a:spcBef>
            </a:pPr>
            <a:r>
              <a:rPr sz="1412" b="1" spc="-4" dirty="0">
                <a:solidFill>
                  <a:srgbClr val="00AFEF"/>
                </a:solidFill>
                <a:latin typeface="Georgia"/>
                <a:cs typeface="Georgia"/>
              </a:rPr>
              <a:t>Step </a:t>
            </a:r>
            <a:r>
              <a:rPr sz="1412" b="1" dirty="0">
                <a:solidFill>
                  <a:srgbClr val="00AFEF"/>
                </a:solidFill>
                <a:latin typeface="Georgia"/>
                <a:cs typeface="Georgia"/>
              </a:rPr>
              <a:t>3</a:t>
            </a:r>
            <a:r>
              <a:rPr sz="1412" dirty="0">
                <a:solidFill>
                  <a:srgbClr val="00AFEF"/>
                </a:solidFill>
                <a:latin typeface="Georgia"/>
                <a:cs typeface="Georgia"/>
              </a:rPr>
              <a:t>: </a:t>
            </a:r>
            <a:r>
              <a:rPr sz="1412" spc="-4" dirty="0">
                <a:latin typeface="Georgia"/>
                <a:cs typeface="Georgia"/>
              </a:rPr>
              <a:t>Rotate (twirl) </a:t>
            </a:r>
            <a:r>
              <a:rPr sz="1412" spc="-9" dirty="0">
                <a:latin typeface="Georgia"/>
                <a:cs typeface="Georgia"/>
              </a:rPr>
              <a:t>swab </a:t>
            </a:r>
            <a:r>
              <a:rPr sz="1412" spc="-4" dirty="0">
                <a:latin typeface="Georgia"/>
                <a:cs typeface="Georgia"/>
              </a:rPr>
              <a:t>shaft 3 times  </a:t>
            </a:r>
            <a:r>
              <a:rPr sz="1412" spc="-9" dirty="0">
                <a:latin typeface="Georgia"/>
                <a:cs typeface="Georgia"/>
              </a:rPr>
              <a:t>clockwise </a:t>
            </a:r>
            <a:r>
              <a:rPr sz="1412" dirty="0">
                <a:latin typeface="Georgia"/>
                <a:cs typeface="Georgia"/>
              </a:rPr>
              <a:t>(to </a:t>
            </a:r>
            <a:r>
              <a:rPr sz="1412" spc="-9" dirty="0">
                <a:latin typeface="Georgia"/>
                <a:cs typeface="Georgia"/>
              </a:rPr>
              <a:t>the</a:t>
            </a:r>
            <a:r>
              <a:rPr sz="1412" spc="49" dirty="0">
                <a:latin typeface="Georgia"/>
                <a:cs typeface="Georgia"/>
              </a:rPr>
              <a:t> </a:t>
            </a:r>
            <a:r>
              <a:rPr sz="1412" spc="-9" dirty="0">
                <a:latin typeface="Georgia"/>
                <a:cs typeface="Georgia"/>
              </a:rPr>
              <a:t>right)</a:t>
            </a:r>
            <a:endParaRPr sz="1412" dirty="0">
              <a:latin typeface="Georgia"/>
              <a:cs typeface="Georgia"/>
            </a:endParaRPr>
          </a:p>
        </p:txBody>
      </p:sp>
      <p:sp>
        <p:nvSpPr>
          <p:cNvPr id="9" name="object 9"/>
          <p:cNvSpPr txBox="1"/>
          <p:nvPr/>
        </p:nvSpPr>
        <p:spPr>
          <a:xfrm>
            <a:off x="6137246" y="3568397"/>
            <a:ext cx="3277160" cy="662660"/>
          </a:xfrm>
          <a:prstGeom prst="rect">
            <a:avLst/>
          </a:prstGeom>
        </p:spPr>
        <p:txBody>
          <a:bodyPr vert="horz" wrap="square" lIns="0" tIns="10646" rIns="0" bIns="0" rtlCol="0">
            <a:spAutoFit/>
          </a:bodyPr>
          <a:lstStyle/>
          <a:p>
            <a:pPr marL="11206" marR="4483">
              <a:spcBef>
                <a:spcPts val="84"/>
              </a:spcBef>
            </a:pPr>
            <a:r>
              <a:rPr sz="1412" b="1" spc="-4" dirty="0">
                <a:solidFill>
                  <a:srgbClr val="00AFEF"/>
                </a:solidFill>
                <a:latin typeface="Georgia"/>
                <a:cs typeface="Georgia"/>
              </a:rPr>
              <a:t>Step 4: </a:t>
            </a:r>
            <a:r>
              <a:rPr sz="1412" spc="-9" dirty="0">
                <a:latin typeface="Georgia"/>
                <a:cs typeface="Georgia"/>
              </a:rPr>
              <a:t>Peel </a:t>
            </a:r>
            <a:r>
              <a:rPr sz="1412" spc="-4" dirty="0">
                <a:latin typeface="Georgia"/>
                <a:cs typeface="Georgia"/>
              </a:rPr>
              <a:t>off </a:t>
            </a:r>
            <a:r>
              <a:rPr sz="1412" spc="-9" dirty="0">
                <a:latin typeface="Georgia"/>
                <a:cs typeface="Georgia"/>
              </a:rPr>
              <a:t>adhesive </a:t>
            </a:r>
            <a:r>
              <a:rPr sz="1412" spc="-4" dirty="0">
                <a:latin typeface="Georgia"/>
                <a:cs typeface="Georgia"/>
              </a:rPr>
              <a:t>liner, close and  </a:t>
            </a:r>
            <a:r>
              <a:rPr sz="1412" spc="-9" dirty="0">
                <a:latin typeface="Georgia"/>
                <a:cs typeface="Georgia"/>
              </a:rPr>
              <a:t>securely </a:t>
            </a:r>
            <a:r>
              <a:rPr sz="1412" spc="-4" dirty="0">
                <a:latin typeface="Georgia"/>
                <a:cs typeface="Georgia"/>
              </a:rPr>
              <a:t>seal </a:t>
            </a:r>
            <a:r>
              <a:rPr sz="1412" spc="-9" dirty="0">
                <a:latin typeface="Georgia"/>
                <a:cs typeface="Georgia"/>
              </a:rPr>
              <a:t>card. </a:t>
            </a:r>
            <a:r>
              <a:rPr sz="1412" spc="-4" dirty="0">
                <a:latin typeface="Georgia"/>
                <a:cs typeface="Georgia"/>
              </a:rPr>
              <a:t>Read results in </a:t>
            </a:r>
            <a:r>
              <a:rPr sz="1412" spc="-9" dirty="0">
                <a:latin typeface="Georgia"/>
                <a:cs typeface="Georgia"/>
              </a:rPr>
              <a:t>the  </a:t>
            </a:r>
            <a:r>
              <a:rPr sz="1412" spc="-4" dirty="0">
                <a:latin typeface="Georgia"/>
                <a:cs typeface="Georgia"/>
              </a:rPr>
              <a:t>window 15 minutes </a:t>
            </a:r>
            <a:r>
              <a:rPr sz="1412" spc="-9" dirty="0">
                <a:latin typeface="Georgia"/>
                <a:cs typeface="Georgia"/>
              </a:rPr>
              <a:t>after </a:t>
            </a:r>
            <a:r>
              <a:rPr sz="1412" spc="-4" dirty="0">
                <a:latin typeface="Georgia"/>
                <a:cs typeface="Georgia"/>
              </a:rPr>
              <a:t>closing the</a:t>
            </a:r>
            <a:r>
              <a:rPr sz="1412" spc="88" dirty="0">
                <a:latin typeface="Georgia"/>
                <a:cs typeface="Georgia"/>
              </a:rPr>
              <a:t> </a:t>
            </a:r>
            <a:r>
              <a:rPr sz="1412" spc="-9" dirty="0">
                <a:latin typeface="Georgia"/>
                <a:cs typeface="Georgia"/>
              </a:rPr>
              <a:t>card</a:t>
            </a:r>
            <a:endParaRPr sz="1412" dirty="0">
              <a:latin typeface="Georgia"/>
              <a:cs typeface="Georgia"/>
            </a:endParaRPr>
          </a:p>
        </p:txBody>
      </p:sp>
      <p:sp>
        <p:nvSpPr>
          <p:cNvPr id="10" name="object 10"/>
          <p:cNvSpPr/>
          <p:nvPr/>
        </p:nvSpPr>
        <p:spPr>
          <a:xfrm>
            <a:off x="2973593" y="1945788"/>
            <a:ext cx="1820115" cy="1024022"/>
          </a:xfrm>
          <a:prstGeom prst="rect">
            <a:avLst/>
          </a:prstGeom>
          <a:blipFill>
            <a:blip r:embed="rId3" cstate="print"/>
            <a:stretch>
              <a:fillRect/>
            </a:stretch>
          </a:blipFill>
        </p:spPr>
        <p:txBody>
          <a:bodyPr wrap="square" lIns="0" tIns="0" rIns="0" bIns="0" rtlCol="0"/>
          <a:lstStyle/>
          <a:p>
            <a:endParaRPr sz="1588" dirty="0"/>
          </a:p>
        </p:txBody>
      </p:sp>
      <p:sp>
        <p:nvSpPr>
          <p:cNvPr id="11" name="object 11"/>
          <p:cNvSpPr/>
          <p:nvPr/>
        </p:nvSpPr>
        <p:spPr>
          <a:xfrm>
            <a:off x="2479001" y="4359535"/>
            <a:ext cx="1585009" cy="1323191"/>
          </a:xfrm>
          <a:prstGeom prst="rect">
            <a:avLst/>
          </a:prstGeom>
          <a:blipFill>
            <a:blip r:embed="rId4" cstate="print"/>
            <a:stretch>
              <a:fillRect/>
            </a:stretch>
          </a:blipFill>
        </p:spPr>
        <p:txBody>
          <a:bodyPr wrap="square" lIns="0" tIns="0" rIns="0" bIns="0" rtlCol="0"/>
          <a:lstStyle/>
          <a:p>
            <a:endParaRPr sz="1588" dirty="0"/>
          </a:p>
        </p:txBody>
      </p:sp>
      <p:sp>
        <p:nvSpPr>
          <p:cNvPr id="12" name="object 12"/>
          <p:cNvSpPr/>
          <p:nvPr/>
        </p:nvSpPr>
        <p:spPr>
          <a:xfrm>
            <a:off x="7037294" y="4289612"/>
            <a:ext cx="1547364" cy="1433034"/>
          </a:xfrm>
          <a:prstGeom prst="rect">
            <a:avLst/>
          </a:prstGeom>
          <a:blipFill>
            <a:blip r:embed="rId5" cstate="print"/>
            <a:stretch>
              <a:fillRect/>
            </a:stretch>
          </a:blipFill>
        </p:spPr>
        <p:txBody>
          <a:bodyPr wrap="square" lIns="0" tIns="0" rIns="0" bIns="0" rtlCol="0"/>
          <a:lstStyle/>
          <a:p>
            <a:endParaRPr sz="1588" dirty="0"/>
          </a:p>
        </p:txBody>
      </p:sp>
      <p:sp>
        <p:nvSpPr>
          <p:cNvPr id="13" name="object 13"/>
          <p:cNvSpPr txBox="1"/>
          <p:nvPr/>
        </p:nvSpPr>
        <p:spPr>
          <a:xfrm>
            <a:off x="2365786" y="3103581"/>
            <a:ext cx="3379694" cy="279440"/>
          </a:xfrm>
          <a:prstGeom prst="rect">
            <a:avLst/>
          </a:prstGeom>
          <a:solidFill>
            <a:srgbClr val="004F70"/>
          </a:solidFill>
        </p:spPr>
        <p:txBody>
          <a:bodyPr vert="horz" wrap="square" lIns="0" tIns="34738" rIns="0" bIns="0" rtlCol="0">
            <a:spAutoFit/>
          </a:bodyPr>
          <a:lstStyle/>
          <a:p>
            <a:pPr marL="80687">
              <a:spcBef>
                <a:spcPts val="274"/>
              </a:spcBef>
            </a:pPr>
            <a:r>
              <a:rPr sz="1588" spc="-4" dirty="0">
                <a:solidFill>
                  <a:srgbClr val="FFFFFF"/>
                </a:solidFill>
                <a:latin typeface="Georgia"/>
                <a:cs typeface="Georgia"/>
              </a:rPr>
              <a:t>Collect Nasal</a:t>
            </a:r>
            <a:r>
              <a:rPr sz="1588" spc="-9" dirty="0">
                <a:solidFill>
                  <a:srgbClr val="FFFFFF"/>
                </a:solidFill>
                <a:latin typeface="Georgia"/>
                <a:cs typeface="Georgia"/>
              </a:rPr>
              <a:t> </a:t>
            </a:r>
            <a:r>
              <a:rPr sz="1588" dirty="0">
                <a:solidFill>
                  <a:srgbClr val="FFFFFF"/>
                </a:solidFill>
                <a:latin typeface="Georgia"/>
                <a:cs typeface="Georgia"/>
              </a:rPr>
              <a:t>Swab</a:t>
            </a:r>
            <a:endParaRPr sz="1588" dirty="0">
              <a:latin typeface="Georgia"/>
              <a:cs typeface="Georgia"/>
            </a:endParaRPr>
          </a:p>
        </p:txBody>
      </p:sp>
      <p:sp>
        <p:nvSpPr>
          <p:cNvPr id="14" name="object 14"/>
          <p:cNvSpPr txBox="1"/>
          <p:nvPr/>
        </p:nvSpPr>
        <p:spPr>
          <a:xfrm>
            <a:off x="4525383" y="4253304"/>
            <a:ext cx="1234888" cy="1360350"/>
          </a:xfrm>
          <a:prstGeom prst="rect">
            <a:avLst/>
          </a:prstGeom>
          <a:solidFill>
            <a:srgbClr val="004F70"/>
          </a:solidFill>
        </p:spPr>
        <p:txBody>
          <a:bodyPr vert="horz" wrap="square" lIns="0" tIns="29696" rIns="0" bIns="0" rtlCol="0">
            <a:spAutoFit/>
          </a:bodyPr>
          <a:lstStyle/>
          <a:p>
            <a:pPr marL="80126" marR="129435">
              <a:spcBef>
                <a:spcPts val="234"/>
              </a:spcBef>
            </a:pPr>
            <a:r>
              <a:rPr sz="1235" dirty="0">
                <a:solidFill>
                  <a:srgbClr val="FFFFFF"/>
                </a:solidFill>
                <a:latin typeface="Calibri"/>
                <a:cs typeface="Calibri"/>
              </a:rPr>
              <a:t>Within 3  </a:t>
            </a:r>
            <a:r>
              <a:rPr sz="1235" spc="-9" dirty="0">
                <a:solidFill>
                  <a:srgbClr val="FFFFFF"/>
                </a:solidFill>
                <a:latin typeface="Calibri"/>
                <a:cs typeface="Calibri"/>
              </a:rPr>
              <a:t>minutes </a:t>
            </a:r>
            <a:r>
              <a:rPr sz="1235" dirty="0">
                <a:solidFill>
                  <a:srgbClr val="FFFFFF"/>
                </a:solidFill>
                <a:latin typeface="Calibri"/>
                <a:cs typeface="Calibri"/>
              </a:rPr>
              <a:t>of  </a:t>
            </a:r>
            <a:r>
              <a:rPr sz="1235" spc="-4" dirty="0">
                <a:solidFill>
                  <a:srgbClr val="FFFFFF"/>
                </a:solidFill>
                <a:latin typeface="Calibri"/>
                <a:cs typeface="Calibri"/>
              </a:rPr>
              <a:t>adding  </a:t>
            </a:r>
            <a:r>
              <a:rPr sz="1235" spc="-9" dirty="0">
                <a:solidFill>
                  <a:srgbClr val="FFFFFF"/>
                </a:solidFill>
                <a:latin typeface="Calibri"/>
                <a:cs typeface="Calibri"/>
              </a:rPr>
              <a:t>extraction  reagent drops,  </a:t>
            </a:r>
            <a:r>
              <a:rPr sz="1235" spc="-4" dirty="0">
                <a:solidFill>
                  <a:srgbClr val="FFFFFF"/>
                </a:solidFill>
                <a:latin typeface="Calibri"/>
                <a:cs typeface="Calibri"/>
              </a:rPr>
              <a:t>insert </a:t>
            </a:r>
            <a:r>
              <a:rPr sz="1235" spc="-9" dirty="0">
                <a:solidFill>
                  <a:srgbClr val="FFFFFF"/>
                </a:solidFill>
                <a:latin typeface="Calibri"/>
                <a:cs typeface="Calibri"/>
              </a:rPr>
              <a:t>swab into  test </a:t>
            </a:r>
            <a:r>
              <a:rPr sz="1235" spc="-13" dirty="0">
                <a:solidFill>
                  <a:srgbClr val="FFFFFF"/>
                </a:solidFill>
                <a:latin typeface="Calibri"/>
                <a:cs typeface="Calibri"/>
              </a:rPr>
              <a:t>card</a:t>
            </a:r>
            <a:endParaRPr sz="1235" dirty="0">
              <a:latin typeface="Calibri"/>
              <a:cs typeface="Calibri"/>
            </a:endParaRPr>
          </a:p>
        </p:txBody>
      </p:sp>
      <p:sp>
        <p:nvSpPr>
          <p:cNvPr id="15" name="object 15"/>
          <p:cNvSpPr txBox="1"/>
          <p:nvPr/>
        </p:nvSpPr>
        <p:spPr>
          <a:xfrm>
            <a:off x="2493057" y="5961933"/>
            <a:ext cx="4542304" cy="146493"/>
          </a:xfrm>
          <a:prstGeom prst="rect">
            <a:avLst/>
          </a:prstGeom>
        </p:spPr>
        <p:txBody>
          <a:bodyPr vert="horz" wrap="square" lIns="0" tIns="10646" rIns="0" bIns="0" rtlCol="0">
            <a:spAutoFit/>
          </a:bodyPr>
          <a:lstStyle/>
          <a:p>
            <a:pPr marL="11206">
              <a:spcBef>
                <a:spcPts val="84"/>
              </a:spcBef>
            </a:pPr>
            <a:r>
              <a:rPr sz="882" spc="-4" dirty="0">
                <a:latin typeface="Georgia"/>
                <a:cs typeface="Georgia"/>
              </a:rPr>
              <a:t>*Swab will not be moved from immediate testing area where </a:t>
            </a:r>
            <a:r>
              <a:rPr sz="882" spc="-9" dirty="0">
                <a:latin typeface="Georgia"/>
                <a:cs typeface="Georgia"/>
              </a:rPr>
              <a:t>sample </a:t>
            </a:r>
            <a:r>
              <a:rPr sz="882" spc="-4" dirty="0">
                <a:latin typeface="Georgia"/>
                <a:cs typeface="Georgia"/>
              </a:rPr>
              <a:t>collection </a:t>
            </a:r>
            <a:r>
              <a:rPr sz="882" spc="-9" dirty="0">
                <a:latin typeface="Georgia"/>
                <a:cs typeface="Georgia"/>
              </a:rPr>
              <a:t>is</a:t>
            </a:r>
            <a:r>
              <a:rPr sz="882" spc="115" dirty="0">
                <a:latin typeface="Georgia"/>
                <a:cs typeface="Georgia"/>
              </a:rPr>
              <a:t> </a:t>
            </a:r>
            <a:r>
              <a:rPr sz="882" spc="-4" dirty="0">
                <a:latin typeface="Georgia"/>
                <a:cs typeface="Georgia"/>
              </a:rPr>
              <a:t>performed</a:t>
            </a:r>
            <a:endParaRPr sz="882" dirty="0">
              <a:latin typeface="Georgia"/>
              <a:cs typeface="Georgia"/>
            </a:endParaRPr>
          </a:p>
        </p:txBody>
      </p:sp>
      <p:sp>
        <p:nvSpPr>
          <p:cNvPr id="16" name="Slide Number Placeholder 15">
            <a:extLst>
              <a:ext uri="{FF2B5EF4-FFF2-40B4-BE49-F238E27FC236}">
                <a16:creationId xmlns:a16="http://schemas.microsoft.com/office/drawing/2014/main" id="{29CD7B8F-1064-4024-9B1E-FE57B00907AC}"/>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43689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987"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a:t>
            </a:r>
            <a:r>
              <a:rPr sz="882" dirty="0">
                <a:latin typeface="Calibri"/>
                <a:cs typeface="Calibri"/>
              </a:rPr>
              <a:t>do </a:t>
            </a:r>
            <a:r>
              <a:rPr sz="882" spc="-9" dirty="0">
                <a:latin typeface="Calibri"/>
                <a:cs typeface="Calibri"/>
              </a:rPr>
              <a:t>not</a:t>
            </a:r>
            <a:r>
              <a:rPr sz="882" spc="18"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40237" y="6012179"/>
            <a:ext cx="2554941" cy="322729"/>
          </a:xfrm>
          <a:custGeom>
            <a:avLst/>
            <a:gdLst/>
            <a:ahLst/>
            <a:cxnLst/>
            <a:rect l="l" t="t" r="r" b="b"/>
            <a:pathLst>
              <a:path w="2895600" h="365759">
                <a:moveTo>
                  <a:pt x="2895599" y="365760"/>
                </a:moveTo>
                <a:lnTo>
                  <a:pt x="0" y="365760"/>
                </a:lnTo>
                <a:lnTo>
                  <a:pt x="0" y="0"/>
                </a:lnTo>
                <a:lnTo>
                  <a:pt x="2895599" y="0"/>
                </a:lnTo>
                <a:lnTo>
                  <a:pt x="2895599" y="365760"/>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571154" y="671878"/>
            <a:ext cx="2286560" cy="390982"/>
          </a:xfrm>
          <a:prstGeom prst="rect">
            <a:avLst/>
          </a:prstGeom>
        </p:spPr>
        <p:txBody>
          <a:bodyPr vert="horz" wrap="square" lIns="0" tIns="10646" rIns="0" bIns="0" rtlCol="0" anchor="ctr">
            <a:spAutoFit/>
          </a:bodyPr>
          <a:lstStyle/>
          <a:p>
            <a:pPr marL="11206">
              <a:lnSpc>
                <a:spcPct val="100000"/>
              </a:lnSpc>
              <a:spcBef>
                <a:spcPts val="84"/>
              </a:spcBef>
            </a:pPr>
            <a:r>
              <a:rPr sz="2471" spc="-4" dirty="0">
                <a:solidFill>
                  <a:srgbClr val="009CDD"/>
                </a:solidFill>
              </a:rPr>
              <a:t>Training</a:t>
            </a:r>
            <a:r>
              <a:rPr sz="2471" spc="-26" dirty="0">
                <a:solidFill>
                  <a:srgbClr val="009CDD"/>
                </a:solidFill>
              </a:rPr>
              <a:t> </a:t>
            </a:r>
            <a:r>
              <a:rPr sz="2471" spc="-4" dirty="0">
                <a:solidFill>
                  <a:srgbClr val="009CDD"/>
                </a:solidFill>
              </a:rPr>
              <a:t>Toolkit</a:t>
            </a:r>
            <a:endParaRPr sz="2471" dirty="0"/>
          </a:p>
        </p:txBody>
      </p:sp>
      <p:sp>
        <p:nvSpPr>
          <p:cNvPr id="6" name="object 6"/>
          <p:cNvSpPr txBox="1"/>
          <p:nvPr/>
        </p:nvSpPr>
        <p:spPr>
          <a:xfrm>
            <a:off x="2556734" y="3220570"/>
            <a:ext cx="2996452" cy="212108"/>
          </a:xfrm>
          <a:prstGeom prst="rect">
            <a:avLst/>
          </a:prstGeom>
          <a:solidFill>
            <a:srgbClr val="004F70"/>
          </a:solidFill>
        </p:spPr>
        <p:txBody>
          <a:bodyPr vert="horz" wrap="square" lIns="0" tIns="28574" rIns="0" bIns="0" rtlCol="0">
            <a:spAutoFit/>
          </a:bodyPr>
          <a:lstStyle/>
          <a:p>
            <a:pPr marL="629244">
              <a:spcBef>
                <a:spcPts val="224"/>
              </a:spcBef>
            </a:pPr>
            <a:r>
              <a:rPr sz="1191" b="1" dirty="0">
                <a:solidFill>
                  <a:srgbClr val="FFFFFF"/>
                </a:solidFill>
                <a:latin typeface="Calibri"/>
                <a:cs typeface="Calibri"/>
              </a:rPr>
              <a:t>Six </a:t>
            </a:r>
            <a:r>
              <a:rPr sz="1191" b="1" spc="-4" dirty="0">
                <a:solidFill>
                  <a:srgbClr val="FFFFFF"/>
                </a:solidFill>
                <a:latin typeface="Calibri"/>
                <a:cs typeface="Calibri"/>
              </a:rPr>
              <a:t>Detailed </a:t>
            </a:r>
            <a:r>
              <a:rPr sz="1191" b="1" spc="-9" dirty="0">
                <a:solidFill>
                  <a:srgbClr val="FFFFFF"/>
                </a:solidFill>
                <a:latin typeface="Calibri"/>
                <a:cs typeface="Calibri"/>
              </a:rPr>
              <a:t>Training</a:t>
            </a:r>
            <a:r>
              <a:rPr sz="1191" b="1" spc="-84" dirty="0">
                <a:solidFill>
                  <a:srgbClr val="FFFFFF"/>
                </a:solidFill>
                <a:latin typeface="Calibri"/>
                <a:cs typeface="Calibri"/>
              </a:rPr>
              <a:t> </a:t>
            </a:r>
            <a:r>
              <a:rPr sz="1191" b="1" dirty="0">
                <a:solidFill>
                  <a:srgbClr val="FFFFFF"/>
                </a:solidFill>
                <a:latin typeface="Calibri"/>
                <a:cs typeface="Calibri"/>
              </a:rPr>
              <a:t>Videos</a:t>
            </a:r>
            <a:endParaRPr sz="1191" dirty="0">
              <a:latin typeface="Calibri"/>
              <a:cs typeface="Calibri"/>
            </a:endParaRPr>
          </a:p>
        </p:txBody>
      </p:sp>
      <p:sp>
        <p:nvSpPr>
          <p:cNvPr id="7" name="object 7"/>
          <p:cNvSpPr txBox="1"/>
          <p:nvPr/>
        </p:nvSpPr>
        <p:spPr>
          <a:xfrm>
            <a:off x="6096000" y="3220570"/>
            <a:ext cx="2996452" cy="212108"/>
          </a:xfrm>
          <a:prstGeom prst="rect">
            <a:avLst/>
          </a:prstGeom>
          <a:solidFill>
            <a:srgbClr val="009CDD"/>
          </a:solidFill>
        </p:spPr>
        <p:txBody>
          <a:bodyPr vert="horz" wrap="square" lIns="0" tIns="28574" rIns="0" bIns="0" rtlCol="0">
            <a:spAutoFit/>
          </a:bodyPr>
          <a:lstStyle/>
          <a:p>
            <a:pPr marL="865701">
              <a:spcBef>
                <a:spcPts val="224"/>
              </a:spcBef>
            </a:pPr>
            <a:r>
              <a:rPr sz="1191" b="1" spc="-9" dirty="0">
                <a:solidFill>
                  <a:srgbClr val="FFFFFF"/>
                </a:solidFill>
                <a:latin typeface="Calibri"/>
                <a:cs typeface="Calibri"/>
              </a:rPr>
              <a:t>PowerPoint</a:t>
            </a:r>
            <a:r>
              <a:rPr sz="1191" b="1" spc="-44" dirty="0">
                <a:solidFill>
                  <a:srgbClr val="FFFFFF"/>
                </a:solidFill>
                <a:latin typeface="Calibri"/>
                <a:cs typeface="Calibri"/>
              </a:rPr>
              <a:t> </a:t>
            </a:r>
            <a:r>
              <a:rPr sz="1191" b="1" spc="-9" dirty="0">
                <a:solidFill>
                  <a:srgbClr val="FFFFFF"/>
                </a:solidFill>
                <a:latin typeface="Calibri"/>
                <a:cs typeface="Calibri"/>
              </a:rPr>
              <a:t>Training</a:t>
            </a:r>
            <a:endParaRPr sz="1191" dirty="0">
              <a:latin typeface="Calibri"/>
              <a:cs typeface="Calibri"/>
            </a:endParaRPr>
          </a:p>
        </p:txBody>
      </p:sp>
      <p:sp>
        <p:nvSpPr>
          <p:cNvPr id="8" name="object 8"/>
          <p:cNvSpPr txBox="1"/>
          <p:nvPr/>
        </p:nvSpPr>
        <p:spPr>
          <a:xfrm>
            <a:off x="2556734" y="5366721"/>
            <a:ext cx="2996452" cy="212108"/>
          </a:xfrm>
          <a:prstGeom prst="rect">
            <a:avLst/>
          </a:prstGeom>
          <a:solidFill>
            <a:srgbClr val="64CCC8"/>
          </a:solidFill>
        </p:spPr>
        <p:txBody>
          <a:bodyPr vert="horz" wrap="square" lIns="0" tIns="28574" rIns="0" bIns="0" rtlCol="0">
            <a:spAutoFit/>
          </a:bodyPr>
          <a:lstStyle/>
          <a:p>
            <a:pPr marL="378778">
              <a:spcBef>
                <a:spcPts val="224"/>
              </a:spcBef>
            </a:pPr>
            <a:r>
              <a:rPr sz="1191" b="1" dirty="0">
                <a:solidFill>
                  <a:srgbClr val="FFFFFF"/>
                </a:solidFill>
                <a:latin typeface="Calibri"/>
                <a:cs typeface="Calibri"/>
              </a:rPr>
              <a:t>Helpful </a:t>
            </a:r>
            <a:r>
              <a:rPr sz="1191" b="1" spc="-22" dirty="0">
                <a:solidFill>
                  <a:srgbClr val="FFFFFF"/>
                </a:solidFill>
                <a:latin typeface="Calibri"/>
                <a:cs typeface="Calibri"/>
              </a:rPr>
              <a:t>Tools </a:t>
            </a:r>
            <a:r>
              <a:rPr sz="1191" b="1" dirty="0">
                <a:solidFill>
                  <a:srgbClr val="FFFFFF"/>
                </a:solidFill>
                <a:latin typeface="Calibri"/>
                <a:cs typeface="Calibri"/>
              </a:rPr>
              <a:t>&amp; Support</a:t>
            </a:r>
            <a:r>
              <a:rPr sz="1191" b="1" spc="-93" dirty="0">
                <a:solidFill>
                  <a:srgbClr val="FFFFFF"/>
                </a:solidFill>
                <a:latin typeface="Calibri"/>
                <a:cs typeface="Calibri"/>
              </a:rPr>
              <a:t> </a:t>
            </a:r>
            <a:r>
              <a:rPr sz="1191" b="1" spc="-4" dirty="0">
                <a:solidFill>
                  <a:srgbClr val="FFFFFF"/>
                </a:solidFill>
                <a:latin typeface="Calibri"/>
                <a:cs typeface="Calibri"/>
              </a:rPr>
              <a:t>Documents</a:t>
            </a:r>
            <a:endParaRPr sz="1191" dirty="0">
              <a:latin typeface="Calibri"/>
              <a:cs typeface="Calibri"/>
            </a:endParaRPr>
          </a:p>
        </p:txBody>
      </p:sp>
      <p:sp>
        <p:nvSpPr>
          <p:cNvPr id="9" name="object 9"/>
          <p:cNvSpPr/>
          <p:nvPr/>
        </p:nvSpPr>
        <p:spPr>
          <a:xfrm>
            <a:off x="6120205" y="5366721"/>
            <a:ext cx="2996452" cy="773206"/>
          </a:xfrm>
          <a:custGeom>
            <a:avLst/>
            <a:gdLst/>
            <a:ahLst/>
            <a:cxnLst/>
            <a:rect l="l" t="t" r="r" b="b"/>
            <a:pathLst>
              <a:path w="3395979" h="876300">
                <a:moveTo>
                  <a:pt x="3395471" y="876300"/>
                </a:moveTo>
                <a:lnTo>
                  <a:pt x="0" y="876300"/>
                </a:lnTo>
                <a:lnTo>
                  <a:pt x="0" y="0"/>
                </a:lnTo>
                <a:lnTo>
                  <a:pt x="3395471" y="0"/>
                </a:lnTo>
                <a:lnTo>
                  <a:pt x="3395471" y="876300"/>
                </a:lnTo>
                <a:close/>
              </a:path>
            </a:pathLst>
          </a:custGeom>
          <a:solidFill>
            <a:srgbClr val="00B13F"/>
          </a:solidFill>
        </p:spPr>
        <p:txBody>
          <a:bodyPr wrap="square" lIns="0" tIns="0" rIns="0" bIns="0" rtlCol="0"/>
          <a:lstStyle/>
          <a:p>
            <a:endParaRPr sz="1588" dirty="0"/>
          </a:p>
        </p:txBody>
      </p:sp>
      <p:sp>
        <p:nvSpPr>
          <p:cNvPr id="10" name="object 10"/>
          <p:cNvSpPr txBox="1"/>
          <p:nvPr/>
        </p:nvSpPr>
        <p:spPr>
          <a:xfrm>
            <a:off x="6120205" y="5366722"/>
            <a:ext cx="2996452" cy="508529"/>
          </a:xfrm>
          <a:prstGeom prst="rect">
            <a:avLst/>
          </a:prstGeom>
        </p:spPr>
        <p:txBody>
          <a:bodyPr vert="horz" wrap="square" lIns="0" tIns="25773" rIns="0" bIns="0" rtlCol="0">
            <a:spAutoFit/>
          </a:bodyPr>
          <a:lstStyle/>
          <a:p>
            <a:pPr marL="296972" marR="288567" indent="73402">
              <a:lnSpc>
                <a:spcPct val="101800"/>
              </a:lnSpc>
              <a:spcBef>
                <a:spcPts val="202"/>
              </a:spcBef>
              <a:tabLst>
                <a:tab pos="1392965" algn="l"/>
              </a:tabLst>
            </a:pPr>
            <a:r>
              <a:rPr sz="1191" b="1" spc="-22" dirty="0">
                <a:solidFill>
                  <a:srgbClr val="FFFFFF"/>
                </a:solidFill>
                <a:latin typeface="Calibri"/>
                <a:cs typeface="Calibri"/>
              </a:rPr>
              <a:t>FAQs </a:t>
            </a:r>
            <a:r>
              <a:rPr sz="1191" b="1" dirty="0">
                <a:solidFill>
                  <a:srgbClr val="FFFFFF"/>
                </a:solidFill>
                <a:latin typeface="Calibri"/>
                <a:cs typeface="Calibri"/>
              </a:rPr>
              <a:t>and </a:t>
            </a:r>
            <a:r>
              <a:rPr sz="1191" b="1" spc="-13" dirty="0">
                <a:solidFill>
                  <a:srgbClr val="FFFFFF"/>
                </a:solidFill>
                <a:latin typeface="Calibri"/>
                <a:cs typeface="Calibri"/>
              </a:rPr>
              <a:t>Technical </a:t>
            </a:r>
            <a:r>
              <a:rPr sz="1191" b="1" dirty="0">
                <a:solidFill>
                  <a:srgbClr val="FFFFFF"/>
                </a:solidFill>
                <a:latin typeface="Calibri"/>
                <a:cs typeface="Calibri"/>
              </a:rPr>
              <a:t>Service </a:t>
            </a:r>
            <a:r>
              <a:rPr sz="1191" b="1" spc="-4" dirty="0">
                <a:solidFill>
                  <a:srgbClr val="FFFFFF"/>
                </a:solidFill>
                <a:latin typeface="Calibri"/>
                <a:cs typeface="Calibri"/>
              </a:rPr>
              <a:t>Contacts  </a:t>
            </a:r>
            <a:r>
              <a:rPr sz="971" b="1" spc="-4" dirty="0">
                <a:solidFill>
                  <a:srgbClr val="FFFFFF"/>
                </a:solidFill>
                <a:latin typeface="Georgia"/>
                <a:cs typeface="Georgia"/>
              </a:rPr>
              <a:t>Monday-Friday	8am </a:t>
            </a:r>
            <a:r>
              <a:rPr sz="971" b="1" dirty="0">
                <a:solidFill>
                  <a:srgbClr val="FFFFFF"/>
                </a:solidFill>
                <a:latin typeface="Georgia"/>
                <a:cs typeface="Georgia"/>
              </a:rPr>
              <a:t>EST – 8pm EST  1-800-257-9525 </a:t>
            </a:r>
            <a:r>
              <a:rPr sz="971" b="1" spc="-4" dirty="0">
                <a:solidFill>
                  <a:srgbClr val="FFFFFF"/>
                </a:solidFill>
                <a:latin typeface="Georgia"/>
                <a:cs typeface="Georgia"/>
              </a:rPr>
              <a:t>or</a:t>
            </a:r>
            <a:r>
              <a:rPr sz="971" b="1" u="sng" spc="190" dirty="0">
                <a:solidFill>
                  <a:srgbClr val="FFFFFF"/>
                </a:solidFill>
                <a:uFill>
                  <a:solidFill>
                    <a:srgbClr val="FFFFFF"/>
                  </a:solidFill>
                </a:uFill>
                <a:latin typeface="Georgia"/>
                <a:cs typeface="Georgia"/>
              </a:rPr>
              <a:t> </a:t>
            </a:r>
            <a:r>
              <a:rPr sz="971" b="1" u="sng" spc="-4" dirty="0">
                <a:solidFill>
                  <a:srgbClr val="FFFFFF"/>
                </a:solidFill>
                <a:uFill>
                  <a:solidFill>
                    <a:srgbClr val="FFFFFF"/>
                  </a:solidFill>
                </a:uFill>
                <a:latin typeface="Georgia"/>
                <a:cs typeface="Georgia"/>
                <a:hlinkClick r:id="rId2"/>
              </a:rPr>
              <a:t>ts.scr@abbott.com</a:t>
            </a:r>
            <a:endParaRPr sz="971" dirty="0">
              <a:latin typeface="Georgia"/>
              <a:cs typeface="Georgia"/>
            </a:endParaRPr>
          </a:p>
        </p:txBody>
      </p:sp>
      <p:grpSp>
        <p:nvGrpSpPr>
          <p:cNvPr id="11" name="object 11"/>
          <p:cNvGrpSpPr/>
          <p:nvPr/>
        </p:nvGrpSpPr>
        <p:grpSpPr>
          <a:xfrm>
            <a:off x="6096000" y="2025128"/>
            <a:ext cx="2996452" cy="1111063"/>
            <a:chOff x="5029200" y="2295144"/>
            <a:chExt cx="3395979" cy="1259205"/>
          </a:xfrm>
        </p:grpSpPr>
        <p:sp>
          <p:nvSpPr>
            <p:cNvPr id="12" name="object 12"/>
            <p:cNvSpPr/>
            <p:nvPr/>
          </p:nvSpPr>
          <p:spPr>
            <a:xfrm>
              <a:off x="5029200" y="2295144"/>
              <a:ext cx="3395979" cy="1245235"/>
            </a:xfrm>
            <a:custGeom>
              <a:avLst/>
              <a:gdLst/>
              <a:ahLst/>
              <a:cxnLst/>
              <a:rect l="l" t="t" r="r" b="b"/>
              <a:pathLst>
                <a:path w="3395979" h="1245235">
                  <a:moveTo>
                    <a:pt x="3395471" y="1245107"/>
                  </a:moveTo>
                  <a:lnTo>
                    <a:pt x="0" y="1245107"/>
                  </a:lnTo>
                  <a:lnTo>
                    <a:pt x="0" y="0"/>
                  </a:lnTo>
                  <a:lnTo>
                    <a:pt x="3395471" y="0"/>
                  </a:lnTo>
                  <a:lnTo>
                    <a:pt x="3395471" y="1245107"/>
                  </a:lnTo>
                  <a:close/>
                </a:path>
              </a:pathLst>
            </a:custGeom>
            <a:solidFill>
              <a:srgbClr val="009CDD"/>
            </a:solidFill>
          </p:spPr>
          <p:txBody>
            <a:bodyPr wrap="square" lIns="0" tIns="0" rIns="0" bIns="0" rtlCol="0"/>
            <a:lstStyle/>
            <a:p>
              <a:endParaRPr sz="1588" dirty="0"/>
            </a:p>
          </p:txBody>
        </p:sp>
        <p:sp>
          <p:nvSpPr>
            <p:cNvPr id="13" name="object 13"/>
            <p:cNvSpPr/>
            <p:nvPr/>
          </p:nvSpPr>
          <p:spPr>
            <a:xfrm>
              <a:off x="5811012" y="2307335"/>
              <a:ext cx="1656587" cy="1246631"/>
            </a:xfrm>
            <a:prstGeom prst="rect">
              <a:avLst/>
            </a:prstGeom>
            <a:blipFill>
              <a:blip r:embed="rId3" cstate="print"/>
              <a:stretch>
                <a:fillRect/>
              </a:stretch>
            </a:blipFill>
          </p:spPr>
          <p:txBody>
            <a:bodyPr wrap="square" lIns="0" tIns="0" rIns="0" bIns="0" rtlCol="0"/>
            <a:lstStyle/>
            <a:p>
              <a:endParaRPr sz="1588" dirty="0"/>
            </a:p>
          </p:txBody>
        </p:sp>
      </p:grpSp>
      <p:grpSp>
        <p:nvGrpSpPr>
          <p:cNvPr id="14" name="object 14"/>
          <p:cNvGrpSpPr/>
          <p:nvPr/>
        </p:nvGrpSpPr>
        <p:grpSpPr>
          <a:xfrm>
            <a:off x="2551355" y="3886200"/>
            <a:ext cx="2877671" cy="1390650"/>
            <a:chOff x="1011936" y="4404360"/>
            <a:chExt cx="3261360" cy="1576070"/>
          </a:xfrm>
        </p:grpSpPr>
        <p:sp>
          <p:nvSpPr>
            <p:cNvPr id="15" name="object 15"/>
            <p:cNvSpPr/>
            <p:nvPr/>
          </p:nvSpPr>
          <p:spPr>
            <a:xfrm>
              <a:off x="1146588" y="4437888"/>
              <a:ext cx="931896" cy="1465418"/>
            </a:xfrm>
            <a:prstGeom prst="rect">
              <a:avLst/>
            </a:prstGeom>
            <a:blipFill>
              <a:blip r:embed="rId4" cstate="print"/>
              <a:stretch>
                <a:fillRect/>
              </a:stretch>
            </a:blipFill>
          </p:spPr>
          <p:txBody>
            <a:bodyPr wrap="square" lIns="0" tIns="0" rIns="0" bIns="0" rtlCol="0"/>
            <a:lstStyle/>
            <a:p>
              <a:endParaRPr sz="1588" dirty="0"/>
            </a:p>
          </p:txBody>
        </p:sp>
        <p:sp>
          <p:nvSpPr>
            <p:cNvPr id="16" name="object 16"/>
            <p:cNvSpPr/>
            <p:nvPr/>
          </p:nvSpPr>
          <p:spPr>
            <a:xfrm>
              <a:off x="1014984" y="4442460"/>
              <a:ext cx="1184275" cy="1529080"/>
            </a:xfrm>
            <a:custGeom>
              <a:avLst/>
              <a:gdLst/>
              <a:ahLst/>
              <a:cxnLst/>
              <a:rect l="l" t="t" r="r" b="b"/>
              <a:pathLst>
                <a:path w="1184275" h="1529079">
                  <a:moveTo>
                    <a:pt x="0" y="0"/>
                  </a:moveTo>
                  <a:lnTo>
                    <a:pt x="1184148" y="0"/>
                  </a:lnTo>
                  <a:lnTo>
                    <a:pt x="1184148" y="1528572"/>
                  </a:lnTo>
                  <a:lnTo>
                    <a:pt x="0" y="1528572"/>
                  </a:lnTo>
                  <a:lnTo>
                    <a:pt x="0" y="0"/>
                  </a:lnTo>
                  <a:close/>
                </a:path>
              </a:pathLst>
            </a:custGeom>
            <a:ln w="6096">
              <a:solidFill>
                <a:srgbClr val="000000"/>
              </a:solidFill>
            </a:ln>
          </p:spPr>
          <p:txBody>
            <a:bodyPr wrap="square" lIns="0" tIns="0" rIns="0" bIns="0" rtlCol="0"/>
            <a:lstStyle/>
            <a:p>
              <a:endParaRPr sz="1588" dirty="0"/>
            </a:p>
          </p:txBody>
        </p:sp>
        <p:sp>
          <p:nvSpPr>
            <p:cNvPr id="17" name="object 17"/>
            <p:cNvSpPr/>
            <p:nvPr/>
          </p:nvSpPr>
          <p:spPr>
            <a:xfrm>
              <a:off x="1769363" y="4425696"/>
              <a:ext cx="1190243" cy="1548383"/>
            </a:xfrm>
            <a:prstGeom prst="rect">
              <a:avLst/>
            </a:prstGeom>
            <a:blipFill>
              <a:blip r:embed="rId5" cstate="print"/>
              <a:stretch>
                <a:fillRect/>
              </a:stretch>
            </a:blipFill>
          </p:spPr>
          <p:txBody>
            <a:bodyPr wrap="square" lIns="0" tIns="0" rIns="0" bIns="0" rtlCol="0"/>
            <a:lstStyle/>
            <a:p>
              <a:endParaRPr sz="1588" dirty="0"/>
            </a:p>
          </p:txBody>
        </p:sp>
        <p:sp>
          <p:nvSpPr>
            <p:cNvPr id="18" name="object 18"/>
            <p:cNvSpPr/>
            <p:nvPr/>
          </p:nvSpPr>
          <p:spPr>
            <a:xfrm>
              <a:off x="1769363" y="4424172"/>
              <a:ext cx="1191895" cy="1550035"/>
            </a:xfrm>
            <a:custGeom>
              <a:avLst/>
              <a:gdLst/>
              <a:ahLst/>
              <a:cxnLst/>
              <a:rect l="l" t="t" r="r" b="b"/>
              <a:pathLst>
                <a:path w="1191895" h="1550035">
                  <a:moveTo>
                    <a:pt x="0" y="0"/>
                  </a:moveTo>
                  <a:lnTo>
                    <a:pt x="1191768" y="0"/>
                  </a:lnTo>
                  <a:lnTo>
                    <a:pt x="1191768" y="1549908"/>
                  </a:lnTo>
                  <a:lnTo>
                    <a:pt x="0" y="1549908"/>
                  </a:lnTo>
                  <a:lnTo>
                    <a:pt x="0" y="0"/>
                  </a:lnTo>
                  <a:close/>
                </a:path>
              </a:pathLst>
            </a:custGeom>
            <a:ln w="12192">
              <a:solidFill>
                <a:srgbClr val="000000"/>
              </a:solidFill>
            </a:ln>
          </p:spPr>
          <p:txBody>
            <a:bodyPr wrap="square" lIns="0" tIns="0" rIns="0" bIns="0" rtlCol="0"/>
            <a:lstStyle/>
            <a:p>
              <a:endParaRPr sz="1588" dirty="0"/>
            </a:p>
          </p:txBody>
        </p:sp>
        <p:sp>
          <p:nvSpPr>
            <p:cNvPr id="19" name="object 19"/>
            <p:cNvSpPr/>
            <p:nvPr/>
          </p:nvSpPr>
          <p:spPr>
            <a:xfrm>
              <a:off x="2676143" y="4425696"/>
              <a:ext cx="807720" cy="1548383"/>
            </a:xfrm>
            <a:prstGeom prst="rect">
              <a:avLst/>
            </a:prstGeom>
            <a:blipFill>
              <a:blip r:embed="rId6" cstate="print"/>
              <a:stretch>
                <a:fillRect/>
              </a:stretch>
            </a:blipFill>
          </p:spPr>
          <p:txBody>
            <a:bodyPr wrap="square" lIns="0" tIns="0" rIns="0" bIns="0" rtlCol="0"/>
            <a:lstStyle/>
            <a:p>
              <a:endParaRPr sz="1588" dirty="0"/>
            </a:p>
          </p:txBody>
        </p:sp>
        <p:sp>
          <p:nvSpPr>
            <p:cNvPr id="20" name="object 20"/>
            <p:cNvSpPr/>
            <p:nvPr/>
          </p:nvSpPr>
          <p:spPr>
            <a:xfrm>
              <a:off x="2677668" y="4425696"/>
              <a:ext cx="809625" cy="1548765"/>
            </a:xfrm>
            <a:custGeom>
              <a:avLst/>
              <a:gdLst/>
              <a:ahLst/>
              <a:cxnLst/>
              <a:rect l="l" t="t" r="r" b="b"/>
              <a:pathLst>
                <a:path w="809625" h="1548764">
                  <a:moveTo>
                    <a:pt x="0" y="0"/>
                  </a:moveTo>
                  <a:lnTo>
                    <a:pt x="809243" y="0"/>
                  </a:lnTo>
                  <a:lnTo>
                    <a:pt x="809243" y="1548383"/>
                  </a:lnTo>
                  <a:lnTo>
                    <a:pt x="0" y="1548383"/>
                  </a:lnTo>
                  <a:lnTo>
                    <a:pt x="0" y="0"/>
                  </a:lnTo>
                  <a:close/>
                </a:path>
              </a:pathLst>
            </a:custGeom>
            <a:ln w="12192">
              <a:solidFill>
                <a:srgbClr val="000000"/>
              </a:solidFill>
            </a:ln>
          </p:spPr>
          <p:txBody>
            <a:bodyPr wrap="square" lIns="0" tIns="0" rIns="0" bIns="0" rtlCol="0"/>
            <a:lstStyle/>
            <a:p>
              <a:endParaRPr sz="1588" dirty="0"/>
            </a:p>
          </p:txBody>
        </p:sp>
        <p:sp>
          <p:nvSpPr>
            <p:cNvPr id="21" name="object 21"/>
            <p:cNvSpPr/>
            <p:nvPr/>
          </p:nvSpPr>
          <p:spPr>
            <a:xfrm>
              <a:off x="3457956" y="4413504"/>
              <a:ext cx="807719" cy="1546859"/>
            </a:xfrm>
            <a:prstGeom prst="rect">
              <a:avLst/>
            </a:prstGeom>
            <a:blipFill>
              <a:blip r:embed="rId7" cstate="print"/>
              <a:stretch>
                <a:fillRect/>
              </a:stretch>
            </a:blipFill>
          </p:spPr>
          <p:txBody>
            <a:bodyPr wrap="square" lIns="0" tIns="0" rIns="0" bIns="0" rtlCol="0"/>
            <a:lstStyle/>
            <a:p>
              <a:endParaRPr sz="1588" dirty="0"/>
            </a:p>
          </p:txBody>
        </p:sp>
        <p:sp>
          <p:nvSpPr>
            <p:cNvPr id="22" name="object 22"/>
            <p:cNvSpPr/>
            <p:nvPr/>
          </p:nvSpPr>
          <p:spPr>
            <a:xfrm>
              <a:off x="3457956" y="4410456"/>
              <a:ext cx="809625" cy="1553210"/>
            </a:xfrm>
            <a:custGeom>
              <a:avLst/>
              <a:gdLst/>
              <a:ahLst/>
              <a:cxnLst/>
              <a:rect l="l" t="t" r="r" b="b"/>
              <a:pathLst>
                <a:path w="809625" h="1553210">
                  <a:moveTo>
                    <a:pt x="0" y="0"/>
                  </a:moveTo>
                  <a:lnTo>
                    <a:pt x="809243" y="0"/>
                  </a:lnTo>
                  <a:lnTo>
                    <a:pt x="809243" y="1552956"/>
                  </a:lnTo>
                  <a:lnTo>
                    <a:pt x="0" y="1552956"/>
                  </a:lnTo>
                  <a:lnTo>
                    <a:pt x="0" y="0"/>
                  </a:lnTo>
                  <a:close/>
                </a:path>
              </a:pathLst>
            </a:custGeom>
            <a:ln w="12192">
              <a:solidFill>
                <a:srgbClr val="000000"/>
              </a:solidFill>
            </a:ln>
          </p:spPr>
          <p:txBody>
            <a:bodyPr wrap="square" lIns="0" tIns="0" rIns="0" bIns="0" rtlCol="0"/>
            <a:lstStyle/>
            <a:p>
              <a:endParaRPr sz="1588" dirty="0"/>
            </a:p>
          </p:txBody>
        </p:sp>
      </p:grpSp>
      <p:grpSp>
        <p:nvGrpSpPr>
          <p:cNvPr id="23" name="object 23"/>
          <p:cNvGrpSpPr/>
          <p:nvPr/>
        </p:nvGrpSpPr>
        <p:grpSpPr>
          <a:xfrm>
            <a:off x="6256019" y="3849892"/>
            <a:ext cx="1061197" cy="1417544"/>
            <a:chOff x="5210555" y="4363211"/>
            <a:chExt cx="1202690" cy="1606550"/>
          </a:xfrm>
        </p:grpSpPr>
        <p:sp>
          <p:nvSpPr>
            <p:cNvPr id="24" name="object 24"/>
            <p:cNvSpPr/>
            <p:nvPr/>
          </p:nvSpPr>
          <p:spPr>
            <a:xfrm>
              <a:off x="5215128" y="4367784"/>
              <a:ext cx="1190243" cy="1496942"/>
            </a:xfrm>
            <a:prstGeom prst="rect">
              <a:avLst/>
            </a:prstGeom>
            <a:blipFill>
              <a:blip r:embed="rId8" cstate="print"/>
              <a:stretch>
                <a:fillRect/>
              </a:stretch>
            </a:blipFill>
          </p:spPr>
          <p:txBody>
            <a:bodyPr wrap="square" lIns="0" tIns="0" rIns="0" bIns="0" rtlCol="0"/>
            <a:lstStyle/>
            <a:p>
              <a:endParaRPr sz="1588" dirty="0"/>
            </a:p>
          </p:txBody>
        </p:sp>
        <p:sp>
          <p:nvSpPr>
            <p:cNvPr id="25" name="object 25"/>
            <p:cNvSpPr/>
            <p:nvPr/>
          </p:nvSpPr>
          <p:spPr>
            <a:xfrm>
              <a:off x="5216651" y="4369307"/>
              <a:ext cx="1190625" cy="1594485"/>
            </a:xfrm>
            <a:custGeom>
              <a:avLst/>
              <a:gdLst/>
              <a:ahLst/>
              <a:cxnLst/>
              <a:rect l="l" t="t" r="r" b="b"/>
              <a:pathLst>
                <a:path w="1190625" h="1594485">
                  <a:moveTo>
                    <a:pt x="0" y="0"/>
                  </a:moveTo>
                  <a:lnTo>
                    <a:pt x="1190244" y="0"/>
                  </a:lnTo>
                  <a:lnTo>
                    <a:pt x="1190244" y="1594104"/>
                  </a:lnTo>
                  <a:lnTo>
                    <a:pt x="0" y="1594104"/>
                  </a:lnTo>
                  <a:lnTo>
                    <a:pt x="0" y="0"/>
                  </a:lnTo>
                  <a:close/>
                </a:path>
              </a:pathLst>
            </a:custGeom>
            <a:ln w="12192">
              <a:solidFill>
                <a:srgbClr val="000000"/>
              </a:solidFill>
            </a:ln>
          </p:spPr>
          <p:txBody>
            <a:bodyPr wrap="square" lIns="0" tIns="0" rIns="0" bIns="0" rtlCol="0"/>
            <a:lstStyle/>
            <a:p>
              <a:endParaRPr sz="1588" dirty="0"/>
            </a:p>
          </p:txBody>
        </p:sp>
      </p:grpSp>
      <p:sp>
        <p:nvSpPr>
          <p:cNvPr id="26" name="object 26"/>
          <p:cNvSpPr/>
          <p:nvPr/>
        </p:nvSpPr>
        <p:spPr>
          <a:xfrm>
            <a:off x="7419191" y="3886200"/>
            <a:ext cx="1508760" cy="1508759"/>
          </a:xfrm>
          <a:prstGeom prst="rect">
            <a:avLst/>
          </a:prstGeom>
          <a:blipFill>
            <a:blip r:embed="rId9" cstate="print"/>
            <a:stretch>
              <a:fillRect/>
            </a:stretch>
          </a:blipFill>
        </p:spPr>
        <p:txBody>
          <a:bodyPr wrap="square" lIns="0" tIns="0" rIns="0" bIns="0" rtlCol="0"/>
          <a:lstStyle/>
          <a:p>
            <a:endParaRPr sz="1588" dirty="0"/>
          </a:p>
        </p:txBody>
      </p:sp>
      <p:sp>
        <p:nvSpPr>
          <p:cNvPr id="27" name="object 27"/>
          <p:cNvSpPr txBox="1"/>
          <p:nvPr/>
        </p:nvSpPr>
        <p:spPr>
          <a:xfrm>
            <a:off x="2575112" y="1352360"/>
            <a:ext cx="6791324" cy="154549"/>
          </a:xfrm>
          <a:prstGeom prst="rect">
            <a:avLst/>
          </a:prstGeom>
        </p:spPr>
        <p:txBody>
          <a:bodyPr vert="horz" wrap="square" lIns="0" tIns="11766" rIns="0" bIns="0" rtlCol="0">
            <a:spAutoFit/>
          </a:bodyPr>
          <a:lstStyle/>
          <a:p>
            <a:pPr marL="11206">
              <a:spcBef>
                <a:spcPts val="93"/>
              </a:spcBef>
            </a:pPr>
            <a:r>
              <a:rPr sz="927" u="sng" spc="-224" dirty="0">
                <a:solidFill>
                  <a:srgbClr val="009CDD"/>
                </a:solidFill>
                <a:uFill>
                  <a:solidFill>
                    <a:srgbClr val="009CDD"/>
                  </a:solidFill>
                </a:uFill>
                <a:latin typeface="Times New Roman"/>
                <a:cs typeface="Times New Roman"/>
              </a:rPr>
              <a:t> </a:t>
            </a:r>
            <a:r>
              <a:rPr sz="927" u="sng" spc="-4" dirty="0">
                <a:solidFill>
                  <a:srgbClr val="009CDD"/>
                </a:solidFill>
                <a:uFill>
                  <a:solidFill>
                    <a:srgbClr val="009CDD"/>
                  </a:solidFill>
                </a:uFill>
                <a:latin typeface="Georgia"/>
                <a:cs typeface="Georgia"/>
              </a:rPr>
              <a:t>https://</a:t>
            </a:r>
            <a:r>
              <a:rPr sz="927" u="sng" spc="-4" dirty="0">
                <a:solidFill>
                  <a:srgbClr val="009CDD"/>
                </a:solidFill>
                <a:uFill>
                  <a:solidFill>
                    <a:srgbClr val="009CDD"/>
                  </a:solidFill>
                </a:uFill>
                <a:latin typeface="Georgia"/>
                <a:cs typeface="Georgia"/>
                <a:hlinkClick r:id="rId10"/>
              </a:rPr>
              <a:t>www.globalpointofcare.abbott/en/support/product-installation-training/navica-brand/navica-binaxnow-ag-training.html</a:t>
            </a:r>
            <a:endParaRPr sz="927" dirty="0">
              <a:latin typeface="Georgia"/>
              <a:cs typeface="Georgia"/>
            </a:endParaRPr>
          </a:p>
        </p:txBody>
      </p:sp>
      <p:sp>
        <p:nvSpPr>
          <p:cNvPr id="28" name="object 28"/>
          <p:cNvSpPr/>
          <p:nvPr/>
        </p:nvSpPr>
        <p:spPr>
          <a:xfrm>
            <a:off x="2552700" y="1859281"/>
            <a:ext cx="3005417" cy="1310190"/>
          </a:xfrm>
          <a:prstGeom prst="rect">
            <a:avLst/>
          </a:prstGeom>
          <a:blipFill>
            <a:blip r:embed="rId11" cstate="print"/>
            <a:stretch>
              <a:fillRect/>
            </a:stretch>
          </a:blipFill>
        </p:spPr>
        <p:txBody>
          <a:bodyPr wrap="square" lIns="0" tIns="0" rIns="0" bIns="0" rtlCol="0"/>
          <a:lstStyle/>
          <a:p>
            <a:endParaRPr sz="1588" dirty="0"/>
          </a:p>
        </p:txBody>
      </p:sp>
      <p:sp>
        <p:nvSpPr>
          <p:cNvPr id="29" name="Slide Number Placeholder 28">
            <a:extLst>
              <a:ext uri="{FF2B5EF4-FFF2-40B4-BE49-F238E27FC236}">
                <a16:creationId xmlns:a16="http://schemas.microsoft.com/office/drawing/2014/main" id="{E5559B2A-CE2B-4F4B-B52F-749A8B6426FA}"/>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63044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5301" y="1445111"/>
            <a:ext cx="8966200" cy="2131051"/>
          </a:xfrm>
          <a:prstGeom prst="rect">
            <a:avLst/>
          </a:prstGeom>
        </p:spPr>
        <p:txBody>
          <a:bodyPr vert="horz" wrap="square" lIns="0" tIns="78441" rIns="0" bIns="0" rtlCol="0">
            <a:spAutoFit/>
          </a:bodyPr>
          <a:lstStyle/>
          <a:p>
            <a:pPr marL="263913" indent="-253266">
              <a:spcBef>
                <a:spcPts val="529"/>
              </a:spcBef>
              <a:buFont typeface="Arial"/>
              <a:buChar char="•"/>
              <a:tabLst>
                <a:tab pos="263352" algn="l"/>
                <a:tab pos="264473" algn="l"/>
              </a:tabLst>
            </a:pPr>
            <a:endParaRPr lang="en-US" sz="2000" dirty="0">
              <a:latin typeface="Georgia"/>
              <a:cs typeface="Georgia"/>
            </a:endParaRPr>
          </a:p>
          <a:p>
            <a:pPr>
              <a:spcBef>
                <a:spcPts val="13"/>
              </a:spcBef>
              <a:buFont typeface="Arial"/>
              <a:buChar char="•"/>
            </a:pPr>
            <a:endParaRPr sz="2000" dirty="0">
              <a:latin typeface="Georgia"/>
              <a:cs typeface="Georgia"/>
            </a:endParaRPr>
          </a:p>
          <a:p>
            <a:pPr marL="11206"/>
            <a:r>
              <a:rPr sz="2000" b="1" spc="-4" dirty="0">
                <a:latin typeface="Georgia"/>
                <a:cs typeface="Georgia"/>
              </a:rPr>
              <a:t>Technical Support</a:t>
            </a:r>
            <a:r>
              <a:rPr sz="2000" b="1" spc="13" dirty="0">
                <a:latin typeface="Georgia"/>
                <a:cs typeface="Georgia"/>
              </a:rPr>
              <a:t> </a:t>
            </a:r>
            <a:r>
              <a:rPr sz="2000" b="1" spc="-4" dirty="0">
                <a:latin typeface="Georgia"/>
                <a:cs typeface="Georgia"/>
              </a:rPr>
              <a:t>Line:</a:t>
            </a:r>
            <a:endParaRPr sz="2000" dirty="0">
              <a:latin typeface="Georgia"/>
              <a:cs typeface="Georgia"/>
            </a:endParaRPr>
          </a:p>
          <a:p>
            <a:pPr marL="263913" indent="-253266">
              <a:spcBef>
                <a:spcPts val="574"/>
              </a:spcBef>
              <a:buFont typeface="Arial"/>
              <a:buChar char="•"/>
              <a:tabLst>
                <a:tab pos="263352" algn="l"/>
                <a:tab pos="264473" algn="l"/>
              </a:tabLst>
            </a:pPr>
            <a:r>
              <a:rPr sz="2000" spc="-9" dirty="0">
                <a:latin typeface="Georgia"/>
                <a:cs typeface="Georgia"/>
              </a:rPr>
              <a:t>US </a:t>
            </a:r>
            <a:r>
              <a:rPr sz="2000" spc="-4" dirty="0">
                <a:latin typeface="Georgia"/>
                <a:cs typeface="Georgia"/>
              </a:rPr>
              <a:t>+1 800 257 9525, </a:t>
            </a:r>
            <a:r>
              <a:rPr sz="2000" dirty="0">
                <a:latin typeface="Georgia"/>
                <a:cs typeface="Georgia"/>
              </a:rPr>
              <a:t>Option</a:t>
            </a:r>
            <a:r>
              <a:rPr sz="2000" spc="31" dirty="0">
                <a:latin typeface="Georgia"/>
                <a:cs typeface="Georgia"/>
              </a:rPr>
              <a:t> </a:t>
            </a:r>
            <a:r>
              <a:rPr sz="2000" dirty="0">
                <a:latin typeface="Georgia"/>
                <a:cs typeface="Georgia"/>
              </a:rPr>
              <a:t>2</a:t>
            </a:r>
          </a:p>
          <a:p>
            <a:pPr marL="364770">
              <a:spcBef>
                <a:spcPts val="529"/>
              </a:spcBef>
              <a:tabLst>
                <a:tab pos="615796" algn="l"/>
              </a:tabLst>
            </a:pPr>
            <a:r>
              <a:rPr sz="2000" dirty="0">
                <a:latin typeface="Arial"/>
                <a:cs typeface="Arial"/>
              </a:rPr>
              <a:t>–	</a:t>
            </a:r>
            <a:r>
              <a:rPr sz="2000" spc="-4" dirty="0">
                <a:latin typeface="Georgia"/>
                <a:cs typeface="Georgia"/>
              </a:rPr>
              <a:t>8am-8pm </a:t>
            </a:r>
            <a:r>
              <a:rPr sz="2000" dirty="0">
                <a:latin typeface="Georgia"/>
                <a:cs typeface="Georgia"/>
              </a:rPr>
              <a:t>EST</a:t>
            </a:r>
            <a:r>
              <a:rPr sz="2000" spc="9" dirty="0">
                <a:latin typeface="Georgia"/>
                <a:cs typeface="Georgia"/>
              </a:rPr>
              <a:t> </a:t>
            </a:r>
            <a:r>
              <a:rPr sz="2000" spc="-4" dirty="0">
                <a:latin typeface="Georgia"/>
                <a:cs typeface="Georgia"/>
              </a:rPr>
              <a:t>Monday-Friday</a:t>
            </a:r>
            <a:endParaRPr sz="2000" dirty="0">
              <a:latin typeface="Georgia"/>
              <a:cs typeface="Georgia"/>
            </a:endParaRPr>
          </a:p>
          <a:p>
            <a:pPr marL="263913" indent="-253266">
              <a:spcBef>
                <a:spcPts val="529"/>
              </a:spcBef>
              <a:buClr>
                <a:srgbClr val="000000"/>
              </a:buClr>
              <a:buFont typeface="Arial"/>
              <a:buChar char="•"/>
              <a:tabLst>
                <a:tab pos="263352" algn="l"/>
                <a:tab pos="264473" algn="l"/>
              </a:tabLst>
            </a:pPr>
            <a:r>
              <a:rPr sz="2000" u="sng" spc="-552" dirty="0">
                <a:solidFill>
                  <a:srgbClr val="009CDD"/>
                </a:solidFill>
                <a:uFill>
                  <a:solidFill>
                    <a:srgbClr val="009CDD"/>
                  </a:solidFill>
                </a:uFill>
                <a:latin typeface="Georgia"/>
                <a:cs typeface="Georgia"/>
              </a:rPr>
              <a:t>t</a:t>
            </a:r>
            <a:r>
              <a:rPr sz="2000" u="sng" spc="168" dirty="0">
                <a:solidFill>
                  <a:srgbClr val="009CDD"/>
                </a:solidFill>
                <a:uFill>
                  <a:solidFill>
                    <a:srgbClr val="009CDD"/>
                  </a:solidFill>
                </a:uFill>
                <a:latin typeface="Georgia"/>
                <a:cs typeface="Georgia"/>
              </a:rPr>
              <a:t> </a:t>
            </a:r>
            <a:r>
              <a:rPr sz="2000" u="sng" spc="-4" dirty="0">
                <a:solidFill>
                  <a:srgbClr val="009CDD"/>
                </a:solidFill>
                <a:uFill>
                  <a:solidFill>
                    <a:srgbClr val="009CDD"/>
                  </a:solidFill>
                </a:uFill>
                <a:latin typeface="Georgia"/>
                <a:cs typeface="Georgia"/>
                <a:hlinkClick r:id="rId3"/>
              </a:rPr>
              <a:t>s.scr@abbott.com</a:t>
            </a:r>
            <a:endParaRPr sz="2000" dirty="0">
              <a:latin typeface="Georgia"/>
              <a:cs typeface="Georgia"/>
            </a:endParaRPr>
          </a:p>
        </p:txBody>
      </p:sp>
      <p:sp>
        <p:nvSpPr>
          <p:cNvPr id="3" name="object 3"/>
          <p:cNvSpPr txBox="1">
            <a:spLocks noGrp="1"/>
          </p:cNvSpPr>
          <p:nvPr>
            <p:ph type="title"/>
          </p:nvPr>
        </p:nvSpPr>
        <p:spPr>
          <a:xfrm>
            <a:off x="2494508" y="747147"/>
            <a:ext cx="2977963" cy="390982"/>
          </a:xfrm>
          <a:prstGeom prst="rect">
            <a:avLst/>
          </a:prstGeom>
        </p:spPr>
        <p:txBody>
          <a:bodyPr vert="horz" wrap="square" lIns="0" tIns="10646" rIns="0" bIns="0" rtlCol="0" anchor="ctr">
            <a:spAutoFit/>
          </a:bodyPr>
          <a:lstStyle/>
          <a:p>
            <a:pPr marL="11206">
              <a:lnSpc>
                <a:spcPct val="100000"/>
              </a:lnSpc>
              <a:spcBef>
                <a:spcPts val="84"/>
              </a:spcBef>
            </a:pPr>
            <a:r>
              <a:rPr sz="2471" spc="-9" dirty="0">
                <a:solidFill>
                  <a:srgbClr val="00A5DD"/>
                </a:solidFill>
              </a:rPr>
              <a:t>Additional</a:t>
            </a:r>
            <a:r>
              <a:rPr sz="2471" spc="-4" dirty="0">
                <a:solidFill>
                  <a:srgbClr val="00A5DD"/>
                </a:solidFill>
              </a:rPr>
              <a:t> Resources</a:t>
            </a:r>
            <a:endParaRPr sz="2471" dirty="0"/>
          </a:p>
        </p:txBody>
      </p:sp>
      <p:sp>
        <p:nvSpPr>
          <p:cNvPr id="4" name="Slide Number Placeholder 3">
            <a:extLst>
              <a:ext uri="{FF2B5EF4-FFF2-40B4-BE49-F238E27FC236}">
                <a16:creationId xmlns:a16="http://schemas.microsoft.com/office/drawing/2014/main" id="{74498848-9894-4454-960E-7784D11F52B0}"/>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10012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Please Review &amp; Refer To:</a:t>
            </a:r>
          </a:p>
        </p:txBody>
      </p:sp>
      <p:sp>
        <p:nvSpPr>
          <p:cNvPr id="7" name="Content Placeholder 6"/>
          <p:cNvSpPr>
            <a:spLocks noGrp="1"/>
          </p:cNvSpPr>
          <p:nvPr>
            <p:ph idx="1"/>
          </p:nvPr>
        </p:nvSpPr>
        <p:spPr>
          <a:xfrm>
            <a:off x="530942" y="1825625"/>
            <a:ext cx="11041626" cy="4351338"/>
          </a:xfrm>
        </p:spPr>
        <p:txBody>
          <a:bodyPr>
            <a:normAutofit/>
          </a:bodyPr>
          <a:lstStyle/>
          <a:p>
            <a:r>
              <a:rPr lang="en-US" dirty="0"/>
              <a:t>12/14/20 CHFS Provider Guidance Memo: </a:t>
            </a:r>
          </a:p>
          <a:p>
            <a:pPr marL="0" indent="0">
              <a:buNone/>
            </a:pPr>
            <a:r>
              <a:rPr lang="en-US" dirty="0"/>
              <a:t>	LTC COVID-19 Surveillance Testing Program at: </a:t>
            </a:r>
            <a:r>
              <a:rPr lang="en-US" u="sng" dirty="0">
                <a:hlinkClick r:id="rId3"/>
              </a:rPr>
              <a:t>https://chfs.ky.gov/cv19/LTCTestingProgramProviderGuidanceUpdate.pdf</a:t>
            </a:r>
            <a:r>
              <a:rPr lang="en-US" dirty="0"/>
              <a:t> </a:t>
            </a:r>
          </a:p>
          <a:p>
            <a:pPr marL="0" indent="0">
              <a:buNone/>
            </a:pPr>
            <a:endParaRPr lang="en-US" sz="1200" dirty="0"/>
          </a:p>
          <a:p>
            <a:pPr marL="0" indent="0">
              <a:buNone/>
            </a:pPr>
            <a:r>
              <a:rPr lang="en-US" dirty="0"/>
              <a:t>AND</a:t>
            </a:r>
          </a:p>
          <a:p>
            <a:pPr marL="0" indent="0">
              <a:buNone/>
            </a:pPr>
            <a:endParaRPr lang="en-US" sz="1200" dirty="0"/>
          </a:p>
          <a:p>
            <a:r>
              <a:rPr lang="en-US" dirty="0"/>
              <a:t>BinaxNOW™ Resource Request Form for Long Term Care Facilities </a:t>
            </a:r>
          </a:p>
          <a:p>
            <a:pPr marL="0" indent="0">
              <a:buNone/>
            </a:pPr>
            <a:r>
              <a:rPr lang="en-US" dirty="0"/>
              <a:t>     	Available thru 12/30/2020 at:</a:t>
            </a:r>
          </a:p>
          <a:p>
            <a:pPr marL="0" indent="0">
              <a:buNone/>
            </a:pPr>
            <a:r>
              <a:rPr lang="en-US" dirty="0"/>
              <a:t>	</a:t>
            </a:r>
            <a:r>
              <a:rPr lang="en-US" u="sng" dirty="0">
                <a:hlinkClick r:id="rId4"/>
              </a:rPr>
              <a:t>https://ky.readyop.com/fs/4iY5/ac9d</a:t>
            </a:r>
            <a:r>
              <a:rPr lang="en-US" dirty="0"/>
              <a:t>  </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3</a:t>
            </a:fld>
            <a:endParaRPr lang="en-US" dirty="0"/>
          </a:p>
        </p:txBody>
      </p:sp>
    </p:spTree>
    <p:extLst>
      <p:ext uri="{BB962C8B-B14F-4D97-AF65-F5344CB8AC3E}">
        <p14:creationId xmlns:p14="http://schemas.microsoft.com/office/powerpoint/2010/main" val="268168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1192" y="5484575"/>
            <a:ext cx="7511863" cy="860009"/>
          </a:xfrm>
          <a:prstGeom prst="rect">
            <a:avLst/>
          </a:prstGeom>
        </p:spPr>
        <p:txBody>
          <a:bodyPr vert="horz" wrap="square" lIns="0" tIns="11206" rIns="0" bIns="0" rtlCol="0">
            <a:spAutoFit/>
          </a:bodyPr>
          <a:lstStyle/>
          <a:p>
            <a:pPr marL="11206" marR="4483">
              <a:spcBef>
                <a:spcPts val="88"/>
              </a:spcBef>
            </a:pPr>
            <a:r>
              <a:rPr sz="794" spc="-4" dirty="0">
                <a:latin typeface="Calibri"/>
                <a:cs typeface="Calibri"/>
              </a:rPr>
              <a:t>The BinaxNOW™ COVID-19 Ag Test Card </a:t>
            </a:r>
            <a:r>
              <a:rPr sz="794" dirty="0">
                <a:latin typeface="Calibri"/>
                <a:cs typeface="Calibri"/>
              </a:rPr>
              <a:t>EUA </a:t>
            </a:r>
            <a:r>
              <a:rPr sz="794" spc="-4" dirty="0">
                <a:latin typeface="Calibri"/>
                <a:cs typeface="Calibri"/>
              </a:rPr>
              <a:t>has not been FDA cleared </a:t>
            </a:r>
            <a:r>
              <a:rPr sz="794" spc="4" dirty="0">
                <a:latin typeface="Calibri"/>
                <a:cs typeface="Calibri"/>
              </a:rPr>
              <a:t>or </a:t>
            </a:r>
            <a:r>
              <a:rPr sz="794" spc="-4" dirty="0">
                <a:latin typeface="Calibri"/>
                <a:cs typeface="Calibri"/>
              </a:rPr>
              <a:t>approved. It has been authorized by the FDA under </a:t>
            </a:r>
            <a:r>
              <a:rPr sz="794" dirty="0">
                <a:latin typeface="Calibri"/>
                <a:cs typeface="Calibri"/>
              </a:rPr>
              <a:t>an </a:t>
            </a:r>
            <a:r>
              <a:rPr sz="794" spc="-4" dirty="0">
                <a:latin typeface="Calibri"/>
                <a:cs typeface="Calibri"/>
              </a:rPr>
              <a:t>emergency use authorization </a:t>
            </a:r>
            <a:r>
              <a:rPr sz="794" dirty="0">
                <a:latin typeface="Calibri"/>
                <a:cs typeface="Calibri"/>
              </a:rPr>
              <a:t>for </a:t>
            </a:r>
            <a:r>
              <a:rPr sz="794" spc="-4" dirty="0">
                <a:latin typeface="Calibri"/>
                <a:cs typeface="Calibri"/>
              </a:rPr>
              <a:t>use by authorized  laboratories and patient care settings. </a:t>
            </a:r>
            <a:r>
              <a:rPr sz="794" dirty="0">
                <a:latin typeface="Calibri"/>
                <a:cs typeface="Calibri"/>
              </a:rPr>
              <a:t>The </a:t>
            </a:r>
            <a:r>
              <a:rPr sz="794" spc="-4" dirty="0">
                <a:latin typeface="Calibri"/>
                <a:cs typeface="Calibri"/>
              </a:rPr>
              <a:t>test has been authorized only </a:t>
            </a:r>
            <a:r>
              <a:rPr sz="794" dirty="0">
                <a:latin typeface="Calibri"/>
                <a:cs typeface="Calibri"/>
              </a:rPr>
              <a:t>for </a:t>
            </a:r>
            <a:r>
              <a:rPr sz="794" spc="-4" dirty="0">
                <a:latin typeface="Calibri"/>
                <a:cs typeface="Calibri"/>
              </a:rPr>
              <a:t>the detection </a:t>
            </a:r>
            <a:r>
              <a:rPr sz="794" dirty="0">
                <a:latin typeface="Calibri"/>
                <a:cs typeface="Calibri"/>
              </a:rPr>
              <a:t>of </a:t>
            </a:r>
            <a:r>
              <a:rPr sz="794" spc="-4" dirty="0">
                <a:latin typeface="Calibri"/>
                <a:cs typeface="Calibri"/>
              </a:rPr>
              <a:t>the presence </a:t>
            </a:r>
            <a:r>
              <a:rPr sz="794" dirty="0">
                <a:latin typeface="Calibri"/>
                <a:cs typeface="Calibri"/>
              </a:rPr>
              <a:t>of </a:t>
            </a:r>
            <a:r>
              <a:rPr sz="794" spc="-4" dirty="0">
                <a:latin typeface="Calibri"/>
                <a:cs typeface="Calibri"/>
              </a:rPr>
              <a:t>Antigen Protein from SARS-CoV-2, not </a:t>
            </a:r>
            <a:r>
              <a:rPr sz="794" dirty="0">
                <a:latin typeface="Calibri"/>
                <a:cs typeface="Calibri"/>
              </a:rPr>
              <a:t>for </a:t>
            </a:r>
            <a:r>
              <a:rPr sz="794" spc="-4" dirty="0">
                <a:latin typeface="Calibri"/>
                <a:cs typeface="Calibri"/>
              </a:rPr>
              <a:t>any other viruses </a:t>
            </a:r>
            <a:r>
              <a:rPr sz="794" dirty="0">
                <a:latin typeface="Calibri"/>
                <a:cs typeface="Calibri"/>
              </a:rPr>
              <a:t>or </a:t>
            </a:r>
            <a:r>
              <a:rPr sz="794" spc="-4" dirty="0">
                <a:latin typeface="Calibri"/>
                <a:cs typeface="Calibri"/>
              </a:rPr>
              <a:t>pathogens,  and is only authorized </a:t>
            </a:r>
            <a:r>
              <a:rPr sz="794" dirty="0">
                <a:latin typeface="Calibri"/>
                <a:cs typeface="Calibri"/>
              </a:rPr>
              <a:t>for </a:t>
            </a:r>
            <a:r>
              <a:rPr sz="794" spc="-4" dirty="0">
                <a:latin typeface="Calibri"/>
                <a:cs typeface="Calibri"/>
              </a:rPr>
              <a:t>the duration </a:t>
            </a:r>
            <a:r>
              <a:rPr sz="794" spc="4" dirty="0">
                <a:latin typeface="Calibri"/>
                <a:cs typeface="Calibri"/>
              </a:rPr>
              <a:t>of </a:t>
            </a:r>
            <a:r>
              <a:rPr sz="794" spc="-4" dirty="0">
                <a:latin typeface="Calibri"/>
                <a:cs typeface="Calibri"/>
              </a:rPr>
              <a:t>the declaration that circumstances exist justifying the authorization </a:t>
            </a:r>
            <a:r>
              <a:rPr sz="794" dirty="0">
                <a:latin typeface="Calibri"/>
                <a:cs typeface="Calibri"/>
              </a:rPr>
              <a:t>of </a:t>
            </a:r>
            <a:r>
              <a:rPr sz="794" spc="-4" dirty="0">
                <a:latin typeface="Calibri"/>
                <a:cs typeface="Calibri"/>
              </a:rPr>
              <a:t>emergency use </a:t>
            </a:r>
            <a:r>
              <a:rPr sz="794" dirty="0">
                <a:latin typeface="Calibri"/>
                <a:cs typeface="Calibri"/>
              </a:rPr>
              <a:t>of in </a:t>
            </a:r>
            <a:r>
              <a:rPr sz="794" spc="-4" dirty="0">
                <a:latin typeface="Calibri"/>
                <a:cs typeface="Calibri"/>
              </a:rPr>
              <a:t>vitro diagnostic tests </a:t>
            </a:r>
            <a:r>
              <a:rPr sz="794" dirty="0">
                <a:latin typeface="Calibri"/>
                <a:cs typeface="Calibri"/>
              </a:rPr>
              <a:t>for </a:t>
            </a:r>
            <a:r>
              <a:rPr sz="794" spc="-4" dirty="0">
                <a:latin typeface="Calibri"/>
                <a:cs typeface="Calibri"/>
              </a:rPr>
              <a:t>detection and/or  diagnosis </a:t>
            </a:r>
            <a:r>
              <a:rPr sz="794" dirty="0">
                <a:latin typeface="Calibri"/>
                <a:cs typeface="Calibri"/>
              </a:rPr>
              <a:t>of COVID-19 </a:t>
            </a:r>
            <a:r>
              <a:rPr sz="794" spc="-4" dirty="0">
                <a:latin typeface="Calibri"/>
                <a:cs typeface="Calibri"/>
              </a:rPr>
              <a:t>under Section 564(b)(1) </a:t>
            </a:r>
            <a:r>
              <a:rPr sz="794" spc="4" dirty="0">
                <a:latin typeface="Calibri"/>
                <a:cs typeface="Calibri"/>
              </a:rPr>
              <a:t>of </a:t>
            </a:r>
            <a:r>
              <a:rPr sz="794" spc="-4" dirty="0">
                <a:latin typeface="Calibri"/>
                <a:cs typeface="Calibri"/>
              </a:rPr>
              <a:t>the Act, 21 U.S.C. </a:t>
            </a:r>
            <a:r>
              <a:rPr sz="794" dirty="0">
                <a:latin typeface="Calibri"/>
                <a:cs typeface="Calibri"/>
              </a:rPr>
              <a:t>§ </a:t>
            </a:r>
            <a:r>
              <a:rPr sz="794" spc="-4" dirty="0">
                <a:latin typeface="Calibri"/>
                <a:cs typeface="Calibri"/>
              </a:rPr>
              <a:t>360bbb-3(b)(1), unless the authorization is terminated </a:t>
            </a:r>
            <a:r>
              <a:rPr sz="794" dirty="0">
                <a:latin typeface="Calibri"/>
                <a:cs typeface="Calibri"/>
              </a:rPr>
              <a:t>or </a:t>
            </a:r>
            <a:r>
              <a:rPr sz="794" spc="-4" dirty="0">
                <a:latin typeface="Calibri"/>
                <a:cs typeface="Calibri"/>
              </a:rPr>
              <a:t>revoked</a:t>
            </a:r>
            <a:r>
              <a:rPr sz="794" spc="40" dirty="0">
                <a:latin typeface="Calibri"/>
                <a:cs typeface="Calibri"/>
              </a:rPr>
              <a:t> </a:t>
            </a:r>
            <a:r>
              <a:rPr sz="794" spc="-4" dirty="0">
                <a:latin typeface="Calibri"/>
                <a:cs typeface="Calibri"/>
              </a:rPr>
              <a:t>sooner.</a:t>
            </a:r>
            <a:endParaRPr sz="794" dirty="0">
              <a:latin typeface="Calibri"/>
              <a:cs typeface="Calibri"/>
            </a:endParaRPr>
          </a:p>
          <a:p>
            <a:pPr>
              <a:spcBef>
                <a:spcPts val="35"/>
              </a:spcBef>
            </a:pPr>
            <a:endParaRPr sz="750" dirty="0">
              <a:latin typeface="Calibri"/>
              <a:cs typeface="Calibri"/>
            </a:endParaRPr>
          </a:p>
          <a:p>
            <a:pPr marL="11206" marR="1512875"/>
            <a:r>
              <a:rPr sz="794" dirty="0">
                <a:latin typeface="Calibri"/>
                <a:cs typeface="Calibri"/>
              </a:rPr>
              <a:t>© </a:t>
            </a:r>
            <a:r>
              <a:rPr sz="794" spc="-4" dirty="0">
                <a:latin typeface="Calibri"/>
                <a:cs typeface="Calibri"/>
              </a:rPr>
              <a:t>2020 Abbott. All rights reserved. All trademarks referenced </a:t>
            </a:r>
            <a:r>
              <a:rPr sz="794" dirty="0">
                <a:latin typeface="Calibri"/>
                <a:cs typeface="Calibri"/>
              </a:rPr>
              <a:t>are </a:t>
            </a:r>
            <a:r>
              <a:rPr sz="794" spc="-4" dirty="0">
                <a:latin typeface="Calibri"/>
                <a:cs typeface="Calibri"/>
              </a:rPr>
              <a:t>trademarks </a:t>
            </a:r>
            <a:r>
              <a:rPr sz="794" spc="4" dirty="0">
                <a:latin typeface="Calibri"/>
                <a:cs typeface="Calibri"/>
              </a:rPr>
              <a:t>of </a:t>
            </a:r>
            <a:r>
              <a:rPr sz="794" spc="-4" dirty="0">
                <a:latin typeface="Calibri"/>
                <a:cs typeface="Calibri"/>
              </a:rPr>
              <a:t>either the Abbott group </a:t>
            </a:r>
            <a:r>
              <a:rPr sz="794" dirty="0">
                <a:latin typeface="Calibri"/>
                <a:cs typeface="Calibri"/>
              </a:rPr>
              <a:t>of </a:t>
            </a:r>
            <a:r>
              <a:rPr sz="794" spc="-4" dirty="0">
                <a:latin typeface="Calibri"/>
                <a:cs typeface="Calibri"/>
              </a:rPr>
              <a:t>companies </a:t>
            </a:r>
            <a:r>
              <a:rPr sz="794" dirty="0">
                <a:latin typeface="Calibri"/>
                <a:cs typeface="Calibri"/>
              </a:rPr>
              <a:t>or </a:t>
            </a:r>
            <a:r>
              <a:rPr sz="794" spc="-4" dirty="0">
                <a:latin typeface="Calibri"/>
                <a:cs typeface="Calibri"/>
              </a:rPr>
              <a:t>their respective owners.  Any photos displayed are </a:t>
            </a:r>
            <a:r>
              <a:rPr sz="794" dirty="0">
                <a:latin typeface="Calibri"/>
                <a:cs typeface="Calibri"/>
              </a:rPr>
              <a:t>for </a:t>
            </a:r>
            <a:r>
              <a:rPr sz="794" spc="-4" dirty="0">
                <a:latin typeface="Calibri"/>
                <a:cs typeface="Calibri"/>
              </a:rPr>
              <a:t>illustrative purposes </a:t>
            </a:r>
            <a:r>
              <a:rPr sz="794" dirty="0">
                <a:latin typeface="Calibri"/>
                <a:cs typeface="Calibri"/>
              </a:rPr>
              <a:t>only. </a:t>
            </a:r>
            <a:r>
              <a:rPr sz="794" spc="-4" dirty="0">
                <a:latin typeface="Calibri"/>
                <a:cs typeface="Calibri"/>
              </a:rPr>
              <a:t>120006994-0</a:t>
            </a:r>
            <a:r>
              <a:rPr lang="en-US" sz="794" spc="-4" dirty="0">
                <a:latin typeface="Calibri"/>
                <a:cs typeface="Calibri"/>
              </a:rPr>
              <a:t>9</a:t>
            </a:r>
            <a:r>
              <a:rPr sz="794" spc="53" dirty="0">
                <a:latin typeface="Calibri"/>
                <a:cs typeface="Calibri"/>
              </a:rPr>
              <a:t> </a:t>
            </a:r>
            <a:r>
              <a:rPr sz="794" spc="-4" dirty="0">
                <a:latin typeface="Calibri"/>
                <a:cs typeface="Calibri"/>
              </a:rPr>
              <a:t>11/20</a:t>
            </a:r>
            <a:endParaRPr sz="794" dirty="0">
              <a:latin typeface="Calibri"/>
              <a:cs typeface="Calibri"/>
            </a:endParaRPr>
          </a:p>
        </p:txBody>
      </p:sp>
      <p:sp>
        <p:nvSpPr>
          <p:cNvPr id="3" name="Slide Number Placeholder 2">
            <a:extLst>
              <a:ext uri="{FF2B5EF4-FFF2-40B4-BE49-F238E27FC236}">
                <a16:creationId xmlns:a16="http://schemas.microsoft.com/office/drawing/2014/main" id="{A82AA23D-3DBC-4AE0-AE4A-6F0C7E349651}"/>
              </a:ext>
            </a:extLst>
          </p:cNvPr>
          <p:cNvSpPr>
            <a:spLocks noGrp="1"/>
          </p:cNvSpPr>
          <p:nvPr>
            <p:ph type="sldNum" sz="quarter" idx="7"/>
          </p:nvPr>
        </p:nvSpPr>
        <p:spPr/>
        <p:txBody>
          <a:bodyPr/>
          <a:lstStyle/>
          <a:p>
            <a:fld id="{B6F15528-21DE-4FAA-801E-634DDDAF4B2B}" type="slidenum">
              <a:rPr lang="en-US" smtClean="0"/>
              <a:t>30</a:t>
            </a:fld>
            <a:endParaRPr lang="en-US" dirty="0"/>
          </a:p>
        </p:txBody>
      </p:sp>
    </p:spTree>
    <p:extLst>
      <p:ext uri="{BB962C8B-B14F-4D97-AF65-F5344CB8AC3E}">
        <p14:creationId xmlns:p14="http://schemas.microsoft.com/office/powerpoint/2010/main" val="7029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83231" y="1742388"/>
            <a:ext cx="7294649" cy="1902191"/>
          </a:xfrm>
        </p:spPr>
        <p:txBody>
          <a:bodyPr>
            <a:normAutofit/>
          </a:bodyPr>
          <a:lstStyle/>
          <a:p>
            <a:r>
              <a:rPr lang="en-US" sz="4000" dirty="0"/>
              <a:t>Using the BinaxNOW</a:t>
            </a:r>
            <a:r>
              <a:rPr lang="en-US" sz="4000" baseline="30000" dirty="0"/>
              <a:t>TM </a:t>
            </a:r>
            <a:r>
              <a:rPr lang="en-US" sz="4000" dirty="0"/>
              <a:t> COVID-19 Ag Cards</a:t>
            </a:r>
          </a:p>
        </p:txBody>
      </p:sp>
      <p:sp>
        <p:nvSpPr>
          <p:cNvPr id="6" name="Subtitle 5"/>
          <p:cNvSpPr>
            <a:spLocks noGrp="1"/>
          </p:cNvSpPr>
          <p:nvPr>
            <p:ph type="subTitle" idx="1"/>
          </p:nvPr>
        </p:nvSpPr>
        <p:spPr>
          <a:xfrm>
            <a:off x="4383231" y="3644579"/>
            <a:ext cx="6697565" cy="679306"/>
          </a:xfrm>
        </p:spPr>
        <p:txBody>
          <a:bodyPr>
            <a:normAutofit fontScale="92500" lnSpcReduction="20000"/>
          </a:bodyPr>
          <a:lstStyle/>
          <a:p>
            <a:pPr lvl="0">
              <a:buClr>
                <a:srgbClr val="9F2936"/>
              </a:buClr>
            </a:pPr>
            <a:endParaRPr lang="en-US" sz="1600" i="1" dirty="0">
              <a:solidFill>
                <a:prstClr val="black"/>
              </a:solidFill>
            </a:endParaRPr>
          </a:p>
          <a:p>
            <a:pPr lvl="0">
              <a:lnSpc>
                <a:spcPct val="100000"/>
              </a:lnSpc>
              <a:spcBef>
                <a:spcPts val="0"/>
              </a:spcBef>
              <a:buClr>
                <a:srgbClr val="9F2936"/>
              </a:buClr>
            </a:pPr>
            <a:r>
              <a:rPr lang="en-US" sz="1700" b="1" dirty="0">
                <a:solidFill>
                  <a:prstClr val="black"/>
                </a:solidFill>
              </a:rPr>
              <a:t>Kevin B. Spicer, MD, PhD, MPH, Medical Officer (CDC)</a:t>
            </a:r>
          </a:p>
          <a:p>
            <a:pPr lvl="0">
              <a:lnSpc>
                <a:spcPct val="100000"/>
              </a:lnSpc>
              <a:spcBef>
                <a:spcPts val="0"/>
              </a:spcBef>
              <a:buClr>
                <a:srgbClr val="9F2936"/>
              </a:buClr>
            </a:pPr>
            <a:r>
              <a:rPr lang="en-US" sz="1700" b="1" dirty="0">
                <a:solidFill>
                  <a:prstClr val="black"/>
                </a:solidFill>
              </a:rPr>
              <a:t>Antibiotic Resistance Coordinator, HAI/AR Prevention Program, KDPH</a:t>
            </a:r>
          </a:p>
          <a:p>
            <a:endParaRPr lang="en-US" dirty="0"/>
          </a:p>
        </p:txBody>
      </p:sp>
      <p:sp>
        <p:nvSpPr>
          <p:cNvPr id="4" name="Slide Number Placeholder 3"/>
          <p:cNvSpPr>
            <a:spLocks noGrp="1"/>
          </p:cNvSpPr>
          <p:nvPr>
            <p:ph type="sldNum" sz="quarter" idx="4294967295"/>
          </p:nvPr>
        </p:nvSpPr>
        <p:spPr>
          <a:xfrm>
            <a:off x="11496675" y="6515100"/>
            <a:ext cx="695325" cy="252413"/>
          </a:xfrm>
        </p:spPr>
        <p:txBody>
          <a:bodyPr/>
          <a:lstStyle/>
          <a:p>
            <a:fld id="{ABB8925F-B6BB-49B0-9469-5285B9C99CB3}" type="slidenum">
              <a:rPr lang="en-US" smtClean="0"/>
              <a:t>31</a:t>
            </a:fld>
            <a:endParaRPr lang="en-US" dirty="0"/>
          </a:p>
        </p:txBody>
      </p:sp>
    </p:spTree>
    <p:extLst>
      <p:ext uri="{BB962C8B-B14F-4D97-AF65-F5344CB8AC3E}">
        <p14:creationId xmlns:p14="http://schemas.microsoft.com/office/powerpoint/2010/main" val="359884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30E9-90D6-4B87-8679-D87CF38728C1}"/>
              </a:ext>
            </a:extLst>
          </p:cNvPr>
          <p:cNvSpPr>
            <a:spLocks noGrp="1"/>
          </p:cNvSpPr>
          <p:nvPr>
            <p:ph type="title"/>
          </p:nvPr>
        </p:nvSpPr>
        <p:spPr>
          <a:xfrm>
            <a:off x="838200" y="365125"/>
            <a:ext cx="10515600" cy="1030745"/>
          </a:xfrm>
        </p:spPr>
        <p:txBody>
          <a:bodyPr/>
          <a:lstStyle/>
          <a:p>
            <a:r>
              <a:rPr lang="en-US" dirty="0"/>
              <a:t>Use-Cases for BinaxNOW  Ag Test Cards</a:t>
            </a:r>
          </a:p>
        </p:txBody>
      </p:sp>
      <p:sp>
        <p:nvSpPr>
          <p:cNvPr id="3" name="Content Placeholder 2">
            <a:extLst>
              <a:ext uri="{FF2B5EF4-FFF2-40B4-BE49-F238E27FC236}">
                <a16:creationId xmlns:a16="http://schemas.microsoft.com/office/drawing/2014/main" id="{1CC40948-F708-4B88-98C0-9B3C9C1EE11B}"/>
              </a:ext>
            </a:extLst>
          </p:cNvPr>
          <p:cNvSpPr>
            <a:spLocks noGrp="1"/>
          </p:cNvSpPr>
          <p:nvPr>
            <p:ph idx="1"/>
          </p:nvPr>
        </p:nvSpPr>
        <p:spPr>
          <a:xfrm>
            <a:off x="838199" y="1473846"/>
            <a:ext cx="6490649" cy="4790562"/>
          </a:xfrm>
          <a:solidFill>
            <a:schemeClr val="bg1">
              <a:lumMod val="95000"/>
            </a:schemeClr>
          </a:solidFill>
          <a:ln>
            <a:solidFill>
              <a:schemeClr val="accent5">
                <a:lumMod val="40000"/>
                <a:lumOff val="60000"/>
              </a:schemeClr>
            </a:solidFill>
          </a:ln>
        </p:spPr>
        <p:txBody>
          <a:bodyPr/>
          <a:lstStyle/>
          <a:p>
            <a:r>
              <a:rPr lang="en-US" dirty="0"/>
              <a:t>Three primary scenarios for effective use:</a:t>
            </a:r>
          </a:p>
          <a:p>
            <a:pPr lvl="1"/>
            <a:r>
              <a:rPr lang="en-US" dirty="0"/>
              <a:t>Outbreaks</a:t>
            </a:r>
          </a:p>
          <a:p>
            <a:pPr lvl="1"/>
            <a:r>
              <a:rPr lang="en-US" dirty="0"/>
              <a:t>Clinical settings</a:t>
            </a:r>
          </a:p>
          <a:p>
            <a:pPr lvl="1"/>
            <a:r>
              <a:rPr lang="en-US" dirty="0"/>
              <a:t>“Surveillance” testing</a:t>
            </a:r>
          </a:p>
          <a:p>
            <a:pPr lvl="2"/>
            <a:r>
              <a:rPr lang="en-US" dirty="0"/>
              <a:t>2020: Alternate with PCR</a:t>
            </a:r>
          </a:p>
          <a:p>
            <a:pPr lvl="2"/>
            <a:r>
              <a:rPr lang="en-US" dirty="0"/>
              <a:t>2021: Medicare-Certified (from KDPH)</a:t>
            </a:r>
          </a:p>
          <a:p>
            <a:pPr marL="914400" lvl="2" indent="0">
              <a:buNone/>
            </a:pPr>
            <a:r>
              <a:rPr lang="en-US" dirty="0"/>
              <a:t>                Non-Medicare-Certified (by Provider)</a:t>
            </a:r>
          </a:p>
          <a:p>
            <a:r>
              <a:rPr lang="en-US" dirty="0"/>
              <a:t>Each requires different thought processes</a:t>
            </a:r>
          </a:p>
          <a:p>
            <a:pPr lvl="1"/>
            <a:r>
              <a:rPr lang="en-US" dirty="0"/>
              <a:t>How often they will be used</a:t>
            </a:r>
          </a:p>
          <a:p>
            <a:pPr lvl="1"/>
            <a:r>
              <a:rPr lang="en-US" dirty="0"/>
              <a:t>Who they will be used with</a:t>
            </a:r>
          </a:p>
          <a:p>
            <a:pPr lvl="1"/>
            <a:r>
              <a:rPr lang="en-US" dirty="0"/>
              <a:t>What kind of follow-up is needed</a:t>
            </a:r>
          </a:p>
          <a:p>
            <a:endParaRPr lang="en-US" dirty="0"/>
          </a:p>
        </p:txBody>
      </p:sp>
      <p:sp>
        <p:nvSpPr>
          <p:cNvPr id="4" name="Slide Number Placeholder 3">
            <a:extLst>
              <a:ext uri="{FF2B5EF4-FFF2-40B4-BE49-F238E27FC236}">
                <a16:creationId xmlns:a16="http://schemas.microsoft.com/office/drawing/2014/main" id="{8911852C-0028-4DF6-9892-D835A0A198C4}"/>
              </a:ext>
            </a:extLst>
          </p:cNvPr>
          <p:cNvSpPr>
            <a:spLocks noGrp="1"/>
          </p:cNvSpPr>
          <p:nvPr>
            <p:ph type="sldNum" sz="quarter" idx="12"/>
          </p:nvPr>
        </p:nvSpPr>
        <p:spPr/>
        <p:txBody>
          <a:bodyPr/>
          <a:lstStyle/>
          <a:p>
            <a:fld id="{ABB8925F-B6BB-49B0-9469-5285B9C99CB3}" type="slidenum">
              <a:rPr lang="en-US" smtClean="0"/>
              <a:t>32</a:t>
            </a:fld>
            <a:endParaRPr lang="en-US" dirty="0"/>
          </a:p>
        </p:txBody>
      </p:sp>
      <p:sp>
        <p:nvSpPr>
          <p:cNvPr id="5" name="TextBox 4">
            <a:extLst>
              <a:ext uri="{FF2B5EF4-FFF2-40B4-BE49-F238E27FC236}">
                <a16:creationId xmlns:a16="http://schemas.microsoft.com/office/drawing/2014/main" id="{4D7E6444-03CF-4151-A22A-7E058B6820F4}"/>
              </a:ext>
            </a:extLst>
          </p:cNvPr>
          <p:cNvSpPr txBox="1"/>
          <p:nvPr/>
        </p:nvSpPr>
        <p:spPr>
          <a:xfrm>
            <a:off x="7225046" y="437881"/>
            <a:ext cx="458780" cy="338554"/>
          </a:xfrm>
          <a:prstGeom prst="rect">
            <a:avLst/>
          </a:prstGeom>
          <a:noFill/>
        </p:spPr>
        <p:txBody>
          <a:bodyPr wrap="none" rtlCol="0">
            <a:spAutoFit/>
          </a:bodyPr>
          <a:lstStyle/>
          <a:p>
            <a:r>
              <a:rPr lang="en-US" sz="1600" dirty="0"/>
              <a:t>TM</a:t>
            </a:r>
          </a:p>
        </p:txBody>
      </p:sp>
      <p:pic>
        <p:nvPicPr>
          <p:cNvPr id="6" name="Picture 5">
            <a:extLst>
              <a:ext uri="{FF2B5EF4-FFF2-40B4-BE49-F238E27FC236}">
                <a16:creationId xmlns:a16="http://schemas.microsoft.com/office/drawing/2014/main" id="{8332A2B1-1285-4BCE-8CBC-28CD51DD33CC}"/>
              </a:ext>
            </a:extLst>
          </p:cNvPr>
          <p:cNvPicPr>
            <a:picLocks noChangeAspect="1"/>
          </p:cNvPicPr>
          <p:nvPr/>
        </p:nvPicPr>
        <p:blipFill>
          <a:blip r:embed="rId2"/>
          <a:stretch>
            <a:fillRect/>
          </a:stretch>
        </p:blipFill>
        <p:spPr>
          <a:xfrm rot="20990646">
            <a:off x="7683826" y="1719262"/>
            <a:ext cx="3971925" cy="3419475"/>
          </a:xfrm>
          <a:prstGeom prst="rect">
            <a:avLst/>
          </a:prstGeom>
        </p:spPr>
      </p:pic>
    </p:spTree>
    <p:extLst>
      <p:ext uri="{BB962C8B-B14F-4D97-AF65-F5344CB8AC3E}">
        <p14:creationId xmlns:p14="http://schemas.microsoft.com/office/powerpoint/2010/main" val="336925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6F07-656E-4F96-85F5-F72C761F82A4}"/>
              </a:ext>
            </a:extLst>
          </p:cNvPr>
          <p:cNvSpPr>
            <a:spLocks noGrp="1"/>
          </p:cNvSpPr>
          <p:nvPr>
            <p:ph type="title"/>
          </p:nvPr>
        </p:nvSpPr>
        <p:spPr>
          <a:xfrm>
            <a:off x="838200" y="365126"/>
            <a:ext cx="10515600" cy="555787"/>
          </a:xfrm>
        </p:spPr>
        <p:txBody>
          <a:bodyPr>
            <a:normAutofit fontScale="90000"/>
          </a:bodyPr>
          <a:lstStyle/>
          <a:p>
            <a:r>
              <a:rPr lang="en-US" dirty="0"/>
              <a:t>Outbreak Scenarios</a:t>
            </a:r>
          </a:p>
        </p:txBody>
      </p:sp>
      <p:sp>
        <p:nvSpPr>
          <p:cNvPr id="3" name="Content Placeholder 2">
            <a:extLst>
              <a:ext uri="{FF2B5EF4-FFF2-40B4-BE49-F238E27FC236}">
                <a16:creationId xmlns:a16="http://schemas.microsoft.com/office/drawing/2014/main" id="{BCB34823-E85D-4009-B966-956AE6CBB3AD}"/>
              </a:ext>
            </a:extLst>
          </p:cNvPr>
          <p:cNvSpPr>
            <a:spLocks noGrp="1"/>
          </p:cNvSpPr>
          <p:nvPr>
            <p:ph idx="1"/>
          </p:nvPr>
        </p:nvSpPr>
        <p:spPr>
          <a:xfrm>
            <a:off x="838200" y="1057873"/>
            <a:ext cx="10515600" cy="5320145"/>
          </a:xfrm>
          <a:solidFill>
            <a:schemeClr val="bg1">
              <a:lumMod val="95000"/>
            </a:schemeClr>
          </a:solidFill>
          <a:ln>
            <a:solidFill>
              <a:schemeClr val="accent5">
                <a:lumMod val="40000"/>
                <a:lumOff val="60000"/>
              </a:schemeClr>
            </a:solidFill>
          </a:ln>
        </p:spPr>
        <p:txBody>
          <a:bodyPr>
            <a:normAutofit/>
          </a:bodyPr>
          <a:lstStyle/>
          <a:p>
            <a:r>
              <a:rPr lang="en-US" dirty="0"/>
              <a:t>Facilities may want to partner with local health department</a:t>
            </a:r>
          </a:p>
          <a:p>
            <a:pPr lvl="1"/>
            <a:r>
              <a:rPr lang="en-US" dirty="0"/>
              <a:t>To determine strategies for possible use</a:t>
            </a:r>
          </a:p>
          <a:p>
            <a:pPr lvl="1"/>
            <a:r>
              <a:rPr lang="en-US" dirty="0"/>
              <a:t>Coordinate procurement of cards</a:t>
            </a:r>
          </a:p>
          <a:p>
            <a:pPr lvl="1"/>
            <a:r>
              <a:rPr lang="en-US" dirty="0"/>
              <a:t>Assist with administration if needed</a:t>
            </a:r>
          </a:p>
          <a:p>
            <a:r>
              <a:rPr lang="en-US" dirty="0"/>
              <a:t>Test symptomatic people to get early assessment</a:t>
            </a:r>
          </a:p>
          <a:p>
            <a:pPr lvl="1"/>
            <a:r>
              <a:rPr lang="en-US" dirty="0"/>
              <a:t>Speeds up isolation and quarantine decisions</a:t>
            </a:r>
          </a:p>
          <a:p>
            <a:r>
              <a:rPr lang="en-US" dirty="0"/>
              <a:t>May test asymptomatic if indicated during outbreaks</a:t>
            </a:r>
          </a:p>
          <a:p>
            <a:pPr lvl="1"/>
            <a:r>
              <a:rPr lang="en-US" dirty="0"/>
              <a:t>High likelihood of exposure</a:t>
            </a:r>
          </a:p>
          <a:p>
            <a:pPr lvl="1"/>
            <a:r>
              <a:rPr lang="en-US" dirty="0"/>
              <a:t>At least two days have passed since exposure</a:t>
            </a:r>
          </a:p>
          <a:p>
            <a:pPr lvl="1"/>
            <a:r>
              <a:rPr lang="en-US" dirty="0"/>
              <a:t>May not have adequate supplies of cards to follow this strategy</a:t>
            </a:r>
          </a:p>
          <a:p>
            <a:pPr lvl="1"/>
            <a:r>
              <a:rPr lang="en-US" b="1" i="1" dirty="0">
                <a:solidFill>
                  <a:srgbClr val="C00000"/>
                </a:solidFill>
              </a:rPr>
              <a:t>Not highly recommended</a:t>
            </a:r>
          </a:p>
          <a:p>
            <a:pPr lvl="2"/>
            <a:r>
              <a:rPr lang="en-US" dirty="0">
                <a:solidFill>
                  <a:srgbClr val="C00000"/>
                </a:solidFill>
              </a:rPr>
              <a:t>Resource intensive</a:t>
            </a:r>
          </a:p>
          <a:p>
            <a:pPr lvl="2"/>
            <a:r>
              <a:rPr lang="en-US" dirty="0">
                <a:solidFill>
                  <a:srgbClr val="C00000"/>
                </a:solidFill>
              </a:rPr>
              <a:t>Interpretation of results questionable</a:t>
            </a:r>
          </a:p>
        </p:txBody>
      </p:sp>
      <p:sp>
        <p:nvSpPr>
          <p:cNvPr id="4" name="Slide Number Placeholder 3">
            <a:extLst>
              <a:ext uri="{FF2B5EF4-FFF2-40B4-BE49-F238E27FC236}">
                <a16:creationId xmlns:a16="http://schemas.microsoft.com/office/drawing/2014/main" id="{54B5CF23-20CD-4A92-9648-5A3C8251A07A}"/>
              </a:ext>
            </a:extLst>
          </p:cNvPr>
          <p:cNvSpPr>
            <a:spLocks noGrp="1"/>
          </p:cNvSpPr>
          <p:nvPr>
            <p:ph type="sldNum" sz="quarter" idx="12"/>
          </p:nvPr>
        </p:nvSpPr>
        <p:spPr/>
        <p:txBody>
          <a:bodyPr/>
          <a:lstStyle/>
          <a:p>
            <a:fld id="{ABB8925F-B6BB-49B0-9469-5285B9C99CB3}" type="slidenum">
              <a:rPr lang="en-US" smtClean="0"/>
              <a:t>33</a:t>
            </a:fld>
            <a:endParaRPr lang="en-US" dirty="0"/>
          </a:p>
        </p:txBody>
      </p:sp>
    </p:spTree>
    <p:extLst>
      <p:ext uri="{BB962C8B-B14F-4D97-AF65-F5344CB8AC3E}">
        <p14:creationId xmlns:p14="http://schemas.microsoft.com/office/powerpoint/2010/main" val="204985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D5BA-72F6-4638-B570-2B6996004DD4}"/>
              </a:ext>
            </a:extLst>
          </p:cNvPr>
          <p:cNvSpPr>
            <a:spLocks noGrp="1"/>
          </p:cNvSpPr>
          <p:nvPr>
            <p:ph type="title"/>
          </p:nvPr>
        </p:nvSpPr>
        <p:spPr>
          <a:xfrm>
            <a:off x="838200" y="365125"/>
            <a:ext cx="10515600" cy="909493"/>
          </a:xfrm>
        </p:spPr>
        <p:txBody>
          <a:bodyPr/>
          <a:lstStyle/>
          <a:p>
            <a:r>
              <a:rPr lang="en-US" dirty="0"/>
              <a:t>Interpretation and F/U in Outbreak Settings</a:t>
            </a:r>
          </a:p>
        </p:txBody>
      </p:sp>
      <p:sp>
        <p:nvSpPr>
          <p:cNvPr id="3" name="Content Placeholder 2">
            <a:extLst>
              <a:ext uri="{FF2B5EF4-FFF2-40B4-BE49-F238E27FC236}">
                <a16:creationId xmlns:a16="http://schemas.microsoft.com/office/drawing/2014/main" id="{1F50F275-D5F9-4737-BB1E-808F15582CE5}"/>
              </a:ext>
            </a:extLst>
          </p:cNvPr>
          <p:cNvSpPr>
            <a:spLocks noGrp="1"/>
          </p:cNvSpPr>
          <p:nvPr>
            <p:ph idx="1"/>
          </p:nvPr>
        </p:nvSpPr>
        <p:spPr>
          <a:xfrm>
            <a:off x="838200" y="1274618"/>
            <a:ext cx="10515600" cy="5218257"/>
          </a:xfrm>
          <a:solidFill>
            <a:schemeClr val="bg1">
              <a:lumMod val="95000"/>
            </a:schemeClr>
          </a:solidFill>
          <a:ln>
            <a:solidFill>
              <a:schemeClr val="accent5">
                <a:lumMod val="40000"/>
                <a:lumOff val="60000"/>
              </a:schemeClr>
            </a:solidFill>
          </a:ln>
        </p:spPr>
        <p:txBody>
          <a:bodyPr>
            <a:normAutofit/>
          </a:bodyPr>
          <a:lstStyle/>
          <a:p>
            <a:r>
              <a:rPr lang="en-US" dirty="0"/>
              <a:t>If symptomatic</a:t>
            </a:r>
          </a:p>
          <a:p>
            <a:pPr lvl="1"/>
            <a:r>
              <a:rPr lang="en-US" dirty="0"/>
              <a:t>Tests positive: Initiate isolation and contact investigation</a:t>
            </a:r>
          </a:p>
          <a:p>
            <a:pPr lvl="1"/>
            <a:r>
              <a:rPr lang="en-US" dirty="0"/>
              <a:t>Tests negative: F/U PCR test to confirm negative</a:t>
            </a:r>
          </a:p>
          <a:p>
            <a:pPr lvl="2"/>
            <a:r>
              <a:rPr lang="en-US" dirty="0"/>
              <a:t>Isolate until results received</a:t>
            </a:r>
          </a:p>
          <a:p>
            <a:pPr lvl="2"/>
            <a:r>
              <a:rPr lang="en-US" dirty="0"/>
              <a:t>If still negative, quarantine if indicated by situation, consider testing for other illnesses</a:t>
            </a:r>
          </a:p>
          <a:p>
            <a:r>
              <a:rPr lang="en-US" dirty="0"/>
              <a:t>If definite exposure but asymptomatic</a:t>
            </a:r>
          </a:p>
          <a:p>
            <a:pPr lvl="1"/>
            <a:r>
              <a:rPr lang="en-US" dirty="0"/>
              <a:t>Should be quarantined to start with</a:t>
            </a:r>
          </a:p>
          <a:p>
            <a:pPr lvl="1"/>
            <a:r>
              <a:rPr lang="en-US" dirty="0"/>
              <a:t>Positive result indicates infection – Isolate/contact trace - quarantine</a:t>
            </a:r>
          </a:p>
          <a:p>
            <a:pPr lvl="1"/>
            <a:r>
              <a:rPr lang="en-US" dirty="0"/>
              <a:t>Negative result – continue with quarantine</a:t>
            </a:r>
          </a:p>
          <a:p>
            <a:r>
              <a:rPr lang="en-US" dirty="0"/>
              <a:t>If no exposure identified and asymptomatic</a:t>
            </a:r>
          </a:p>
          <a:p>
            <a:pPr lvl="1"/>
            <a:r>
              <a:rPr lang="en-US" dirty="0"/>
              <a:t>Recommend confirming positive result with PCR</a:t>
            </a:r>
          </a:p>
          <a:p>
            <a:pPr lvl="1"/>
            <a:r>
              <a:rPr lang="en-US" dirty="0"/>
              <a:t>Negative result taken at face value</a:t>
            </a:r>
          </a:p>
        </p:txBody>
      </p:sp>
      <p:sp>
        <p:nvSpPr>
          <p:cNvPr id="4" name="Slide Number Placeholder 3">
            <a:extLst>
              <a:ext uri="{FF2B5EF4-FFF2-40B4-BE49-F238E27FC236}">
                <a16:creationId xmlns:a16="http://schemas.microsoft.com/office/drawing/2014/main" id="{5B362665-B3C5-4E2C-BAB5-185E3DE03683}"/>
              </a:ext>
            </a:extLst>
          </p:cNvPr>
          <p:cNvSpPr>
            <a:spLocks noGrp="1"/>
          </p:cNvSpPr>
          <p:nvPr>
            <p:ph type="sldNum" sz="quarter" idx="12"/>
          </p:nvPr>
        </p:nvSpPr>
        <p:spPr/>
        <p:txBody>
          <a:bodyPr/>
          <a:lstStyle/>
          <a:p>
            <a:fld id="{ABB8925F-B6BB-49B0-9469-5285B9C99CB3}" type="slidenum">
              <a:rPr lang="en-US" smtClean="0"/>
              <a:t>34</a:t>
            </a:fld>
            <a:endParaRPr lang="en-US" dirty="0"/>
          </a:p>
        </p:txBody>
      </p:sp>
    </p:spTree>
    <p:extLst>
      <p:ext uri="{BB962C8B-B14F-4D97-AF65-F5344CB8AC3E}">
        <p14:creationId xmlns:p14="http://schemas.microsoft.com/office/powerpoint/2010/main" val="60331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8727-1A42-4FBE-9E1D-34C3943706CD}"/>
              </a:ext>
            </a:extLst>
          </p:cNvPr>
          <p:cNvSpPr>
            <a:spLocks noGrp="1"/>
          </p:cNvSpPr>
          <p:nvPr>
            <p:ph type="title"/>
          </p:nvPr>
        </p:nvSpPr>
        <p:spPr>
          <a:xfrm>
            <a:off x="838200" y="184150"/>
            <a:ext cx="10515600" cy="1178471"/>
          </a:xfrm>
        </p:spPr>
        <p:txBody>
          <a:bodyPr>
            <a:normAutofit/>
          </a:bodyPr>
          <a:lstStyle/>
          <a:p>
            <a:r>
              <a:rPr lang="en-US" sz="3600" dirty="0"/>
              <a:t>Testing of Symptomatic Persons in Clinical Settings</a:t>
            </a:r>
          </a:p>
        </p:txBody>
      </p:sp>
      <p:sp>
        <p:nvSpPr>
          <p:cNvPr id="3" name="Content Placeholder 2">
            <a:extLst>
              <a:ext uri="{FF2B5EF4-FFF2-40B4-BE49-F238E27FC236}">
                <a16:creationId xmlns:a16="http://schemas.microsoft.com/office/drawing/2014/main" id="{B1A260C9-C38B-4E92-9D0A-CD224DC8FD49}"/>
              </a:ext>
            </a:extLst>
          </p:cNvPr>
          <p:cNvSpPr>
            <a:spLocks noGrp="1"/>
          </p:cNvSpPr>
          <p:nvPr>
            <p:ph idx="1"/>
          </p:nvPr>
        </p:nvSpPr>
        <p:spPr>
          <a:xfrm>
            <a:off x="602672" y="1100095"/>
            <a:ext cx="10986655" cy="5472579"/>
          </a:xfrm>
          <a:solidFill>
            <a:schemeClr val="bg1">
              <a:lumMod val="95000"/>
            </a:schemeClr>
          </a:solidFill>
          <a:ln>
            <a:solidFill>
              <a:schemeClr val="accent5">
                <a:lumMod val="40000"/>
                <a:lumOff val="60000"/>
              </a:schemeClr>
            </a:solidFill>
          </a:ln>
        </p:spPr>
        <p:txBody>
          <a:bodyPr>
            <a:normAutofit lnSpcReduction="10000"/>
          </a:bodyPr>
          <a:lstStyle/>
          <a:p>
            <a:pPr marL="0" indent="0">
              <a:buNone/>
            </a:pPr>
            <a:r>
              <a:rPr lang="en-US" dirty="0"/>
              <a:t>Can be used in healthcare settings for rapid assessment of COVID-19</a:t>
            </a:r>
          </a:p>
          <a:p>
            <a:pPr lvl="1"/>
            <a:r>
              <a:rPr lang="en-US" dirty="0"/>
              <a:t>Must have CLIA certification or waiver:</a:t>
            </a:r>
          </a:p>
          <a:p>
            <a:pPr marL="457200" lvl="1" indent="0">
              <a:buNone/>
            </a:pPr>
            <a:r>
              <a:rPr lang="en-US" sz="1900" dirty="0">
                <a:hlinkClick r:id="rId3"/>
              </a:rPr>
              <a:t>https://www.cms.gov/Regulations-and-Guidance/Legislation/CLIA/How_to_Apply_for_a_CLIA_Certificate_International_Laboratories</a:t>
            </a:r>
            <a:r>
              <a:rPr lang="en-US" sz="1900" dirty="0"/>
              <a:t> </a:t>
            </a:r>
          </a:p>
          <a:p>
            <a:pPr lvl="1"/>
            <a:r>
              <a:rPr lang="en-US" dirty="0"/>
              <a:t>FDA Emergency Use Authorization (EUA) approved for suspected COVID-19</a:t>
            </a:r>
          </a:p>
          <a:p>
            <a:pPr lvl="1"/>
            <a:r>
              <a:rPr lang="en-US" dirty="0"/>
              <a:t>Should be used within the first 7 days of symptom onset</a:t>
            </a:r>
          </a:p>
          <a:p>
            <a:r>
              <a:rPr lang="en-US" dirty="0"/>
              <a:t>Consider Situation:</a:t>
            </a:r>
          </a:p>
          <a:p>
            <a:pPr lvl="1"/>
            <a:r>
              <a:rPr lang="en-US" dirty="0"/>
              <a:t>If Yellow or Green on Indicator Map(or very few) cases identified in community (not likely currently!) </a:t>
            </a:r>
          </a:p>
          <a:p>
            <a:pPr lvl="2"/>
            <a:r>
              <a:rPr lang="en-US" dirty="0"/>
              <a:t>Recommend F/U PCR test to confirm a positive test – Isolate until PCR results received</a:t>
            </a:r>
          </a:p>
          <a:p>
            <a:pPr lvl="2"/>
            <a:r>
              <a:rPr lang="en-US" dirty="0"/>
              <a:t>Negative result taken at face value – may want to test for Flu, other respiratory pathogens</a:t>
            </a:r>
          </a:p>
          <a:p>
            <a:pPr lvl="1"/>
            <a:r>
              <a:rPr lang="en-US" dirty="0"/>
              <a:t>If cases already prevalent in community</a:t>
            </a:r>
          </a:p>
          <a:p>
            <a:pPr lvl="2"/>
            <a:r>
              <a:rPr lang="en-US" dirty="0"/>
              <a:t>Positive result would be taken at face value</a:t>
            </a:r>
          </a:p>
          <a:p>
            <a:pPr lvl="2"/>
            <a:r>
              <a:rPr lang="en-US" dirty="0"/>
              <a:t>Negative results would be recommended for F/U PCR to confirm if there was a clear exposure UNLESS another etiology for symptoms is identified through testing</a:t>
            </a:r>
          </a:p>
          <a:p>
            <a:pPr lvl="2"/>
            <a:r>
              <a:rPr lang="en-US" dirty="0"/>
              <a:t>Negative results do not eliminate the need for quarantine if exposed</a:t>
            </a:r>
          </a:p>
        </p:txBody>
      </p:sp>
      <p:sp>
        <p:nvSpPr>
          <p:cNvPr id="4" name="Slide Number Placeholder 3">
            <a:extLst>
              <a:ext uri="{FF2B5EF4-FFF2-40B4-BE49-F238E27FC236}">
                <a16:creationId xmlns:a16="http://schemas.microsoft.com/office/drawing/2014/main" id="{751C6EEB-F30E-4DEE-9787-22F9A17950C4}"/>
              </a:ext>
            </a:extLst>
          </p:cNvPr>
          <p:cNvSpPr>
            <a:spLocks noGrp="1"/>
          </p:cNvSpPr>
          <p:nvPr>
            <p:ph type="sldNum" sz="quarter" idx="12"/>
          </p:nvPr>
        </p:nvSpPr>
        <p:spPr/>
        <p:txBody>
          <a:bodyPr/>
          <a:lstStyle/>
          <a:p>
            <a:fld id="{ABB8925F-B6BB-49B0-9469-5285B9C99CB3}" type="slidenum">
              <a:rPr lang="en-US" smtClean="0"/>
              <a:t>35</a:t>
            </a:fld>
            <a:endParaRPr lang="en-US" dirty="0"/>
          </a:p>
        </p:txBody>
      </p:sp>
    </p:spTree>
    <p:extLst>
      <p:ext uri="{BB962C8B-B14F-4D97-AF65-F5344CB8AC3E}">
        <p14:creationId xmlns:p14="http://schemas.microsoft.com/office/powerpoint/2010/main" val="28609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3B69-0005-48BD-950D-FFCF2F9B63D5}"/>
              </a:ext>
            </a:extLst>
          </p:cNvPr>
          <p:cNvSpPr>
            <a:spLocks noGrp="1"/>
          </p:cNvSpPr>
          <p:nvPr>
            <p:ph type="title"/>
          </p:nvPr>
        </p:nvSpPr>
        <p:spPr>
          <a:xfrm>
            <a:off x="422563" y="365125"/>
            <a:ext cx="11346874" cy="677627"/>
          </a:xfrm>
        </p:spPr>
        <p:txBody>
          <a:bodyPr>
            <a:normAutofit fontScale="90000"/>
          </a:bodyPr>
          <a:lstStyle/>
          <a:p>
            <a:r>
              <a:rPr lang="en-US" dirty="0"/>
              <a:t>“Surveillance Testing” of Defined Populations</a:t>
            </a:r>
          </a:p>
        </p:txBody>
      </p:sp>
      <p:sp>
        <p:nvSpPr>
          <p:cNvPr id="3" name="Content Placeholder 2">
            <a:extLst>
              <a:ext uri="{FF2B5EF4-FFF2-40B4-BE49-F238E27FC236}">
                <a16:creationId xmlns:a16="http://schemas.microsoft.com/office/drawing/2014/main" id="{3386830D-E325-4181-B1ED-445343F6B63A}"/>
              </a:ext>
            </a:extLst>
          </p:cNvPr>
          <p:cNvSpPr>
            <a:spLocks noGrp="1"/>
          </p:cNvSpPr>
          <p:nvPr>
            <p:ph idx="1"/>
          </p:nvPr>
        </p:nvSpPr>
        <p:spPr>
          <a:xfrm>
            <a:off x="838199" y="1234885"/>
            <a:ext cx="10515600" cy="5087960"/>
          </a:xfrm>
          <a:solidFill>
            <a:schemeClr val="bg1">
              <a:lumMod val="95000"/>
            </a:schemeClr>
          </a:solidFill>
          <a:ln>
            <a:solidFill>
              <a:schemeClr val="accent5">
                <a:lumMod val="40000"/>
                <a:lumOff val="60000"/>
              </a:schemeClr>
            </a:solidFill>
          </a:ln>
        </p:spPr>
        <p:txBody>
          <a:bodyPr>
            <a:normAutofit fontScale="85000" lnSpcReduction="20000"/>
          </a:bodyPr>
          <a:lstStyle/>
          <a:p>
            <a:pPr marL="0" indent="0" algn="ctr">
              <a:buNone/>
            </a:pPr>
            <a:r>
              <a:rPr lang="en-US" sz="4000" b="1" u="sng" dirty="0"/>
              <a:t>Goal is to prevent introduction into facility or patients</a:t>
            </a:r>
          </a:p>
          <a:p>
            <a:pPr marL="0" indent="0" algn="ctr">
              <a:spcBef>
                <a:spcPts val="0"/>
              </a:spcBef>
              <a:buNone/>
            </a:pPr>
            <a:endParaRPr lang="en-US" sz="1600" b="1" u="sng" dirty="0"/>
          </a:p>
          <a:p>
            <a:r>
              <a:rPr lang="en-US" dirty="0"/>
              <a:t>Targeted testing</a:t>
            </a:r>
          </a:p>
          <a:p>
            <a:pPr lvl="1"/>
            <a:r>
              <a:rPr lang="en-US" dirty="0"/>
              <a:t>Recommended at least weekly (2X per week ideal)</a:t>
            </a:r>
          </a:p>
          <a:p>
            <a:pPr lvl="1"/>
            <a:r>
              <a:rPr lang="en-US" dirty="0"/>
              <a:t>Staff AND In-coming Residents</a:t>
            </a:r>
          </a:p>
          <a:p>
            <a:r>
              <a:rPr lang="en-US" dirty="0"/>
              <a:t>If Asymptomatic (Employee or In-coming Residents) </a:t>
            </a:r>
          </a:p>
          <a:p>
            <a:pPr lvl="1"/>
            <a:r>
              <a:rPr lang="en-US" dirty="0"/>
              <a:t>Positive results: recommend PCR confirmation (Isolate until results received)</a:t>
            </a:r>
          </a:p>
          <a:p>
            <a:pPr lvl="1"/>
            <a:r>
              <a:rPr lang="en-US" dirty="0"/>
              <a:t>Negative results: taken at face value</a:t>
            </a:r>
          </a:p>
          <a:p>
            <a:r>
              <a:rPr lang="en-US" dirty="0"/>
              <a:t>If Symptomatic Employee – should </a:t>
            </a:r>
            <a:r>
              <a:rPr lang="en-US" b="1" dirty="0">
                <a:solidFill>
                  <a:srgbClr val="C00000"/>
                </a:solidFill>
              </a:rPr>
              <a:t>NOT</a:t>
            </a:r>
            <a:r>
              <a:rPr lang="en-US" dirty="0"/>
              <a:t> be at work! </a:t>
            </a:r>
          </a:p>
          <a:p>
            <a:pPr lvl="1"/>
            <a:r>
              <a:rPr lang="en-US" dirty="0"/>
              <a:t>Get tested outside </a:t>
            </a:r>
          </a:p>
          <a:p>
            <a:pPr lvl="1"/>
            <a:r>
              <a:rPr lang="en-US" dirty="0"/>
              <a:t>Isolate until results received </a:t>
            </a:r>
          </a:p>
          <a:p>
            <a:pPr lvl="1"/>
            <a:r>
              <a:rPr lang="en-US" dirty="0"/>
              <a:t>Report results to workplace</a:t>
            </a:r>
          </a:p>
          <a:p>
            <a:r>
              <a:rPr lang="en-US" dirty="0"/>
              <a:t>If Symptomatic In-coming Resident</a:t>
            </a:r>
          </a:p>
          <a:p>
            <a:pPr lvl="1"/>
            <a:r>
              <a:rPr lang="en-US" dirty="0"/>
              <a:t>Positive results: taken at face value (isolate and keep precautions in place)</a:t>
            </a:r>
          </a:p>
          <a:p>
            <a:pPr lvl="1"/>
            <a:r>
              <a:rPr lang="en-US" dirty="0"/>
              <a:t>Negative results: confirmed with PCR</a:t>
            </a:r>
          </a:p>
          <a:p>
            <a:r>
              <a:rPr lang="en-US" dirty="0"/>
              <a:t>Must have strategy for follow-up PCR testing</a:t>
            </a:r>
          </a:p>
        </p:txBody>
      </p:sp>
      <p:sp>
        <p:nvSpPr>
          <p:cNvPr id="4" name="Slide Number Placeholder 3">
            <a:extLst>
              <a:ext uri="{FF2B5EF4-FFF2-40B4-BE49-F238E27FC236}">
                <a16:creationId xmlns:a16="http://schemas.microsoft.com/office/drawing/2014/main" id="{54A10782-AAD8-41D7-A30D-6615C4302333}"/>
              </a:ext>
            </a:extLst>
          </p:cNvPr>
          <p:cNvSpPr>
            <a:spLocks noGrp="1"/>
          </p:cNvSpPr>
          <p:nvPr>
            <p:ph type="sldNum" sz="quarter" idx="12"/>
          </p:nvPr>
        </p:nvSpPr>
        <p:spPr/>
        <p:txBody>
          <a:bodyPr/>
          <a:lstStyle/>
          <a:p>
            <a:fld id="{ABB8925F-B6BB-49B0-9469-5285B9C99CB3}" type="slidenum">
              <a:rPr lang="en-US" smtClean="0"/>
              <a:t>36</a:t>
            </a:fld>
            <a:endParaRPr lang="en-US" dirty="0"/>
          </a:p>
        </p:txBody>
      </p:sp>
    </p:spTree>
    <p:extLst>
      <p:ext uri="{BB962C8B-B14F-4D97-AF65-F5344CB8AC3E}">
        <p14:creationId xmlns:p14="http://schemas.microsoft.com/office/powerpoint/2010/main" val="3816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83231" y="1742388"/>
            <a:ext cx="7003785" cy="1902191"/>
          </a:xfrm>
        </p:spPr>
        <p:txBody>
          <a:bodyPr>
            <a:normAutofit/>
          </a:bodyPr>
          <a:lstStyle/>
          <a:p>
            <a:r>
              <a:rPr lang="en-US" sz="4000" dirty="0"/>
              <a:t>Reporting Requirements</a:t>
            </a:r>
          </a:p>
        </p:txBody>
      </p:sp>
      <p:sp>
        <p:nvSpPr>
          <p:cNvPr id="6" name="Subtitle 5"/>
          <p:cNvSpPr>
            <a:spLocks noGrp="1"/>
          </p:cNvSpPr>
          <p:nvPr>
            <p:ph type="subTitle" idx="1"/>
          </p:nvPr>
        </p:nvSpPr>
        <p:spPr>
          <a:xfrm>
            <a:off x="4536340" y="3644579"/>
            <a:ext cx="6697565" cy="679306"/>
          </a:xfrm>
        </p:spPr>
        <p:txBody>
          <a:bodyPr>
            <a:normAutofit fontScale="47500" lnSpcReduction="20000"/>
          </a:bodyPr>
          <a:lstStyle/>
          <a:p>
            <a:endParaRPr lang="en-US" i="1" dirty="0"/>
          </a:p>
          <a:p>
            <a:pPr>
              <a:lnSpc>
                <a:spcPct val="100000"/>
              </a:lnSpc>
              <a:spcBef>
                <a:spcPts val="0"/>
              </a:spcBef>
            </a:pPr>
            <a:r>
              <a:rPr lang="en-US" sz="3600" b="1" dirty="0"/>
              <a:t>Kevin B. Spicer, MD, PhD, MPH, Medical Officer (CDC)</a:t>
            </a:r>
          </a:p>
          <a:p>
            <a:pPr>
              <a:lnSpc>
                <a:spcPct val="100000"/>
              </a:lnSpc>
              <a:spcBef>
                <a:spcPts val="0"/>
              </a:spcBef>
            </a:pPr>
            <a:r>
              <a:rPr lang="en-US" sz="3600" b="1" dirty="0"/>
              <a:t>Antibiotic Resistance Coordinator, HAI/AR Prevention Program, KDPH</a:t>
            </a:r>
          </a:p>
          <a:p>
            <a:endParaRPr lang="en-US" dirty="0"/>
          </a:p>
        </p:txBody>
      </p:sp>
      <p:sp>
        <p:nvSpPr>
          <p:cNvPr id="4" name="Slide Number Placeholder 3"/>
          <p:cNvSpPr>
            <a:spLocks noGrp="1"/>
          </p:cNvSpPr>
          <p:nvPr>
            <p:ph type="sldNum" sz="quarter" idx="4294967295"/>
          </p:nvPr>
        </p:nvSpPr>
        <p:spPr>
          <a:xfrm>
            <a:off x="11496675" y="6515100"/>
            <a:ext cx="695325" cy="252413"/>
          </a:xfrm>
        </p:spPr>
        <p:txBody>
          <a:bodyPr/>
          <a:lstStyle/>
          <a:p>
            <a:fld id="{ABB8925F-B6BB-49B0-9469-5285B9C99CB3}" type="slidenum">
              <a:rPr lang="en-US" smtClean="0"/>
              <a:t>37</a:t>
            </a:fld>
            <a:endParaRPr lang="en-US" dirty="0"/>
          </a:p>
        </p:txBody>
      </p:sp>
    </p:spTree>
    <p:extLst>
      <p:ext uri="{BB962C8B-B14F-4D97-AF65-F5344CB8AC3E}">
        <p14:creationId xmlns:p14="http://schemas.microsoft.com/office/powerpoint/2010/main" val="217975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205"/>
            <a:ext cx="10515600" cy="869623"/>
          </a:xfrm>
        </p:spPr>
        <p:txBody>
          <a:bodyPr/>
          <a:lstStyle/>
          <a:p>
            <a:r>
              <a:rPr lang="en-US" dirty="0">
                <a:solidFill>
                  <a:prstClr val="black"/>
                </a:solidFill>
              </a:rPr>
              <a:t>Reporting BinaxNow® Results</a:t>
            </a:r>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t>38</a:t>
            </a:fld>
            <a:endParaRPr lang="en-US" dirty="0"/>
          </a:p>
        </p:txBody>
      </p:sp>
      <p:sp>
        <p:nvSpPr>
          <p:cNvPr id="7" name="TextBox 6"/>
          <p:cNvSpPr txBox="1"/>
          <p:nvPr/>
        </p:nvSpPr>
        <p:spPr>
          <a:xfrm>
            <a:off x="980501" y="4523884"/>
            <a:ext cx="9782979" cy="707886"/>
          </a:xfrm>
          <a:prstGeom prst="rect">
            <a:avLst/>
          </a:prstGeom>
          <a:noFill/>
        </p:spPr>
        <p:txBody>
          <a:bodyPr wrap="square" rtlCol="0">
            <a:spAutoFit/>
          </a:bodyPr>
          <a:lstStyle/>
          <a:p>
            <a:pPr lvl="0">
              <a:buClr>
                <a:srgbClr val="9F2936"/>
              </a:buClr>
            </a:pPr>
            <a:r>
              <a:rPr lang="en-US" sz="2000" b="1" i="1" dirty="0" smtClean="0">
                <a:solidFill>
                  <a:prstClr val="black"/>
                </a:solidFill>
              </a:rPr>
              <a:t>Interim </a:t>
            </a:r>
            <a:r>
              <a:rPr lang="en-US" sz="2000" b="1" i="1" dirty="0">
                <a:solidFill>
                  <a:prstClr val="black"/>
                </a:solidFill>
              </a:rPr>
              <a:t>solution pending access and reporting through NHSN or KHIE </a:t>
            </a:r>
            <a:r>
              <a:rPr lang="en-US" sz="2000" b="1" i="1" dirty="0" smtClean="0">
                <a:solidFill>
                  <a:prstClr val="black"/>
                </a:solidFill>
              </a:rPr>
              <a:t>portal… </a:t>
            </a:r>
            <a:endParaRPr lang="en-US" sz="2000" i="1" dirty="0">
              <a:solidFill>
                <a:prstClr val="black"/>
              </a:solidFill>
            </a:endParaRPr>
          </a:p>
          <a:p>
            <a:pPr lvl="0">
              <a:buClr>
                <a:srgbClr val="9F2936"/>
              </a:buClr>
            </a:pPr>
            <a:r>
              <a:rPr lang="en-US" sz="2000" b="1" i="1" dirty="0"/>
              <a:t>XLS Spreadsheet (flat file): </a:t>
            </a:r>
            <a:r>
              <a:rPr lang="en-US" sz="2000" b="1" i="1" dirty="0">
                <a:hlinkClick r:id="rId3"/>
              </a:rPr>
              <a:t>https://chfs.ky.gov/agencies/os/oig/dhc/Pages/cvltc.aspx</a:t>
            </a:r>
            <a:endParaRPr lang="en-US" sz="2000" b="1" i="1" dirty="0"/>
          </a:p>
        </p:txBody>
      </p:sp>
      <p:sp>
        <p:nvSpPr>
          <p:cNvPr id="3" name="Content Placeholder 2"/>
          <p:cNvSpPr>
            <a:spLocks noGrp="1"/>
          </p:cNvSpPr>
          <p:nvPr>
            <p:ph idx="1"/>
          </p:nvPr>
        </p:nvSpPr>
        <p:spPr>
          <a:xfrm>
            <a:off x="517793" y="1825625"/>
            <a:ext cx="11071952" cy="4351338"/>
          </a:xfrm>
        </p:spPr>
        <p:txBody>
          <a:bodyPr/>
          <a:lstStyle/>
          <a:p>
            <a:pPr marL="0" indent="0">
              <a:buNone/>
            </a:pPr>
            <a:r>
              <a:rPr lang="en-US" dirty="0" smtClean="0"/>
              <a:t>Guidance </a:t>
            </a:r>
            <a:r>
              <a:rPr lang="en-US" dirty="0"/>
              <a:t>for reporting antigen test results changed in January, available at</a:t>
            </a:r>
            <a:r>
              <a:rPr lang="en-US" dirty="0" smtClean="0"/>
              <a:t>:</a:t>
            </a:r>
          </a:p>
          <a:p>
            <a:pPr marL="0" indent="0">
              <a:buNone/>
            </a:pPr>
            <a:endParaRPr lang="en-US" dirty="0"/>
          </a:p>
          <a:p>
            <a:pPr marL="0" indent="0">
              <a:buNone/>
            </a:pPr>
            <a:r>
              <a:rPr lang="en-US" u="sng" dirty="0">
                <a:hlinkClick r:id="rId4"/>
              </a:rPr>
              <a:t>https://chfs.ky.gov/agencies/dph/covid19/GuidancePOCAgtestingLTCFs.pdf</a:t>
            </a:r>
            <a:r>
              <a:rPr lang="en-US" dirty="0"/>
              <a:t>  </a:t>
            </a:r>
          </a:p>
          <a:p>
            <a:pPr marL="0" indent="0">
              <a:buNone/>
            </a:pPr>
            <a:endParaRPr lang="en-US" dirty="0"/>
          </a:p>
        </p:txBody>
      </p:sp>
    </p:spTree>
    <p:extLst>
      <p:ext uri="{BB962C8B-B14F-4D97-AF65-F5344CB8AC3E}">
        <p14:creationId xmlns:p14="http://schemas.microsoft.com/office/powerpoint/2010/main" val="302653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503F-4653-4791-B0DD-10D78B79A8FF}"/>
              </a:ext>
            </a:extLst>
          </p:cNvPr>
          <p:cNvSpPr>
            <a:spLocks noGrp="1"/>
          </p:cNvSpPr>
          <p:nvPr>
            <p:ph type="ctrTitle"/>
          </p:nvPr>
        </p:nvSpPr>
        <p:spPr>
          <a:xfrm>
            <a:off x="4230806" y="1742388"/>
            <a:ext cx="7745103" cy="1902191"/>
          </a:xfrm>
        </p:spPr>
        <p:txBody>
          <a:bodyPr>
            <a:normAutofit/>
          </a:bodyPr>
          <a:lstStyle/>
          <a:p>
            <a:r>
              <a:rPr lang="en-US" dirty="0"/>
              <a:t>Kentucky Health Information Exchange (KHIE) Portal </a:t>
            </a:r>
            <a:r>
              <a:rPr lang="en-US" sz="2700" u="sng" dirty="0">
                <a:solidFill>
                  <a:srgbClr val="0000FF"/>
                </a:solidFill>
              </a:rPr>
              <a:t>https://khie.ky.gov/COVID-19/Pages/Direct-Lab.aspx</a:t>
            </a:r>
            <a:r>
              <a:rPr lang="en-US" sz="2700" dirty="0">
                <a:solidFill>
                  <a:srgbClr val="0000FF"/>
                </a:solidFill>
              </a:rPr>
              <a:t> </a:t>
            </a:r>
          </a:p>
        </p:txBody>
      </p:sp>
      <p:sp>
        <p:nvSpPr>
          <p:cNvPr id="5" name="Subtitle 4"/>
          <p:cNvSpPr>
            <a:spLocks noGrp="1"/>
          </p:cNvSpPr>
          <p:nvPr>
            <p:ph type="subTitle" idx="1"/>
          </p:nvPr>
        </p:nvSpPr>
        <p:spPr>
          <a:xfrm>
            <a:off x="4689451" y="3972232"/>
            <a:ext cx="6697565" cy="747549"/>
          </a:xfrm>
        </p:spPr>
        <p:txBody>
          <a:bodyPr>
            <a:noAutofit/>
          </a:bodyPr>
          <a:lstStyle/>
          <a:p>
            <a:r>
              <a:rPr lang="en-US" sz="1800" b="1" dirty="0"/>
              <a:t>Charlese Blair, CRT, CMA</a:t>
            </a:r>
          </a:p>
          <a:p>
            <a:r>
              <a:rPr lang="en-US" sz="1800" b="1" dirty="0"/>
              <a:t>Project Coordinator, Office of Health Data and Analytics </a:t>
            </a:r>
          </a:p>
          <a:p>
            <a:r>
              <a:rPr lang="en-US" sz="1800" b="1" dirty="0"/>
              <a:t>Kentucky Health Information Exchange (KHIE)</a:t>
            </a:r>
          </a:p>
        </p:txBody>
      </p:sp>
      <p:sp>
        <p:nvSpPr>
          <p:cNvPr id="4" name="Slide Number Placeholder 3">
            <a:extLst>
              <a:ext uri="{FF2B5EF4-FFF2-40B4-BE49-F238E27FC236}">
                <a16:creationId xmlns:a16="http://schemas.microsoft.com/office/drawing/2014/main" id="{925206ED-B64A-4E0E-AD3A-F37E4F1B9F34}"/>
              </a:ext>
            </a:extLst>
          </p:cNvPr>
          <p:cNvSpPr>
            <a:spLocks noGrp="1"/>
          </p:cNvSpPr>
          <p:nvPr>
            <p:ph type="sldNum" sz="quarter" idx="4294967295"/>
          </p:nvPr>
        </p:nvSpPr>
        <p:spPr>
          <a:xfrm>
            <a:off x="11496675" y="6515100"/>
            <a:ext cx="695325" cy="252413"/>
          </a:xfrm>
        </p:spPr>
        <p:txBody>
          <a:bodyPr/>
          <a:lstStyle/>
          <a:p>
            <a:fld id="{ABB8925F-B6BB-49B0-9469-5285B9C99CB3}" type="slidenum">
              <a:rPr lang="en-US" smtClean="0"/>
              <a:t>39</a:t>
            </a:fld>
            <a:endParaRPr lang="en-US" dirty="0"/>
          </a:p>
        </p:txBody>
      </p:sp>
    </p:spTree>
    <p:extLst>
      <p:ext uri="{BB962C8B-B14F-4D97-AF65-F5344CB8AC3E}">
        <p14:creationId xmlns:p14="http://schemas.microsoft.com/office/powerpoint/2010/main" val="31115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83231" y="1742388"/>
            <a:ext cx="7349733" cy="1902191"/>
          </a:xfrm>
        </p:spPr>
        <p:txBody>
          <a:bodyPr>
            <a:normAutofit/>
          </a:bodyPr>
          <a:lstStyle/>
          <a:p>
            <a:r>
              <a:rPr lang="en-US" dirty="0"/>
              <a:t>Abbott BinaxNOW</a:t>
            </a:r>
            <a:r>
              <a:rPr lang="en-US" baseline="30000" dirty="0"/>
              <a:t>TM</a:t>
            </a:r>
            <a:r>
              <a:rPr lang="en-US" dirty="0"/>
              <a:t> COVID-19 Antigen (Ag) Cards</a:t>
            </a:r>
            <a:endParaRPr lang="en-US" sz="4000" dirty="0"/>
          </a:p>
        </p:txBody>
      </p:sp>
      <p:sp>
        <p:nvSpPr>
          <p:cNvPr id="6" name="Subtitle 5"/>
          <p:cNvSpPr>
            <a:spLocks noGrp="1"/>
          </p:cNvSpPr>
          <p:nvPr>
            <p:ph type="subTitle" idx="1"/>
          </p:nvPr>
        </p:nvSpPr>
        <p:spPr>
          <a:xfrm>
            <a:off x="4556812" y="3644579"/>
            <a:ext cx="6697565" cy="679306"/>
          </a:xfrm>
        </p:spPr>
        <p:txBody>
          <a:bodyPr>
            <a:noAutofit/>
          </a:bodyPr>
          <a:lstStyle/>
          <a:p>
            <a:r>
              <a:rPr lang="en-US" sz="2400" i="1" dirty="0"/>
              <a:t>Michelle Moran, Technical Consultant,</a:t>
            </a:r>
            <a:r>
              <a:rPr lang="en-US" sz="2400" dirty="0"/>
              <a:t> </a:t>
            </a:r>
            <a:r>
              <a:rPr lang="en-US" sz="2400" i="1" dirty="0"/>
              <a:t>Abbott Rapid Diagnostics</a:t>
            </a:r>
            <a:endParaRPr lang="en-US" sz="2400" dirty="0"/>
          </a:p>
        </p:txBody>
      </p:sp>
      <p:sp>
        <p:nvSpPr>
          <p:cNvPr id="4" name="Slide Number Placeholder 3"/>
          <p:cNvSpPr>
            <a:spLocks noGrp="1"/>
          </p:cNvSpPr>
          <p:nvPr>
            <p:ph type="sldNum" sz="quarter" idx="4294967295"/>
          </p:nvPr>
        </p:nvSpPr>
        <p:spPr>
          <a:xfrm>
            <a:off x="11496675" y="6515100"/>
            <a:ext cx="695325" cy="252413"/>
          </a:xfrm>
        </p:spPr>
        <p:txBody>
          <a:bodyPr/>
          <a:lstStyle/>
          <a:p>
            <a:fld id="{ABB8925F-B6BB-49B0-9469-5285B9C99CB3}" type="slidenum">
              <a:rPr lang="en-US" smtClean="0"/>
              <a:t>4</a:t>
            </a:fld>
            <a:endParaRPr lang="en-US" dirty="0"/>
          </a:p>
        </p:txBody>
      </p:sp>
    </p:spTree>
    <p:extLst>
      <p:ext uri="{BB962C8B-B14F-4D97-AF65-F5344CB8AC3E}">
        <p14:creationId xmlns:p14="http://schemas.microsoft.com/office/powerpoint/2010/main" val="418378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E792-FA51-4C93-843E-64E8DD807ACB}"/>
              </a:ext>
            </a:extLst>
          </p:cNvPr>
          <p:cNvSpPr>
            <a:spLocks noGrp="1"/>
          </p:cNvSpPr>
          <p:nvPr>
            <p:ph type="title"/>
          </p:nvPr>
        </p:nvSpPr>
        <p:spPr/>
        <p:txBody>
          <a:bodyPr/>
          <a:lstStyle/>
          <a:p>
            <a:r>
              <a:rPr lang="en-US" dirty="0"/>
              <a:t>Requesting BinaxNOW  Ag Test Cards</a:t>
            </a:r>
          </a:p>
        </p:txBody>
      </p:sp>
      <p:sp>
        <p:nvSpPr>
          <p:cNvPr id="3" name="Content Placeholder 2">
            <a:extLst>
              <a:ext uri="{FF2B5EF4-FFF2-40B4-BE49-F238E27FC236}">
                <a16:creationId xmlns:a16="http://schemas.microsoft.com/office/drawing/2014/main" id="{7E582EC4-6EFF-44F2-BA43-E058397F6700}"/>
              </a:ext>
            </a:extLst>
          </p:cNvPr>
          <p:cNvSpPr>
            <a:spLocks noGrp="1"/>
          </p:cNvSpPr>
          <p:nvPr>
            <p:ph sz="half" idx="1"/>
          </p:nvPr>
        </p:nvSpPr>
        <p:spPr>
          <a:xfrm>
            <a:off x="838200" y="1543596"/>
            <a:ext cx="5181600" cy="4633367"/>
          </a:xfrm>
          <a:solidFill>
            <a:schemeClr val="bg1">
              <a:lumMod val="95000"/>
            </a:schemeClr>
          </a:solidFill>
          <a:ln>
            <a:solidFill>
              <a:schemeClr val="accent5">
                <a:lumMod val="60000"/>
                <a:lumOff val="40000"/>
              </a:schemeClr>
            </a:solidFill>
          </a:ln>
        </p:spPr>
        <p:txBody>
          <a:bodyPr>
            <a:noAutofit/>
          </a:bodyPr>
          <a:lstStyle/>
          <a:p>
            <a:pPr>
              <a:lnSpc>
                <a:spcPct val="100000"/>
              </a:lnSpc>
              <a:spcBef>
                <a:spcPts val="0"/>
              </a:spcBef>
            </a:pPr>
            <a:r>
              <a:rPr lang="en-US" sz="1800" b="1" dirty="0"/>
              <a:t>Complete and submit a Resource Request Form at: </a:t>
            </a:r>
            <a:r>
              <a:rPr lang="en-US" sz="2000" b="1" u="sng" dirty="0">
                <a:solidFill>
                  <a:srgbClr val="0000FF"/>
                </a:solidFill>
              </a:rPr>
              <a:t>https://ky.readyop.com/fs/4iY5/ac9d</a:t>
            </a:r>
            <a:r>
              <a:rPr lang="en-US" sz="2000" b="1" dirty="0">
                <a:solidFill>
                  <a:srgbClr val="0000FF"/>
                </a:solidFill>
              </a:rPr>
              <a:t> </a:t>
            </a:r>
            <a:endParaRPr lang="en-US" sz="1800" b="1" u="sng" dirty="0">
              <a:solidFill>
                <a:srgbClr val="0000FF"/>
              </a:solidFill>
            </a:endParaRPr>
          </a:p>
          <a:p>
            <a:pPr lvl="1">
              <a:lnSpc>
                <a:spcPct val="100000"/>
              </a:lnSpc>
              <a:spcBef>
                <a:spcPts val="0"/>
              </a:spcBef>
            </a:pPr>
            <a:endParaRPr lang="en-US" sz="1400" b="1" dirty="0"/>
          </a:p>
          <a:p>
            <a:pPr lvl="1">
              <a:lnSpc>
                <a:spcPct val="100000"/>
              </a:lnSpc>
              <a:spcBef>
                <a:spcPts val="0"/>
              </a:spcBef>
            </a:pPr>
            <a:r>
              <a:rPr lang="en-US" sz="2000" b="1" dirty="0">
                <a:solidFill>
                  <a:srgbClr val="C00000"/>
                </a:solidFill>
              </a:rPr>
              <a:t>By 12/23/20 for 2020 Delivery</a:t>
            </a:r>
          </a:p>
          <a:p>
            <a:pPr marL="457200" lvl="1" indent="0">
              <a:lnSpc>
                <a:spcPct val="100000"/>
              </a:lnSpc>
              <a:spcBef>
                <a:spcPts val="0"/>
              </a:spcBef>
              <a:buNone/>
            </a:pPr>
            <a:endParaRPr lang="en-US" sz="1800" b="1" dirty="0"/>
          </a:p>
          <a:p>
            <a:pPr lvl="1">
              <a:lnSpc>
                <a:spcPct val="100000"/>
              </a:lnSpc>
              <a:spcBef>
                <a:spcPts val="0"/>
              </a:spcBef>
            </a:pPr>
            <a:r>
              <a:rPr lang="en-US" sz="1800" b="1" dirty="0"/>
              <a:t>Be sure to complete all sections, to include justification</a:t>
            </a:r>
          </a:p>
          <a:p>
            <a:pPr marL="457200" lvl="1" indent="0">
              <a:lnSpc>
                <a:spcPct val="100000"/>
              </a:lnSpc>
              <a:spcBef>
                <a:spcPts val="0"/>
              </a:spcBef>
              <a:buNone/>
            </a:pPr>
            <a:endParaRPr lang="en-US" sz="1400" b="1" dirty="0"/>
          </a:p>
          <a:p>
            <a:pPr>
              <a:lnSpc>
                <a:spcPct val="100000"/>
              </a:lnSpc>
              <a:spcBef>
                <a:spcPts val="0"/>
              </a:spcBef>
            </a:pPr>
            <a:r>
              <a:rPr lang="en-US" sz="1800" b="1" dirty="0"/>
              <a:t>KDPH staff will review and process resource requests daily.</a:t>
            </a:r>
          </a:p>
          <a:p>
            <a:pPr marL="0" indent="0">
              <a:lnSpc>
                <a:spcPct val="100000"/>
              </a:lnSpc>
              <a:spcBef>
                <a:spcPts val="0"/>
              </a:spcBef>
              <a:buNone/>
            </a:pPr>
            <a:endParaRPr lang="en-US" sz="1800" b="1" dirty="0"/>
          </a:p>
          <a:p>
            <a:pPr>
              <a:lnSpc>
                <a:spcPct val="100000"/>
              </a:lnSpc>
              <a:spcBef>
                <a:spcPts val="0"/>
              </a:spcBef>
            </a:pPr>
            <a:r>
              <a:rPr lang="en-US" sz="1800" b="1" dirty="0">
                <a:solidFill>
                  <a:srgbClr val="339933"/>
                </a:solidFill>
                <a:effectLst>
                  <a:outerShdw blurRad="38100" dist="38100" dir="2700000" algn="tl">
                    <a:srgbClr val="000000">
                      <a:alpha val="43137"/>
                    </a:srgbClr>
                  </a:outerShdw>
                </a:effectLst>
              </a:rPr>
              <a:t>KDPH will directly distribute test cards from the state warehouse and/or through UPS  </a:t>
            </a:r>
          </a:p>
          <a:p>
            <a:pPr marL="0" indent="0">
              <a:buNone/>
            </a:pPr>
            <a:endParaRPr lang="en-US" sz="1800" dirty="0"/>
          </a:p>
          <a:p>
            <a:endParaRPr lang="en-US" sz="1800" dirty="0"/>
          </a:p>
          <a:p>
            <a:pPr marL="0" indent="0">
              <a:buNone/>
            </a:pPr>
            <a:endParaRPr lang="en-US" sz="1800" dirty="0"/>
          </a:p>
          <a:p>
            <a:pPr marL="0" indent="0">
              <a:buNone/>
            </a:pPr>
            <a:endParaRPr lang="en-US" sz="1800" dirty="0"/>
          </a:p>
        </p:txBody>
      </p:sp>
      <p:sp>
        <p:nvSpPr>
          <p:cNvPr id="6" name="Content Placeholder 5"/>
          <p:cNvSpPr>
            <a:spLocks noGrp="1"/>
          </p:cNvSpPr>
          <p:nvPr>
            <p:ph sz="half" idx="2"/>
          </p:nvPr>
        </p:nvSpPr>
        <p:spPr>
          <a:xfrm>
            <a:off x="6412346" y="1543596"/>
            <a:ext cx="5181600" cy="4633367"/>
          </a:xfrm>
          <a:solidFill>
            <a:schemeClr val="bg1">
              <a:lumMod val="95000"/>
            </a:schemeClr>
          </a:solidFill>
          <a:ln>
            <a:solidFill>
              <a:schemeClr val="accent5">
                <a:lumMod val="60000"/>
                <a:lumOff val="40000"/>
              </a:schemeClr>
            </a:solidFill>
          </a:ln>
        </p:spPr>
        <p:txBody>
          <a:bodyPr>
            <a:normAutofit/>
          </a:bodyPr>
          <a:lstStyle/>
          <a:p>
            <a:pPr marL="0" indent="0" algn="ctr">
              <a:buNone/>
            </a:pPr>
            <a:r>
              <a:rPr lang="en-US" sz="2000" b="1" u="sng" dirty="0"/>
              <a:t>KDPH Points of Contact</a:t>
            </a:r>
          </a:p>
          <a:p>
            <a:pPr marL="0" indent="0">
              <a:lnSpc>
                <a:spcPct val="100000"/>
              </a:lnSpc>
              <a:spcBef>
                <a:spcPts val="0"/>
              </a:spcBef>
              <a:buNone/>
            </a:pPr>
            <a:endParaRPr lang="en-US" sz="1800" i="1" dirty="0"/>
          </a:p>
          <a:p>
            <a:pPr marL="0" indent="0">
              <a:lnSpc>
                <a:spcPct val="100000"/>
              </a:lnSpc>
              <a:spcBef>
                <a:spcPts val="0"/>
              </a:spcBef>
              <a:buNone/>
            </a:pPr>
            <a:r>
              <a:rPr lang="en-US" sz="1800" i="1" dirty="0"/>
              <a:t>James R. House</a:t>
            </a:r>
            <a:r>
              <a:rPr lang="en-US" sz="1800" dirty="0"/>
              <a:t>, </a:t>
            </a:r>
            <a:r>
              <a:rPr lang="en-US" sz="1800" i="1" dirty="0"/>
              <a:t>Master Exercise Practitioner</a:t>
            </a:r>
          </a:p>
          <a:p>
            <a:pPr marL="0" indent="0">
              <a:lnSpc>
                <a:spcPct val="100000"/>
              </a:lnSpc>
              <a:spcBef>
                <a:spcPts val="0"/>
              </a:spcBef>
              <a:buNone/>
            </a:pPr>
            <a:r>
              <a:rPr lang="en-US" sz="1800" dirty="0"/>
              <a:t>State Health Operations Center Community Testing Operations Section Chief</a:t>
            </a:r>
          </a:p>
          <a:p>
            <a:pPr marL="0" indent="0">
              <a:lnSpc>
                <a:spcPct val="100000"/>
              </a:lnSpc>
              <a:spcBef>
                <a:spcPts val="0"/>
              </a:spcBef>
              <a:buNone/>
            </a:pPr>
            <a:r>
              <a:rPr lang="en-US" sz="1800" dirty="0"/>
              <a:t>Work Cell: (502) 330-5950 </a:t>
            </a:r>
          </a:p>
          <a:p>
            <a:pPr marL="0" indent="0">
              <a:lnSpc>
                <a:spcPct val="100000"/>
              </a:lnSpc>
              <a:spcBef>
                <a:spcPts val="0"/>
              </a:spcBef>
              <a:buNone/>
            </a:pPr>
            <a:r>
              <a:rPr lang="en-US" sz="1800" dirty="0"/>
              <a:t>Email: </a:t>
            </a:r>
            <a:r>
              <a:rPr lang="en-US" sz="1800" u="sng" dirty="0">
                <a:solidFill>
                  <a:srgbClr val="0000FF"/>
                </a:solidFill>
              </a:rPr>
              <a:t>jamesr.house@ky.gov</a:t>
            </a:r>
            <a:r>
              <a:rPr lang="en-US" sz="1800" dirty="0">
                <a:solidFill>
                  <a:srgbClr val="0000FF"/>
                </a:solidFill>
              </a:rPr>
              <a:t> </a:t>
            </a:r>
          </a:p>
          <a:p>
            <a:pPr marL="0" indent="0">
              <a:lnSpc>
                <a:spcPct val="100000"/>
              </a:lnSpc>
              <a:spcBef>
                <a:spcPts val="0"/>
              </a:spcBef>
              <a:buNone/>
            </a:pPr>
            <a:endParaRPr lang="en-US" sz="1800" i="1" dirty="0"/>
          </a:p>
          <a:p>
            <a:pPr marL="0" indent="0">
              <a:lnSpc>
                <a:spcPct val="100000"/>
              </a:lnSpc>
              <a:spcBef>
                <a:spcPts val="0"/>
              </a:spcBef>
              <a:buNone/>
            </a:pPr>
            <a:r>
              <a:rPr lang="en-US" sz="1800" i="1" dirty="0"/>
              <a:t>Robbie Hume</a:t>
            </a:r>
          </a:p>
          <a:p>
            <a:pPr marL="0" indent="0">
              <a:lnSpc>
                <a:spcPct val="100000"/>
              </a:lnSpc>
              <a:spcBef>
                <a:spcPts val="0"/>
              </a:spcBef>
              <a:buNone/>
            </a:pPr>
            <a:r>
              <a:rPr lang="en-US" sz="1800" dirty="0"/>
              <a:t>State Health Operations Center Logistics Section Chief</a:t>
            </a:r>
          </a:p>
          <a:p>
            <a:pPr marL="0" indent="0">
              <a:lnSpc>
                <a:spcPct val="100000"/>
              </a:lnSpc>
              <a:spcBef>
                <a:spcPts val="0"/>
              </a:spcBef>
              <a:buNone/>
            </a:pPr>
            <a:r>
              <a:rPr lang="en-US" sz="1800" dirty="0"/>
              <a:t>Work Cell: (502) 892-8899</a:t>
            </a:r>
          </a:p>
          <a:p>
            <a:pPr marL="0" indent="0">
              <a:lnSpc>
                <a:spcPct val="100000"/>
              </a:lnSpc>
              <a:spcBef>
                <a:spcPts val="0"/>
              </a:spcBef>
              <a:buNone/>
            </a:pPr>
            <a:r>
              <a:rPr lang="en-US" sz="1800" dirty="0"/>
              <a:t>Email: </a:t>
            </a:r>
            <a:r>
              <a:rPr lang="en-US" sz="1800" u="sng" dirty="0">
                <a:solidFill>
                  <a:srgbClr val="0000FF"/>
                </a:solidFill>
              </a:rPr>
              <a:t>robbie.hume@ky.gov</a:t>
            </a:r>
          </a:p>
          <a:p>
            <a:pPr marL="0" indent="0">
              <a:buNone/>
            </a:pPr>
            <a:endParaRPr lang="en-US" sz="2900" dirty="0"/>
          </a:p>
          <a:p>
            <a:pPr marL="0" indent="0">
              <a:buNone/>
            </a:pPr>
            <a:endParaRPr lang="en-US" dirty="0"/>
          </a:p>
        </p:txBody>
      </p:sp>
      <p:sp>
        <p:nvSpPr>
          <p:cNvPr id="4" name="Slide Number Placeholder 3">
            <a:extLst>
              <a:ext uri="{FF2B5EF4-FFF2-40B4-BE49-F238E27FC236}">
                <a16:creationId xmlns:a16="http://schemas.microsoft.com/office/drawing/2014/main" id="{AFCB6913-6A0A-49D4-8D2D-9A4D393BF26C}"/>
              </a:ext>
            </a:extLst>
          </p:cNvPr>
          <p:cNvSpPr>
            <a:spLocks noGrp="1"/>
          </p:cNvSpPr>
          <p:nvPr>
            <p:ph type="sldNum" sz="quarter" idx="12"/>
          </p:nvPr>
        </p:nvSpPr>
        <p:spPr/>
        <p:txBody>
          <a:bodyPr/>
          <a:lstStyle/>
          <a:p>
            <a:fld id="{ABB8925F-B6BB-49B0-9469-5285B9C99CB3}" type="slidenum">
              <a:rPr lang="en-US" smtClean="0"/>
              <a:t>40</a:t>
            </a:fld>
            <a:endParaRPr lang="en-US" dirty="0"/>
          </a:p>
        </p:txBody>
      </p:sp>
      <p:sp>
        <p:nvSpPr>
          <p:cNvPr id="5" name="TextBox 4">
            <a:extLst>
              <a:ext uri="{FF2B5EF4-FFF2-40B4-BE49-F238E27FC236}">
                <a16:creationId xmlns:a16="http://schemas.microsoft.com/office/drawing/2014/main" id="{6F3A9D4E-D84A-46B9-A4FC-2D8E7459DFB9}"/>
              </a:ext>
            </a:extLst>
          </p:cNvPr>
          <p:cNvSpPr txBox="1"/>
          <p:nvPr/>
        </p:nvSpPr>
        <p:spPr>
          <a:xfrm>
            <a:off x="6947955" y="553325"/>
            <a:ext cx="458780" cy="338554"/>
          </a:xfrm>
          <a:prstGeom prst="rect">
            <a:avLst/>
          </a:prstGeom>
          <a:noFill/>
        </p:spPr>
        <p:txBody>
          <a:bodyPr wrap="none" rtlCol="0">
            <a:spAutoFit/>
          </a:bodyPr>
          <a:lstStyle/>
          <a:p>
            <a:r>
              <a:rPr lang="en-US" sz="1600" dirty="0"/>
              <a:t>TM</a:t>
            </a:r>
          </a:p>
        </p:txBody>
      </p:sp>
    </p:spTree>
    <p:extLst>
      <p:ext uri="{BB962C8B-B14F-4D97-AF65-F5344CB8AC3E}">
        <p14:creationId xmlns:p14="http://schemas.microsoft.com/office/powerpoint/2010/main" val="16360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Funding 1</a:t>
            </a:r>
          </a:p>
        </p:txBody>
      </p:sp>
      <p:sp>
        <p:nvSpPr>
          <p:cNvPr id="6" name="Content Placeholder 5"/>
          <p:cNvSpPr>
            <a:spLocks noGrp="1"/>
          </p:cNvSpPr>
          <p:nvPr>
            <p:ph sz="half" idx="1"/>
          </p:nvPr>
        </p:nvSpPr>
        <p:spPr/>
        <p:txBody>
          <a:bodyPr>
            <a:normAutofit/>
          </a:bodyPr>
          <a:lstStyle/>
          <a:p>
            <a:pPr lvl="0"/>
            <a:r>
              <a:rPr lang="en-US" dirty="0"/>
              <a:t>If funding is restored, will PCR testing resume even in part for staff and residents? </a:t>
            </a:r>
          </a:p>
        </p:txBody>
      </p:sp>
      <p:sp>
        <p:nvSpPr>
          <p:cNvPr id="7" name="Content Placeholder 6"/>
          <p:cNvSpPr>
            <a:spLocks noGrp="1"/>
          </p:cNvSpPr>
          <p:nvPr>
            <p:ph sz="half" idx="2"/>
          </p:nvPr>
        </p:nvSpPr>
        <p:spPr/>
        <p:txBody>
          <a:bodyPr>
            <a:normAutofit/>
          </a:bodyPr>
          <a:lstStyle/>
          <a:p>
            <a:pPr lvl="1"/>
            <a:r>
              <a:rPr lang="en-US" dirty="0"/>
              <a:t>If further federal funding is announced, we can revisit. </a:t>
            </a:r>
          </a:p>
          <a:p>
            <a:pPr lvl="1"/>
            <a:r>
              <a:rPr lang="en-US" dirty="0">
                <a:solidFill>
                  <a:srgbClr val="C00000"/>
                </a:solidFill>
              </a:rPr>
              <a:t>Nobody is </a:t>
            </a:r>
            <a:r>
              <a:rPr lang="en-US" b="1" i="1" dirty="0">
                <a:solidFill>
                  <a:srgbClr val="C00000"/>
                </a:solidFill>
              </a:rPr>
              <a:t>REQUIRED</a:t>
            </a:r>
            <a:r>
              <a:rPr lang="en-US" dirty="0"/>
              <a:t> to use only state-provided antigen test kits</a:t>
            </a:r>
          </a:p>
          <a:p>
            <a:pPr lvl="1"/>
            <a:r>
              <a:rPr lang="en-US" dirty="0">
                <a:solidFill>
                  <a:srgbClr val="339933"/>
                </a:solidFill>
              </a:rPr>
              <a:t>They are </a:t>
            </a:r>
            <a:r>
              <a:rPr lang="en-US" b="1" i="1" dirty="0">
                <a:solidFill>
                  <a:srgbClr val="339933"/>
                </a:solidFill>
              </a:rPr>
              <a:t>AVAILABLE</a:t>
            </a:r>
            <a:r>
              <a:rPr lang="en-US" dirty="0"/>
              <a:t> for any Medicare-certified LTC provider to help meet the CMS-expected testing frequency.  </a:t>
            </a:r>
          </a:p>
          <a:p>
            <a:pPr lvl="1"/>
            <a:r>
              <a:rPr lang="en-US" dirty="0"/>
              <a:t>If you choose to go another route, there is just no state budget to reimburse for that.</a:t>
            </a:r>
          </a:p>
        </p:txBody>
      </p:sp>
      <p:sp>
        <p:nvSpPr>
          <p:cNvPr id="5" name="Slide Number Placeholder 4"/>
          <p:cNvSpPr>
            <a:spLocks noGrp="1"/>
          </p:cNvSpPr>
          <p:nvPr>
            <p:ph type="sldNum" sz="quarter" idx="12"/>
          </p:nvPr>
        </p:nvSpPr>
        <p:spPr/>
        <p:txBody>
          <a:bodyPr/>
          <a:lstStyle/>
          <a:p>
            <a:fld id="{ABB8925F-B6BB-49B0-9469-5285B9C99CB3}" type="slidenum">
              <a:rPr lang="en-US" smtClean="0"/>
              <a:pPr/>
              <a:t>41</a:t>
            </a:fld>
            <a:endParaRPr lang="en-US" dirty="0"/>
          </a:p>
        </p:txBody>
      </p:sp>
    </p:spTree>
    <p:extLst>
      <p:ext uri="{BB962C8B-B14F-4D97-AF65-F5344CB8AC3E}">
        <p14:creationId xmlns:p14="http://schemas.microsoft.com/office/powerpoint/2010/main" val="201700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Funding 2</a:t>
            </a:r>
          </a:p>
        </p:txBody>
      </p:sp>
      <p:sp>
        <p:nvSpPr>
          <p:cNvPr id="3" name="Content Placeholder 2"/>
          <p:cNvSpPr>
            <a:spLocks noGrp="1"/>
          </p:cNvSpPr>
          <p:nvPr>
            <p:ph sz="half" idx="1"/>
          </p:nvPr>
        </p:nvSpPr>
        <p:spPr/>
        <p:txBody>
          <a:bodyPr/>
          <a:lstStyle/>
          <a:p>
            <a:pPr lvl="0"/>
            <a:r>
              <a:rPr lang="en-US" dirty="0"/>
              <a:t>Is there a cost to the facility for the BinaxNOW™ kits moving forward? </a:t>
            </a:r>
          </a:p>
        </p:txBody>
      </p:sp>
      <p:sp>
        <p:nvSpPr>
          <p:cNvPr id="4" name="Content Placeholder 3"/>
          <p:cNvSpPr>
            <a:spLocks noGrp="1"/>
          </p:cNvSpPr>
          <p:nvPr>
            <p:ph sz="half" idx="2"/>
          </p:nvPr>
        </p:nvSpPr>
        <p:spPr/>
        <p:txBody>
          <a:bodyPr/>
          <a:lstStyle/>
          <a:p>
            <a:r>
              <a:rPr lang="en-US" dirty="0"/>
              <a:t>BinaxNOW™cards were federally allocated to the states at no cost. </a:t>
            </a:r>
          </a:p>
          <a:p>
            <a:r>
              <a:rPr lang="en-US" dirty="0"/>
              <a:t>The only new cost to providers will be PCR testing that confirms a positive antigen test (which your clinical lab can bill traditionally to the appropriate 3rd party).</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42</a:t>
            </a:fld>
            <a:endParaRPr lang="en-US" dirty="0"/>
          </a:p>
        </p:txBody>
      </p:sp>
    </p:spTree>
    <p:extLst>
      <p:ext uri="{BB962C8B-B14F-4D97-AF65-F5344CB8AC3E}">
        <p14:creationId xmlns:p14="http://schemas.microsoft.com/office/powerpoint/2010/main" val="193159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Funding 3</a:t>
            </a:r>
          </a:p>
        </p:txBody>
      </p:sp>
      <p:sp>
        <p:nvSpPr>
          <p:cNvPr id="3" name="Content Placeholder 2"/>
          <p:cNvSpPr>
            <a:spLocks noGrp="1"/>
          </p:cNvSpPr>
          <p:nvPr>
            <p:ph sz="half" idx="1"/>
          </p:nvPr>
        </p:nvSpPr>
        <p:spPr/>
        <p:txBody>
          <a:bodyPr>
            <a:normAutofit fontScale="92500" lnSpcReduction="10000"/>
          </a:bodyPr>
          <a:lstStyle/>
          <a:p>
            <a:pPr lvl="0"/>
            <a:r>
              <a:rPr lang="en-US" dirty="0"/>
              <a:t>Is there going to be any incentive to pay an employee to input all the testing results into the reporting areas.  It will take as much as 9 hours to input residents and staff?</a:t>
            </a:r>
          </a:p>
          <a:p>
            <a:pPr lvl="0"/>
            <a:r>
              <a:rPr lang="en-US" dirty="0"/>
              <a:t>We have over 300 staff, and 200 residents at my facility. Is the state going to offer assistance or guidance on how to get all these antigen tests done...especially if we are required to do twice a week testing?</a:t>
            </a:r>
            <a:r>
              <a:rPr lang="en-US" sz="1600" dirty="0"/>
              <a:t>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Not at this time.</a:t>
            </a:r>
          </a:p>
          <a:p>
            <a:endParaRPr lang="en-US" dirty="0"/>
          </a:p>
          <a:p>
            <a:endParaRPr lang="en-US" dirty="0"/>
          </a:p>
          <a:p>
            <a:endParaRPr lang="en-US" dirty="0"/>
          </a:p>
          <a:p>
            <a:r>
              <a:rPr lang="en-US" dirty="0"/>
              <a:t>No – Provider controls how to best operationalize.</a:t>
            </a:r>
          </a:p>
        </p:txBody>
      </p:sp>
      <p:sp>
        <p:nvSpPr>
          <p:cNvPr id="5" name="Slide Number Placeholder 4"/>
          <p:cNvSpPr>
            <a:spLocks noGrp="1"/>
          </p:cNvSpPr>
          <p:nvPr>
            <p:ph type="sldNum" sz="quarter" idx="12"/>
          </p:nvPr>
        </p:nvSpPr>
        <p:spPr/>
        <p:txBody>
          <a:bodyPr/>
          <a:lstStyle/>
          <a:p>
            <a:fld id="{ABB8925F-B6BB-49B0-9469-5285B9C99CB3}" type="slidenum">
              <a:rPr lang="en-US" smtClean="0"/>
              <a:pPr/>
              <a:t>43</a:t>
            </a:fld>
            <a:endParaRPr lang="en-US" dirty="0"/>
          </a:p>
        </p:txBody>
      </p:sp>
    </p:spTree>
    <p:extLst>
      <p:ext uri="{BB962C8B-B14F-4D97-AF65-F5344CB8AC3E}">
        <p14:creationId xmlns:p14="http://schemas.microsoft.com/office/powerpoint/2010/main" val="246961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1</a:t>
            </a:r>
          </a:p>
        </p:txBody>
      </p:sp>
      <p:sp>
        <p:nvSpPr>
          <p:cNvPr id="3" name="Content Placeholder 2"/>
          <p:cNvSpPr>
            <a:spLocks noGrp="1"/>
          </p:cNvSpPr>
          <p:nvPr>
            <p:ph sz="half" idx="1"/>
          </p:nvPr>
        </p:nvSpPr>
        <p:spPr>
          <a:xfrm>
            <a:off x="353961" y="1825625"/>
            <a:ext cx="3382297" cy="4351338"/>
          </a:xfrm>
        </p:spPr>
        <p:txBody>
          <a:bodyPr>
            <a:normAutofit fontScale="92500" lnSpcReduction="20000"/>
          </a:bodyPr>
          <a:lstStyle/>
          <a:p>
            <a:pPr marL="0" lvl="0" indent="0">
              <a:buNone/>
            </a:pPr>
            <a:r>
              <a:rPr lang="en-US" dirty="0"/>
              <a:t>Just want to make sure Nursing homes will be reporting through NHSN for individual tests and then aggregate totals through KOG?</a:t>
            </a:r>
          </a:p>
        </p:txBody>
      </p:sp>
      <p:sp>
        <p:nvSpPr>
          <p:cNvPr id="4" name="Content Placeholder 3"/>
          <p:cNvSpPr>
            <a:spLocks noGrp="1"/>
          </p:cNvSpPr>
          <p:nvPr>
            <p:ph sz="half" idx="2"/>
          </p:nvPr>
        </p:nvSpPr>
        <p:spPr>
          <a:xfrm>
            <a:off x="3962400" y="1455174"/>
            <a:ext cx="7391400" cy="4827639"/>
          </a:xfrm>
        </p:spPr>
        <p:txBody>
          <a:bodyPr>
            <a:normAutofit fontScale="92500" lnSpcReduction="20000"/>
          </a:bodyPr>
          <a:lstStyle/>
          <a:p>
            <a:r>
              <a:rPr lang="en-US" dirty="0"/>
              <a:t>Medicare-certified facilities with Level 3 access for NHSN report through NHSN and do not report through KHIE.</a:t>
            </a:r>
          </a:p>
          <a:p>
            <a:r>
              <a:rPr lang="en-US" dirty="0"/>
              <a:t>Medicare-certified facilities without Level 3 access for NHSN and Non-Medicare certified facilities report through KHIE </a:t>
            </a:r>
            <a:r>
              <a:rPr lang="en-US" u="sng" dirty="0">
                <a:hlinkClick r:id="rId3"/>
              </a:rPr>
              <a:t>https://khie.ky.gov/COVID-19/Pages/Direct-Lab.aspx</a:t>
            </a:r>
            <a:r>
              <a:rPr lang="en-US" u="sng" dirty="0"/>
              <a:t> </a:t>
            </a:r>
            <a:r>
              <a:rPr lang="en-US" dirty="0"/>
              <a:t> </a:t>
            </a:r>
          </a:p>
          <a:p>
            <a:r>
              <a:rPr lang="en-US" dirty="0"/>
              <a:t>ALL facilities:</a:t>
            </a:r>
          </a:p>
          <a:p>
            <a:pPr lvl="1"/>
            <a:r>
              <a:rPr lang="en-US" dirty="0"/>
              <a:t>Report positives to the Local Health Department</a:t>
            </a:r>
          </a:p>
          <a:p>
            <a:pPr lvl="1"/>
            <a:r>
              <a:rPr lang="en-US" dirty="0"/>
              <a:t>ALL positive and negative aggregate results must be reported daily to KDPH through the COVID-19 KY Aggregate Daily Lab Report system. Entities reporting aggregate results will need to register for access to submit data. The access request link can be found at: </a:t>
            </a:r>
            <a:r>
              <a:rPr lang="en-US" u="sng" dirty="0">
                <a:hlinkClick r:id="rId4"/>
              </a:rPr>
              <a:t>https://tinyurl.com/KyLabCovidAggRpt</a:t>
            </a:r>
            <a:endParaRPr lang="en-US" u="sng" dirty="0"/>
          </a:p>
          <a:p>
            <a:r>
              <a:rPr lang="en-US" i="1" dirty="0">
                <a:solidFill>
                  <a:srgbClr val="339933"/>
                </a:solidFill>
              </a:rPr>
              <a:t>(See slide 38)</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44</a:t>
            </a:fld>
            <a:endParaRPr lang="en-US" dirty="0"/>
          </a:p>
        </p:txBody>
      </p:sp>
    </p:spTree>
    <p:extLst>
      <p:ext uri="{BB962C8B-B14F-4D97-AF65-F5344CB8AC3E}">
        <p14:creationId xmlns:p14="http://schemas.microsoft.com/office/powerpoint/2010/main" val="2870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2</a:t>
            </a:r>
          </a:p>
        </p:txBody>
      </p:sp>
      <p:sp>
        <p:nvSpPr>
          <p:cNvPr id="3" name="Content Placeholder 2"/>
          <p:cNvSpPr>
            <a:spLocks noGrp="1"/>
          </p:cNvSpPr>
          <p:nvPr>
            <p:ph sz="half" idx="1"/>
          </p:nvPr>
        </p:nvSpPr>
        <p:spPr>
          <a:xfrm>
            <a:off x="838200" y="1825625"/>
            <a:ext cx="3782961" cy="4351338"/>
          </a:xfrm>
        </p:spPr>
        <p:txBody>
          <a:bodyPr>
            <a:normAutofit/>
          </a:bodyPr>
          <a:lstStyle/>
          <a:p>
            <a:pPr marL="0" lvl="0" indent="0">
              <a:buNone/>
            </a:pPr>
            <a:r>
              <a:rPr lang="en-US" dirty="0"/>
              <a:t>I thought Nursing homes reported antigen testing the residents and staff through NHSN, not on this website? </a:t>
            </a:r>
          </a:p>
        </p:txBody>
      </p:sp>
      <p:sp>
        <p:nvSpPr>
          <p:cNvPr id="4" name="Content Placeholder 3"/>
          <p:cNvSpPr>
            <a:spLocks noGrp="1"/>
          </p:cNvSpPr>
          <p:nvPr>
            <p:ph sz="half" idx="2"/>
          </p:nvPr>
        </p:nvSpPr>
        <p:spPr>
          <a:xfrm>
            <a:off x="5102942" y="1825625"/>
            <a:ext cx="6250858" cy="4351338"/>
          </a:xfrm>
        </p:spPr>
        <p:txBody>
          <a:bodyPr>
            <a:normAutofit/>
          </a:bodyPr>
          <a:lstStyle/>
          <a:p>
            <a:r>
              <a:rPr lang="en-US" dirty="0"/>
              <a:t>If you are reporting testing results through NHSN, you should NOT report results through KHIE.  That will result in duplicates in the system.</a:t>
            </a:r>
          </a:p>
          <a:p>
            <a:r>
              <a:rPr lang="en-US" dirty="0"/>
              <a:t>ALL positive and negative aggregate results are reported daily to KDPH through the COVID-19 KY Aggregate Daily Lab Report system. </a:t>
            </a:r>
          </a:p>
        </p:txBody>
      </p:sp>
      <p:sp>
        <p:nvSpPr>
          <p:cNvPr id="5" name="Slide Number Placeholder 4"/>
          <p:cNvSpPr>
            <a:spLocks noGrp="1"/>
          </p:cNvSpPr>
          <p:nvPr>
            <p:ph type="sldNum" sz="quarter" idx="12"/>
          </p:nvPr>
        </p:nvSpPr>
        <p:spPr/>
        <p:txBody>
          <a:bodyPr/>
          <a:lstStyle/>
          <a:p>
            <a:fld id="{ABB8925F-B6BB-49B0-9469-5285B9C99CB3}" type="slidenum">
              <a:rPr lang="en-US" smtClean="0"/>
              <a:pPr/>
              <a:t>45</a:t>
            </a:fld>
            <a:endParaRPr lang="en-US" dirty="0"/>
          </a:p>
        </p:txBody>
      </p:sp>
    </p:spTree>
    <p:extLst>
      <p:ext uri="{BB962C8B-B14F-4D97-AF65-F5344CB8AC3E}">
        <p14:creationId xmlns:p14="http://schemas.microsoft.com/office/powerpoint/2010/main" val="395744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3</a:t>
            </a:r>
          </a:p>
        </p:txBody>
      </p:sp>
      <p:sp>
        <p:nvSpPr>
          <p:cNvPr id="3" name="Content Placeholder 2"/>
          <p:cNvSpPr>
            <a:spLocks noGrp="1"/>
          </p:cNvSpPr>
          <p:nvPr>
            <p:ph sz="half" idx="1"/>
          </p:nvPr>
        </p:nvSpPr>
        <p:spPr>
          <a:xfrm>
            <a:off x="838200" y="1825625"/>
            <a:ext cx="3222523" cy="4351338"/>
          </a:xfrm>
        </p:spPr>
        <p:txBody>
          <a:bodyPr>
            <a:normAutofit fontScale="92500" lnSpcReduction="20000"/>
          </a:bodyPr>
          <a:lstStyle/>
          <a:p>
            <a:pPr marL="0" lvl="0" indent="0">
              <a:buNone/>
            </a:pPr>
            <a:r>
              <a:rPr lang="en-US" dirty="0"/>
              <a:t>We already report all POC antigen-testing results in </a:t>
            </a:r>
            <a:r>
              <a:rPr lang="en-US" u="sng" dirty="0"/>
              <a:t>KOG and NHSN</a:t>
            </a:r>
            <a:r>
              <a:rPr lang="en-US" sz="1600" dirty="0"/>
              <a:t> </a:t>
            </a:r>
            <a:r>
              <a:rPr lang="en-US" dirty="0"/>
              <a:t> for both the BinaxNOW™ and BD Veritor.  </a:t>
            </a:r>
          </a:p>
          <a:p>
            <a:pPr marL="0" lvl="0" indent="0">
              <a:buNone/>
            </a:pPr>
            <a:r>
              <a:rPr lang="en-US" dirty="0"/>
              <a:t>And now we are to do another report for the reporting on BinaxNOW™? </a:t>
            </a:r>
          </a:p>
        </p:txBody>
      </p:sp>
      <p:sp>
        <p:nvSpPr>
          <p:cNvPr id="4" name="Content Placeholder 3"/>
          <p:cNvSpPr>
            <a:spLocks noGrp="1"/>
          </p:cNvSpPr>
          <p:nvPr>
            <p:ph sz="half" idx="2"/>
          </p:nvPr>
        </p:nvSpPr>
        <p:spPr>
          <a:xfrm>
            <a:off x="4060723" y="1825625"/>
            <a:ext cx="7511845" cy="4351338"/>
          </a:xfrm>
        </p:spPr>
        <p:txBody>
          <a:bodyPr>
            <a:normAutofit fontScale="92500" lnSpcReduction="20000"/>
          </a:bodyPr>
          <a:lstStyle/>
          <a:p>
            <a:r>
              <a:rPr lang="en-US" dirty="0"/>
              <a:t>Continue to report all POC antigen testing through NHSN (Medicare-certified) or the KHIE portal (Non-Medicare-certified or Medicare-certified without access to NHSN reporting), report positives to the LHD, and report aggregate results to KDPH through the COVID-19 KY Aggregate Daily Lab Report system. Entities reporting aggregate results will need to register for access to submit data. The access request link can be found at: </a:t>
            </a:r>
            <a:r>
              <a:rPr lang="en-US" u="sng" dirty="0">
                <a:hlinkClick r:id="rId3"/>
              </a:rPr>
              <a:t>https://tinyurl.com/KyLabCovidAggRpt</a:t>
            </a:r>
            <a:endParaRPr lang="en-US" dirty="0"/>
          </a:p>
          <a:p>
            <a:r>
              <a:rPr lang="en-US" sz="2000" dirty="0"/>
              <a:t> </a:t>
            </a:r>
            <a:r>
              <a:rPr lang="en-US" dirty="0"/>
              <a:t>Reporting of any point-of-care testing for SARS-CoV-2 performed by the facility, whether BinaxNOW™, BD Veritor, Quidel Sofia, etc., will be reported as per previous slide. </a:t>
            </a:r>
          </a:p>
        </p:txBody>
      </p:sp>
      <p:sp>
        <p:nvSpPr>
          <p:cNvPr id="5" name="Slide Number Placeholder 4"/>
          <p:cNvSpPr>
            <a:spLocks noGrp="1"/>
          </p:cNvSpPr>
          <p:nvPr>
            <p:ph type="sldNum" sz="quarter" idx="12"/>
          </p:nvPr>
        </p:nvSpPr>
        <p:spPr/>
        <p:txBody>
          <a:bodyPr/>
          <a:lstStyle/>
          <a:p>
            <a:fld id="{ABB8925F-B6BB-49B0-9469-5285B9C99CB3}" type="slidenum">
              <a:rPr lang="en-US" smtClean="0"/>
              <a:pPr/>
              <a:t>46</a:t>
            </a:fld>
            <a:endParaRPr lang="en-US" dirty="0"/>
          </a:p>
        </p:txBody>
      </p:sp>
    </p:spTree>
    <p:extLst>
      <p:ext uri="{BB962C8B-B14F-4D97-AF65-F5344CB8AC3E}">
        <p14:creationId xmlns:p14="http://schemas.microsoft.com/office/powerpoint/2010/main" val="18224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4</a:t>
            </a:r>
          </a:p>
        </p:txBody>
      </p:sp>
      <p:sp>
        <p:nvSpPr>
          <p:cNvPr id="3" name="Content Placeholder 2"/>
          <p:cNvSpPr>
            <a:spLocks noGrp="1"/>
          </p:cNvSpPr>
          <p:nvPr>
            <p:ph sz="half" idx="1"/>
          </p:nvPr>
        </p:nvSpPr>
        <p:spPr>
          <a:xfrm>
            <a:off x="838200" y="1825625"/>
            <a:ext cx="4166419" cy="4351338"/>
          </a:xfrm>
        </p:spPr>
        <p:txBody>
          <a:bodyPr>
            <a:normAutofit fontScale="92500"/>
          </a:bodyPr>
          <a:lstStyle/>
          <a:p>
            <a:pPr marL="0" lvl="0" indent="0">
              <a:buNone/>
            </a:pPr>
            <a:r>
              <a:rPr lang="en-US" dirty="0"/>
              <a:t>If facility has level 3 NHSN access, and they are reporting their POC results, is that taking the place of reporting through the KHIE portal? </a:t>
            </a:r>
            <a:r>
              <a:rPr lang="en-US" i="1" dirty="0"/>
              <a:t>(We understood from a DPH representative that the NHSN was sufficient.) </a:t>
            </a:r>
          </a:p>
          <a:p>
            <a:pPr marL="0" indent="0">
              <a:buNone/>
            </a:pPr>
            <a:endParaRPr lang="en-US" dirty="0"/>
          </a:p>
        </p:txBody>
      </p:sp>
      <p:sp>
        <p:nvSpPr>
          <p:cNvPr id="4" name="Content Placeholder 3"/>
          <p:cNvSpPr>
            <a:spLocks noGrp="1"/>
          </p:cNvSpPr>
          <p:nvPr>
            <p:ph sz="half" idx="2"/>
          </p:nvPr>
        </p:nvSpPr>
        <p:spPr>
          <a:xfrm>
            <a:off x="5456903" y="1825625"/>
            <a:ext cx="5896897" cy="4351338"/>
          </a:xfrm>
        </p:spPr>
        <p:txBody>
          <a:bodyPr>
            <a:normAutofit fontScale="92500"/>
          </a:bodyPr>
          <a:lstStyle/>
          <a:p>
            <a:r>
              <a:rPr lang="en-US" dirty="0"/>
              <a:t>Facilities reporting through NHSN do </a:t>
            </a:r>
            <a:r>
              <a:rPr lang="en-US" dirty="0">
                <a:solidFill>
                  <a:srgbClr val="FF0000"/>
                </a:solidFill>
              </a:rPr>
              <a:t>NOT</a:t>
            </a:r>
            <a:r>
              <a:rPr lang="en-US" dirty="0"/>
              <a:t> have to report through KHIE.</a:t>
            </a:r>
          </a:p>
          <a:p>
            <a:r>
              <a:rPr lang="en-US" dirty="0"/>
              <a:t>Continue to report to NHSN, report positives to the LHD, and do aggregate reporting through the COVID-19 KY Aggregate Daily Lab Report system. </a:t>
            </a:r>
          </a:p>
          <a:p>
            <a:r>
              <a:rPr lang="en-US" dirty="0"/>
              <a:t>Whether using NHSN, the KHIE portal, or the spreadsheet to report the POC testing results, all results (both positive and negative) are to be reported.</a:t>
            </a:r>
          </a:p>
        </p:txBody>
      </p:sp>
      <p:sp>
        <p:nvSpPr>
          <p:cNvPr id="5" name="Slide Number Placeholder 4"/>
          <p:cNvSpPr>
            <a:spLocks noGrp="1"/>
          </p:cNvSpPr>
          <p:nvPr>
            <p:ph type="sldNum" sz="quarter" idx="12"/>
          </p:nvPr>
        </p:nvSpPr>
        <p:spPr/>
        <p:txBody>
          <a:bodyPr/>
          <a:lstStyle/>
          <a:p>
            <a:fld id="{ABB8925F-B6BB-49B0-9469-5285B9C99CB3}" type="slidenum">
              <a:rPr lang="en-US" smtClean="0"/>
              <a:pPr/>
              <a:t>47</a:t>
            </a:fld>
            <a:endParaRPr lang="en-US" dirty="0"/>
          </a:p>
        </p:txBody>
      </p:sp>
    </p:spTree>
    <p:extLst>
      <p:ext uri="{BB962C8B-B14F-4D97-AF65-F5344CB8AC3E}">
        <p14:creationId xmlns:p14="http://schemas.microsoft.com/office/powerpoint/2010/main" val="32351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5</a:t>
            </a:r>
          </a:p>
        </p:txBody>
      </p:sp>
      <p:sp>
        <p:nvSpPr>
          <p:cNvPr id="3" name="Content Placeholder 2"/>
          <p:cNvSpPr>
            <a:spLocks noGrp="1"/>
          </p:cNvSpPr>
          <p:nvPr>
            <p:ph sz="half" idx="1"/>
          </p:nvPr>
        </p:nvSpPr>
        <p:spPr>
          <a:xfrm>
            <a:off x="838200" y="1825625"/>
            <a:ext cx="2888226" cy="4351338"/>
          </a:xfrm>
        </p:spPr>
        <p:txBody>
          <a:bodyPr>
            <a:normAutofit fontScale="92500" lnSpcReduction="20000"/>
          </a:bodyPr>
          <a:lstStyle/>
          <a:p>
            <a:pPr marL="0" lvl="0" indent="0">
              <a:buNone/>
            </a:pPr>
            <a:r>
              <a:rPr lang="en-US" dirty="0"/>
              <a:t>If we report through KOG </a:t>
            </a:r>
            <a:r>
              <a:rPr lang="en-US" sz="1600" dirty="0"/>
              <a:t> </a:t>
            </a:r>
            <a:r>
              <a:rPr lang="en-US" dirty="0"/>
              <a:t>and NHSN, do we have to report through KHIE?</a:t>
            </a:r>
          </a:p>
        </p:txBody>
      </p:sp>
      <p:sp>
        <p:nvSpPr>
          <p:cNvPr id="4" name="Content Placeholder 3"/>
          <p:cNvSpPr>
            <a:spLocks noGrp="1"/>
          </p:cNvSpPr>
          <p:nvPr>
            <p:ph sz="half" idx="2"/>
          </p:nvPr>
        </p:nvSpPr>
        <p:spPr>
          <a:xfrm>
            <a:off x="3598606" y="1543596"/>
            <a:ext cx="7755194" cy="4633367"/>
          </a:xfrm>
        </p:spPr>
        <p:txBody>
          <a:bodyPr>
            <a:normAutofit fontScale="92500" lnSpcReduction="20000"/>
          </a:bodyPr>
          <a:lstStyle/>
          <a:p>
            <a:r>
              <a:rPr lang="en-US" i="1" dirty="0">
                <a:solidFill>
                  <a:srgbClr val="339933"/>
                </a:solidFill>
              </a:rPr>
              <a:t>Apples &amp; Oranges: KOG is needed to access both the KHIE portal and the Aggregate Daily Lab Report system.</a:t>
            </a:r>
          </a:p>
          <a:p>
            <a:r>
              <a:rPr lang="en-US" dirty="0"/>
              <a:t>Facilities reporting through NHSN do not have to do anything with KHIE. Continue to report to NHSN, report positives to the LHD, and submit aggregate reporting through COVID-19 KY Aggregate Daily Lab Report system.</a:t>
            </a:r>
          </a:p>
          <a:p>
            <a:r>
              <a:rPr lang="en-US" dirty="0"/>
              <a:t>ALL positive and negative aggregate results must be reported daily to KDPH through the COVID-19 KY Aggregate Daily Lab Report system. Entities reporting aggregate results will need to register for access to submit data. The access request link can be found at: </a:t>
            </a:r>
            <a:r>
              <a:rPr lang="en-US" u="sng" dirty="0">
                <a:hlinkClick r:id="rId3"/>
              </a:rPr>
              <a:t>https://tinyurl.com/KyLabCovidAggRpt</a:t>
            </a:r>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48</a:t>
            </a:fld>
            <a:endParaRPr lang="en-US" dirty="0"/>
          </a:p>
        </p:txBody>
      </p:sp>
    </p:spTree>
    <p:extLst>
      <p:ext uri="{BB962C8B-B14F-4D97-AF65-F5344CB8AC3E}">
        <p14:creationId xmlns:p14="http://schemas.microsoft.com/office/powerpoint/2010/main" val="21169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6</a:t>
            </a:r>
          </a:p>
        </p:txBody>
      </p:sp>
      <p:sp>
        <p:nvSpPr>
          <p:cNvPr id="3" name="Content Placeholder 2"/>
          <p:cNvSpPr>
            <a:spLocks noGrp="1"/>
          </p:cNvSpPr>
          <p:nvPr>
            <p:ph sz="half" idx="1"/>
          </p:nvPr>
        </p:nvSpPr>
        <p:spPr/>
        <p:txBody>
          <a:bodyPr/>
          <a:lstStyle/>
          <a:p>
            <a:pPr marL="0" lvl="0" indent="0">
              <a:buNone/>
            </a:pPr>
            <a:r>
              <a:rPr lang="en-US" dirty="0"/>
              <a:t>Spoke with the KDPH Lab surveillance team and was informed that since we (Nursing Home) have level 3 access through NHSN we report our POC to them and to GenTrack survey that will ask for aggregate numbers. Is that all that is required for nursing homes?</a:t>
            </a:r>
          </a:p>
        </p:txBody>
      </p:sp>
      <p:sp>
        <p:nvSpPr>
          <p:cNvPr id="4" name="Content Placeholder 3"/>
          <p:cNvSpPr>
            <a:spLocks noGrp="1"/>
          </p:cNvSpPr>
          <p:nvPr>
            <p:ph sz="half" idx="2"/>
          </p:nvPr>
        </p:nvSpPr>
        <p:spPr/>
        <p:txBody>
          <a:bodyPr/>
          <a:lstStyle/>
          <a:p>
            <a:r>
              <a:rPr lang="en-US" dirty="0"/>
              <a:t>The only additional requirement is to report positive tests to the LHD. </a:t>
            </a:r>
          </a:p>
        </p:txBody>
      </p:sp>
      <p:sp>
        <p:nvSpPr>
          <p:cNvPr id="5" name="Slide Number Placeholder 4"/>
          <p:cNvSpPr>
            <a:spLocks noGrp="1"/>
          </p:cNvSpPr>
          <p:nvPr>
            <p:ph type="sldNum" sz="quarter" idx="12"/>
          </p:nvPr>
        </p:nvSpPr>
        <p:spPr/>
        <p:txBody>
          <a:bodyPr/>
          <a:lstStyle/>
          <a:p>
            <a:fld id="{ABB8925F-B6BB-49B0-9469-5285B9C99CB3}" type="slidenum">
              <a:rPr lang="en-US" smtClean="0"/>
              <a:pPr/>
              <a:t>49</a:t>
            </a:fld>
            <a:endParaRPr lang="en-US" dirty="0"/>
          </a:p>
        </p:txBody>
      </p:sp>
    </p:spTree>
    <p:extLst>
      <p:ext uri="{BB962C8B-B14F-4D97-AF65-F5344CB8AC3E}">
        <p14:creationId xmlns:p14="http://schemas.microsoft.com/office/powerpoint/2010/main" val="424676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72149" y="710855"/>
            <a:ext cx="822679" cy="1203499"/>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txBox="1">
            <a:spLocks noGrp="1"/>
          </p:cNvSpPr>
          <p:nvPr>
            <p:ph type="title"/>
          </p:nvPr>
        </p:nvSpPr>
        <p:spPr>
          <a:xfrm>
            <a:off x="2473912" y="2215094"/>
            <a:ext cx="3894231" cy="688424"/>
          </a:xfrm>
          <a:prstGeom prst="rect">
            <a:avLst/>
          </a:prstGeom>
        </p:spPr>
        <p:txBody>
          <a:bodyPr vert="horz" wrap="square" lIns="0" tIns="11206" rIns="0" bIns="0" rtlCol="0" anchor="ctr">
            <a:spAutoFit/>
          </a:bodyPr>
          <a:lstStyle/>
          <a:p>
            <a:pPr marL="22413">
              <a:lnSpc>
                <a:spcPct val="100000"/>
              </a:lnSpc>
              <a:spcBef>
                <a:spcPts val="88"/>
              </a:spcBef>
            </a:pPr>
            <a:r>
              <a:rPr b="1" dirty="0">
                <a:solidFill>
                  <a:srgbClr val="009CDD"/>
                </a:solidFill>
                <a:latin typeface="Georgia"/>
                <a:cs typeface="Georgia"/>
              </a:rPr>
              <a:t>Binax</a:t>
            </a:r>
            <a:r>
              <a:rPr lang="en-US" b="1" dirty="0">
                <a:solidFill>
                  <a:srgbClr val="009CDD"/>
                </a:solidFill>
                <a:latin typeface="Georgia"/>
                <a:cs typeface="Georgia"/>
              </a:rPr>
              <a:t>N</a:t>
            </a:r>
            <a:r>
              <a:rPr b="1" dirty="0">
                <a:solidFill>
                  <a:srgbClr val="009CDD"/>
                </a:solidFill>
                <a:latin typeface="Georgia"/>
                <a:cs typeface="Georgia"/>
              </a:rPr>
              <a:t>OW</a:t>
            </a:r>
            <a:r>
              <a:rPr sz="3838" baseline="24904" dirty="0">
                <a:solidFill>
                  <a:srgbClr val="009CDD"/>
                </a:solidFill>
                <a:latin typeface="Georgia"/>
                <a:cs typeface="Georgia"/>
              </a:rPr>
              <a:t>™</a:t>
            </a:r>
            <a:endParaRPr sz="3838" baseline="24904" dirty="0">
              <a:latin typeface="Georgia"/>
              <a:cs typeface="Georgia"/>
            </a:endParaRPr>
          </a:p>
        </p:txBody>
      </p:sp>
      <p:sp>
        <p:nvSpPr>
          <p:cNvPr id="4" name="object 4"/>
          <p:cNvSpPr txBox="1"/>
          <p:nvPr/>
        </p:nvSpPr>
        <p:spPr>
          <a:xfrm>
            <a:off x="2485012" y="2792498"/>
            <a:ext cx="3767978" cy="998200"/>
          </a:xfrm>
          <a:prstGeom prst="rect">
            <a:avLst/>
          </a:prstGeom>
        </p:spPr>
        <p:txBody>
          <a:bodyPr vert="horz" wrap="square" lIns="0" tIns="10646" rIns="0" bIns="0" rtlCol="0">
            <a:spAutoFit/>
          </a:bodyPr>
          <a:lstStyle/>
          <a:p>
            <a:pPr marL="11206">
              <a:lnSpc>
                <a:spcPts val="4050"/>
              </a:lnSpc>
              <a:spcBef>
                <a:spcPts val="84"/>
              </a:spcBef>
            </a:pPr>
            <a:r>
              <a:rPr sz="3530" spc="-4" dirty="0">
                <a:latin typeface="Georgia"/>
                <a:cs typeface="Georgia"/>
              </a:rPr>
              <a:t>COVID-19 Ag</a:t>
            </a:r>
            <a:r>
              <a:rPr sz="3530" spc="-57" dirty="0">
                <a:latin typeface="Georgia"/>
                <a:cs typeface="Georgia"/>
              </a:rPr>
              <a:t> </a:t>
            </a:r>
            <a:r>
              <a:rPr sz="3530" dirty="0">
                <a:latin typeface="Georgia"/>
                <a:cs typeface="Georgia"/>
              </a:rPr>
              <a:t>Card</a:t>
            </a:r>
          </a:p>
          <a:p>
            <a:pPr marL="11206">
              <a:lnSpc>
                <a:spcPts val="3627"/>
              </a:lnSpc>
            </a:pPr>
            <a:r>
              <a:rPr sz="3177" spc="-4" dirty="0">
                <a:latin typeface="Georgia"/>
                <a:cs typeface="Georgia"/>
              </a:rPr>
              <a:t>Overview</a:t>
            </a:r>
            <a:endParaRPr sz="3177" dirty="0">
              <a:latin typeface="Georgia"/>
              <a:cs typeface="Georgia"/>
            </a:endParaRPr>
          </a:p>
        </p:txBody>
      </p:sp>
      <p:sp>
        <p:nvSpPr>
          <p:cNvPr id="5" name="object 5"/>
          <p:cNvSpPr txBox="1"/>
          <p:nvPr/>
        </p:nvSpPr>
        <p:spPr>
          <a:xfrm>
            <a:off x="2061883" y="5282004"/>
            <a:ext cx="8068235" cy="357040"/>
          </a:xfrm>
          <a:prstGeom prst="rect">
            <a:avLst/>
          </a:prstGeom>
          <a:solidFill>
            <a:srgbClr val="BF0000"/>
          </a:solidFill>
        </p:spPr>
        <p:txBody>
          <a:bodyPr vert="horz" wrap="square" lIns="0" tIns="30816" rIns="0" bIns="0" rtlCol="0">
            <a:spAutoFit/>
          </a:bodyPr>
          <a:lstStyle/>
          <a:p>
            <a:pPr marL="2802" algn="ctr">
              <a:spcBef>
                <a:spcPts val="243"/>
              </a:spcBef>
            </a:pPr>
            <a:r>
              <a:rPr sz="2118" dirty="0">
                <a:solidFill>
                  <a:srgbClr val="FFFFFF"/>
                </a:solidFill>
                <a:latin typeface="Georgia"/>
                <a:cs typeface="Georgia"/>
              </a:rPr>
              <a:t>Emergency </a:t>
            </a:r>
            <a:r>
              <a:rPr sz="2118" spc="-4" dirty="0">
                <a:solidFill>
                  <a:srgbClr val="FFFFFF"/>
                </a:solidFill>
                <a:latin typeface="Georgia"/>
                <a:cs typeface="Georgia"/>
              </a:rPr>
              <a:t>Use Authorization Granted by</a:t>
            </a:r>
            <a:r>
              <a:rPr sz="2118" spc="-35" dirty="0">
                <a:solidFill>
                  <a:srgbClr val="FFFFFF"/>
                </a:solidFill>
                <a:latin typeface="Georgia"/>
                <a:cs typeface="Georgia"/>
              </a:rPr>
              <a:t> </a:t>
            </a:r>
            <a:r>
              <a:rPr sz="2118" dirty="0">
                <a:solidFill>
                  <a:srgbClr val="FFFFFF"/>
                </a:solidFill>
                <a:latin typeface="Georgia"/>
                <a:cs typeface="Georgia"/>
              </a:rPr>
              <a:t>FDA</a:t>
            </a:r>
            <a:endParaRPr sz="2118" dirty="0">
              <a:latin typeface="Georgia"/>
              <a:cs typeface="Georgia"/>
            </a:endParaRPr>
          </a:p>
        </p:txBody>
      </p:sp>
      <p:sp>
        <p:nvSpPr>
          <p:cNvPr id="6" name="object 6"/>
          <p:cNvSpPr/>
          <p:nvPr/>
        </p:nvSpPr>
        <p:spPr>
          <a:xfrm>
            <a:off x="6879964" y="2218308"/>
            <a:ext cx="2649070" cy="2025729"/>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7049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7</a:t>
            </a:r>
          </a:p>
        </p:txBody>
      </p:sp>
      <p:sp>
        <p:nvSpPr>
          <p:cNvPr id="3" name="Content Placeholder 2"/>
          <p:cNvSpPr>
            <a:spLocks noGrp="1"/>
          </p:cNvSpPr>
          <p:nvPr>
            <p:ph sz="half" idx="1"/>
          </p:nvPr>
        </p:nvSpPr>
        <p:spPr>
          <a:xfrm>
            <a:off x="838200" y="1825625"/>
            <a:ext cx="2907890" cy="4351338"/>
          </a:xfrm>
        </p:spPr>
        <p:txBody>
          <a:bodyPr>
            <a:normAutofit fontScale="92500"/>
          </a:bodyPr>
          <a:lstStyle/>
          <a:p>
            <a:pPr marL="0" lvl="0" indent="0">
              <a:buNone/>
            </a:pPr>
            <a:r>
              <a:rPr lang="en-US" dirty="0"/>
              <a:t>Do we report to the KHIE portal if we are Medicare-certified and are still waiting on level 3 access for NHSN? </a:t>
            </a:r>
          </a:p>
          <a:p>
            <a:pPr marL="0" lvl="0" indent="0">
              <a:buNone/>
            </a:pPr>
            <a:endParaRPr lang="en-US" dirty="0"/>
          </a:p>
          <a:p>
            <a:pPr marL="0" lvl="0" indent="0">
              <a:buNone/>
            </a:pPr>
            <a:r>
              <a:rPr lang="en-US" dirty="0"/>
              <a:t>Can a CCRC report its AL results through its SNF (CCRC)?</a:t>
            </a:r>
          </a:p>
        </p:txBody>
      </p:sp>
      <p:sp>
        <p:nvSpPr>
          <p:cNvPr id="4" name="Content Placeholder 3"/>
          <p:cNvSpPr>
            <a:spLocks noGrp="1"/>
          </p:cNvSpPr>
          <p:nvPr>
            <p:ph sz="half" idx="2"/>
          </p:nvPr>
        </p:nvSpPr>
        <p:spPr>
          <a:xfrm>
            <a:off x="3893574" y="1825625"/>
            <a:ext cx="8052619" cy="4545678"/>
          </a:xfrm>
        </p:spPr>
        <p:txBody>
          <a:bodyPr>
            <a:normAutofit fontScale="92500"/>
          </a:bodyPr>
          <a:lstStyle/>
          <a:p>
            <a:r>
              <a:rPr lang="en-US" dirty="0"/>
              <a:t>If you are awaiting level 3 SAMS access for reporting through NHSN, then you can </a:t>
            </a:r>
            <a:r>
              <a:rPr lang="en-US" i="1" dirty="0">
                <a:solidFill>
                  <a:srgbClr val="C00000"/>
                </a:solidFill>
              </a:rPr>
              <a:t>EITHER</a:t>
            </a:r>
            <a:r>
              <a:rPr lang="en-US" dirty="0"/>
              <a:t> use the KHIE portal OR the spreadsheet at:</a:t>
            </a:r>
          </a:p>
          <a:p>
            <a:pPr marL="0" indent="0">
              <a:buNone/>
            </a:pPr>
            <a:r>
              <a:rPr lang="en-US" sz="2600" dirty="0">
                <a:hlinkClick r:id="rId3"/>
              </a:rPr>
              <a:t>https://chfs.ky.gov/agencies/os/oig/dhc/Pages/cvltc.aspx</a:t>
            </a:r>
            <a:r>
              <a:rPr lang="en-US" sz="2600" dirty="0"/>
              <a:t> </a:t>
            </a:r>
            <a:r>
              <a:rPr lang="en-US" dirty="0"/>
              <a:t>under Reporting &amp; Forms (instructions are on Tab 1)</a:t>
            </a:r>
          </a:p>
          <a:p>
            <a:r>
              <a:rPr lang="en-US" dirty="0"/>
              <a:t> Do not report using both.</a:t>
            </a:r>
          </a:p>
          <a:p>
            <a:pPr marL="0" indent="0">
              <a:buNone/>
            </a:pPr>
            <a:endParaRPr lang="en-US" sz="1300" dirty="0"/>
          </a:p>
          <a:p>
            <a:pPr marL="0" indent="0">
              <a:buNone/>
            </a:pPr>
            <a:endParaRPr lang="en-US" sz="1300" dirty="0"/>
          </a:p>
          <a:p>
            <a:r>
              <a:rPr lang="en-US" dirty="0"/>
              <a:t>This is a question for NHSN (</a:t>
            </a:r>
            <a:r>
              <a:rPr lang="en-US" u="sng" dirty="0">
                <a:hlinkClick r:id="rId4"/>
              </a:rPr>
              <a:t>NHSN@cdc.gov</a:t>
            </a:r>
            <a:r>
              <a:rPr lang="en-US" dirty="0"/>
              <a:t>).  In the interim, reporting should be made using either the KHIE portal or the reporting spreadsheet.</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50</a:t>
            </a:fld>
            <a:endParaRPr lang="en-US" dirty="0"/>
          </a:p>
        </p:txBody>
      </p:sp>
    </p:spTree>
    <p:extLst>
      <p:ext uri="{BB962C8B-B14F-4D97-AF65-F5344CB8AC3E}">
        <p14:creationId xmlns:p14="http://schemas.microsoft.com/office/powerpoint/2010/main" val="15648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8</a:t>
            </a:r>
          </a:p>
        </p:txBody>
      </p:sp>
      <p:sp>
        <p:nvSpPr>
          <p:cNvPr id="3" name="Content Placeholder 2"/>
          <p:cNvSpPr>
            <a:spLocks noGrp="1"/>
          </p:cNvSpPr>
          <p:nvPr>
            <p:ph sz="half" idx="1"/>
          </p:nvPr>
        </p:nvSpPr>
        <p:spPr>
          <a:xfrm>
            <a:off x="838200" y="1825625"/>
            <a:ext cx="3645310" cy="4351338"/>
          </a:xfrm>
        </p:spPr>
        <p:txBody>
          <a:bodyPr/>
          <a:lstStyle/>
          <a:p>
            <a:pPr marL="0" lvl="0" indent="0">
              <a:buNone/>
            </a:pPr>
            <a:r>
              <a:rPr lang="en-US" dirty="0"/>
              <a:t>Would you please repost the aggregate reporting site link for Medicare Certified facilities again?</a:t>
            </a:r>
          </a:p>
          <a:p>
            <a:endParaRPr lang="en-US" dirty="0"/>
          </a:p>
        </p:txBody>
      </p:sp>
      <p:sp>
        <p:nvSpPr>
          <p:cNvPr id="4" name="Content Placeholder 3"/>
          <p:cNvSpPr>
            <a:spLocks noGrp="1"/>
          </p:cNvSpPr>
          <p:nvPr>
            <p:ph sz="half" idx="2"/>
          </p:nvPr>
        </p:nvSpPr>
        <p:spPr>
          <a:xfrm>
            <a:off x="4483511" y="1825625"/>
            <a:ext cx="6870290" cy="4351338"/>
          </a:xfrm>
        </p:spPr>
        <p:txBody>
          <a:bodyPr>
            <a:normAutofit/>
          </a:bodyPr>
          <a:lstStyle/>
          <a:p>
            <a:pPr marL="0" indent="0">
              <a:buNone/>
            </a:pPr>
            <a:r>
              <a:rPr lang="en-US" sz="3200" u="sng" dirty="0">
                <a:hlinkClick r:id="rId3"/>
              </a:rPr>
              <a:t>https://tinyurl.com/KyLabCovidAggRpt</a:t>
            </a:r>
            <a:endParaRPr lang="en-US" sz="3200"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51</a:t>
            </a:fld>
            <a:endParaRPr lang="en-US" dirty="0"/>
          </a:p>
        </p:txBody>
      </p:sp>
    </p:spTree>
    <p:extLst>
      <p:ext uri="{BB962C8B-B14F-4D97-AF65-F5344CB8AC3E}">
        <p14:creationId xmlns:p14="http://schemas.microsoft.com/office/powerpoint/2010/main" val="180418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9</a:t>
            </a:r>
          </a:p>
        </p:txBody>
      </p:sp>
      <p:sp>
        <p:nvSpPr>
          <p:cNvPr id="3" name="Content Placeholder 2"/>
          <p:cNvSpPr>
            <a:spLocks noGrp="1"/>
          </p:cNvSpPr>
          <p:nvPr>
            <p:ph sz="half" idx="1"/>
          </p:nvPr>
        </p:nvSpPr>
        <p:spPr>
          <a:xfrm>
            <a:off x="580103" y="1825625"/>
            <a:ext cx="6017342" cy="4351338"/>
          </a:xfrm>
        </p:spPr>
        <p:txBody>
          <a:bodyPr>
            <a:normAutofit/>
          </a:bodyPr>
          <a:lstStyle/>
          <a:p>
            <a:r>
              <a:rPr lang="en-US" dirty="0"/>
              <a:t>For Non-Medicare-Certified Facilities: the KHIE portal is the only option to report results? </a:t>
            </a:r>
          </a:p>
          <a:p>
            <a:endParaRPr lang="en-US" dirty="0"/>
          </a:p>
          <a:p>
            <a:endParaRPr lang="en-US" dirty="0"/>
          </a:p>
          <a:p>
            <a:r>
              <a:rPr lang="en-US" dirty="0"/>
              <a:t>This demonstration was ~3 minutes for one single person (entry) so 100 employees weekly would be ~5 hours. Am I correct that this is what is being requested from the state?</a:t>
            </a:r>
          </a:p>
          <a:p>
            <a:endParaRPr lang="en-US" dirty="0"/>
          </a:p>
        </p:txBody>
      </p:sp>
      <p:sp>
        <p:nvSpPr>
          <p:cNvPr id="4" name="Content Placeholder 3"/>
          <p:cNvSpPr>
            <a:spLocks noGrp="1"/>
          </p:cNvSpPr>
          <p:nvPr>
            <p:ph sz="half" idx="2"/>
          </p:nvPr>
        </p:nvSpPr>
        <p:spPr>
          <a:xfrm>
            <a:off x="6882580" y="1825625"/>
            <a:ext cx="4471219" cy="4351338"/>
          </a:xfrm>
        </p:spPr>
        <p:txBody>
          <a:bodyPr>
            <a:normAutofit/>
          </a:bodyPr>
          <a:lstStyle/>
          <a:p>
            <a:r>
              <a:rPr lang="en-US" dirty="0"/>
              <a:t>Yes. Report all results to the KHIE portal and aggregate results to GenTrack (COVID-19 KY Aggregate Daily Report system)</a:t>
            </a:r>
          </a:p>
          <a:p>
            <a:endParaRPr lang="en-US" dirty="0"/>
          </a:p>
          <a:p>
            <a:r>
              <a:rPr lang="en-US" dirty="0"/>
              <a:t>Yes</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52</a:t>
            </a:fld>
            <a:endParaRPr lang="en-US" dirty="0"/>
          </a:p>
        </p:txBody>
      </p:sp>
    </p:spTree>
    <p:extLst>
      <p:ext uri="{BB962C8B-B14F-4D97-AF65-F5344CB8AC3E}">
        <p14:creationId xmlns:p14="http://schemas.microsoft.com/office/powerpoint/2010/main" val="50264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10</a:t>
            </a:r>
          </a:p>
        </p:txBody>
      </p:sp>
      <p:sp>
        <p:nvSpPr>
          <p:cNvPr id="3" name="Content Placeholder 2"/>
          <p:cNvSpPr>
            <a:spLocks noGrp="1"/>
          </p:cNvSpPr>
          <p:nvPr>
            <p:ph sz="half" idx="1"/>
          </p:nvPr>
        </p:nvSpPr>
        <p:spPr>
          <a:xfrm>
            <a:off x="838200" y="1825625"/>
            <a:ext cx="3723968" cy="4351338"/>
          </a:xfrm>
        </p:spPr>
        <p:txBody>
          <a:bodyPr>
            <a:normAutofit/>
          </a:bodyPr>
          <a:lstStyle/>
          <a:p>
            <a:pPr marL="0" lvl="0" indent="0">
              <a:buNone/>
            </a:pPr>
            <a:r>
              <a:rPr lang="en-US" dirty="0"/>
              <a:t>So we are still doing the survey monkey? (The call on Monday indicated we do not need to complete the Survey Monkey anymore since we are doing GenTrack and KHIE) </a:t>
            </a:r>
          </a:p>
        </p:txBody>
      </p:sp>
      <p:sp>
        <p:nvSpPr>
          <p:cNvPr id="4" name="Content Placeholder 3"/>
          <p:cNvSpPr>
            <a:spLocks noGrp="1"/>
          </p:cNvSpPr>
          <p:nvPr>
            <p:ph sz="half" idx="2"/>
          </p:nvPr>
        </p:nvSpPr>
        <p:spPr>
          <a:xfrm>
            <a:off x="4817807" y="1825625"/>
            <a:ext cx="6535994" cy="4351338"/>
          </a:xfrm>
        </p:spPr>
        <p:txBody>
          <a:bodyPr>
            <a:normAutofit/>
          </a:bodyPr>
          <a:lstStyle/>
          <a:p>
            <a:r>
              <a:rPr lang="en-US" i="1" dirty="0">
                <a:solidFill>
                  <a:srgbClr val="339933"/>
                </a:solidFill>
              </a:rPr>
              <a:t>Apples &amp; Oranges: “Survey Monkey®” is a proprietary e-polling tool; the reference on Monday was re: a different survey instrument.</a:t>
            </a:r>
          </a:p>
          <a:p>
            <a:r>
              <a:rPr lang="en-US" dirty="0"/>
              <a:t>Continue using the KDPH/HAI’s Survey Monkey tool to report on COVID-19 cases at your facility among both residents and staff (new, recovered, active, ever positive, deaths).</a:t>
            </a:r>
          </a:p>
        </p:txBody>
      </p:sp>
      <p:sp>
        <p:nvSpPr>
          <p:cNvPr id="5" name="Slide Number Placeholder 4"/>
          <p:cNvSpPr>
            <a:spLocks noGrp="1"/>
          </p:cNvSpPr>
          <p:nvPr>
            <p:ph type="sldNum" sz="quarter" idx="12"/>
          </p:nvPr>
        </p:nvSpPr>
        <p:spPr/>
        <p:txBody>
          <a:bodyPr/>
          <a:lstStyle/>
          <a:p>
            <a:fld id="{ABB8925F-B6BB-49B0-9469-5285B9C99CB3}" type="slidenum">
              <a:rPr lang="en-US" smtClean="0"/>
              <a:pPr/>
              <a:t>53</a:t>
            </a:fld>
            <a:endParaRPr lang="en-US" dirty="0"/>
          </a:p>
        </p:txBody>
      </p:sp>
    </p:spTree>
    <p:extLst>
      <p:ext uri="{BB962C8B-B14F-4D97-AF65-F5344CB8AC3E}">
        <p14:creationId xmlns:p14="http://schemas.microsoft.com/office/powerpoint/2010/main" val="115829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11</a:t>
            </a:r>
          </a:p>
        </p:txBody>
      </p:sp>
      <p:sp>
        <p:nvSpPr>
          <p:cNvPr id="3" name="Content Placeholder 2"/>
          <p:cNvSpPr>
            <a:spLocks noGrp="1"/>
          </p:cNvSpPr>
          <p:nvPr>
            <p:ph sz="half" idx="1"/>
          </p:nvPr>
        </p:nvSpPr>
        <p:spPr>
          <a:xfrm>
            <a:off x="838200" y="1825625"/>
            <a:ext cx="3566652" cy="4351338"/>
          </a:xfrm>
        </p:spPr>
        <p:txBody>
          <a:bodyPr>
            <a:normAutofit/>
          </a:bodyPr>
          <a:lstStyle/>
          <a:p>
            <a:r>
              <a:rPr lang="en-US" dirty="0"/>
              <a:t>Is the KHIF portal mandatory or if local DPH says use EPI form can be used is that acceptable?</a:t>
            </a:r>
          </a:p>
          <a:p>
            <a:endParaRPr lang="en-US" dirty="0"/>
          </a:p>
          <a:p>
            <a:r>
              <a:rPr lang="en-US" dirty="0"/>
              <a:t>Where do we report the numbers of negatives and positives daily?</a:t>
            </a:r>
          </a:p>
          <a:p>
            <a:pPr marL="0" indent="0">
              <a:buNone/>
            </a:pPr>
            <a:endParaRPr lang="en-US" dirty="0"/>
          </a:p>
          <a:p>
            <a:pPr marL="0" lvl="0" indent="0">
              <a:buNone/>
            </a:pPr>
            <a:endParaRPr lang="en-US" dirty="0"/>
          </a:p>
        </p:txBody>
      </p:sp>
      <p:sp>
        <p:nvSpPr>
          <p:cNvPr id="4" name="Content Placeholder 3"/>
          <p:cNvSpPr>
            <a:spLocks noGrp="1"/>
          </p:cNvSpPr>
          <p:nvPr>
            <p:ph sz="half" idx="2"/>
          </p:nvPr>
        </p:nvSpPr>
        <p:spPr>
          <a:xfrm>
            <a:off x="4670323" y="1825625"/>
            <a:ext cx="6683477" cy="4351338"/>
          </a:xfrm>
        </p:spPr>
        <p:txBody>
          <a:bodyPr>
            <a:normAutofit/>
          </a:bodyPr>
          <a:lstStyle/>
          <a:p>
            <a:r>
              <a:rPr lang="en-US" dirty="0"/>
              <a:t>EPID 200 form can provide information for the local health department, but does not substitute for laboratory reporting requirement when performing Ag testing onsite.</a:t>
            </a:r>
          </a:p>
          <a:p>
            <a:endParaRPr lang="en-US" dirty="0"/>
          </a:p>
          <a:p>
            <a:r>
              <a:rPr lang="en-US" dirty="0"/>
              <a:t>Submit aggregate reporting through COVID-19 KY Aggregate Daily Lab Report system.</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54</a:t>
            </a:fld>
            <a:endParaRPr lang="en-US" dirty="0"/>
          </a:p>
        </p:txBody>
      </p:sp>
    </p:spTree>
    <p:extLst>
      <p:ext uri="{BB962C8B-B14F-4D97-AF65-F5344CB8AC3E}">
        <p14:creationId xmlns:p14="http://schemas.microsoft.com/office/powerpoint/2010/main" val="34361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12</a:t>
            </a:r>
          </a:p>
        </p:txBody>
      </p:sp>
      <p:sp>
        <p:nvSpPr>
          <p:cNvPr id="3" name="Content Placeholder 2"/>
          <p:cNvSpPr>
            <a:spLocks noGrp="1"/>
          </p:cNvSpPr>
          <p:nvPr>
            <p:ph sz="half" idx="1"/>
          </p:nvPr>
        </p:nvSpPr>
        <p:spPr>
          <a:xfrm>
            <a:off x="442452" y="1671484"/>
            <a:ext cx="5577348" cy="4505479"/>
          </a:xfrm>
        </p:spPr>
        <p:txBody>
          <a:bodyPr>
            <a:normAutofit/>
          </a:bodyPr>
          <a:lstStyle/>
          <a:p>
            <a:pPr lvl="0"/>
            <a:r>
              <a:rPr lang="en-US" dirty="0"/>
              <a:t>We send specimens to our lab and we report all positives to the local health department…is that all we need to do? </a:t>
            </a:r>
          </a:p>
          <a:p>
            <a:endParaRPr lang="en-US" dirty="0"/>
          </a:p>
        </p:txBody>
      </p:sp>
      <p:sp>
        <p:nvSpPr>
          <p:cNvPr id="4" name="Content Placeholder 3"/>
          <p:cNvSpPr>
            <a:spLocks noGrp="1"/>
          </p:cNvSpPr>
          <p:nvPr>
            <p:ph sz="half" idx="2"/>
          </p:nvPr>
        </p:nvSpPr>
        <p:spPr>
          <a:xfrm>
            <a:off x="6172200" y="1671484"/>
            <a:ext cx="5181600" cy="4505479"/>
          </a:xfrm>
        </p:spPr>
        <p:txBody>
          <a:bodyPr>
            <a:normAutofit/>
          </a:bodyPr>
          <a:lstStyle/>
          <a:p>
            <a:r>
              <a:rPr lang="en-US" dirty="0"/>
              <a:t>Yes.  </a:t>
            </a:r>
          </a:p>
          <a:p>
            <a:r>
              <a:rPr lang="en-US" dirty="0"/>
              <a:t>Laboratory reporting for specimens tested and resulted offsite is the responsibility of the laboratory.  </a:t>
            </a:r>
          </a:p>
          <a:p>
            <a:r>
              <a:rPr lang="en-US" dirty="0"/>
              <a:t>The lab will also do the aggregate reporting.  </a:t>
            </a:r>
          </a:p>
          <a:p>
            <a:r>
              <a:rPr lang="en-US" dirty="0"/>
              <a:t>You are to report positives to the local health department</a:t>
            </a:r>
          </a:p>
        </p:txBody>
      </p:sp>
      <p:sp>
        <p:nvSpPr>
          <p:cNvPr id="5" name="Slide Number Placeholder 4"/>
          <p:cNvSpPr>
            <a:spLocks noGrp="1"/>
          </p:cNvSpPr>
          <p:nvPr>
            <p:ph type="sldNum" sz="quarter" idx="12"/>
          </p:nvPr>
        </p:nvSpPr>
        <p:spPr/>
        <p:txBody>
          <a:bodyPr/>
          <a:lstStyle/>
          <a:p>
            <a:fld id="{ABB8925F-B6BB-49B0-9469-5285B9C99CB3}" type="slidenum">
              <a:rPr lang="en-US" smtClean="0"/>
              <a:pPr/>
              <a:t>55</a:t>
            </a:fld>
            <a:endParaRPr lang="en-US" dirty="0"/>
          </a:p>
        </p:txBody>
      </p:sp>
    </p:spTree>
    <p:extLst>
      <p:ext uri="{BB962C8B-B14F-4D97-AF65-F5344CB8AC3E}">
        <p14:creationId xmlns:p14="http://schemas.microsoft.com/office/powerpoint/2010/main" val="1199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13</a:t>
            </a:r>
          </a:p>
        </p:txBody>
      </p:sp>
      <p:sp>
        <p:nvSpPr>
          <p:cNvPr id="3" name="Content Placeholder 2"/>
          <p:cNvSpPr>
            <a:spLocks noGrp="1"/>
          </p:cNvSpPr>
          <p:nvPr>
            <p:ph sz="half" idx="1"/>
          </p:nvPr>
        </p:nvSpPr>
        <p:spPr>
          <a:xfrm>
            <a:off x="838200" y="1825625"/>
            <a:ext cx="3615813" cy="4351338"/>
          </a:xfrm>
        </p:spPr>
        <p:txBody>
          <a:bodyPr>
            <a:normAutofit/>
          </a:bodyPr>
          <a:lstStyle/>
          <a:p>
            <a:pPr marL="0" lvl="0" indent="0">
              <a:buNone/>
            </a:pPr>
            <a:r>
              <a:rPr lang="en-US" dirty="0"/>
              <a:t>Plz clarify: for reporting to the health department-"Human Infection 2019 Novel Coronavirus Person Under Investigation (PUI) and Case Report," still complete for all positives? </a:t>
            </a:r>
          </a:p>
        </p:txBody>
      </p:sp>
      <p:sp>
        <p:nvSpPr>
          <p:cNvPr id="4" name="Content Placeholder 3"/>
          <p:cNvSpPr>
            <a:spLocks noGrp="1"/>
          </p:cNvSpPr>
          <p:nvPr>
            <p:ph sz="half" idx="2"/>
          </p:nvPr>
        </p:nvSpPr>
        <p:spPr>
          <a:xfrm>
            <a:off x="4591665" y="1825625"/>
            <a:ext cx="6762135" cy="4351338"/>
          </a:xfrm>
        </p:spPr>
        <p:txBody>
          <a:bodyPr>
            <a:normAutofit/>
          </a:bodyPr>
          <a:lstStyle/>
          <a:p>
            <a:r>
              <a:rPr lang="en-US" dirty="0"/>
              <a:t>The reporting process desired by the local health department should be discussed with the local health department.  </a:t>
            </a:r>
          </a:p>
          <a:p>
            <a:r>
              <a:rPr lang="en-US" dirty="0"/>
              <a:t>That reporting may require the fillable KY Case Report Form (</a:t>
            </a:r>
            <a:r>
              <a:rPr lang="en-US" u="sng" dirty="0">
                <a:hlinkClick r:id="rId3"/>
              </a:rPr>
              <a:t>https://chfs.ky.gov/agencies/dph/covid19/CDCPUIFormKYFillable.pdf</a:t>
            </a:r>
            <a:r>
              <a:rPr lang="en-US" u="sng" dirty="0"/>
              <a:t>) </a:t>
            </a:r>
            <a:r>
              <a:rPr lang="en-US" dirty="0"/>
              <a:t>or the EPID 200 per the discretion of the LHD.</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56</a:t>
            </a:fld>
            <a:endParaRPr lang="en-US" dirty="0"/>
          </a:p>
        </p:txBody>
      </p:sp>
    </p:spTree>
    <p:extLst>
      <p:ext uri="{BB962C8B-B14F-4D97-AF65-F5344CB8AC3E}">
        <p14:creationId xmlns:p14="http://schemas.microsoft.com/office/powerpoint/2010/main" val="32838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Reporting 14</a:t>
            </a:r>
          </a:p>
        </p:txBody>
      </p:sp>
      <p:sp>
        <p:nvSpPr>
          <p:cNvPr id="3" name="Content Placeholder 2"/>
          <p:cNvSpPr>
            <a:spLocks noGrp="1"/>
          </p:cNvSpPr>
          <p:nvPr>
            <p:ph sz="half" idx="1"/>
          </p:nvPr>
        </p:nvSpPr>
        <p:spPr>
          <a:xfrm>
            <a:off x="333632" y="1825625"/>
            <a:ext cx="4324865" cy="4351338"/>
          </a:xfrm>
        </p:spPr>
        <p:txBody>
          <a:bodyPr>
            <a:normAutofit/>
          </a:bodyPr>
          <a:lstStyle/>
          <a:p>
            <a:r>
              <a:rPr lang="en-US" dirty="0"/>
              <a:t>If we are private pay only do we have to do the KHIE reporting?</a:t>
            </a:r>
          </a:p>
          <a:p>
            <a:pPr marL="0" lvl="0" indent="0">
              <a:buNone/>
            </a:pPr>
            <a:endParaRPr lang="en-US" dirty="0"/>
          </a:p>
          <a:p>
            <a:r>
              <a:rPr lang="en-US" dirty="0"/>
              <a:t>Once a patient is entered in the KHIE system, will future POC test results be entered through the observation tab?</a:t>
            </a:r>
          </a:p>
          <a:p>
            <a:pPr marL="0" lvl="0" indent="0">
              <a:buNone/>
            </a:pPr>
            <a:endParaRPr lang="en-US" dirty="0"/>
          </a:p>
          <a:p>
            <a:pPr marL="0" lvl="0" indent="0">
              <a:buNone/>
            </a:pPr>
            <a:endParaRPr lang="en-US" dirty="0"/>
          </a:p>
        </p:txBody>
      </p:sp>
      <p:sp>
        <p:nvSpPr>
          <p:cNvPr id="4" name="Content Placeholder 3"/>
          <p:cNvSpPr>
            <a:spLocks noGrp="1"/>
          </p:cNvSpPr>
          <p:nvPr>
            <p:ph sz="half" idx="2"/>
          </p:nvPr>
        </p:nvSpPr>
        <p:spPr>
          <a:xfrm>
            <a:off x="4798141" y="1825625"/>
            <a:ext cx="7039632" cy="4351338"/>
          </a:xfrm>
        </p:spPr>
        <p:txBody>
          <a:bodyPr>
            <a:normAutofit/>
          </a:bodyPr>
          <a:lstStyle/>
          <a:p>
            <a:r>
              <a:rPr lang="en-US" dirty="0"/>
              <a:t>Report through KHIE and submit aggregate reporting through COVID-19 KY Aggregate Daily Lab Report system.</a:t>
            </a:r>
          </a:p>
          <a:p>
            <a:endParaRPr lang="en-US" dirty="0"/>
          </a:p>
          <a:p>
            <a:r>
              <a:rPr lang="en-US" dirty="0"/>
              <a:t>No…if a manual data submitter has more than one result on the same patient, the manual data submitter can enter both results at the same time on the Observation Page.  (This saves the submitter from entering all of the patient information twice.) </a:t>
            </a:r>
          </a:p>
        </p:txBody>
      </p:sp>
      <p:sp>
        <p:nvSpPr>
          <p:cNvPr id="5" name="Slide Number Placeholder 4"/>
          <p:cNvSpPr>
            <a:spLocks noGrp="1"/>
          </p:cNvSpPr>
          <p:nvPr>
            <p:ph type="sldNum" sz="quarter" idx="12"/>
          </p:nvPr>
        </p:nvSpPr>
        <p:spPr/>
        <p:txBody>
          <a:bodyPr/>
          <a:lstStyle/>
          <a:p>
            <a:fld id="{ABB8925F-B6BB-49B0-9469-5285B9C99CB3}" type="slidenum">
              <a:rPr lang="en-US" smtClean="0"/>
              <a:pPr/>
              <a:t>57</a:t>
            </a:fld>
            <a:endParaRPr lang="en-US" dirty="0"/>
          </a:p>
        </p:txBody>
      </p:sp>
    </p:spTree>
    <p:extLst>
      <p:ext uri="{BB962C8B-B14F-4D97-AF65-F5344CB8AC3E}">
        <p14:creationId xmlns:p14="http://schemas.microsoft.com/office/powerpoint/2010/main" val="21466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Testing 1</a:t>
            </a:r>
          </a:p>
        </p:txBody>
      </p:sp>
      <p:sp>
        <p:nvSpPr>
          <p:cNvPr id="3" name="Content Placeholder 2"/>
          <p:cNvSpPr>
            <a:spLocks noGrp="1"/>
          </p:cNvSpPr>
          <p:nvPr>
            <p:ph sz="half" idx="1"/>
          </p:nvPr>
        </p:nvSpPr>
        <p:spPr>
          <a:xfrm>
            <a:off x="471948" y="1825625"/>
            <a:ext cx="4070555" cy="4351338"/>
          </a:xfrm>
        </p:spPr>
        <p:txBody>
          <a:bodyPr>
            <a:normAutofit/>
          </a:bodyPr>
          <a:lstStyle/>
          <a:p>
            <a:r>
              <a:rPr lang="en-US" dirty="0"/>
              <a:t>CDC says trained health care provider can conduct the test; in Kentucky, what credentials are required to conduct the swab?  </a:t>
            </a:r>
          </a:p>
          <a:p>
            <a:r>
              <a:rPr lang="en-US" dirty="0"/>
              <a:t>Does it have to be a nurse that completes the testing? </a:t>
            </a:r>
          </a:p>
        </p:txBody>
      </p:sp>
      <p:sp>
        <p:nvSpPr>
          <p:cNvPr id="4" name="Content Placeholder 3"/>
          <p:cNvSpPr>
            <a:spLocks noGrp="1"/>
          </p:cNvSpPr>
          <p:nvPr>
            <p:ph sz="half" idx="2"/>
          </p:nvPr>
        </p:nvSpPr>
        <p:spPr>
          <a:xfrm>
            <a:off x="4719484" y="1825625"/>
            <a:ext cx="6634316" cy="4351338"/>
          </a:xfrm>
        </p:spPr>
        <p:txBody>
          <a:bodyPr>
            <a:normAutofit/>
          </a:bodyPr>
          <a:lstStyle/>
          <a:p>
            <a:r>
              <a:rPr lang="en-US" dirty="0"/>
              <a:t>Testing personnel must have a high school diploma, at minimum, and be trained with periodic assessment on their ability to perform quality testing. </a:t>
            </a:r>
          </a:p>
          <a:p>
            <a:pPr marL="0" indent="0">
              <a:buNone/>
            </a:pPr>
            <a:endParaRPr lang="en-US" dirty="0"/>
          </a:p>
          <a:p>
            <a:r>
              <a:rPr lang="en-US" dirty="0"/>
              <a:t>Due to health and safety concerns, it is recommended that all non-healthcare persons administer the test under the direction of a trained health care professional.</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58</a:t>
            </a:fld>
            <a:endParaRPr lang="en-US" dirty="0"/>
          </a:p>
        </p:txBody>
      </p:sp>
    </p:spTree>
    <p:extLst>
      <p:ext uri="{BB962C8B-B14F-4D97-AF65-F5344CB8AC3E}">
        <p14:creationId xmlns:p14="http://schemas.microsoft.com/office/powerpoint/2010/main" val="37243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Testing 2</a:t>
            </a:r>
          </a:p>
        </p:txBody>
      </p:sp>
      <p:sp>
        <p:nvSpPr>
          <p:cNvPr id="3" name="Content Placeholder 2"/>
          <p:cNvSpPr>
            <a:spLocks noGrp="1"/>
          </p:cNvSpPr>
          <p:nvPr>
            <p:ph sz="half" idx="1"/>
          </p:nvPr>
        </p:nvSpPr>
        <p:spPr>
          <a:xfrm>
            <a:off x="838200" y="1825625"/>
            <a:ext cx="3104535" cy="4351338"/>
          </a:xfrm>
        </p:spPr>
        <p:txBody>
          <a:bodyPr>
            <a:normAutofit fontScale="92500" lnSpcReduction="20000"/>
          </a:bodyPr>
          <a:lstStyle/>
          <a:p>
            <a:pPr marL="0" lvl="0" indent="0">
              <a:buNone/>
            </a:pPr>
            <a:r>
              <a:rPr lang="en-US" dirty="0"/>
              <a:t>None of our boxes came with a log sheet for recording results…? </a:t>
            </a:r>
          </a:p>
        </p:txBody>
      </p:sp>
      <p:sp>
        <p:nvSpPr>
          <p:cNvPr id="4" name="Content Placeholder 3"/>
          <p:cNvSpPr>
            <a:spLocks noGrp="1"/>
          </p:cNvSpPr>
          <p:nvPr>
            <p:ph sz="half" idx="2"/>
          </p:nvPr>
        </p:nvSpPr>
        <p:spPr>
          <a:xfrm>
            <a:off x="3637935" y="1825625"/>
            <a:ext cx="7715865" cy="4351338"/>
          </a:xfrm>
        </p:spPr>
        <p:txBody>
          <a:bodyPr>
            <a:normAutofit fontScale="92500" lnSpcReduction="20000"/>
          </a:bodyPr>
          <a:lstStyle/>
          <a:p>
            <a:pPr lvl="0"/>
            <a:r>
              <a:rPr lang="en-US" dirty="0"/>
              <a:t>There are no log sheets with the Kits. </a:t>
            </a:r>
          </a:p>
          <a:p>
            <a:r>
              <a:rPr lang="en-US" dirty="0"/>
              <a:t>Materials Provided Per Kit:</a:t>
            </a:r>
          </a:p>
          <a:p>
            <a:pPr lvl="1"/>
            <a:r>
              <a:rPr lang="en-US" dirty="0"/>
              <a:t>Test Cards (40): A cardboard, book-shaped hinged test card containing the test strip</a:t>
            </a:r>
          </a:p>
          <a:p>
            <a:pPr lvl="1"/>
            <a:r>
              <a:rPr lang="en-US" dirty="0"/>
              <a:t>Extraction Reagent (1): Bottle containing 10 mL of extraction reagent</a:t>
            </a:r>
          </a:p>
          <a:p>
            <a:pPr lvl="1"/>
            <a:r>
              <a:rPr lang="en-US" dirty="0"/>
              <a:t>Nasal Swabs (40): Sterile swabs for use with BinaxNOW™ COVID-19 Ag Card test</a:t>
            </a:r>
          </a:p>
          <a:p>
            <a:pPr lvl="1"/>
            <a:r>
              <a:rPr lang="en-US" dirty="0"/>
              <a:t>Positive Control Swab (1): Non-infectious recombinant SARS-CoV-2 nucleocapsid antigen dried onto a swab</a:t>
            </a:r>
          </a:p>
          <a:p>
            <a:pPr lvl="1"/>
            <a:r>
              <a:rPr lang="en-US" dirty="0"/>
              <a:t>Negative Control Swab: The use of a sterile patient swab ensures appropriate negative results are obtained</a:t>
            </a:r>
          </a:p>
          <a:p>
            <a:pPr lvl="1"/>
            <a:r>
              <a:rPr lang="en-US" dirty="0"/>
              <a:t>Product Insert (1)</a:t>
            </a:r>
          </a:p>
          <a:p>
            <a:pPr lvl="1"/>
            <a:r>
              <a:rPr lang="en-US" dirty="0"/>
              <a:t>Procedure Card (1)</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59</a:t>
            </a:fld>
            <a:endParaRPr lang="en-US" dirty="0"/>
          </a:p>
        </p:txBody>
      </p:sp>
    </p:spTree>
    <p:extLst>
      <p:ext uri="{BB962C8B-B14F-4D97-AF65-F5344CB8AC3E}">
        <p14:creationId xmlns:p14="http://schemas.microsoft.com/office/powerpoint/2010/main" val="34857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55027" y="6012179"/>
            <a:ext cx="2460812" cy="322729"/>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454119" y="679986"/>
            <a:ext cx="3613897" cy="390982"/>
          </a:xfrm>
          <a:prstGeom prst="rect">
            <a:avLst/>
          </a:prstGeom>
        </p:spPr>
        <p:txBody>
          <a:bodyPr vert="horz" wrap="square" lIns="0" tIns="10646" rIns="0" bIns="0" rtlCol="0" anchor="ctr">
            <a:spAutoFit/>
          </a:bodyPr>
          <a:lstStyle/>
          <a:p>
            <a:pPr marL="11206">
              <a:lnSpc>
                <a:spcPct val="100000"/>
              </a:lnSpc>
              <a:spcBef>
                <a:spcPts val="84"/>
              </a:spcBef>
              <a:tabLst>
                <a:tab pos="2122507" algn="l"/>
              </a:tabLst>
            </a:pPr>
            <a:r>
              <a:rPr sz="2471" spc="-4" dirty="0">
                <a:solidFill>
                  <a:srgbClr val="009CDD"/>
                </a:solidFill>
              </a:rPr>
              <a:t>Intended</a:t>
            </a:r>
            <a:r>
              <a:rPr sz="2471" spc="-13" dirty="0">
                <a:solidFill>
                  <a:srgbClr val="009CDD"/>
                </a:solidFill>
              </a:rPr>
              <a:t> </a:t>
            </a:r>
            <a:r>
              <a:rPr sz="2471" dirty="0">
                <a:solidFill>
                  <a:srgbClr val="009CDD"/>
                </a:solidFill>
              </a:rPr>
              <a:t>Use:	</a:t>
            </a:r>
            <a:r>
              <a:rPr sz="2471" spc="-4" dirty="0">
                <a:solidFill>
                  <a:srgbClr val="009CDD"/>
                </a:solidFill>
              </a:rPr>
              <a:t>Key</a:t>
            </a:r>
            <a:r>
              <a:rPr sz="2471" spc="-35" dirty="0">
                <a:solidFill>
                  <a:srgbClr val="009CDD"/>
                </a:solidFill>
              </a:rPr>
              <a:t> </a:t>
            </a:r>
            <a:r>
              <a:rPr sz="2471" spc="-9" dirty="0">
                <a:solidFill>
                  <a:srgbClr val="009CDD"/>
                </a:solidFill>
              </a:rPr>
              <a:t>Points</a:t>
            </a:r>
            <a:endParaRPr sz="2471" dirty="0"/>
          </a:p>
        </p:txBody>
      </p:sp>
      <p:sp>
        <p:nvSpPr>
          <p:cNvPr id="5" name="object 5"/>
          <p:cNvSpPr txBox="1"/>
          <p:nvPr/>
        </p:nvSpPr>
        <p:spPr>
          <a:xfrm>
            <a:off x="2409255" y="1589045"/>
            <a:ext cx="6959412" cy="4034777"/>
          </a:xfrm>
          <a:prstGeom prst="rect">
            <a:avLst/>
          </a:prstGeom>
        </p:spPr>
        <p:txBody>
          <a:bodyPr vert="horz" wrap="square" lIns="0" tIns="11766" rIns="0" bIns="0" rtlCol="0">
            <a:spAutoFit/>
          </a:bodyPr>
          <a:lstStyle/>
          <a:p>
            <a:pPr marL="206198" marR="49309" indent="-150727">
              <a:spcBef>
                <a:spcPts val="93"/>
              </a:spcBef>
              <a:buFont typeface="Arial"/>
              <a:buChar char="•"/>
              <a:tabLst>
                <a:tab pos="206760" algn="l"/>
              </a:tabLst>
            </a:pPr>
            <a:r>
              <a:rPr sz="1765" dirty="0">
                <a:latin typeface="Georgia"/>
                <a:cs typeface="Georgia"/>
              </a:rPr>
              <a:t>The BinaxNOW</a:t>
            </a:r>
            <a:r>
              <a:rPr sz="1721" baseline="25641" dirty="0">
                <a:latin typeface="Georgia"/>
                <a:cs typeface="Georgia"/>
              </a:rPr>
              <a:t>™ </a:t>
            </a:r>
            <a:r>
              <a:rPr sz="1765" spc="-4" dirty="0">
                <a:latin typeface="Georgia"/>
                <a:cs typeface="Georgia"/>
              </a:rPr>
              <a:t>COVID-19 Ag Card </a:t>
            </a:r>
            <a:r>
              <a:rPr sz="1765" spc="4" dirty="0">
                <a:latin typeface="Georgia"/>
                <a:cs typeface="Georgia"/>
              </a:rPr>
              <a:t>is </a:t>
            </a:r>
            <a:r>
              <a:rPr sz="1765" dirty="0">
                <a:latin typeface="Georgia"/>
                <a:cs typeface="Georgia"/>
              </a:rPr>
              <a:t>intended </a:t>
            </a:r>
            <a:r>
              <a:rPr sz="1765" spc="-4" dirty="0">
                <a:latin typeface="Georgia"/>
                <a:cs typeface="Georgia"/>
              </a:rPr>
              <a:t>for </a:t>
            </a:r>
            <a:r>
              <a:rPr sz="1765" dirty="0">
                <a:latin typeface="Georgia"/>
                <a:cs typeface="Georgia"/>
              </a:rPr>
              <a:t>the </a:t>
            </a:r>
            <a:r>
              <a:rPr sz="1765" spc="-4" dirty="0">
                <a:latin typeface="Georgia"/>
                <a:cs typeface="Georgia"/>
              </a:rPr>
              <a:t>qualitative  detection </a:t>
            </a:r>
            <a:r>
              <a:rPr sz="1765" dirty="0">
                <a:latin typeface="Georgia"/>
                <a:cs typeface="Georgia"/>
              </a:rPr>
              <a:t>of nucleocapsid </a:t>
            </a:r>
            <a:r>
              <a:rPr sz="1765" spc="-4" dirty="0">
                <a:latin typeface="Georgia"/>
                <a:cs typeface="Georgia"/>
              </a:rPr>
              <a:t>protein </a:t>
            </a:r>
            <a:r>
              <a:rPr sz="1765" dirty="0">
                <a:latin typeface="Georgia"/>
                <a:cs typeface="Georgia"/>
              </a:rPr>
              <a:t>antigen </a:t>
            </a:r>
            <a:r>
              <a:rPr sz="1765" spc="-4" dirty="0">
                <a:latin typeface="Georgia"/>
                <a:cs typeface="Georgia"/>
              </a:rPr>
              <a:t>from SARS-CoV-2 </a:t>
            </a:r>
            <a:r>
              <a:rPr sz="1765" spc="4" dirty="0">
                <a:latin typeface="Georgia"/>
                <a:cs typeface="Georgia"/>
              </a:rPr>
              <a:t>in  </a:t>
            </a:r>
            <a:r>
              <a:rPr sz="1765" spc="-4" dirty="0">
                <a:latin typeface="Georgia"/>
                <a:cs typeface="Georgia"/>
              </a:rPr>
              <a:t>nasal </a:t>
            </a:r>
            <a:r>
              <a:rPr sz="1765" dirty="0">
                <a:latin typeface="Georgia"/>
                <a:cs typeface="Georgia"/>
              </a:rPr>
              <a:t>swabs </a:t>
            </a:r>
            <a:r>
              <a:rPr sz="1765" spc="-4" dirty="0">
                <a:latin typeface="Georgia"/>
                <a:cs typeface="Georgia"/>
              </a:rPr>
              <a:t>from </a:t>
            </a:r>
            <a:r>
              <a:rPr sz="1765" b="1" spc="-4" dirty="0">
                <a:latin typeface="Georgia"/>
                <a:cs typeface="Georgia"/>
              </a:rPr>
              <a:t>individuals suspected </a:t>
            </a:r>
            <a:r>
              <a:rPr sz="1765" b="1" spc="-9" dirty="0">
                <a:latin typeface="Georgia"/>
                <a:cs typeface="Georgia"/>
              </a:rPr>
              <a:t>of </a:t>
            </a:r>
            <a:r>
              <a:rPr sz="1765" b="1" spc="-4" dirty="0">
                <a:latin typeface="Georgia"/>
                <a:cs typeface="Georgia"/>
              </a:rPr>
              <a:t>COVID-19 </a:t>
            </a:r>
            <a:r>
              <a:rPr sz="1765" b="1" dirty="0">
                <a:latin typeface="Georgia"/>
                <a:cs typeface="Georgia"/>
              </a:rPr>
              <a:t>by their  </a:t>
            </a:r>
            <a:r>
              <a:rPr sz="1765" b="1" spc="-4" dirty="0">
                <a:latin typeface="Georgia"/>
                <a:cs typeface="Georgia"/>
              </a:rPr>
              <a:t>healthcare </a:t>
            </a:r>
            <a:r>
              <a:rPr sz="1765" b="1" dirty="0">
                <a:latin typeface="Georgia"/>
                <a:cs typeface="Georgia"/>
              </a:rPr>
              <a:t>provider within the </a:t>
            </a:r>
            <a:r>
              <a:rPr sz="1765" b="1" spc="-4" dirty="0">
                <a:latin typeface="Georgia"/>
                <a:cs typeface="Georgia"/>
              </a:rPr>
              <a:t>first seven </a:t>
            </a:r>
            <a:r>
              <a:rPr sz="1765" b="1" dirty="0">
                <a:latin typeface="Georgia"/>
                <a:cs typeface="Georgia"/>
              </a:rPr>
              <a:t>days </a:t>
            </a:r>
            <a:r>
              <a:rPr sz="1765" b="1" spc="-9" dirty="0">
                <a:latin typeface="Georgia"/>
                <a:cs typeface="Georgia"/>
              </a:rPr>
              <a:t>of  </a:t>
            </a:r>
            <a:r>
              <a:rPr sz="1765" b="1" spc="-4" dirty="0">
                <a:latin typeface="Georgia"/>
                <a:cs typeface="Georgia"/>
              </a:rPr>
              <a:t>symptom </a:t>
            </a:r>
            <a:r>
              <a:rPr sz="1765" b="1" dirty="0">
                <a:latin typeface="Georgia"/>
                <a:cs typeface="Georgia"/>
              </a:rPr>
              <a:t>onset.</a:t>
            </a:r>
            <a:endParaRPr sz="1765" dirty="0">
              <a:latin typeface="Georgia"/>
              <a:cs typeface="Georgia"/>
            </a:endParaRPr>
          </a:p>
          <a:p>
            <a:pPr>
              <a:lnSpc>
                <a:spcPct val="100000"/>
              </a:lnSpc>
              <a:buFont typeface="Arial"/>
              <a:buChar char="•"/>
            </a:pPr>
            <a:endParaRPr sz="2030" dirty="0">
              <a:latin typeface="Georgia"/>
              <a:cs typeface="Georgia"/>
            </a:endParaRPr>
          </a:p>
          <a:p>
            <a:pPr marL="206198" marR="472353" indent="-150727">
              <a:spcBef>
                <a:spcPts val="1579"/>
              </a:spcBef>
              <a:buFont typeface="Arial"/>
              <a:buChar char="•"/>
              <a:tabLst>
                <a:tab pos="206760" algn="l"/>
              </a:tabLst>
            </a:pPr>
            <a:r>
              <a:rPr sz="1765" dirty="0">
                <a:latin typeface="Georgia"/>
                <a:cs typeface="Georgia"/>
              </a:rPr>
              <a:t>Antigen </a:t>
            </a:r>
            <a:r>
              <a:rPr sz="1765" spc="-4" dirty="0">
                <a:latin typeface="Georgia"/>
                <a:cs typeface="Georgia"/>
              </a:rPr>
              <a:t>is </a:t>
            </a:r>
            <a:r>
              <a:rPr sz="1765" dirty="0">
                <a:latin typeface="Georgia"/>
                <a:cs typeface="Georgia"/>
              </a:rPr>
              <a:t>generally detectable </a:t>
            </a:r>
            <a:r>
              <a:rPr sz="1765" spc="-4" dirty="0">
                <a:latin typeface="Georgia"/>
                <a:cs typeface="Georgia"/>
              </a:rPr>
              <a:t>in nasal </a:t>
            </a:r>
            <a:r>
              <a:rPr sz="1765" dirty="0">
                <a:latin typeface="Georgia"/>
                <a:cs typeface="Georgia"/>
              </a:rPr>
              <a:t>swabs during the </a:t>
            </a:r>
            <a:r>
              <a:rPr sz="1765" b="1" dirty="0">
                <a:latin typeface="Georgia"/>
                <a:cs typeface="Georgia"/>
              </a:rPr>
              <a:t>acute  phase of</a:t>
            </a:r>
            <a:r>
              <a:rPr sz="1765" b="1" spc="-49" dirty="0">
                <a:latin typeface="Georgia"/>
                <a:cs typeface="Georgia"/>
              </a:rPr>
              <a:t> </a:t>
            </a:r>
            <a:r>
              <a:rPr sz="1765" b="1" dirty="0">
                <a:latin typeface="Georgia"/>
                <a:cs typeface="Georgia"/>
              </a:rPr>
              <a:t>infection</a:t>
            </a:r>
            <a:r>
              <a:rPr sz="1765" dirty="0">
                <a:latin typeface="Georgia"/>
                <a:cs typeface="Georgia"/>
              </a:rPr>
              <a:t>.</a:t>
            </a:r>
          </a:p>
          <a:p>
            <a:pPr>
              <a:lnSpc>
                <a:spcPct val="100000"/>
              </a:lnSpc>
              <a:buFont typeface="Arial"/>
              <a:buChar char="•"/>
            </a:pPr>
            <a:endParaRPr sz="2030" dirty="0">
              <a:latin typeface="Georgia"/>
              <a:cs typeface="Georgia"/>
            </a:endParaRPr>
          </a:p>
          <a:p>
            <a:pPr marL="206198" marR="306497" indent="-150727">
              <a:spcBef>
                <a:spcPts val="1579"/>
              </a:spcBef>
              <a:buFont typeface="Arial"/>
              <a:buChar char="•"/>
              <a:tabLst>
                <a:tab pos="206760" algn="l"/>
              </a:tabLst>
            </a:pPr>
            <a:r>
              <a:rPr sz="1765" dirty="0">
                <a:latin typeface="Georgia"/>
                <a:cs typeface="Georgia"/>
              </a:rPr>
              <a:t>Negative </a:t>
            </a:r>
            <a:r>
              <a:rPr sz="1765" spc="-4" dirty="0">
                <a:latin typeface="Georgia"/>
                <a:cs typeface="Georgia"/>
              </a:rPr>
              <a:t>results from patients </a:t>
            </a:r>
            <a:r>
              <a:rPr sz="1765" dirty="0">
                <a:latin typeface="Georgia"/>
                <a:cs typeface="Georgia"/>
              </a:rPr>
              <a:t>with symptom onset beyond seven  </a:t>
            </a:r>
            <a:r>
              <a:rPr sz="1765" spc="-4" dirty="0">
                <a:latin typeface="Georgia"/>
                <a:cs typeface="Georgia"/>
              </a:rPr>
              <a:t>days, </a:t>
            </a:r>
            <a:r>
              <a:rPr sz="1765" dirty="0">
                <a:latin typeface="Georgia"/>
                <a:cs typeface="Georgia"/>
              </a:rPr>
              <a:t>should </a:t>
            </a:r>
            <a:r>
              <a:rPr sz="1765" spc="-4" dirty="0">
                <a:latin typeface="Georgia"/>
                <a:cs typeface="Georgia"/>
              </a:rPr>
              <a:t>be </a:t>
            </a:r>
            <a:r>
              <a:rPr sz="1765" dirty="0">
                <a:latin typeface="Georgia"/>
                <a:cs typeface="Georgia"/>
              </a:rPr>
              <a:t>treated </a:t>
            </a:r>
            <a:r>
              <a:rPr sz="1765" spc="-4" dirty="0">
                <a:latin typeface="Georgia"/>
                <a:cs typeface="Georgia"/>
              </a:rPr>
              <a:t>as presumptive and </a:t>
            </a:r>
            <a:r>
              <a:rPr sz="1765" dirty="0">
                <a:latin typeface="Georgia"/>
                <a:cs typeface="Georgia"/>
              </a:rPr>
              <a:t>confirmation with a  </a:t>
            </a:r>
            <a:r>
              <a:rPr sz="1765" spc="-4" dirty="0">
                <a:latin typeface="Georgia"/>
                <a:cs typeface="Georgia"/>
              </a:rPr>
              <a:t>molecular assay if necessary, for patient </a:t>
            </a:r>
            <a:r>
              <a:rPr sz="1765" dirty="0">
                <a:latin typeface="Georgia"/>
                <a:cs typeface="Georgia"/>
              </a:rPr>
              <a:t>management, </a:t>
            </a:r>
            <a:r>
              <a:rPr sz="1765" spc="-4" dirty="0">
                <a:latin typeface="Georgia"/>
                <a:cs typeface="Georgia"/>
              </a:rPr>
              <a:t>may be  performed.</a:t>
            </a:r>
            <a:endParaRPr sz="1765" dirty="0">
              <a:latin typeface="Georgia"/>
              <a:cs typeface="Georgia"/>
            </a:endParaRPr>
          </a:p>
        </p:txBody>
      </p:sp>
      <p:sp>
        <p:nvSpPr>
          <p:cNvPr id="6" name="Slide Number Placeholder 5">
            <a:extLst>
              <a:ext uri="{FF2B5EF4-FFF2-40B4-BE49-F238E27FC236}">
                <a16:creationId xmlns:a16="http://schemas.microsoft.com/office/drawing/2014/main" id="{284B22CE-C1A0-4A0E-A434-E5295225923E}"/>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191195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Testing 3</a:t>
            </a:r>
          </a:p>
        </p:txBody>
      </p:sp>
      <p:sp>
        <p:nvSpPr>
          <p:cNvPr id="3" name="Content Placeholder 2"/>
          <p:cNvSpPr>
            <a:spLocks noGrp="1"/>
          </p:cNvSpPr>
          <p:nvPr>
            <p:ph sz="half" idx="1"/>
          </p:nvPr>
        </p:nvSpPr>
        <p:spPr>
          <a:xfrm>
            <a:off x="838200" y="1825625"/>
            <a:ext cx="3979606" cy="4351338"/>
          </a:xfrm>
        </p:spPr>
        <p:txBody>
          <a:bodyPr>
            <a:normAutofit/>
          </a:bodyPr>
          <a:lstStyle/>
          <a:p>
            <a:pPr lvl="0"/>
            <a:r>
              <a:rPr lang="en-US" dirty="0"/>
              <a:t>Is a positive test mandated to be followed up with a PCR test? </a:t>
            </a:r>
          </a:p>
          <a:p>
            <a:pPr lvl="0"/>
            <a:r>
              <a:rPr lang="en-US" dirty="0"/>
              <a:t>If you have an asymptomatic positive Ag test, but a negative follow-up PCR, is an additional confirmation test required? </a:t>
            </a:r>
          </a:p>
          <a:p>
            <a:pPr marL="0" indent="0">
              <a:buNone/>
            </a:pPr>
            <a:endParaRPr lang="en-US" dirty="0"/>
          </a:p>
        </p:txBody>
      </p:sp>
      <p:sp>
        <p:nvSpPr>
          <p:cNvPr id="4" name="Content Placeholder 3"/>
          <p:cNvSpPr>
            <a:spLocks noGrp="1"/>
          </p:cNvSpPr>
          <p:nvPr>
            <p:ph sz="half" idx="2"/>
          </p:nvPr>
        </p:nvSpPr>
        <p:spPr>
          <a:xfrm>
            <a:off x="4689987" y="1825625"/>
            <a:ext cx="6663813" cy="4351338"/>
          </a:xfrm>
        </p:spPr>
        <p:txBody>
          <a:bodyPr>
            <a:normAutofit/>
          </a:bodyPr>
          <a:lstStyle/>
          <a:p>
            <a:pPr marL="0" indent="0">
              <a:buNone/>
            </a:pPr>
            <a:r>
              <a:rPr lang="en-US" dirty="0"/>
              <a:t>See: </a:t>
            </a:r>
            <a:r>
              <a:rPr lang="en-US" sz="2000" u="sng" dirty="0">
                <a:hlinkClick r:id="rId3"/>
              </a:rPr>
              <a:t>https://chfs.ky.gov/cv19/AntigenTestResultsGuidance.pdf</a:t>
            </a:r>
            <a:r>
              <a:rPr lang="en-US" sz="2000" dirty="0"/>
              <a:t>   </a:t>
            </a:r>
          </a:p>
          <a:p>
            <a:pPr marL="0" indent="0">
              <a:buNone/>
            </a:pPr>
            <a:endParaRPr lang="en-US" sz="1200" dirty="0"/>
          </a:p>
          <a:p>
            <a:r>
              <a:rPr lang="en-US" dirty="0"/>
              <a:t>Not all positive antigen tests require a PCR follow-up test.</a:t>
            </a:r>
          </a:p>
          <a:p>
            <a:pPr marL="0" indent="0">
              <a:buNone/>
            </a:pPr>
            <a:r>
              <a:rPr lang="en-US" dirty="0"/>
              <a:t> </a:t>
            </a:r>
          </a:p>
          <a:p>
            <a:r>
              <a:rPr lang="en-US" dirty="0"/>
              <a:t>PCR result prevails.</a:t>
            </a:r>
          </a:p>
        </p:txBody>
      </p:sp>
      <p:sp>
        <p:nvSpPr>
          <p:cNvPr id="5" name="Slide Number Placeholder 4"/>
          <p:cNvSpPr>
            <a:spLocks noGrp="1"/>
          </p:cNvSpPr>
          <p:nvPr>
            <p:ph type="sldNum" sz="quarter" idx="12"/>
          </p:nvPr>
        </p:nvSpPr>
        <p:spPr/>
        <p:txBody>
          <a:bodyPr/>
          <a:lstStyle/>
          <a:p>
            <a:fld id="{ABB8925F-B6BB-49B0-9469-5285B9C99CB3}" type="slidenum">
              <a:rPr lang="en-US" smtClean="0"/>
              <a:pPr/>
              <a:t>60</a:t>
            </a:fld>
            <a:endParaRPr lang="en-US" dirty="0"/>
          </a:p>
        </p:txBody>
      </p:sp>
    </p:spTree>
    <p:extLst>
      <p:ext uri="{BB962C8B-B14F-4D97-AF65-F5344CB8AC3E}">
        <p14:creationId xmlns:p14="http://schemas.microsoft.com/office/powerpoint/2010/main" val="2256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Testing 4</a:t>
            </a:r>
          </a:p>
        </p:txBody>
      </p:sp>
      <p:sp>
        <p:nvSpPr>
          <p:cNvPr id="3" name="Content Placeholder 2"/>
          <p:cNvSpPr>
            <a:spLocks noGrp="1"/>
          </p:cNvSpPr>
          <p:nvPr>
            <p:ph sz="half" idx="1"/>
          </p:nvPr>
        </p:nvSpPr>
        <p:spPr>
          <a:xfrm>
            <a:off x="838200" y="1825625"/>
            <a:ext cx="4953000" cy="4351338"/>
          </a:xfrm>
        </p:spPr>
        <p:txBody>
          <a:bodyPr>
            <a:normAutofit/>
          </a:bodyPr>
          <a:lstStyle/>
          <a:p>
            <a:pPr lvl="0"/>
            <a:r>
              <a:rPr lang="en-US" dirty="0"/>
              <a:t>Does a Non-Medicare-Certified LTCF that continues the PCR testing bi-weekly have access to the free BinaxNOW™ cards? </a:t>
            </a:r>
          </a:p>
          <a:p>
            <a:pPr marL="0" lvl="0" indent="0">
              <a:buNone/>
            </a:pPr>
            <a:endParaRPr lang="en-US" dirty="0"/>
          </a:p>
          <a:p>
            <a:pPr lvl="0"/>
            <a:r>
              <a:rPr lang="en-US" dirty="0"/>
              <a:t>If symptomatic staff or residents occur in between the PCR biweekly testing will PCR testing be covered in the interim? </a:t>
            </a:r>
          </a:p>
          <a:p>
            <a:pPr marL="0" indent="0">
              <a:buNone/>
            </a:pPr>
            <a:endParaRPr lang="en-US" dirty="0"/>
          </a:p>
          <a:p>
            <a:endParaRPr lang="en-US" dirty="0"/>
          </a:p>
        </p:txBody>
      </p:sp>
      <p:sp>
        <p:nvSpPr>
          <p:cNvPr id="4" name="Content Placeholder 3"/>
          <p:cNvSpPr>
            <a:spLocks noGrp="1"/>
          </p:cNvSpPr>
          <p:nvPr>
            <p:ph sz="half" idx="2"/>
          </p:nvPr>
        </p:nvSpPr>
        <p:spPr>
          <a:xfrm>
            <a:off x="5889523" y="1825625"/>
            <a:ext cx="5464277" cy="4351338"/>
          </a:xfrm>
        </p:spPr>
        <p:txBody>
          <a:bodyPr>
            <a:normAutofit/>
          </a:bodyPr>
          <a:lstStyle/>
          <a:p>
            <a:r>
              <a:rPr lang="en-US" dirty="0"/>
              <a:t>Only through 12/30; this resource is intended for Medicare-Certified LTCFs after the CARES Act funding expires to help meet the CMS mandate for testing frequency.</a:t>
            </a:r>
          </a:p>
          <a:p>
            <a:endParaRPr lang="en-US" dirty="0"/>
          </a:p>
          <a:p>
            <a:r>
              <a:rPr lang="en-US" dirty="0"/>
              <a:t>Only through 12/30</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61</a:t>
            </a:fld>
            <a:endParaRPr lang="en-US" dirty="0"/>
          </a:p>
        </p:txBody>
      </p:sp>
    </p:spTree>
    <p:extLst>
      <p:ext uri="{BB962C8B-B14F-4D97-AF65-F5344CB8AC3E}">
        <p14:creationId xmlns:p14="http://schemas.microsoft.com/office/powerpoint/2010/main" val="32337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Testing 5</a:t>
            </a:r>
          </a:p>
        </p:txBody>
      </p:sp>
      <p:sp>
        <p:nvSpPr>
          <p:cNvPr id="3" name="Content Placeholder 2"/>
          <p:cNvSpPr>
            <a:spLocks noGrp="1"/>
          </p:cNvSpPr>
          <p:nvPr>
            <p:ph sz="half" idx="1"/>
          </p:nvPr>
        </p:nvSpPr>
        <p:spPr/>
        <p:txBody>
          <a:bodyPr/>
          <a:lstStyle/>
          <a:p>
            <a:pPr lvl="0"/>
            <a:r>
              <a:rPr lang="en-US" dirty="0"/>
              <a:t>I have a ton of BinaxNOW™ cards; if I still have them available can I use until out?</a:t>
            </a:r>
          </a:p>
          <a:p>
            <a:pPr lvl="0"/>
            <a:endParaRPr lang="en-US" dirty="0"/>
          </a:p>
        </p:txBody>
      </p:sp>
      <p:sp>
        <p:nvSpPr>
          <p:cNvPr id="4" name="Content Placeholder 3"/>
          <p:cNvSpPr>
            <a:spLocks noGrp="1"/>
          </p:cNvSpPr>
          <p:nvPr>
            <p:ph sz="half" idx="2"/>
          </p:nvPr>
        </p:nvSpPr>
        <p:spPr/>
        <p:txBody>
          <a:bodyPr/>
          <a:lstStyle/>
          <a:p>
            <a:r>
              <a:rPr lang="en-US" dirty="0"/>
              <a:t>Yes - first exhaust any unexpired inventory of antigen test kits that were previously provided by HHS, then initiate use of BinaxNOW™ COVID-19 (Ag) test cards available from KDPH.</a:t>
            </a:r>
          </a:p>
          <a:p>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62</a:t>
            </a:fld>
            <a:endParaRPr lang="en-US" dirty="0"/>
          </a:p>
        </p:txBody>
      </p:sp>
    </p:spTree>
    <p:extLst>
      <p:ext uri="{BB962C8B-B14F-4D97-AF65-F5344CB8AC3E}">
        <p14:creationId xmlns:p14="http://schemas.microsoft.com/office/powerpoint/2010/main" val="9796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 &amp; A (12/14 &amp; 12/16): Testing 6</a:t>
            </a:r>
          </a:p>
        </p:txBody>
      </p:sp>
      <p:sp>
        <p:nvSpPr>
          <p:cNvPr id="3" name="Content Placeholder 2"/>
          <p:cNvSpPr>
            <a:spLocks noGrp="1"/>
          </p:cNvSpPr>
          <p:nvPr>
            <p:ph sz="half" idx="1"/>
          </p:nvPr>
        </p:nvSpPr>
        <p:spPr>
          <a:xfrm>
            <a:off x="838200" y="1825625"/>
            <a:ext cx="3576484" cy="4351338"/>
          </a:xfrm>
        </p:spPr>
        <p:txBody>
          <a:bodyPr/>
          <a:lstStyle/>
          <a:p>
            <a:pPr marL="0" lvl="0" indent="0">
              <a:buNone/>
            </a:pPr>
            <a:r>
              <a:rPr lang="en-US" dirty="0"/>
              <a:t>What are we using for the MRN for staff being tested? </a:t>
            </a:r>
          </a:p>
        </p:txBody>
      </p:sp>
      <p:sp>
        <p:nvSpPr>
          <p:cNvPr id="4" name="Content Placeholder 3"/>
          <p:cNvSpPr>
            <a:spLocks noGrp="1"/>
          </p:cNvSpPr>
          <p:nvPr>
            <p:ph sz="half" idx="2"/>
          </p:nvPr>
        </p:nvSpPr>
        <p:spPr>
          <a:xfrm>
            <a:off x="4788310" y="1825625"/>
            <a:ext cx="6565490" cy="4351338"/>
          </a:xfrm>
        </p:spPr>
        <p:txBody>
          <a:bodyPr/>
          <a:lstStyle/>
          <a:p>
            <a:r>
              <a:rPr lang="en-US" dirty="0"/>
              <a:t>Employee ID or </a:t>
            </a:r>
          </a:p>
          <a:p>
            <a:pPr marL="0" indent="0">
              <a:buNone/>
            </a:pPr>
            <a:r>
              <a:rPr lang="en-US" dirty="0"/>
              <a:t>   an alternate unique identifier</a:t>
            </a:r>
          </a:p>
          <a:p>
            <a:pPr marL="0" indent="0">
              <a:buNone/>
            </a:pPr>
            <a:r>
              <a:rPr lang="en-US" i="1" dirty="0">
                <a:solidFill>
                  <a:srgbClr val="339933"/>
                </a:solidFill>
              </a:rPr>
              <a:t>   (Drivers License, Final 6 of SSN, etc) </a:t>
            </a:r>
          </a:p>
          <a:p>
            <a:r>
              <a:rPr lang="en-US" dirty="0"/>
              <a:t>Note: employee's HOME address </a:t>
            </a:r>
          </a:p>
        </p:txBody>
      </p:sp>
      <p:sp>
        <p:nvSpPr>
          <p:cNvPr id="5" name="Slide Number Placeholder 4"/>
          <p:cNvSpPr>
            <a:spLocks noGrp="1"/>
          </p:cNvSpPr>
          <p:nvPr>
            <p:ph type="sldNum" sz="quarter" idx="12"/>
          </p:nvPr>
        </p:nvSpPr>
        <p:spPr/>
        <p:txBody>
          <a:bodyPr/>
          <a:lstStyle/>
          <a:p>
            <a:fld id="{ABB8925F-B6BB-49B0-9469-5285B9C99CB3}" type="slidenum">
              <a:rPr lang="en-US" smtClean="0"/>
              <a:pPr/>
              <a:t>63</a:t>
            </a:fld>
            <a:endParaRPr lang="en-US" dirty="0"/>
          </a:p>
        </p:txBody>
      </p:sp>
    </p:spTree>
    <p:extLst>
      <p:ext uri="{BB962C8B-B14F-4D97-AF65-F5344CB8AC3E}">
        <p14:creationId xmlns:p14="http://schemas.microsoft.com/office/powerpoint/2010/main" val="20793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Test Frequency 1</a:t>
            </a:r>
          </a:p>
        </p:txBody>
      </p:sp>
      <p:sp>
        <p:nvSpPr>
          <p:cNvPr id="3" name="Content Placeholder 2"/>
          <p:cNvSpPr>
            <a:spLocks noGrp="1"/>
          </p:cNvSpPr>
          <p:nvPr>
            <p:ph sz="half" idx="1"/>
          </p:nvPr>
        </p:nvSpPr>
        <p:spPr>
          <a:xfrm>
            <a:off x="838200" y="1825625"/>
            <a:ext cx="3045542" cy="4351338"/>
          </a:xfrm>
        </p:spPr>
        <p:txBody>
          <a:bodyPr>
            <a:normAutofit lnSpcReduction="10000"/>
          </a:bodyPr>
          <a:lstStyle/>
          <a:p>
            <a:pPr lvl="0"/>
            <a:r>
              <a:rPr lang="en-US" dirty="0"/>
              <a:t>Once vaccines are administered, will the state continue to require surveillance testing for those that receive it, if they remain asymptomatic?</a:t>
            </a:r>
          </a:p>
          <a:p>
            <a:endParaRPr lang="en-US" dirty="0"/>
          </a:p>
        </p:txBody>
      </p:sp>
      <p:sp>
        <p:nvSpPr>
          <p:cNvPr id="4" name="Content Placeholder 3"/>
          <p:cNvSpPr>
            <a:spLocks noGrp="1"/>
          </p:cNvSpPr>
          <p:nvPr>
            <p:ph sz="half" idx="2"/>
          </p:nvPr>
        </p:nvSpPr>
        <p:spPr>
          <a:xfrm>
            <a:off x="3883742" y="1825625"/>
            <a:ext cx="7470058" cy="4351338"/>
          </a:xfrm>
        </p:spPr>
        <p:txBody>
          <a:bodyPr>
            <a:normAutofit lnSpcReduction="10000"/>
          </a:bodyPr>
          <a:lstStyle/>
          <a:p>
            <a:r>
              <a:rPr lang="en-US" dirty="0"/>
              <a:t>With your continued assistance and cooperation, this initiative can extend into the months ahead on a parallel track with the LTC vaccination program…in anticipation that the demand for surveillance testing will soon begin to decline.  </a:t>
            </a:r>
          </a:p>
          <a:p>
            <a:r>
              <a:rPr lang="en-US" dirty="0"/>
              <a:t>Further guidance regarding testing frequency after vaccination is expected from CMS &amp; CDC, but for now there will be no change and testing frequency for Medicare-certified LTCFs; others are recommended to test at least bi-weekly.</a:t>
            </a:r>
          </a:p>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64</a:t>
            </a:fld>
            <a:endParaRPr lang="en-US" dirty="0"/>
          </a:p>
        </p:txBody>
      </p:sp>
    </p:spTree>
    <p:extLst>
      <p:ext uri="{BB962C8B-B14F-4D97-AF65-F5344CB8AC3E}">
        <p14:creationId xmlns:p14="http://schemas.microsoft.com/office/powerpoint/2010/main" val="322346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Test Frequency 2</a:t>
            </a:r>
          </a:p>
        </p:txBody>
      </p:sp>
      <p:sp>
        <p:nvSpPr>
          <p:cNvPr id="3" name="Content Placeholder 2"/>
          <p:cNvSpPr>
            <a:spLocks noGrp="1"/>
          </p:cNvSpPr>
          <p:nvPr>
            <p:ph sz="half" idx="1"/>
          </p:nvPr>
        </p:nvSpPr>
        <p:spPr>
          <a:xfrm>
            <a:off x="838200" y="1825625"/>
            <a:ext cx="3576484" cy="4351338"/>
          </a:xfrm>
        </p:spPr>
        <p:txBody>
          <a:bodyPr>
            <a:normAutofit fontScale="92500"/>
          </a:bodyPr>
          <a:lstStyle/>
          <a:p>
            <a:pPr lvl="0"/>
            <a:r>
              <a:rPr lang="en-US" dirty="0"/>
              <a:t>Can you please repeat how testing will be changing in January?</a:t>
            </a:r>
          </a:p>
          <a:p>
            <a:pPr lvl="0"/>
            <a:endParaRPr lang="en-US" dirty="0"/>
          </a:p>
          <a:p>
            <a:pPr lvl="0"/>
            <a:r>
              <a:rPr lang="en-US" dirty="0"/>
              <a:t>Currently AL centers are testing PCR with a lab 2x per week.   Do we understand that we will be going to only 1x every other week with PCR lab in January? </a:t>
            </a:r>
          </a:p>
          <a:p>
            <a:endParaRPr lang="en-US" dirty="0"/>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4699819" y="1825625"/>
            <a:ext cx="7148052" cy="4351338"/>
          </a:xfrm>
        </p:spPr>
        <p:txBody>
          <a:bodyPr>
            <a:normAutofit fontScale="92500"/>
          </a:bodyPr>
          <a:lstStyle/>
          <a:p>
            <a:r>
              <a:rPr lang="en-US" dirty="0"/>
              <a:t>Please refer to LTC Testing program guidance</a:t>
            </a:r>
          </a:p>
          <a:p>
            <a:pPr marL="0" indent="0">
              <a:buNone/>
            </a:pPr>
            <a:r>
              <a:rPr lang="en-US" sz="1800" u="sng" dirty="0">
                <a:hlinkClick r:id="rId3"/>
              </a:rPr>
              <a:t>https://chfs.ky.gov/cv19/LTCTestingProgramProviderGuidanceUpdate.pdf</a:t>
            </a:r>
            <a:r>
              <a:rPr lang="en-US" sz="1800" dirty="0"/>
              <a:t> </a:t>
            </a:r>
          </a:p>
          <a:p>
            <a:endParaRPr lang="en-US" dirty="0"/>
          </a:p>
          <a:p>
            <a:endParaRPr lang="en-US" dirty="0"/>
          </a:p>
          <a:p>
            <a:pPr marL="0" indent="0">
              <a:buNone/>
            </a:pPr>
            <a:endParaRPr lang="en-US" dirty="0"/>
          </a:p>
          <a:p>
            <a:r>
              <a:rPr lang="en-US" dirty="0"/>
              <a:t>Correct </a:t>
            </a:r>
          </a:p>
        </p:txBody>
      </p:sp>
      <p:sp>
        <p:nvSpPr>
          <p:cNvPr id="5" name="Slide Number Placeholder 4"/>
          <p:cNvSpPr>
            <a:spLocks noGrp="1"/>
          </p:cNvSpPr>
          <p:nvPr>
            <p:ph type="sldNum" sz="quarter" idx="12"/>
          </p:nvPr>
        </p:nvSpPr>
        <p:spPr/>
        <p:txBody>
          <a:bodyPr/>
          <a:lstStyle/>
          <a:p>
            <a:fld id="{ABB8925F-B6BB-49B0-9469-5285B9C99CB3}" type="slidenum">
              <a:rPr lang="en-US" smtClean="0"/>
              <a:pPr/>
              <a:t>65</a:t>
            </a:fld>
            <a:endParaRPr lang="en-US" dirty="0"/>
          </a:p>
        </p:txBody>
      </p:sp>
    </p:spTree>
    <p:extLst>
      <p:ext uri="{BB962C8B-B14F-4D97-AF65-F5344CB8AC3E}">
        <p14:creationId xmlns:p14="http://schemas.microsoft.com/office/powerpoint/2010/main" val="11479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(12/14 &amp; 12/16): Contacts 1</a:t>
            </a:r>
          </a:p>
        </p:txBody>
      </p:sp>
      <p:sp>
        <p:nvSpPr>
          <p:cNvPr id="3" name="Content Placeholder 2"/>
          <p:cNvSpPr>
            <a:spLocks noGrp="1"/>
          </p:cNvSpPr>
          <p:nvPr>
            <p:ph sz="half" idx="1"/>
          </p:nvPr>
        </p:nvSpPr>
        <p:spPr>
          <a:xfrm>
            <a:off x="403123" y="1825625"/>
            <a:ext cx="5240593" cy="4351338"/>
          </a:xfrm>
        </p:spPr>
        <p:txBody>
          <a:bodyPr>
            <a:normAutofit fontScale="70000" lnSpcReduction="20000"/>
          </a:bodyPr>
          <a:lstStyle/>
          <a:p>
            <a:pPr lvl="0"/>
            <a:r>
              <a:rPr lang="en-US" dirty="0"/>
              <a:t>What is the email address to send to if we do not have level 3 access through NHSN yet?</a:t>
            </a:r>
          </a:p>
          <a:p>
            <a:pPr lvl="0"/>
            <a:endParaRPr lang="en-US" dirty="0"/>
          </a:p>
          <a:p>
            <a:pPr lvl="0"/>
            <a:r>
              <a:rPr lang="en-US" dirty="0"/>
              <a:t>How do we get access to the KHIE portal to report these?</a:t>
            </a:r>
          </a:p>
          <a:p>
            <a:pPr lvl="0"/>
            <a:endParaRPr lang="en-US" dirty="0"/>
          </a:p>
          <a:p>
            <a:r>
              <a:rPr lang="en-US" dirty="0"/>
              <a:t>Where does a LTCF reporting aggregate results will need to register for access to submit data. </a:t>
            </a:r>
          </a:p>
          <a:p>
            <a:pPr lvl="0"/>
            <a:endParaRPr lang="en-US" dirty="0"/>
          </a:p>
          <a:p>
            <a:pPr lvl="0"/>
            <a:r>
              <a:rPr lang="en-US" dirty="0"/>
              <a:t> How do we order BinaxNOW™ cards?</a:t>
            </a:r>
          </a:p>
          <a:p>
            <a:pPr lvl="1"/>
            <a:r>
              <a:rPr lang="en-US" dirty="0"/>
              <a:t>Further Info?</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5643716" y="1825625"/>
            <a:ext cx="6174658" cy="4351338"/>
          </a:xfrm>
        </p:spPr>
        <p:txBody>
          <a:bodyPr>
            <a:normAutofit fontScale="70000" lnSpcReduction="20000"/>
          </a:bodyPr>
          <a:lstStyle/>
          <a:p>
            <a:r>
              <a:rPr lang="en-US" dirty="0">
                <a:hlinkClick r:id="rId3"/>
              </a:rPr>
              <a:t>NHSN@cdc.gov</a:t>
            </a:r>
            <a:r>
              <a:rPr lang="en-US" dirty="0"/>
              <a:t>  </a:t>
            </a:r>
          </a:p>
          <a:p>
            <a:pPr marL="0" indent="0">
              <a:buNone/>
            </a:pPr>
            <a:endParaRPr lang="en-US" dirty="0"/>
          </a:p>
          <a:p>
            <a:pPr marL="0" indent="0">
              <a:buNone/>
            </a:pPr>
            <a:endParaRPr lang="en-US" sz="900" dirty="0"/>
          </a:p>
          <a:p>
            <a:r>
              <a:rPr lang="en-US" u="sng" dirty="0">
                <a:hlinkClick r:id="rId4"/>
              </a:rPr>
              <a:t>https://khie.ky.gov/COVID-19/Pages/Direct-Lab.aspx</a:t>
            </a:r>
            <a:endParaRPr lang="en-US" dirty="0"/>
          </a:p>
          <a:p>
            <a:endParaRPr lang="en-US" dirty="0"/>
          </a:p>
          <a:p>
            <a:r>
              <a:rPr lang="en-US" u="sng" dirty="0">
                <a:hlinkClick r:id="rId5"/>
              </a:rPr>
              <a:t>https://tinyurl.com/KyLabCovidAggRpt</a:t>
            </a:r>
            <a:endParaRPr lang="en-US" dirty="0"/>
          </a:p>
          <a:p>
            <a:pPr marL="0" lvl="0" indent="0">
              <a:buNone/>
            </a:pPr>
            <a:endParaRPr lang="en-US" dirty="0"/>
          </a:p>
          <a:p>
            <a:pPr marL="0" lvl="0" indent="0">
              <a:buNone/>
            </a:pPr>
            <a:endParaRPr lang="en-US" dirty="0"/>
          </a:p>
          <a:p>
            <a:r>
              <a:rPr lang="en-US" u="sng" dirty="0">
                <a:hlinkClick r:id="rId6"/>
              </a:rPr>
              <a:t>https://ky.readyop.com/fs/4iY5/ac9d</a:t>
            </a:r>
            <a:r>
              <a:rPr lang="en-US" dirty="0"/>
              <a:t> thru 12/30/2020</a:t>
            </a:r>
          </a:p>
          <a:p>
            <a:pPr lvl="0"/>
            <a:r>
              <a:rPr lang="en-US" dirty="0"/>
              <a:t>BinaxNOW™: 1-800-257-9525 or </a:t>
            </a:r>
            <a:r>
              <a:rPr lang="en-US" u="sng" dirty="0">
                <a:hlinkClick r:id="rId7"/>
              </a:rPr>
              <a:t>ts.scr@abbott.com</a:t>
            </a:r>
            <a:endParaRPr lang="en-US" dirty="0"/>
          </a:p>
          <a:p>
            <a:pPr lvl="1"/>
            <a:r>
              <a:rPr lang="en-US" dirty="0">
                <a:hlinkClick r:id="rId8"/>
              </a:rPr>
              <a:t>https://www.globalpointofcare.abbott/en/support/product-installation-training/navica-brand/navica-binaxnow-ag-training.html</a:t>
            </a:r>
            <a:r>
              <a:rPr lang="en-US" dirty="0"/>
              <a:t> </a:t>
            </a:r>
          </a:p>
        </p:txBody>
      </p:sp>
      <p:sp>
        <p:nvSpPr>
          <p:cNvPr id="5" name="Slide Number Placeholder 4"/>
          <p:cNvSpPr>
            <a:spLocks noGrp="1"/>
          </p:cNvSpPr>
          <p:nvPr>
            <p:ph type="sldNum" sz="quarter" idx="12"/>
          </p:nvPr>
        </p:nvSpPr>
        <p:spPr/>
        <p:txBody>
          <a:bodyPr/>
          <a:lstStyle/>
          <a:p>
            <a:fld id="{ABB8925F-B6BB-49B0-9469-5285B9C99CB3}" type="slidenum">
              <a:rPr lang="en-US" smtClean="0"/>
              <a:pPr/>
              <a:t>66</a:t>
            </a:fld>
            <a:endParaRPr lang="en-US" dirty="0"/>
          </a:p>
        </p:txBody>
      </p:sp>
    </p:spTree>
    <p:extLst>
      <p:ext uri="{BB962C8B-B14F-4D97-AF65-F5344CB8AC3E}">
        <p14:creationId xmlns:p14="http://schemas.microsoft.com/office/powerpoint/2010/main" val="34035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911"/>
          </a:xfrm>
        </p:spPr>
        <p:txBody>
          <a:bodyPr>
            <a:normAutofit fontScale="90000"/>
          </a:bodyPr>
          <a:lstStyle/>
          <a:p>
            <a:r>
              <a:rPr lang="en-US" dirty="0"/>
              <a:t>Points of Contact</a:t>
            </a:r>
          </a:p>
        </p:txBody>
      </p:sp>
      <p:sp>
        <p:nvSpPr>
          <p:cNvPr id="6" name="Content Placeholder 5"/>
          <p:cNvSpPr>
            <a:spLocks noGrp="1"/>
          </p:cNvSpPr>
          <p:nvPr>
            <p:ph sz="half" idx="2"/>
          </p:nvPr>
        </p:nvSpPr>
        <p:spPr>
          <a:xfrm>
            <a:off x="6248400" y="900036"/>
            <a:ext cx="5181600" cy="4907595"/>
          </a:xfrm>
          <a:solidFill>
            <a:schemeClr val="bg1">
              <a:lumMod val="95000"/>
            </a:schemeClr>
          </a:solidFill>
          <a:ln>
            <a:solidFill>
              <a:schemeClr val="accent5">
                <a:lumMod val="60000"/>
                <a:lumOff val="40000"/>
              </a:schemeClr>
            </a:solidFill>
          </a:ln>
        </p:spPr>
        <p:txBody>
          <a:bodyPr>
            <a:normAutofit/>
          </a:bodyPr>
          <a:lstStyle/>
          <a:p>
            <a:pPr marL="0" indent="0" algn="ctr">
              <a:lnSpc>
                <a:spcPct val="100000"/>
              </a:lnSpc>
              <a:spcBef>
                <a:spcPts val="0"/>
              </a:spcBef>
              <a:buNone/>
            </a:pPr>
            <a:r>
              <a:rPr lang="en-US" sz="1800" i="1" dirty="0"/>
              <a:t> </a:t>
            </a:r>
            <a:r>
              <a:rPr lang="en-US" sz="1800" b="1" dirty="0"/>
              <a:t>Logistics and Request Process</a:t>
            </a:r>
            <a:endParaRPr lang="en-US" sz="2000" b="1" dirty="0"/>
          </a:p>
          <a:p>
            <a:pPr marL="0" indent="0">
              <a:lnSpc>
                <a:spcPct val="100000"/>
              </a:lnSpc>
              <a:spcBef>
                <a:spcPts val="0"/>
              </a:spcBef>
              <a:buNone/>
            </a:pPr>
            <a:endParaRPr lang="en-US" sz="1800" dirty="0"/>
          </a:p>
          <a:p>
            <a:pPr marL="0" indent="0">
              <a:lnSpc>
                <a:spcPct val="100000"/>
              </a:lnSpc>
              <a:spcBef>
                <a:spcPts val="0"/>
              </a:spcBef>
              <a:buNone/>
            </a:pPr>
            <a:r>
              <a:rPr lang="en-US" sz="1800" dirty="0"/>
              <a:t>James R. House, MEP, State Health Operations Center Community Testing Operations Section Chief, KDPH</a:t>
            </a:r>
          </a:p>
          <a:p>
            <a:pPr marL="0" indent="0">
              <a:lnSpc>
                <a:spcPct val="100000"/>
              </a:lnSpc>
              <a:spcBef>
                <a:spcPts val="0"/>
              </a:spcBef>
              <a:buNone/>
            </a:pPr>
            <a:r>
              <a:rPr lang="en-US" sz="1800" dirty="0"/>
              <a:t>Work Cell: (502) 330-5950 </a:t>
            </a:r>
          </a:p>
          <a:p>
            <a:pPr marL="0" indent="0">
              <a:lnSpc>
                <a:spcPct val="100000"/>
              </a:lnSpc>
              <a:spcBef>
                <a:spcPts val="0"/>
              </a:spcBef>
              <a:buNone/>
            </a:pPr>
            <a:r>
              <a:rPr lang="en-US" sz="1800" dirty="0"/>
              <a:t>Email: </a:t>
            </a:r>
            <a:r>
              <a:rPr lang="en-US" sz="1800" u="sng" dirty="0">
                <a:solidFill>
                  <a:srgbClr val="0000FF"/>
                </a:solidFill>
              </a:rPr>
              <a:t>jamesr.house@ky.gov</a:t>
            </a:r>
            <a:r>
              <a:rPr lang="en-US" sz="1800" dirty="0">
                <a:solidFill>
                  <a:srgbClr val="0000FF"/>
                </a:solidFill>
              </a:rPr>
              <a:t> </a:t>
            </a:r>
          </a:p>
          <a:p>
            <a:pPr marL="0" indent="0">
              <a:lnSpc>
                <a:spcPct val="100000"/>
              </a:lnSpc>
              <a:spcBef>
                <a:spcPts val="0"/>
              </a:spcBef>
              <a:buNone/>
            </a:pPr>
            <a:endParaRPr lang="en-US" sz="1800" dirty="0"/>
          </a:p>
          <a:p>
            <a:pPr marL="0" indent="0">
              <a:lnSpc>
                <a:spcPct val="100000"/>
              </a:lnSpc>
              <a:spcBef>
                <a:spcPts val="0"/>
              </a:spcBef>
              <a:buNone/>
            </a:pPr>
            <a:r>
              <a:rPr lang="en-US" sz="1800" dirty="0"/>
              <a:t>Robbie Hume, State Health Operations Center Logistics Chief, KDPH</a:t>
            </a:r>
          </a:p>
          <a:p>
            <a:pPr marL="0" indent="0">
              <a:lnSpc>
                <a:spcPct val="100000"/>
              </a:lnSpc>
              <a:spcBef>
                <a:spcPts val="0"/>
              </a:spcBef>
              <a:buNone/>
            </a:pPr>
            <a:r>
              <a:rPr lang="en-US" sz="1800" dirty="0"/>
              <a:t>Work Cell: (502) 892-8899</a:t>
            </a:r>
          </a:p>
          <a:p>
            <a:pPr marL="0" indent="0">
              <a:lnSpc>
                <a:spcPct val="100000"/>
              </a:lnSpc>
              <a:spcBef>
                <a:spcPts val="0"/>
              </a:spcBef>
              <a:buNone/>
            </a:pPr>
            <a:r>
              <a:rPr lang="en-US" sz="1800" dirty="0"/>
              <a:t>Email: </a:t>
            </a:r>
            <a:r>
              <a:rPr lang="en-US" sz="1800" u="sng" dirty="0">
                <a:solidFill>
                  <a:srgbClr val="0000FF"/>
                </a:solidFill>
              </a:rPr>
              <a:t>robbie.hume@ky.gov</a:t>
            </a:r>
            <a:endParaRPr lang="en-US" sz="1800" dirty="0">
              <a:solidFill>
                <a:srgbClr val="0000FF"/>
              </a:solidFill>
            </a:endParaRPr>
          </a:p>
          <a:p>
            <a:pPr marL="0" indent="0">
              <a:lnSpc>
                <a:spcPct val="100000"/>
              </a:lnSpc>
              <a:spcBef>
                <a:spcPts val="0"/>
              </a:spcBef>
              <a:buNone/>
            </a:pPr>
            <a:endParaRPr lang="en-US" sz="2000" dirty="0">
              <a:solidFill>
                <a:srgbClr val="0000FF"/>
              </a:solidFill>
            </a:endParaRPr>
          </a:p>
          <a:p>
            <a:pPr marL="0" indent="0">
              <a:buNone/>
            </a:pPr>
            <a:endParaRPr lang="en-US" sz="2000" u="sng" dirty="0">
              <a:solidFill>
                <a:srgbClr val="0000FF"/>
              </a:solidFill>
            </a:endParaRPr>
          </a:p>
          <a:p>
            <a:endParaRPr lang="en-US" sz="2000" dirty="0"/>
          </a:p>
        </p:txBody>
      </p:sp>
      <p:sp>
        <p:nvSpPr>
          <p:cNvPr id="4" name="Slide Number Placeholder 3"/>
          <p:cNvSpPr>
            <a:spLocks noGrp="1"/>
          </p:cNvSpPr>
          <p:nvPr>
            <p:ph type="sldNum" sz="quarter" idx="12"/>
          </p:nvPr>
        </p:nvSpPr>
        <p:spPr/>
        <p:txBody>
          <a:bodyPr/>
          <a:lstStyle/>
          <a:p>
            <a:fld id="{ABB8925F-B6BB-49B0-9469-5285B9C99CB3}" type="slidenum">
              <a:rPr lang="en-US" smtClean="0"/>
              <a:t>67</a:t>
            </a:fld>
            <a:endParaRPr lang="en-US" dirty="0"/>
          </a:p>
        </p:txBody>
      </p:sp>
      <p:sp>
        <p:nvSpPr>
          <p:cNvPr id="7" name="Content Placeholder 4"/>
          <p:cNvSpPr txBox="1">
            <a:spLocks/>
          </p:cNvSpPr>
          <p:nvPr/>
        </p:nvSpPr>
        <p:spPr>
          <a:xfrm>
            <a:off x="838200" y="900036"/>
            <a:ext cx="5181600" cy="4907595"/>
          </a:xfrm>
          <a:prstGeom prst="rect">
            <a:avLst/>
          </a:prstGeom>
          <a:solidFill>
            <a:schemeClr val="bg1">
              <a:lumMod val="95000"/>
            </a:schemeClr>
          </a:solidFill>
          <a:ln>
            <a:solidFill>
              <a:schemeClr val="accent5">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800" b="1" dirty="0"/>
              <a:t>Surveillance, Testing and Reporting</a:t>
            </a:r>
          </a:p>
          <a:p>
            <a:pPr marL="0" indent="0">
              <a:lnSpc>
                <a:spcPct val="100000"/>
              </a:lnSpc>
              <a:spcBef>
                <a:spcPts val="0"/>
              </a:spcBef>
              <a:buFont typeface="Arial" panose="020B0604020202020204" pitchFamily="34" charset="0"/>
              <a:buNone/>
            </a:pPr>
            <a:endParaRPr lang="en-US" sz="1800" dirty="0"/>
          </a:p>
          <a:p>
            <a:pPr marL="0" indent="0">
              <a:lnSpc>
                <a:spcPct val="100000"/>
              </a:lnSpc>
              <a:spcBef>
                <a:spcPts val="0"/>
              </a:spcBef>
              <a:buNone/>
            </a:pPr>
            <a:r>
              <a:rPr lang="en-US" sz="1800" dirty="0"/>
              <a:t>Kevin B. Spicer, MD, PhD, MPH, Medical Officer (CDC)</a:t>
            </a:r>
          </a:p>
          <a:p>
            <a:pPr marL="0" indent="0">
              <a:lnSpc>
                <a:spcPct val="100000"/>
              </a:lnSpc>
              <a:spcBef>
                <a:spcPts val="0"/>
              </a:spcBef>
              <a:buNone/>
            </a:pPr>
            <a:r>
              <a:rPr lang="en-US" sz="1800" dirty="0"/>
              <a:t>Antibiotic Resistance Coordinator, HAI/AR Prevention Program, KDPH</a:t>
            </a:r>
          </a:p>
          <a:p>
            <a:pPr marL="0" indent="0">
              <a:lnSpc>
                <a:spcPct val="100000"/>
              </a:lnSpc>
              <a:spcBef>
                <a:spcPts val="0"/>
              </a:spcBef>
              <a:buNone/>
            </a:pPr>
            <a:r>
              <a:rPr lang="en-US" sz="1800" dirty="0"/>
              <a:t>Phone: (502) 564-3261 x4468</a:t>
            </a:r>
          </a:p>
          <a:p>
            <a:pPr marL="0" indent="0">
              <a:lnSpc>
                <a:spcPct val="100000"/>
              </a:lnSpc>
              <a:spcBef>
                <a:spcPts val="0"/>
              </a:spcBef>
              <a:buNone/>
            </a:pPr>
            <a:r>
              <a:rPr lang="en-US" sz="1800" dirty="0"/>
              <a:t>Email: </a:t>
            </a:r>
            <a:r>
              <a:rPr lang="en-US" sz="1800" u="sng" dirty="0">
                <a:solidFill>
                  <a:srgbClr val="0000FF"/>
                </a:solidFill>
              </a:rPr>
              <a:t>kevin.spicer@ky.gov </a:t>
            </a:r>
          </a:p>
          <a:p>
            <a:pPr marL="0" indent="0">
              <a:lnSpc>
                <a:spcPct val="100000"/>
              </a:lnSpc>
              <a:spcBef>
                <a:spcPts val="0"/>
              </a:spcBef>
              <a:buFont typeface="Arial" panose="020B0604020202020204" pitchFamily="34" charset="0"/>
              <a:buNone/>
            </a:pPr>
            <a:endParaRPr lang="en-US" sz="1800" dirty="0"/>
          </a:p>
          <a:p>
            <a:pPr marL="0" indent="0">
              <a:lnSpc>
                <a:spcPct val="100000"/>
              </a:lnSpc>
              <a:spcBef>
                <a:spcPts val="0"/>
              </a:spcBef>
              <a:buFont typeface="Arial" panose="020B0604020202020204" pitchFamily="34" charset="0"/>
              <a:buNone/>
            </a:pPr>
            <a:r>
              <a:rPr lang="en-US" sz="1800" dirty="0"/>
              <a:t>Doug Thoroughman, PhD, MS, State Epidemiologist (Acting), CDC Career Epidemiology Field Officer, KDPH</a:t>
            </a:r>
          </a:p>
          <a:p>
            <a:pPr marL="0" indent="0">
              <a:lnSpc>
                <a:spcPct val="100000"/>
              </a:lnSpc>
              <a:spcBef>
                <a:spcPts val="0"/>
              </a:spcBef>
              <a:buFont typeface="Arial" panose="020B0604020202020204" pitchFamily="34" charset="0"/>
              <a:buNone/>
            </a:pPr>
            <a:r>
              <a:rPr lang="en-US" sz="1800" dirty="0"/>
              <a:t>Phone: (502) 564-3418 x4315</a:t>
            </a:r>
          </a:p>
          <a:p>
            <a:pPr marL="0" indent="0">
              <a:lnSpc>
                <a:spcPct val="100000"/>
              </a:lnSpc>
              <a:spcBef>
                <a:spcPts val="0"/>
              </a:spcBef>
              <a:buFont typeface="Arial" panose="020B0604020202020204" pitchFamily="34" charset="0"/>
              <a:buNone/>
            </a:pPr>
            <a:r>
              <a:rPr lang="en-US" sz="1800" dirty="0"/>
              <a:t>Email: </a:t>
            </a:r>
            <a:r>
              <a:rPr lang="en-US" sz="1800" u="sng" dirty="0">
                <a:solidFill>
                  <a:srgbClr val="0000FF"/>
                </a:solidFill>
              </a:rPr>
              <a:t>douglas.thoroughman@ky.gov</a:t>
            </a:r>
            <a:r>
              <a:rPr lang="en-US" sz="1800" dirty="0"/>
              <a:t> </a:t>
            </a:r>
          </a:p>
          <a:p>
            <a:pPr marL="0" indent="0">
              <a:lnSpc>
                <a:spcPct val="100000"/>
              </a:lnSpc>
              <a:spcBef>
                <a:spcPts val="0"/>
              </a:spcBef>
              <a:buFont typeface="Arial" panose="020B0604020202020204" pitchFamily="34" charset="0"/>
              <a:buNone/>
            </a:pPr>
            <a:endParaRPr lang="en-US" sz="1800" dirty="0"/>
          </a:p>
          <a:p>
            <a:pPr marL="0" indent="0">
              <a:buFont typeface="Arial" panose="020B0604020202020204" pitchFamily="34" charset="0"/>
              <a:buNone/>
            </a:pPr>
            <a:endParaRPr lang="en-US" sz="1800" dirty="0"/>
          </a:p>
          <a:p>
            <a:endParaRPr lang="en-US" sz="1800" dirty="0"/>
          </a:p>
        </p:txBody>
      </p:sp>
      <p:sp>
        <p:nvSpPr>
          <p:cNvPr id="8" name="TextBox 7"/>
          <p:cNvSpPr txBox="1"/>
          <p:nvPr/>
        </p:nvSpPr>
        <p:spPr>
          <a:xfrm>
            <a:off x="8131276" y="4683977"/>
            <a:ext cx="3937821" cy="1477328"/>
          </a:xfrm>
          <a:prstGeom prst="rect">
            <a:avLst/>
          </a:prstGeom>
          <a:solidFill>
            <a:schemeClr val="accent5">
              <a:lumMod val="20000"/>
              <a:lumOff val="80000"/>
            </a:schemeClr>
          </a:solidFill>
          <a:ln>
            <a:solidFill>
              <a:srgbClr val="000066"/>
            </a:solidFill>
          </a:ln>
        </p:spPr>
        <p:txBody>
          <a:bodyPr wrap="square" rtlCol="0">
            <a:spAutoFit/>
          </a:bodyPr>
          <a:lstStyle/>
          <a:p>
            <a:pPr algn="ctr"/>
            <a:r>
              <a:rPr lang="en-US" b="1" dirty="0"/>
              <a:t>Abbott</a:t>
            </a:r>
          </a:p>
          <a:p>
            <a:r>
              <a:rPr lang="en-US" dirty="0"/>
              <a:t>Michelle Moran, Technical Consultant Abbott Rapid Diagnostics</a:t>
            </a:r>
          </a:p>
          <a:p>
            <a:r>
              <a:rPr lang="en-US" dirty="0"/>
              <a:t>Cell: (502) 693-8829</a:t>
            </a:r>
          </a:p>
          <a:p>
            <a:r>
              <a:rPr lang="en-US" dirty="0"/>
              <a:t>Email: </a:t>
            </a:r>
            <a:r>
              <a:rPr lang="en-US" u="sng" dirty="0">
                <a:solidFill>
                  <a:srgbClr val="0000FF"/>
                </a:solidFill>
              </a:rPr>
              <a:t>michelle.moran@abbott.com</a:t>
            </a:r>
          </a:p>
        </p:txBody>
      </p:sp>
      <p:sp>
        <p:nvSpPr>
          <p:cNvPr id="9" name="TextBox 8"/>
          <p:cNvSpPr txBox="1"/>
          <p:nvPr/>
        </p:nvSpPr>
        <p:spPr>
          <a:xfrm>
            <a:off x="4004187" y="4545478"/>
            <a:ext cx="4064000" cy="1754326"/>
          </a:xfrm>
          <a:prstGeom prst="rect">
            <a:avLst/>
          </a:prstGeom>
          <a:solidFill>
            <a:schemeClr val="accent5">
              <a:lumMod val="20000"/>
              <a:lumOff val="80000"/>
            </a:schemeClr>
          </a:solidFill>
          <a:ln>
            <a:solidFill>
              <a:srgbClr val="000066"/>
            </a:solidFill>
          </a:ln>
        </p:spPr>
        <p:txBody>
          <a:bodyPr wrap="square" rtlCol="0">
            <a:spAutoFit/>
          </a:bodyPr>
          <a:lstStyle/>
          <a:p>
            <a:pPr algn="ctr"/>
            <a:r>
              <a:rPr lang="en-US" b="1" dirty="0"/>
              <a:t>KHIE</a:t>
            </a:r>
          </a:p>
          <a:p>
            <a:r>
              <a:rPr lang="en-US" dirty="0"/>
              <a:t>Charlese Blair, CRT, CMA, Project Coordinator, Office of Health Data and Analytics, Kentucky Health Information Exchange (KHIE)</a:t>
            </a:r>
          </a:p>
          <a:p>
            <a:r>
              <a:rPr lang="en-US" dirty="0"/>
              <a:t>Email: </a:t>
            </a:r>
            <a:r>
              <a:rPr lang="en-US" dirty="0">
                <a:solidFill>
                  <a:srgbClr val="0000FF"/>
                </a:solidFill>
                <a:hlinkClick r:id="rId3"/>
              </a:rPr>
              <a:t>Charlese.Blair@ky.gov</a:t>
            </a:r>
            <a:r>
              <a:rPr lang="en-US" dirty="0">
                <a:solidFill>
                  <a:srgbClr val="0000FF"/>
                </a:solidFill>
              </a:rPr>
              <a:t> </a:t>
            </a:r>
          </a:p>
        </p:txBody>
      </p:sp>
      <p:sp>
        <p:nvSpPr>
          <p:cNvPr id="10" name="TextBox 9"/>
          <p:cNvSpPr txBox="1"/>
          <p:nvPr/>
        </p:nvSpPr>
        <p:spPr>
          <a:xfrm>
            <a:off x="90538" y="4683977"/>
            <a:ext cx="3799349" cy="1477328"/>
          </a:xfrm>
          <a:prstGeom prst="rect">
            <a:avLst/>
          </a:prstGeom>
          <a:solidFill>
            <a:schemeClr val="accent5">
              <a:lumMod val="20000"/>
              <a:lumOff val="80000"/>
            </a:schemeClr>
          </a:solidFill>
          <a:ln>
            <a:solidFill>
              <a:srgbClr val="000066"/>
            </a:solidFill>
          </a:ln>
        </p:spPr>
        <p:txBody>
          <a:bodyPr wrap="square" rtlCol="0">
            <a:spAutoFit/>
          </a:bodyPr>
          <a:lstStyle/>
          <a:p>
            <a:pPr algn="ctr"/>
            <a:r>
              <a:rPr lang="en-US" b="1" dirty="0"/>
              <a:t>Office of the Secretary</a:t>
            </a:r>
          </a:p>
          <a:p>
            <a:r>
              <a:rPr lang="en-US" dirty="0"/>
              <a:t>Keith R. Knapp, PhD, MHA, HSE, CNHA</a:t>
            </a:r>
          </a:p>
          <a:p>
            <a:r>
              <a:rPr lang="en-US" dirty="0"/>
              <a:t>Sr Advisor on Adult Programs </a:t>
            </a:r>
          </a:p>
          <a:p>
            <a:r>
              <a:rPr lang="en-US" dirty="0"/>
              <a:t>Work Cell: 502-229-3184</a:t>
            </a:r>
          </a:p>
          <a:p>
            <a:r>
              <a:rPr lang="en-US" dirty="0"/>
              <a:t>Email: </a:t>
            </a:r>
            <a:r>
              <a:rPr lang="en-US" dirty="0">
                <a:solidFill>
                  <a:srgbClr val="0000FF"/>
                </a:solidFill>
                <a:hlinkClick r:id="rId3"/>
              </a:rPr>
              <a:t>Keith.Knapp@ky.gov</a:t>
            </a:r>
            <a:r>
              <a:rPr lang="en-US" dirty="0">
                <a:solidFill>
                  <a:srgbClr val="0000FF"/>
                </a:solidFill>
              </a:rPr>
              <a:t> </a:t>
            </a:r>
          </a:p>
        </p:txBody>
      </p:sp>
    </p:spTree>
    <p:extLst>
      <p:ext uri="{BB962C8B-B14F-4D97-AF65-F5344CB8AC3E}">
        <p14:creationId xmlns:p14="http://schemas.microsoft.com/office/powerpoint/2010/main" val="376436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55027" y="6012179"/>
            <a:ext cx="2460812" cy="322729"/>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sz="1588" dirty="0"/>
          </a:p>
        </p:txBody>
      </p:sp>
      <p:sp>
        <p:nvSpPr>
          <p:cNvPr id="4" name="object 4"/>
          <p:cNvSpPr txBox="1">
            <a:spLocks noGrp="1"/>
          </p:cNvSpPr>
          <p:nvPr>
            <p:ph type="title"/>
          </p:nvPr>
        </p:nvSpPr>
        <p:spPr>
          <a:xfrm>
            <a:off x="2471954" y="669171"/>
            <a:ext cx="4541184" cy="664775"/>
          </a:xfrm>
          <a:prstGeom prst="rect">
            <a:avLst/>
          </a:prstGeom>
        </p:spPr>
        <p:txBody>
          <a:bodyPr vert="horz" wrap="square" lIns="0" tIns="10646" rIns="0" bIns="0" rtlCol="0" anchor="ctr">
            <a:spAutoFit/>
          </a:bodyPr>
          <a:lstStyle/>
          <a:p>
            <a:pPr marL="33619">
              <a:lnSpc>
                <a:spcPts val="2859"/>
              </a:lnSpc>
              <a:spcBef>
                <a:spcPts val="84"/>
              </a:spcBef>
            </a:pPr>
            <a:r>
              <a:rPr sz="2471" spc="-4" dirty="0">
                <a:solidFill>
                  <a:srgbClr val="009CDD"/>
                </a:solidFill>
              </a:rPr>
              <a:t>BinaxNOW</a:t>
            </a:r>
            <a:r>
              <a:rPr sz="2449" spc="-6" baseline="25525" dirty="0">
                <a:solidFill>
                  <a:srgbClr val="009CDD"/>
                </a:solidFill>
              </a:rPr>
              <a:t>™ </a:t>
            </a:r>
            <a:r>
              <a:rPr sz="2471" spc="-4" dirty="0">
                <a:solidFill>
                  <a:srgbClr val="009CDD"/>
                </a:solidFill>
              </a:rPr>
              <a:t>COVID-19 Ag</a:t>
            </a:r>
            <a:r>
              <a:rPr sz="2471" spc="-185" dirty="0">
                <a:solidFill>
                  <a:srgbClr val="009CDD"/>
                </a:solidFill>
              </a:rPr>
              <a:t> </a:t>
            </a:r>
            <a:r>
              <a:rPr sz="2471" spc="-4" dirty="0">
                <a:solidFill>
                  <a:srgbClr val="009CDD"/>
                </a:solidFill>
              </a:rPr>
              <a:t>Card</a:t>
            </a:r>
            <a:endParaRPr sz="2471" dirty="0"/>
          </a:p>
          <a:p>
            <a:pPr marL="33619">
              <a:lnSpc>
                <a:spcPts val="2224"/>
              </a:lnSpc>
            </a:pPr>
            <a:r>
              <a:rPr sz="1941" i="1" spc="-9" dirty="0">
                <a:solidFill>
                  <a:srgbClr val="009CDD"/>
                </a:solidFill>
                <a:latin typeface="Georgia"/>
                <a:cs typeface="Georgia"/>
              </a:rPr>
              <a:t>Emergency </a:t>
            </a:r>
            <a:r>
              <a:rPr sz="1941" i="1" spc="-4" dirty="0">
                <a:solidFill>
                  <a:srgbClr val="009CDD"/>
                </a:solidFill>
                <a:latin typeface="Georgia"/>
                <a:cs typeface="Georgia"/>
              </a:rPr>
              <a:t>Use</a:t>
            </a:r>
            <a:r>
              <a:rPr sz="1941" i="1" spc="9" dirty="0">
                <a:solidFill>
                  <a:srgbClr val="009CDD"/>
                </a:solidFill>
                <a:latin typeface="Georgia"/>
                <a:cs typeface="Georgia"/>
              </a:rPr>
              <a:t> </a:t>
            </a:r>
            <a:r>
              <a:rPr sz="1941" i="1" spc="-4" dirty="0">
                <a:solidFill>
                  <a:srgbClr val="009CDD"/>
                </a:solidFill>
                <a:latin typeface="Georgia"/>
                <a:cs typeface="Georgia"/>
              </a:rPr>
              <a:t>Authorization</a:t>
            </a:r>
            <a:endParaRPr sz="1941" dirty="0">
              <a:latin typeface="Georgia"/>
              <a:cs typeface="Georgia"/>
            </a:endParaRPr>
          </a:p>
        </p:txBody>
      </p:sp>
      <p:sp>
        <p:nvSpPr>
          <p:cNvPr id="5" name="object 5"/>
          <p:cNvSpPr txBox="1"/>
          <p:nvPr/>
        </p:nvSpPr>
        <p:spPr>
          <a:xfrm>
            <a:off x="2600158" y="1766462"/>
            <a:ext cx="6887135" cy="2940311"/>
          </a:xfrm>
          <a:prstGeom prst="rect">
            <a:avLst/>
          </a:prstGeom>
        </p:spPr>
        <p:txBody>
          <a:bodyPr vert="horz" wrap="square" lIns="0" tIns="11766" rIns="0" bIns="0" rtlCol="0">
            <a:spAutoFit/>
          </a:bodyPr>
          <a:lstStyle/>
          <a:p>
            <a:pPr marL="56032" marR="185467">
              <a:spcBef>
                <a:spcPts val="93"/>
              </a:spcBef>
            </a:pPr>
            <a:r>
              <a:rPr sz="1765" dirty="0">
                <a:latin typeface="Georgia"/>
                <a:cs typeface="Georgia"/>
              </a:rPr>
              <a:t>The BinaxNOW</a:t>
            </a:r>
            <a:r>
              <a:rPr sz="1721" baseline="25641" dirty="0">
                <a:latin typeface="Georgia"/>
                <a:cs typeface="Georgia"/>
              </a:rPr>
              <a:t>™ </a:t>
            </a:r>
            <a:r>
              <a:rPr sz="1765" spc="-4" dirty="0">
                <a:latin typeface="Georgia"/>
                <a:cs typeface="Georgia"/>
              </a:rPr>
              <a:t>COVID-19 Ag Card is </a:t>
            </a:r>
            <a:r>
              <a:rPr sz="1765" dirty="0">
                <a:latin typeface="Georgia"/>
                <a:cs typeface="Georgia"/>
              </a:rPr>
              <a:t>only </a:t>
            </a:r>
            <a:r>
              <a:rPr sz="1765" spc="-4" dirty="0">
                <a:latin typeface="Georgia"/>
                <a:cs typeface="Georgia"/>
              </a:rPr>
              <a:t>for </a:t>
            </a:r>
            <a:r>
              <a:rPr sz="1765" dirty="0">
                <a:latin typeface="Georgia"/>
                <a:cs typeface="Georgia"/>
              </a:rPr>
              <a:t>use under the Food  and </a:t>
            </a:r>
            <a:r>
              <a:rPr sz="1765" spc="-4" dirty="0">
                <a:latin typeface="Georgia"/>
                <a:cs typeface="Georgia"/>
              </a:rPr>
              <a:t>Drug Administration’s </a:t>
            </a:r>
            <a:r>
              <a:rPr sz="1765" dirty="0">
                <a:latin typeface="Georgia"/>
                <a:cs typeface="Georgia"/>
              </a:rPr>
              <a:t>Emergency </a:t>
            </a:r>
            <a:r>
              <a:rPr sz="1765" spc="-4" dirty="0">
                <a:latin typeface="Georgia"/>
                <a:cs typeface="Georgia"/>
              </a:rPr>
              <a:t>Use Authorization</a:t>
            </a:r>
            <a:endParaRPr sz="1765" dirty="0">
              <a:latin typeface="Georgia"/>
              <a:cs typeface="Georgia"/>
            </a:endParaRPr>
          </a:p>
          <a:p>
            <a:pPr>
              <a:lnSpc>
                <a:spcPct val="100000"/>
              </a:lnSpc>
            </a:pPr>
            <a:endParaRPr sz="2030" dirty="0">
              <a:latin typeface="Georgia"/>
              <a:cs typeface="Georgia"/>
            </a:endParaRPr>
          </a:p>
          <a:p>
            <a:pPr>
              <a:spcBef>
                <a:spcPts val="22"/>
              </a:spcBef>
            </a:pPr>
            <a:endParaRPr sz="2515" dirty="0">
              <a:latin typeface="Georgia"/>
              <a:cs typeface="Georgia"/>
            </a:endParaRPr>
          </a:p>
          <a:p>
            <a:pPr marL="56032"/>
            <a:r>
              <a:rPr sz="1765" b="1" dirty="0">
                <a:latin typeface="Georgia"/>
                <a:cs typeface="Georgia"/>
              </a:rPr>
              <a:t>What </a:t>
            </a:r>
            <a:r>
              <a:rPr sz="1765" b="1" spc="-4" dirty="0">
                <a:latin typeface="Georgia"/>
                <a:cs typeface="Georgia"/>
              </a:rPr>
              <a:t>is </a:t>
            </a:r>
            <a:r>
              <a:rPr sz="1765" b="1" dirty="0">
                <a:latin typeface="Georgia"/>
                <a:cs typeface="Georgia"/>
              </a:rPr>
              <a:t>Emergency Use Authorization</a:t>
            </a:r>
            <a:r>
              <a:rPr sz="1765" b="1" spc="-75" dirty="0">
                <a:latin typeface="Georgia"/>
                <a:cs typeface="Georgia"/>
              </a:rPr>
              <a:t> </a:t>
            </a:r>
            <a:r>
              <a:rPr sz="1765" b="1" dirty="0">
                <a:latin typeface="Georgia"/>
                <a:cs typeface="Georgia"/>
              </a:rPr>
              <a:t>(EUA)?</a:t>
            </a:r>
            <a:endParaRPr sz="1765" dirty="0">
              <a:latin typeface="Georgia"/>
              <a:cs typeface="Georgia"/>
            </a:endParaRPr>
          </a:p>
          <a:p>
            <a:pPr marL="358607" indent="-303135">
              <a:spcBef>
                <a:spcPts val="538"/>
              </a:spcBef>
              <a:buFont typeface="Arial"/>
              <a:buChar char="•"/>
              <a:tabLst>
                <a:tab pos="358607" algn="l"/>
                <a:tab pos="359167" algn="l"/>
              </a:tabLst>
            </a:pPr>
            <a:r>
              <a:rPr sz="1588" dirty="0">
                <a:latin typeface="Georgia"/>
                <a:cs typeface="Georgia"/>
              </a:rPr>
              <a:t>FDA </a:t>
            </a:r>
            <a:r>
              <a:rPr sz="1588" spc="-4" dirty="0">
                <a:latin typeface="Georgia"/>
                <a:cs typeface="Georgia"/>
              </a:rPr>
              <a:t>emergency access mechanism</a:t>
            </a:r>
            <a:endParaRPr sz="1588" dirty="0">
              <a:latin typeface="Georgia"/>
              <a:cs typeface="Georgia"/>
            </a:endParaRPr>
          </a:p>
          <a:p>
            <a:pPr marL="358607" marR="15689" indent="-302575">
              <a:spcBef>
                <a:spcPts val="529"/>
              </a:spcBef>
              <a:buFont typeface="Arial"/>
              <a:buChar char="•"/>
              <a:tabLst>
                <a:tab pos="358607" algn="l"/>
                <a:tab pos="359167" algn="l"/>
              </a:tabLst>
            </a:pPr>
            <a:r>
              <a:rPr sz="1588" dirty="0">
                <a:latin typeface="Georgia"/>
                <a:cs typeface="Georgia"/>
              </a:rPr>
              <a:t>Health &amp; Human </a:t>
            </a:r>
            <a:r>
              <a:rPr sz="1588" spc="-4" dirty="0">
                <a:latin typeface="Georgia"/>
                <a:cs typeface="Georgia"/>
              </a:rPr>
              <a:t>Services declare </a:t>
            </a:r>
            <a:r>
              <a:rPr sz="1588" dirty="0">
                <a:latin typeface="Georgia"/>
                <a:cs typeface="Georgia"/>
              </a:rPr>
              <a:t>when </a:t>
            </a:r>
            <a:r>
              <a:rPr sz="1588" spc="-4" dirty="0">
                <a:latin typeface="Georgia"/>
                <a:cs typeface="Georgia"/>
              </a:rPr>
              <a:t>circumstances </a:t>
            </a:r>
            <a:r>
              <a:rPr sz="1588" dirty="0">
                <a:latin typeface="Georgia"/>
                <a:cs typeface="Georgia"/>
              </a:rPr>
              <a:t>exist </a:t>
            </a:r>
            <a:r>
              <a:rPr sz="1588" spc="-4" dirty="0">
                <a:latin typeface="Georgia"/>
                <a:cs typeface="Georgia"/>
              </a:rPr>
              <a:t>to justify </a:t>
            </a:r>
            <a:r>
              <a:rPr sz="1588" dirty="0">
                <a:latin typeface="Georgia"/>
                <a:cs typeface="Georgia"/>
              </a:rPr>
              <a:t>use  of </a:t>
            </a:r>
            <a:r>
              <a:rPr sz="1588" spc="-4" dirty="0">
                <a:latin typeface="Georgia"/>
                <a:cs typeface="Georgia"/>
              </a:rPr>
              <a:t>diagnostics </a:t>
            </a:r>
            <a:r>
              <a:rPr sz="1588" dirty="0">
                <a:latin typeface="Georgia"/>
                <a:cs typeface="Georgia"/>
              </a:rPr>
              <a:t>under </a:t>
            </a:r>
            <a:r>
              <a:rPr sz="1588" spc="-4" dirty="0">
                <a:latin typeface="Georgia"/>
                <a:cs typeface="Georgia"/>
              </a:rPr>
              <a:t>EUA for the diagnosis </a:t>
            </a:r>
            <a:r>
              <a:rPr sz="1588" dirty="0">
                <a:latin typeface="Georgia"/>
                <a:cs typeface="Georgia"/>
              </a:rPr>
              <a:t>of</a:t>
            </a:r>
            <a:r>
              <a:rPr sz="1588" spc="49" dirty="0">
                <a:latin typeface="Georgia"/>
                <a:cs typeface="Georgia"/>
              </a:rPr>
              <a:t> </a:t>
            </a:r>
            <a:r>
              <a:rPr sz="1588" spc="-4" dirty="0">
                <a:latin typeface="Georgia"/>
                <a:cs typeface="Georgia"/>
              </a:rPr>
              <a:t>COVID-19</a:t>
            </a:r>
            <a:endParaRPr sz="1588" dirty="0">
              <a:latin typeface="Georgia"/>
              <a:cs typeface="Georgia"/>
            </a:endParaRPr>
          </a:p>
          <a:p>
            <a:pPr marL="358607" marR="636528" indent="-302575">
              <a:spcBef>
                <a:spcPts val="529"/>
              </a:spcBef>
              <a:buFont typeface="Arial"/>
              <a:buChar char="•"/>
              <a:tabLst>
                <a:tab pos="358607" algn="l"/>
                <a:tab pos="359167" algn="l"/>
              </a:tabLst>
            </a:pPr>
            <a:r>
              <a:rPr sz="1588" dirty="0">
                <a:latin typeface="Georgia"/>
                <a:cs typeface="Georgia"/>
              </a:rPr>
              <a:t>It </a:t>
            </a:r>
            <a:r>
              <a:rPr sz="1588" spc="-4" dirty="0">
                <a:latin typeface="Georgia"/>
                <a:cs typeface="Georgia"/>
              </a:rPr>
              <a:t>is not full </a:t>
            </a:r>
            <a:r>
              <a:rPr sz="1588" dirty="0">
                <a:latin typeface="Georgia"/>
                <a:cs typeface="Georgia"/>
              </a:rPr>
              <a:t>FDA </a:t>
            </a:r>
            <a:r>
              <a:rPr sz="1588" spc="-4" dirty="0">
                <a:latin typeface="Georgia"/>
                <a:cs typeface="Georgia"/>
              </a:rPr>
              <a:t>clearance </a:t>
            </a:r>
            <a:r>
              <a:rPr sz="1588" dirty="0">
                <a:latin typeface="Georgia"/>
                <a:cs typeface="Georgia"/>
              </a:rPr>
              <a:t>or </a:t>
            </a:r>
            <a:r>
              <a:rPr sz="1588" spc="-4" dirty="0">
                <a:latin typeface="Georgia"/>
                <a:cs typeface="Georgia"/>
              </a:rPr>
              <a:t>approval </a:t>
            </a:r>
            <a:r>
              <a:rPr sz="1588" dirty="0">
                <a:latin typeface="Georgia"/>
                <a:cs typeface="Georgia"/>
              </a:rPr>
              <a:t>and </a:t>
            </a:r>
            <a:r>
              <a:rPr sz="1588" spc="-4" dirty="0">
                <a:latin typeface="Georgia"/>
                <a:cs typeface="Georgia"/>
              </a:rPr>
              <a:t>is temporary, until the  declaration </a:t>
            </a:r>
            <a:r>
              <a:rPr sz="1588" spc="4" dirty="0">
                <a:latin typeface="Georgia"/>
                <a:cs typeface="Georgia"/>
              </a:rPr>
              <a:t>is </a:t>
            </a:r>
            <a:r>
              <a:rPr sz="1588" dirty="0">
                <a:latin typeface="Georgia"/>
                <a:cs typeface="Georgia"/>
              </a:rPr>
              <a:t>terminated or</a:t>
            </a:r>
            <a:r>
              <a:rPr sz="1588" spc="-18" dirty="0">
                <a:latin typeface="Georgia"/>
                <a:cs typeface="Georgia"/>
              </a:rPr>
              <a:t> </a:t>
            </a:r>
            <a:r>
              <a:rPr sz="1588" spc="-4" dirty="0">
                <a:latin typeface="Georgia"/>
                <a:cs typeface="Georgia"/>
              </a:rPr>
              <a:t>revoked.</a:t>
            </a:r>
            <a:endParaRPr sz="1588" dirty="0">
              <a:latin typeface="Georgia"/>
              <a:cs typeface="Georgia"/>
            </a:endParaRPr>
          </a:p>
        </p:txBody>
      </p:sp>
      <p:sp>
        <p:nvSpPr>
          <p:cNvPr id="6" name="Slide Number Placeholder 5">
            <a:extLst>
              <a:ext uri="{FF2B5EF4-FFF2-40B4-BE49-F238E27FC236}">
                <a16:creationId xmlns:a16="http://schemas.microsoft.com/office/drawing/2014/main" id="{63D19173-1F8C-4EA8-84E4-F61A4B923FF9}"/>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6461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5625" y="6179893"/>
            <a:ext cx="2194112" cy="106824"/>
          </a:xfrm>
          <a:prstGeom prst="rect">
            <a:avLst/>
          </a:prstGeom>
        </p:spPr>
        <p:txBody>
          <a:bodyPr vert="horz" wrap="square" lIns="0" tIns="0" rIns="0" bIns="0" rtlCol="0">
            <a:spAutoFit/>
          </a:bodyPr>
          <a:lstStyle/>
          <a:p>
            <a:pPr>
              <a:lnSpc>
                <a:spcPts val="833"/>
              </a:lnSpc>
            </a:pPr>
            <a:r>
              <a:rPr sz="882" spc="-4" dirty="0">
                <a:latin typeface="Calibri"/>
                <a:cs typeface="Calibri"/>
              </a:rPr>
              <a:t>Proprietary </a:t>
            </a:r>
            <a:r>
              <a:rPr sz="882" spc="-9" dirty="0">
                <a:latin typeface="Calibri"/>
                <a:cs typeface="Calibri"/>
              </a:rPr>
              <a:t>and </a:t>
            </a:r>
            <a:r>
              <a:rPr sz="882" spc="-4" dirty="0">
                <a:latin typeface="Calibri"/>
                <a:cs typeface="Calibri"/>
              </a:rPr>
              <a:t>confidential — do </a:t>
            </a:r>
            <a:r>
              <a:rPr sz="882" spc="-9" dirty="0">
                <a:latin typeface="Calibri"/>
                <a:cs typeface="Calibri"/>
              </a:rPr>
              <a:t>not</a:t>
            </a:r>
            <a:r>
              <a:rPr sz="882" spc="31" dirty="0">
                <a:latin typeface="Calibri"/>
                <a:cs typeface="Calibri"/>
              </a:rPr>
              <a:t> </a:t>
            </a:r>
            <a:r>
              <a:rPr sz="882" spc="-4" dirty="0">
                <a:latin typeface="Calibri"/>
                <a:cs typeface="Calibri"/>
              </a:rPr>
              <a:t>distribute</a:t>
            </a:r>
            <a:endParaRPr sz="882" dirty="0">
              <a:latin typeface="Calibri"/>
              <a:cs typeface="Calibri"/>
            </a:endParaRPr>
          </a:p>
        </p:txBody>
      </p:sp>
      <p:sp>
        <p:nvSpPr>
          <p:cNvPr id="3" name="object 3"/>
          <p:cNvSpPr/>
          <p:nvPr/>
        </p:nvSpPr>
        <p:spPr>
          <a:xfrm>
            <a:off x="2355027" y="6012179"/>
            <a:ext cx="2460812" cy="322729"/>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sz="1588" dirty="0"/>
          </a:p>
        </p:txBody>
      </p:sp>
      <p:sp>
        <p:nvSpPr>
          <p:cNvPr id="4" name="object 4"/>
          <p:cNvSpPr txBox="1"/>
          <p:nvPr/>
        </p:nvSpPr>
        <p:spPr>
          <a:xfrm>
            <a:off x="2494431" y="1622238"/>
            <a:ext cx="6835028" cy="3985417"/>
          </a:xfrm>
          <a:prstGeom prst="rect">
            <a:avLst/>
          </a:prstGeom>
        </p:spPr>
        <p:txBody>
          <a:bodyPr vert="horz" wrap="square" lIns="0" tIns="87406" rIns="0" bIns="0" rtlCol="0">
            <a:spAutoFit/>
          </a:bodyPr>
          <a:lstStyle/>
          <a:p>
            <a:pPr marL="11206">
              <a:spcBef>
                <a:spcPts val="688"/>
              </a:spcBef>
            </a:pPr>
            <a:r>
              <a:rPr sz="1765" b="1" dirty="0">
                <a:latin typeface="Georgia"/>
                <a:cs typeface="Georgia"/>
              </a:rPr>
              <a:t>Test Site</a:t>
            </a:r>
            <a:r>
              <a:rPr sz="1765" b="1" spc="-22" dirty="0">
                <a:latin typeface="Georgia"/>
                <a:cs typeface="Georgia"/>
              </a:rPr>
              <a:t> </a:t>
            </a:r>
            <a:r>
              <a:rPr sz="1765" b="1" spc="-4" dirty="0">
                <a:latin typeface="Georgia"/>
                <a:cs typeface="Georgia"/>
              </a:rPr>
              <a:t>Obligations:</a:t>
            </a:r>
            <a:endParaRPr sz="1765" dirty="0">
              <a:latin typeface="Georgia"/>
              <a:cs typeface="Georgia"/>
            </a:endParaRPr>
          </a:p>
          <a:p>
            <a:pPr marL="412959" indent="-252146">
              <a:spcBef>
                <a:spcPts val="534"/>
              </a:spcBef>
              <a:buFont typeface="Arial"/>
              <a:buChar char="•"/>
              <a:tabLst>
                <a:tab pos="412959" algn="l"/>
                <a:tab pos="413519" algn="l"/>
              </a:tabLst>
            </a:pPr>
            <a:r>
              <a:rPr sz="1588" spc="-4" dirty="0">
                <a:latin typeface="Georgia"/>
                <a:cs typeface="Georgia"/>
              </a:rPr>
              <a:t>Notify relevant public </a:t>
            </a:r>
            <a:r>
              <a:rPr sz="1588" dirty="0">
                <a:latin typeface="Georgia"/>
                <a:cs typeface="Georgia"/>
              </a:rPr>
              <a:t>health </a:t>
            </a:r>
            <a:r>
              <a:rPr sz="1588" spc="-4" dirty="0">
                <a:latin typeface="Georgia"/>
                <a:cs typeface="Georgia"/>
              </a:rPr>
              <a:t>authorities </a:t>
            </a:r>
            <a:r>
              <a:rPr sz="1588" dirty="0">
                <a:latin typeface="Georgia"/>
                <a:cs typeface="Georgia"/>
              </a:rPr>
              <a:t>on </a:t>
            </a:r>
            <a:r>
              <a:rPr sz="1588" spc="-4" dirty="0">
                <a:latin typeface="Georgia"/>
                <a:cs typeface="Georgia"/>
              </a:rPr>
              <a:t>intent </a:t>
            </a:r>
            <a:r>
              <a:rPr sz="1588" dirty="0">
                <a:latin typeface="Georgia"/>
                <a:cs typeface="Georgia"/>
              </a:rPr>
              <a:t>to </a:t>
            </a:r>
            <a:r>
              <a:rPr sz="1588" spc="-4" dirty="0">
                <a:latin typeface="Georgia"/>
                <a:cs typeface="Georgia"/>
              </a:rPr>
              <a:t>run</a:t>
            </a:r>
            <a:r>
              <a:rPr sz="1588" spc="44" dirty="0">
                <a:latin typeface="Georgia"/>
                <a:cs typeface="Georgia"/>
              </a:rPr>
              <a:t> </a:t>
            </a:r>
            <a:r>
              <a:rPr sz="1588" dirty="0">
                <a:latin typeface="Georgia"/>
                <a:cs typeface="Georgia"/>
              </a:rPr>
              <a:t>test</a:t>
            </a:r>
          </a:p>
          <a:p>
            <a:pPr marL="412959" marR="73963" indent="-251585">
              <a:spcBef>
                <a:spcPts val="529"/>
              </a:spcBef>
              <a:buFont typeface="Arial"/>
              <a:buChar char="•"/>
              <a:tabLst>
                <a:tab pos="412959" algn="l"/>
                <a:tab pos="413519" algn="l"/>
              </a:tabLst>
            </a:pPr>
            <a:r>
              <a:rPr sz="1588" dirty="0">
                <a:latin typeface="Georgia"/>
                <a:cs typeface="Georgia"/>
              </a:rPr>
              <a:t>Report </a:t>
            </a:r>
            <a:r>
              <a:rPr sz="1588" spc="-4" dirty="0">
                <a:latin typeface="Georgia"/>
                <a:cs typeface="Georgia"/>
              </a:rPr>
              <a:t>all results to healthcare providers </a:t>
            </a:r>
            <a:r>
              <a:rPr sz="1588" dirty="0">
                <a:latin typeface="Georgia"/>
                <a:cs typeface="Georgia"/>
              </a:rPr>
              <a:t>and </a:t>
            </a:r>
            <a:r>
              <a:rPr sz="1588" spc="-4" dirty="0">
                <a:latin typeface="Georgia"/>
                <a:cs typeface="Georgia"/>
              </a:rPr>
              <a:t>include </a:t>
            </a:r>
            <a:r>
              <a:rPr sz="1588" dirty="0">
                <a:latin typeface="Georgia"/>
                <a:cs typeface="Georgia"/>
              </a:rPr>
              <a:t>the </a:t>
            </a:r>
            <a:r>
              <a:rPr sz="1588" spc="-4" dirty="0">
                <a:latin typeface="Georgia"/>
                <a:cs typeface="Georgia"/>
              </a:rPr>
              <a:t>Healthcare  Provider </a:t>
            </a:r>
            <a:r>
              <a:rPr sz="1588" dirty="0">
                <a:latin typeface="Georgia"/>
                <a:cs typeface="Georgia"/>
              </a:rPr>
              <a:t>Fact Sheet. </a:t>
            </a:r>
            <a:r>
              <a:rPr sz="1588" spc="-4" dirty="0">
                <a:latin typeface="Georgia"/>
                <a:cs typeface="Georgia"/>
              </a:rPr>
              <a:t>Healthcare providers </a:t>
            </a:r>
            <a:r>
              <a:rPr sz="1588" dirty="0">
                <a:latin typeface="Georgia"/>
                <a:cs typeface="Georgia"/>
              </a:rPr>
              <a:t>to </a:t>
            </a:r>
            <a:r>
              <a:rPr sz="1588" spc="-4" dirty="0">
                <a:latin typeface="Georgia"/>
                <a:cs typeface="Georgia"/>
              </a:rPr>
              <a:t>include Patient </a:t>
            </a:r>
            <a:r>
              <a:rPr sz="1588" dirty="0">
                <a:latin typeface="Georgia"/>
                <a:cs typeface="Georgia"/>
              </a:rPr>
              <a:t>Fact Sheet  </a:t>
            </a:r>
            <a:r>
              <a:rPr sz="1588" spc="-4" dirty="0">
                <a:latin typeface="Georgia"/>
                <a:cs typeface="Georgia"/>
              </a:rPr>
              <a:t>with</a:t>
            </a:r>
            <a:r>
              <a:rPr sz="1588" spc="-13" dirty="0">
                <a:latin typeface="Georgia"/>
                <a:cs typeface="Georgia"/>
              </a:rPr>
              <a:t> </a:t>
            </a:r>
            <a:r>
              <a:rPr sz="1588" spc="-4" dirty="0">
                <a:latin typeface="Georgia"/>
                <a:cs typeface="Georgia"/>
              </a:rPr>
              <a:t>results</a:t>
            </a:r>
            <a:endParaRPr sz="1588" dirty="0">
              <a:latin typeface="Georgia"/>
              <a:cs typeface="Georgia"/>
            </a:endParaRPr>
          </a:p>
          <a:p>
            <a:pPr marL="412959" marR="689199" indent="-251585">
              <a:spcBef>
                <a:spcPts val="529"/>
              </a:spcBef>
              <a:buFont typeface="Arial"/>
              <a:buChar char="•"/>
              <a:tabLst>
                <a:tab pos="412959" algn="l"/>
                <a:tab pos="413519" algn="l"/>
              </a:tabLst>
            </a:pPr>
            <a:r>
              <a:rPr sz="1588" spc="-4" dirty="0">
                <a:latin typeface="Georgia"/>
                <a:cs typeface="Georgia"/>
              </a:rPr>
              <a:t>Utilize product </a:t>
            </a:r>
            <a:r>
              <a:rPr sz="1588" spc="4" dirty="0">
                <a:latin typeface="Georgia"/>
                <a:cs typeface="Georgia"/>
              </a:rPr>
              <a:t>as </a:t>
            </a:r>
            <a:r>
              <a:rPr sz="1588" spc="-4" dirty="0">
                <a:latin typeface="Georgia"/>
                <a:cs typeface="Georgia"/>
              </a:rPr>
              <a:t>outlined in the BinaxNOW</a:t>
            </a:r>
            <a:r>
              <a:rPr lang="en-US" sz="1588" spc="-4" dirty="0">
                <a:latin typeface="Georgia"/>
                <a:cs typeface="Georgia"/>
              </a:rPr>
              <a:t>™</a:t>
            </a:r>
            <a:r>
              <a:rPr sz="1588" spc="-4" dirty="0">
                <a:latin typeface="Georgia"/>
                <a:cs typeface="Georgia"/>
              </a:rPr>
              <a:t> COVID-19 </a:t>
            </a:r>
            <a:r>
              <a:rPr sz="1588" spc="4" dirty="0">
                <a:latin typeface="Georgia"/>
                <a:cs typeface="Georgia"/>
              </a:rPr>
              <a:t>Ag </a:t>
            </a:r>
            <a:r>
              <a:rPr sz="1588" spc="-4" dirty="0">
                <a:latin typeface="Georgia"/>
                <a:cs typeface="Georgia"/>
              </a:rPr>
              <a:t>Card  Instructions </a:t>
            </a:r>
            <a:r>
              <a:rPr sz="1588" dirty="0">
                <a:latin typeface="Georgia"/>
                <a:cs typeface="Georgia"/>
              </a:rPr>
              <a:t>for</a:t>
            </a:r>
            <a:r>
              <a:rPr sz="1588" spc="-13" dirty="0">
                <a:latin typeface="Georgia"/>
                <a:cs typeface="Georgia"/>
              </a:rPr>
              <a:t> </a:t>
            </a:r>
            <a:r>
              <a:rPr sz="1588" spc="-4" dirty="0">
                <a:latin typeface="Georgia"/>
                <a:cs typeface="Georgia"/>
              </a:rPr>
              <a:t>Use</a:t>
            </a:r>
            <a:endParaRPr sz="1588" dirty="0">
              <a:latin typeface="Georgia"/>
              <a:cs typeface="Georgia"/>
            </a:endParaRPr>
          </a:p>
          <a:p>
            <a:pPr marL="412959" indent="-252146">
              <a:spcBef>
                <a:spcPts val="529"/>
              </a:spcBef>
              <a:buFont typeface="Arial"/>
              <a:buChar char="•"/>
              <a:tabLst>
                <a:tab pos="412959" algn="l"/>
                <a:tab pos="413519" algn="l"/>
              </a:tabLst>
            </a:pPr>
            <a:r>
              <a:rPr sz="1588" spc="-4" dirty="0">
                <a:latin typeface="Georgia"/>
                <a:cs typeface="Georgia"/>
              </a:rPr>
              <a:t>Ensure all operators </a:t>
            </a:r>
            <a:r>
              <a:rPr sz="1588" dirty="0">
                <a:latin typeface="Georgia"/>
                <a:cs typeface="Georgia"/>
              </a:rPr>
              <a:t>are </a:t>
            </a:r>
            <a:r>
              <a:rPr sz="1588" spc="-4" dirty="0">
                <a:latin typeface="Georgia"/>
                <a:cs typeface="Georgia"/>
              </a:rPr>
              <a:t>trained </a:t>
            </a:r>
            <a:r>
              <a:rPr sz="1588" dirty="0">
                <a:latin typeface="Georgia"/>
                <a:cs typeface="Georgia"/>
              </a:rPr>
              <a:t>to </a:t>
            </a:r>
            <a:r>
              <a:rPr sz="1588" spc="-4" dirty="0">
                <a:latin typeface="Georgia"/>
                <a:cs typeface="Georgia"/>
              </a:rPr>
              <a:t>perform </a:t>
            </a:r>
            <a:r>
              <a:rPr sz="1588" dirty="0">
                <a:latin typeface="Georgia"/>
                <a:cs typeface="Georgia"/>
              </a:rPr>
              <a:t>and </a:t>
            </a:r>
            <a:r>
              <a:rPr sz="1588" spc="-4" dirty="0">
                <a:latin typeface="Georgia"/>
                <a:cs typeface="Georgia"/>
              </a:rPr>
              <a:t>interpret the</a:t>
            </a:r>
            <a:r>
              <a:rPr sz="1588" spc="115" dirty="0">
                <a:latin typeface="Georgia"/>
                <a:cs typeface="Georgia"/>
              </a:rPr>
              <a:t> </a:t>
            </a:r>
            <a:r>
              <a:rPr sz="1588" spc="-4" dirty="0">
                <a:latin typeface="Georgia"/>
                <a:cs typeface="Georgia"/>
              </a:rPr>
              <a:t>test</a:t>
            </a:r>
            <a:endParaRPr sz="1588" dirty="0">
              <a:latin typeface="Georgia"/>
              <a:cs typeface="Georgia"/>
            </a:endParaRPr>
          </a:p>
          <a:p>
            <a:pPr marL="412959" marR="4483" indent="-251585">
              <a:spcBef>
                <a:spcPts val="529"/>
              </a:spcBef>
              <a:buFont typeface="Arial"/>
              <a:buChar char="•"/>
              <a:tabLst>
                <a:tab pos="412959" algn="l"/>
                <a:tab pos="413519" algn="l"/>
              </a:tabLst>
            </a:pPr>
            <a:r>
              <a:rPr sz="1588" spc="-4" dirty="0">
                <a:latin typeface="Georgia"/>
                <a:cs typeface="Georgia"/>
              </a:rPr>
              <a:t>Have process </a:t>
            </a:r>
            <a:r>
              <a:rPr sz="1588" spc="4" dirty="0">
                <a:latin typeface="Georgia"/>
                <a:cs typeface="Georgia"/>
              </a:rPr>
              <a:t>in </a:t>
            </a:r>
            <a:r>
              <a:rPr sz="1588" dirty="0">
                <a:latin typeface="Georgia"/>
                <a:cs typeface="Georgia"/>
              </a:rPr>
              <a:t>place for </a:t>
            </a:r>
            <a:r>
              <a:rPr sz="1588" spc="-4" dirty="0">
                <a:latin typeface="Georgia"/>
                <a:cs typeface="Georgia"/>
              </a:rPr>
              <a:t>reporting </a:t>
            </a:r>
            <a:r>
              <a:rPr sz="1588" dirty="0">
                <a:latin typeface="Georgia"/>
                <a:cs typeface="Georgia"/>
              </a:rPr>
              <a:t>test </a:t>
            </a:r>
            <a:r>
              <a:rPr sz="1588" spc="-4" dirty="0">
                <a:latin typeface="Georgia"/>
                <a:cs typeface="Georgia"/>
              </a:rPr>
              <a:t>result to Healthcare Providers </a:t>
            </a:r>
            <a:r>
              <a:rPr sz="1588" dirty="0">
                <a:latin typeface="Georgia"/>
                <a:cs typeface="Georgia"/>
              </a:rPr>
              <a:t>&amp;  </a:t>
            </a:r>
            <a:r>
              <a:rPr sz="1588" spc="-4" dirty="0">
                <a:latin typeface="Georgia"/>
                <a:cs typeface="Georgia"/>
              </a:rPr>
              <a:t>relevant public </a:t>
            </a:r>
            <a:r>
              <a:rPr sz="1588" dirty="0">
                <a:latin typeface="Georgia"/>
                <a:cs typeface="Georgia"/>
              </a:rPr>
              <a:t>health</a:t>
            </a:r>
            <a:r>
              <a:rPr sz="1588" spc="9" dirty="0">
                <a:latin typeface="Georgia"/>
                <a:cs typeface="Georgia"/>
              </a:rPr>
              <a:t> </a:t>
            </a:r>
            <a:r>
              <a:rPr sz="1588" spc="-4" dirty="0">
                <a:latin typeface="Georgia"/>
                <a:cs typeface="Georgia"/>
              </a:rPr>
              <a:t>authorities</a:t>
            </a:r>
            <a:endParaRPr sz="1588" dirty="0">
              <a:latin typeface="Georgia"/>
              <a:cs typeface="Georgia"/>
            </a:endParaRPr>
          </a:p>
          <a:p>
            <a:pPr marL="412959" marR="65558" indent="-251585">
              <a:spcBef>
                <a:spcPts val="529"/>
              </a:spcBef>
              <a:buFont typeface="Arial"/>
              <a:buChar char="•"/>
              <a:tabLst>
                <a:tab pos="412959" algn="l"/>
                <a:tab pos="413519" algn="l"/>
              </a:tabLst>
            </a:pPr>
            <a:r>
              <a:rPr sz="1588" spc="-4" dirty="0">
                <a:latin typeface="Georgia"/>
                <a:cs typeface="Georgia"/>
              </a:rPr>
              <a:t>Per Product Insert: </a:t>
            </a:r>
            <a:r>
              <a:rPr sz="1588" dirty="0">
                <a:latin typeface="Georgia"/>
                <a:cs typeface="Georgia"/>
              </a:rPr>
              <a:t>Collect performance data and report any </a:t>
            </a:r>
            <a:r>
              <a:rPr sz="1588" spc="-4" dirty="0">
                <a:latin typeface="Georgia"/>
                <a:cs typeface="Georgia"/>
              </a:rPr>
              <a:t>significant  deviations from the product performance characteristics </a:t>
            </a:r>
            <a:r>
              <a:rPr sz="1588" spc="-9" dirty="0">
                <a:latin typeface="Georgia"/>
                <a:cs typeface="Georgia"/>
              </a:rPr>
              <a:t>via </a:t>
            </a:r>
            <a:r>
              <a:rPr sz="1588" spc="-4" dirty="0">
                <a:latin typeface="Georgia"/>
                <a:cs typeface="Georgia"/>
              </a:rPr>
              <a:t>email </a:t>
            </a:r>
            <a:r>
              <a:rPr sz="1588" dirty="0">
                <a:latin typeface="Georgia"/>
                <a:cs typeface="Georgia"/>
              </a:rPr>
              <a:t>to  </a:t>
            </a:r>
            <a:r>
              <a:rPr sz="1588" spc="-4" dirty="0">
                <a:latin typeface="Georgia"/>
                <a:cs typeface="Georgia"/>
              </a:rPr>
              <a:t>FDA/HHS </a:t>
            </a:r>
            <a:r>
              <a:rPr sz="1588" dirty="0">
                <a:latin typeface="Georgia"/>
                <a:cs typeface="Georgia"/>
              </a:rPr>
              <a:t>and to </a:t>
            </a:r>
            <a:r>
              <a:rPr sz="1588" spc="-4" dirty="0">
                <a:latin typeface="Georgia"/>
                <a:cs typeface="Georgia"/>
              </a:rPr>
              <a:t>Abbott </a:t>
            </a:r>
            <a:r>
              <a:rPr sz="1588" dirty="0">
                <a:latin typeface="Georgia"/>
                <a:cs typeface="Georgia"/>
              </a:rPr>
              <a:t>Technical</a:t>
            </a:r>
            <a:r>
              <a:rPr sz="1588" spc="22" dirty="0">
                <a:latin typeface="Georgia"/>
                <a:cs typeface="Georgia"/>
              </a:rPr>
              <a:t> </a:t>
            </a:r>
            <a:r>
              <a:rPr sz="1588" spc="-4" dirty="0">
                <a:latin typeface="Georgia"/>
                <a:cs typeface="Georgia"/>
              </a:rPr>
              <a:t>Support</a:t>
            </a:r>
            <a:endParaRPr sz="1588" dirty="0">
              <a:latin typeface="Georgia"/>
              <a:cs typeface="Georgia"/>
            </a:endParaRPr>
          </a:p>
          <a:p>
            <a:pPr marL="412959" indent="-252146">
              <a:spcBef>
                <a:spcPts val="529"/>
              </a:spcBef>
              <a:buFont typeface="Arial"/>
              <a:buChar char="•"/>
              <a:tabLst>
                <a:tab pos="412959" algn="l"/>
                <a:tab pos="413519" algn="l"/>
              </a:tabLst>
            </a:pPr>
            <a:r>
              <a:rPr sz="1588" spc="-4" dirty="0">
                <a:latin typeface="Georgia"/>
                <a:cs typeface="Georgia"/>
              </a:rPr>
              <a:t>Retain all records </a:t>
            </a:r>
            <a:r>
              <a:rPr sz="1588" dirty="0">
                <a:latin typeface="Georgia"/>
                <a:cs typeface="Georgia"/>
              </a:rPr>
              <a:t>associated </a:t>
            </a:r>
            <a:r>
              <a:rPr sz="1588" spc="-4" dirty="0">
                <a:latin typeface="Georgia"/>
                <a:cs typeface="Georgia"/>
              </a:rPr>
              <a:t>with </a:t>
            </a:r>
            <a:r>
              <a:rPr sz="1588" spc="-9" dirty="0">
                <a:latin typeface="Georgia"/>
                <a:cs typeface="Georgia"/>
              </a:rPr>
              <a:t>EUA </a:t>
            </a:r>
            <a:r>
              <a:rPr sz="1588" spc="-4" dirty="0">
                <a:latin typeface="Georgia"/>
                <a:cs typeface="Georgia"/>
              </a:rPr>
              <a:t>until otherwise directed by</a:t>
            </a:r>
            <a:r>
              <a:rPr sz="1588" spc="115" dirty="0">
                <a:latin typeface="Georgia"/>
                <a:cs typeface="Georgia"/>
              </a:rPr>
              <a:t> </a:t>
            </a:r>
            <a:r>
              <a:rPr sz="1588" dirty="0">
                <a:latin typeface="Georgia"/>
                <a:cs typeface="Georgia"/>
              </a:rPr>
              <a:t>FDA</a:t>
            </a:r>
          </a:p>
        </p:txBody>
      </p:sp>
      <p:sp>
        <p:nvSpPr>
          <p:cNvPr id="6" name="object 6"/>
          <p:cNvSpPr txBox="1">
            <a:spLocks noGrp="1"/>
          </p:cNvSpPr>
          <p:nvPr>
            <p:ph type="title"/>
          </p:nvPr>
        </p:nvSpPr>
        <p:spPr>
          <a:xfrm>
            <a:off x="2471954" y="669171"/>
            <a:ext cx="4541184" cy="664775"/>
          </a:xfrm>
          <a:prstGeom prst="rect">
            <a:avLst/>
          </a:prstGeom>
        </p:spPr>
        <p:txBody>
          <a:bodyPr vert="horz" wrap="square" lIns="0" tIns="10646" rIns="0" bIns="0" rtlCol="0" anchor="ctr">
            <a:spAutoFit/>
          </a:bodyPr>
          <a:lstStyle/>
          <a:p>
            <a:pPr marL="33619">
              <a:lnSpc>
                <a:spcPts val="2859"/>
              </a:lnSpc>
              <a:spcBef>
                <a:spcPts val="84"/>
              </a:spcBef>
            </a:pPr>
            <a:r>
              <a:rPr sz="2471" spc="-4" dirty="0">
                <a:solidFill>
                  <a:srgbClr val="009CDD"/>
                </a:solidFill>
              </a:rPr>
              <a:t>BinaxNOW</a:t>
            </a:r>
            <a:r>
              <a:rPr sz="2449" spc="-6" baseline="25525" dirty="0">
                <a:solidFill>
                  <a:srgbClr val="009CDD"/>
                </a:solidFill>
              </a:rPr>
              <a:t>™ </a:t>
            </a:r>
            <a:r>
              <a:rPr sz="2471" spc="-4" dirty="0">
                <a:solidFill>
                  <a:srgbClr val="009CDD"/>
                </a:solidFill>
              </a:rPr>
              <a:t>COVID-19 Ag</a:t>
            </a:r>
            <a:r>
              <a:rPr sz="2471" spc="-185" dirty="0">
                <a:solidFill>
                  <a:srgbClr val="009CDD"/>
                </a:solidFill>
              </a:rPr>
              <a:t> </a:t>
            </a:r>
            <a:r>
              <a:rPr sz="2471" spc="-4" dirty="0">
                <a:solidFill>
                  <a:srgbClr val="009CDD"/>
                </a:solidFill>
              </a:rPr>
              <a:t>Card</a:t>
            </a:r>
            <a:endParaRPr sz="2471" dirty="0"/>
          </a:p>
          <a:p>
            <a:pPr marL="33619">
              <a:lnSpc>
                <a:spcPts val="2224"/>
              </a:lnSpc>
            </a:pPr>
            <a:r>
              <a:rPr sz="1941" i="1" spc="-9" dirty="0">
                <a:solidFill>
                  <a:srgbClr val="009CDD"/>
                </a:solidFill>
                <a:latin typeface="Georgia"/>
                <a:cs typeface="Georgia"/>
              </a:rPr>
              <a:t>Emergency </a:t>
            </a:r>
            <a:r>
              <a:rPr sz="1941" i="1" spc="-4" dirty="0">
                <a:solidFill>
                  <a:srgbClr val="009CDD"/>
                </a:solidFill>
                <a:latin typeface="Georgia"/>
                <a:cs typeface="Georgia"/>
              </a:rPr>
              <a:t>Use</a:t>
            </a:r>
            <a:r>
              <a:rPr sz="1941" i="1" spc="9" dirty="0">
                <a:solidFill>
                  <a:srgbClr val="009CDD"/>
                </a:solidFill>
                <a:latin typeface="Georgia"/>
                <a:cs typeface="Georgia"/>
              </a:rPr>
              <a:t> </a:t>
            </a:r>
            <a:r>
              <a:rPr sz="1941" i="1" spc="-4" dirty="0">
                <a:solidFill>
                  <a:srgbClr val="009CDD"/>
                </a:solidFill>
                <a:latin typeface="Georgia"/>
                <a:cs typeface="Georgia"/>
              </a:rPr>
              <a:t>Authorization</a:t>
            </a:r>
            <a:endParaRPr sz="1941" dirty="0">
              <a:latin typeface="Georgia"/>
              <a:cs typeface="Georgia"/>
            </a:endParaRPr>
          </a:p>
        </p:txBody>
      </p:sp>
      <p:sp>
        <p:nvSpPr>
          <p:cNvPr id="7" name="Slide Number Placeholder 6">
            <a:extLst>
              <a:ext uri="{FF2B5EF4-FFF2-40B4-BE49-F238E27FC236}">
                <a16:creationId xmlns:a16="http://schemas.microsoft.com/office/drawing/2014/main" id="{405BBFB8-CF10-4967-8324-52707C0C5E6A}"/>
              </a:ext>
            </a:extLst>
          </p:cNvPr>
          <p:cNvSpPr>
            <a:spLocks noGrp="1"/>
          </p:cNvSpPr>
          <p:nvPr>
            <p:ph type="sldNum" sz="quarter" idx="4294967295"/>
          </p:nvPr>
        </p:nvSpPr>
        <p:spPr>
          <a:xfrm>
            <a:off x="7242048" y="7228332"/>
            <a:ext cx="2313432" cy="38862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53358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2103" y="2377177"/>
            <a:ext cx="7095565" cy="1163015"/>
          </a:xfrm>
          <a:prstGeom prst="rect">
            <a:avLst/>
          </a:prstGeom>
        </p:spPr>
        <p:txBody>
          <a:bodyPr vert="horz" wrap="square" lIns="0" tIns="129988" rIns="0" bIns="0" rtlCol="0" anchor="ctr">
            <a:spAutoFit/>
          </a:bodyPr>
          <a:lstStyle/>
          <a:p>
            <a:pPr marL="33619" marR="26896">
              <a:lnSpc>
                <a:spcPct val="80000"/>
              </a:lnSpc>
              <a:spcBef>
                <a:spcPts val="1024"/>
              </a:spcBef>
            </a:pPr>
            <a:r>
              <a:rPr dirty="0"/>
              <a:t>BinaxNOW</a:t>
            </a:r>
            <a:r>
              <a:rPr sz="3838" baseline="24904" dirty="0"/>
              <a:t>™ </a:t>
            </a:r>
            <a:r>
              <a:rPr sz="3883" dirty="0"/>
              <a:t>COVID-19 </a:t>
            </a:r>
            <a:r>
              <a:rPr sz="3883" spc="-4" dirty="0"/>
              <a:t>Ag </a:t>
            </a:r>
            <a:r>
              <a:rPr sz="3883" spc="-9" dirty="0"/>
              <a:t>Card  </a:t>
            </a:r>
            <a:r>
              <a:rPr sz="3883" dirty="0"/>
              <a:t>Technical</a:t>
            </a:r>
            <a:r>
              <a:rPr sz="3883" spc="-35" dirty="0"/>
              <a:t> </a:t>
            </a:r>
            <a:r>
              <a:rPr sz="3883" dirty="0"/>
              <a:t>Overview</a:t>
            </a:r>
          </a:p>
        </p:txBody>
      </p:sp>
    </p:spTree>
    <p:extLst>
      <p:ext uri="{BB962C8B-B14F-4D97-AF65-F5344CB8AC3E}">
        <p14:creationId xmlns:p14="http://schemas.microsoft.com/office/powerpoint/2010/main" val="339196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5235DCD14B0459A2460E9D28E8661" ma:contentTypeVersion="7" ma:contentTypeDescription="Create a new document." ma:contentTypeScope="" ma:versionID="63b44657368c4c7689cf59fd2a519412">
  <xsd:schema xmlns:xsd="http://www.w3.org/2001/XMLSchema" xmlns:xs="http://www.w3.org/2001/XMLSchema" xmlns:p="http://schemas.microsoft.com/office/2006/metadata/properties" xmlns:ns1="http://schemas.microsoft.com/sharepoint/v3" xmlns:ns2="710d2b02-29f7-4957-ae36-57ff6c0a5ac7" xmlns:ns3="9d98fa39-7fbd-4685-a488-797cac822720" targetNamespace="http://schemas.microsoft.com/office/2006/metadata/properties" ma:root="true" ma:fieldsID="65b68f3be9fa6eaa6a67adda95072900" ns1:_="" ns2:_="" ns3:_="">
    <xsd:import namespace="http://schemas.microsoft.com/sharepoint/v3"/>
    <xsd:import namespace="710d2b02-29f7-4957-ae36-57ff6c0a5ac7"/>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chfsCovidResponsePosted" minOccurs="0"/>
                <xsd:element ref="ns3:chfsAgencies" minOccurs="0"/>
                <xsd:element ref="ns3:chfsCovidType" minOccurs="0"/>
                <xsd:element ref="ns3:chfsCovidTopic" minOccurs="0"/>
                <xsd:element ref="ns2:Path"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0d2b02-29f7-4957-ae36-57ff6c0a5ac7" elementFormDefault="qualified">
    <xsd:import namespace="http://schemas.microsoft.com/office/2006/documentManagement/types"/>
    <xsd:import namespace="http://schemas.microsoft.com/office/infopath/2007/PartnerControls"/>
    <xsd:element name="chfsCovidResponsePosted" ma:index="10" nillable="true" ma:displayName="Posted" ma:default="0" ma:internalName="chfsCovidResponsePosted">
      <xsd:simpleType>
        <xsd:restriction base="dms:Boolean"/>
      </xsd:simpleType>
    </xsd:element>
    <xsd:element name="Path" ma:index="14" nillable="true" ma:displayName="Path" ma:internalName="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chfsAgencies" ma:index="11" nillable="true" ma:displayName="Agency" ma:format="Dropdown" ma:internalName="chfsAgencies">
      <xsd:simpleType>
        <xsd:restriction base="dms:Choice">
          <xsd:enumeration value="Secretary's Office"/>
          <xsd:enumeration value="Aging and Independent Living"/>
          <xsd:enumeration value="Behavioral Health and Developmental/Intellectual Disabilities"/>
          <xsd:enumeration value="Children with Special Health Care Needs"/>
          <xsd:enumeration value="Community Based Services"/>
          <xsd:enumeration value="Health Data and Analytics"/>
          <xsd:enumeration value="Inspector General"/>
          <xsd:enumeration value="Medicaid Services"/>
          <xsd:enumeration value="Public Health"/>
          <xsd:enumeration value="Telehealth"/>
        </xsd:restriction>
      </xsd:simpleType>
    </xsd:element>
    <xsd:element name="chfsCovidType" ma:index="12" nillable="true" ma:displayName="COVID19 Resource Type" ma:format="Dropdown" ma:internalName="chfsCovidType">
      <xsd:simpleType>
        <xsd:restriction base="dms:Choice">
          <xsd:enumeration value="Document"/>
          <xsd:enumeration value="Video"/>
          <xsd:enumeration value="PowerPoint Presentation"/>
          <xsd:enumeration value="Website/Web page"/>
          <xsd:enumeration value="Map"/>
        </xsd:restriction>
      </xsd:simpleType>
    </xsd:element>
    <xsd:element name="chfsCovidTopic" ma:index="13" nillable="true" ma:displayName="COVID19 Topic" ma:format="Dropdown" ma:internalName="chfsCovidTopic">
      <xsd:simpleType>
        <xsd:restriction base="dms:Choice">
          <xsd:enumeration value="Maps"/>
          <xsd:enumeration value="Testing"/>
          <xsd:enumeration value="General Information"/>
          <xsd:enumeration value="Long-Term Care Facilities"/>
          <xsd:enumeration value="Visitation Guidance"/>
          <xsd:enumeration value="Hiring Guidance"/>
          <xsd:enumeration value="Child Care Facilities"/>
          <xsd:enumeration value="Rehabilitation Facilities"/>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ath xmlns="710d2b02-29f7-4957-ae36-57ff6c0a5ac7" xsi:nil="true"/>
    <chfsCovidTopic xmlns="9d98fa39-7fbd-4685-a488-797cac822720">Testing</chfsCovidTopic>
    <chfsCovidType xmlns="9d98fa39-7fbd-4685-a488-797cac822720">PowerPoint Presentation</chfsCovidType>
    <chfsAgencies xmlns="9d98fa39-7fbd-4685-a488-797cac822720">Inspector General</chfsAgencies>
    <PublishingExpirationDate xmlns="http://schemas.microsoft.com/sharepoint/v3" xsi:nil="true"/>
    <PublishingStartDate xmlns="http://schemas.microsoft.com/sharepoint/v3" xsi:nil="true"/>
    <chfsCovidResponsePosted xmlns="710d2b02-29f7-4957-ae36-57ff6c0a5ac7">false</chfsCovidResponsePosted>
  </documentManagement>
</p:properties>
</file>

<file path=customXml/itemProps1.xml><?xml version="1.0" encoding="utf-8"?>
<ds:datastoreItem xmlns:ds="http://schemas.openxmlformats.org/officeDocument/2006/customXml" ds:itemID="{4D8757D6-CB76-49C0-AC3B-948D41A574EA}"/>
</file>

<file path=customXml/itemProps2.xml><?xml version="1.0" encoding="utf-8"?>
<ds:datastoreItem xmlns:ds="http://schemas.openxmlformats.org/officeDocument/2006/customXml" ds:itemID="{E188B323-7C20-4F51-B082-F9ED66859953}">
  <ds:schemaRefs>
    <ds:schemaRef ds:uri="http://schemas.microsoft.com/sharepoint/v3/contenttype/forms"/>
  </ds:schemaRefs>
</ds:datastoreItem>
</file>

<file path=customXml/itemProps3.xml><?xml version="1.0" encoding="utf-8"?>
<ds:datastoreItem xmlns:ds="http://schemas.openxmlformats.org/officeDocument/2006/customXml" ds:itemID="{A97D8659-222B-4106-9107-CAA5B6ED3F7E}">
  <ds:schemaRefs>
    <ds:schemaRef ds:uri="http://purl.org/dc/terms/"/>
    <ds:schemaRef ds:uri="2ae1da2d-9871-4ff8-a61f-85de797d169c"/>
    <ds:schemaRef ds:uri="http://schemas.microsoft.com/office/2006/documentManagement/types"/>
    <ds:schemaRef ds:uri="http://schemas.microsoft.com/office/infopath/2007/PartnerControls"/>
    <ds:schemaRef ds:uri="http://purl.org/dc/elements/1.1/"/>
    <ds:schemaRef ds:uri="http://schemas.microsoft.com/office/2006/metadata/properties"/>
    <ds:schemaRef ds:uri="2d696f0c-4627-4d72-90e0-71b8386a8deb"/>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29888</TotalTime>
  <Words>5583</Words>
  <Application>Microsoft Office PowerPoint</Application>
  <PresentationFormat>Widescreen</PresentationFormat>
  <Paragraphs>708</Paragraphs>
  <Slides>67</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Calibri Light</vt:lpstr>
      <vt:lpstr>Georgia</vt:lpstr>
      <vt:lpstr>Times New Roman</vt:lpstr>
      <vt:lpstr>Wingdings</vt:lpstr>
      <vt:lpstr>DPH Overview Slides</vt:lpstr>
      <vt:lpstr>Use of BinaxNOW COVID-19 Antigen (Ag) Test Training for Long Term Care Facilities </vt:lpstr>
      <vt:lpstr>Key Changes: CHFS Surveillance Testing Program for Long-Term Care Facilities (12/14/20 Guidance Memo)</vt:lpstr>
      <vt:lpstr>Please Review &amp; Refer To:</vt:lpstr>
      <vt:lpstr>Abbott BinaxNOWTM COVID-19 Antigen (Ag) Cards</vt:lpstr>
      <vt:lpstr>BinaxNOW™</vt:lpstr>
      <vt:lpstr>Intended Use: Key Points</vt:lpstr>
      <vt:lpstr>BinaxNOW™ COVID-19 Ag Card Emergency Use Authorization</vt:lpstr>
      <vt:lpstr>BinaxNOW™ COVID-19 Ag Card Emergency Use Authorization</vt:lpstr>
      <vt:lpstr>BinaxNOW™ COVID-19 Ag Card  Technical Overview</vt:lpstr>
      <vt:lpstr>BinaxNOW™ COVID-19 Ag Card Product Overview</vt:lpstr>
      <vt:lpstr>Reagent and Materials</vt:lpstr>
      <vt:lpstr>Quality Control</vt:lpstr>
      <vt:lpstr>When is Quality Control Required?</vt:lpstr>
      <vt:lpstr>Nasal Swab Sample Collection</vt:lpstr>
      <vt:lpstr>Specimen Transport &amp; Storage</vt:lpstr>
      <vt:lpstr>Specimen Transport &amp; Storage</vt:lpstr>
      <vt:lpstr>BinaxNOW™ COVID-19 Ag Card Procedure</vt:lpstr>
      <vt:lpstr>BinaxNOW™ COVID-19 Ag Card Overview</vt:lpstr>
      <vt:lpstr>BinaxNOW™ COVID-19 Ag Card Test Procedure Overview</vt:lpstr>
      <vt:lpstr>BinaxNOW™ COVID-19 Ag Card Procedure Key Points</vt:lpstr>
      <vt:lpstr>BinaxNOW™ COVID-19 Ag Card Procedure Key Points</vt:lpstr>
      <vt:lpstr>BinaxNOW™ COVID-19 Ag Card Procedure Key Points</vt:lpstr>
      <vt:lpstr>BinaxNOW™ COVID-19 Ag Card Procedure Key Points</vt:lpstr>
      <vt:lpstr>Result Interpretation</vt:lpstr>
      <vt:lpstr>Result Interpretation</vt:lpstr>
      <vt:lpstr>Near-Patient Workflow: No Swab Transport*</vt:lpstr>
      <vt:lpstr>Near-Patient Workflow: No Swab Transport* Option B (Begin Test Procedure, Then Collect Patient Swab)</vt:lpstr>
      <vt:lpstr>Training Toolkit</vt:lpstr>
      <vt:lpstr>Additional Resources</vt:lpstr>
      <vt:lpstr>PowerPoint Presentation</vt:lpstr>
      <vt:lpstr>Using the BinaxNOWTM  COVID-19 Ag Cards</vt:lpstr>
      <vt:lpstr>Use-Cases for BinaxNOW  Ag Test Cards</vt:lpstr>
      <vt:lpstr>Outbreak Scenarios</vt:lpstr>
      <vt:lpstr>Interpretation and F/U in Outbreak Settings</vt:lpstr>
      <vt:lpstr>Testing of Symptomatic Persons in Clinical Settings</vt:lpstr>
      <vt:lpstr>“Surveillance Testing” of Defined Populations</vt:lpstr>
      <vt:lpstr>Reporting Requirements</vt:lpstr>
      <vt:lpstr>Reporting BinaxNow® Results</vt:lpstr>
      <vt:lpstr>Kentucky Health Information Exchange (KHIE) Portal https://khie.ky.gov/COVID-19/Pages/Direct-Lab.aspx </vt:lpstr>
      <vt:lpstr>Requesting BinaxNOW  Ag Test Cards</vt:lpstr>
      <vt:lpstr>Q &amp; A (12/14 &amp; 12/16): Funding 1</vt:lpstr>
      <vt:lpstr>Q &amp; A (12/14 &amp; 12/16): Funding 2</vt:lpstr>
      <vt:lpstr>Q &amp; A (12/14 &amp; 12/16): Funding 3</vt:lpstr>
      <vt:lpstr>Q &amp; A (12/14 &amp; 12/16): Reporting 1</vt:lpstr>
      <vt:lpstr>Q &amp; A (12/14 &amp; 12/16): Reporting 2</vt:lpstr>
      <vt:lpstr>Q &amp; A (12/14 &amp; 12/16): Reporting 3</vt:lpstr>
      <vt:lpstr>Q &amp; A (12/14 &amp; 12/16): Reporting 4</vt:lpstr>
      <vt:lpstr>Q &amp; A (12/14 &amp; 12/16): Reporting 5</vt:lpstr>
      <vt:lpstr>Q &amp; A (12/14 &amp; 12/16): Reporting 6</vt:lpstr>
      <vt:lpstr>Q &amp; A (12/14 &amp; 12/16): Reporting 7</vt:lpstr>
      <vt:lpstr>Q &amp; A (12/14 &amp; 12/16): Reporting 8</vt:lpstr>
      <vt:lpstr>Q &amp; A (12/14 &amp; 12/16): Reporting 9</vt:lpstr>
      <vt:lpstr>Q &amp; A (12/14 &amp; 12/16): Reporting 10</vt:lpstr>
      <vt:lpstr>Q &amp; A (12/14 &amp; 12/16): Reporting 11</vt:lpstr>
      <vt:lpstr>Q &amp; A (12/14 &amp; 12/16): Reporting 12</vt:lpstr>
      <vt:lpstr>Q &amp; A (12/14 &amp; 12/16): Reporting 13</vt:lpstr>
      <vt:lpstr>Q &amp; A (12/14 &amp; 12/16): Reporting 14</vt:lpstr>
      <vt:lpstr>Q &amp; A (12/14 &amp; 12/16): Testing 1</vt:lpstr>
      <vt:lpstr>Q &amp; A (12/14 &amp; 12/16): Testing 2</vt:lpstr>
      <vt:lpstr>Q &amp; A (12/14 &amp; 12/16): Testing 3</vt:lpstr>
      <vt:lpstr>Q &amp; A (12/14 &amp; 12/16): Testing 4</vt:lpstr>
      <vt:lpstr>Q &amp; A (12/14 &amp; 12/16): Testing 5</vt:lpstr>
      <vt:lpstr>Q &amp; A (12/14 &amp; 12/16): Testing 6</vt:lpstr>
      <vt:lpstr>Q &amp; A (12/14 &amp; 12/16): Test Frequency 1</vt:lpstr>
      <vt:lpstr>Q &amp; A (12/14 &amp; 12/16): Test Frequency 2</vt:lpstr>
      <vt:lpstr>Q &amp; A (12/14 &amp; 12/16): Contacts 1</vt:lpstr>
      <vt:lpstr>Points of Contact</vt:lpstr>
    </vt:vector>
  </TitlesOfParts>
  <Company>Cabinet for Health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BinaxNow Antigen</dc:title>
  <dc:creator>Erin Hester</dc:creator>
  <cp:lastModifiedBy>Knapp, Keith (CHFS Office of the Secretary)</cp:lastModifiedBy>
  <cp:revision>231</cp:revision>
  <cp:lastPrinted>2020-12-15T18:36:55Z</cp:lastPrinted>
  <dcterms:created xsi:type="dcterms:W3CDTF">2018-07-02T16:39:44Z</dcterms:created>
  <dcterms:modified xsi:type="dcterms:W3CDTF">2021-01-20T16:12:53Z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0x0101001295235DCD14B0459A2460E9D28E8661</vt:lpwstr>
  </property>
</Properties>
</file>