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5.xml" ContentType="application/vnd.openxmlformats-officedocument.presentationml.notesSlide+xml"/>
  <Override PartName="/ppt/tags/tag2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57" r:id="rId6"/>
    <p:sldId id="258" r:id="rId7"/>
    <p:sldId id="259" r:id="rId8"/>
    <p:sldId id="260" r:id="rId9"/>
    <p:sldId id="261" r:id="rId10"/>
    <p:sldId id="262" r:id="rId11"/>
    <p:sldId id="263" r:id="rId12"/>
    <p:sldId id="264" r:id="rId13"/>
    <p:sldId id="265" r:id="rId14"/>
    <p:sldId id="267" r:id="rId15"/>
    <p:sldId id="266" r:id="rId16"/>
    <p:sldId id="268" r:id="rId17"/>
    <p:sldId id="269" r:id="rId18"/>
    <p:sldId id="270" r:id="rId19"/>
    <p:sldId id="272" r:id="rId20"/>
    <p:sldId id="286" r:id="rId21"/>
    <p:sldId id="271" r:id="rId22"/>
    <p:sldId id="273" r:id="rId23"/>
    <p:sldId id="275" r:id="rId24"/>
    <p:sldId id="276" r:id="rId25"/>
    <p:sldId id="277" r:id="rId26"/>
    <p:sldId id="278" r:id="rId27"/>
    <p:sldId id="279" r:id="rId28"/>
    <p:sldId id="280" r:id="rId29"/>
    <p:sldId id="281" r:id="rId30"/>
    <p:sldId id="274" r:id="rId31"/>
    <p:sldId id="282" r:id="rId32"/>
    <p:sldId id="283" r:id="rId33"/>
    <p:sldId id="284" r:id="rId34"/>
    <p:sldId id="285" r:id="rId35"/>
    <p:sldId id="287" r:id="rId36"/>
    <p:sldId id="288" r:id="rId37"/>
    <p:sldId id="289"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CDB475-2632-DC4E-9D8B-DB7B7C124126}" v="23" dt="2026-08-17T14:29:37.7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4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F19686-C17B-4345-BBF5-A8A47B8919FB}"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C1E63B13-13E4-49B4-8E02-A0DB48126173}">
      <dgm:prSet/>
      <dgm:spPr>
        <a:solidFill>
          <a:srgbClr val="002060"/>
        </a:solidFill>
        <a:ln>
          <a:solidFill>
            <a:srgbClr val="002060"/>
          </a:solidFill>
        </a:ln>
      </dgm:spPr>
      <dgm:t>
        <a:bodyPr/>
        <a:lstStyle/>
        <a:p>
          <a:pPr algn="ctr"/>
          <a:r>
            <a:rPr lang="en-US"/>
            <a:t>Treats illness</a:t>
          </a:r>
        </a:p>
      </dgm:t>
    </dgm:pt>
    <dgm:pt modelId="{F4698B9F-5115-4107-9BC7-1269C2B04F94}" type="parTrans" cxnId="{E5D84114-F726-4C8D-B22E-2275010255F2}">
      <dgm:prSet/>
      <dgm:spPr/>
      <dgm:t>
        <a:bodyPr/>
        <a:lstStyle/>
        <a:p>
          <a:endParaRPr lang="en-US"/>
        </a:p>
      </dgm:t>
    </dgm:pt>
    <dgm:pt modelId="{5E1C735C-F70C-4A49-83F0-BCE915736287}" type="sibTrans" cxnId="{E5D84114-F726-4C8D-B22E-2275010255F2}">
      <dgm:prSet/>
      <dgm:spPr/>
      <dgm:t>
        <a:bodyPr/>
        <a:lstStyle/>
        <a:p>
          <a:endParaRPr lang="en-US"/>
        </a:p>
      </dgm:t>
    </dgm:pt>
    <dgm:pt modelId="{554004CF-9603-4A29-8484-302326CC1B05}">
      <dgm:prSet/>
      <dgm:spPr>
        <a:solidFill>
          <a:srgbClr val="002060"/>
        </a:solidFill>
      </dgm:spPr>
      <dgm:t>
        <a:bodyPr/>
        <a:lstStyle/>
        <a:p>
          <a:pPr algn="ctr"/>
          <a:r>
            <a:rPr lang="en-US"/>
            <a:t>Focus on individual patients</a:t>
          </a:r>
        </a:p>
      </dgm:t>
    </dgm:pt>
    <dgm:pt modelId="{70F151F0-FC10-4EA5-9963-9242EFB1648F}" type="parTrans" cxnId="{829DFBAA-AE98-46E7-867F-FAFBAD776F0B}">
      <dgm:prSet/>
      <dgm:spPr/>
      <dgm:t>
        <a:bodyPr/>
        <a:lstStyle/>
        <a:p>
          <a:endParaRPr lang="en-US"/>
        </a:p>
      </dgm:t>
    </dgm:pt>
    <dgm:pt modelId="{4AD5474F-911C-4FEE-A96D-F92C50987D9B}" type="sibTrans" cxnId="{829DFBAA-AE98-46E7-867F-FAFBAD776F0B}">
      <dgm:prSet/>
      <dgm:spPr/>
      <dgm:t>
        <a:bodyPr/>
        <a:lstStyle/>
        <a:p>
          <a:endParaRPr lang="en-US"/>
        </a:p>
      </dgm:t>
    </dgm:pt>
    <dgm:pt modelId="{D02892A8-0DFF-4E64-AE91-D6F5FA0030C8}" type="pres">
      <dgm:prSet presAssocID="{92F19686-C17B-4345-BBF5-A8A47B8919FB}" presName="linear" presStyleCnt="0">
        <dgm:presLayoutVars>
          <dgm:animLvl val="lvl"/>
          <dgm:resizeHandles val="exact"/>
        </dgm:presLayoutVars>
      </dgm:prSet>
      <dgm:spPr/>
    </dgm:pt>
    <dgm:pt modelId="{50EB455D-69C8-4D8F-9AA2-648B84D195BA}" type="pres">
      <dgm:prSet presAssocID="{C1E63B13-13E4-49B4-8E02-A0DB48126173}" presName="parentText" presStyleLbl="node1" presStyleIdx="0" presStyleCnt="2" custLinFactNeighborX="12700" custLinFactNeighborY="-36848">
        <dgm:presLayoutVars>
          <dgm:chMax val="0"/>
          <dgm:bulletEnabled val="1"/>
        </dgm:presLayoutVars>
      </dgm:prSet>
      <dgm:spPr/>
    </dgm:pt>
    <dgm:pt modelId="{85A71B7E-67E7-417A-B2CB-411F64C3E538}" type="pres">
      <dgm:prSet presAssocID="{5E1C735C-F70C-4A49-83F0-BCE915736287}" presName="spacer" presStyleCnt="0"/>
      <dgm:spPr/>
    </dgm:pt>
    <dgm:pt modelId="{4A69228F-3426-4DCE-9173-92F35E124614}" type="pres">
      <dgm:prSet presAssocID="{554004CF-9603-4A29-8484-302326CC1B05}" presName="parentText" presStyleLbl="node1" presStyleIdx="1" presStyleCnt="2" custLinFactNeighborY="68857">
        <dgm:presLayoutVars>
          <dgm:chMax val="0"/>
          <dgm:bulletEnabled val="1"/>
        </dgm:presLayoutVars>
      </dgm:prSet>
      <dgm:spPr/>
    </dgm:pt>
  </dgm:ptLst>
  <dgm:cxnLst>
    <dgm:cxn modelId="{E5D84114-F726-4C8D-B22E-2275010255F2}" srcId="{92F19686-C17B-4345-BBF5-A8A47B8919FB}" destId="{C1E63B13-13E4-49B4-8E02-A0DB48126173}" srcOrd="0" destOrd="0" parTransId="{F4698B9F-5115-4107-9BC7-1269C2B04F94}" sibTransId="{5E1C735C-F70C-4A49-83F0-BCE915736287}"/>
    <dgm:cxn modelId="{A9E5F197-2D57-4C6B-928C-3A5BC4631DD2}" type="presOf" srcId="{92F19686-C17B-4345-BBF5-A8A47B8919FB}" destId="{D02892A8-0DFF-4E64-AE91-D6F5FA0030C8}" srcOrd="0" destOrd="0" presId="urn:microsoft.com/office/officeart/2005/8/layout/vList2"/>
    <dgm:cxn modelId="{829DFBAA-AE98-46E7-867F-FAFBAD776F0B}" srcId="{92F19686-C17B-4345-BBF5-A8A47B8919FB}" destId="{554004CF-9603-4A29-8484-302326CC1B05}" srcOrd="1" destOrd="0" parTransId="{70F151F0-FC10-4EA5-9963-9242EFB1648F}" sibTransId="{4AD5474F-911C-4FEE-A96D-F92C50987D9B}"/>
    <dgm:cxn modelId="{491CB9D6-AB28-4707-9573-25711087518A}" type="presOf" srcId="{C1E63B13-13E4-49B4-8E02-A0DB48126173}" destId="{50EB455D-69C8-4D8F-9AA2-648B84D195BA}" srcOrd="0" destOrd="0" presId="urn:microsoft.com/office/officeart/2005/8/layout/vList2"/>
    <dgm:cxn modelId="{BED566D8-CD8D-4339-95EC-FB4BC3CCA062}" type="presOf" srcId="{554004CF-9603-4A29-8484-302326CC1B05}" destId="{4A69228F-3426-4DCE-9173-92F35E124614}" srcOrd="0" destOrd="0" presId="urn:microsoft.com/office/officeart/2005/8/layout/vList2"/>
    <dgm:cxn modelId="{6CFC5391-556E-4383-9C40-2E57A93454BB}" type="presParOf" srcId="{D02892A8-0DFF-4E64-AE91-D6F5FA0030C8}" destId="{50EB455D-69C8-4D8F-9AA2-648B84D195BA}" srcOrd="0" destOrd="0" presId="urn:microsoft.com/office/officeart/2005/8/layout/vList2"/>
    <dgm:cxn modelId="{F592AB3B-0D8F-420D-B54A-BD3144117E2B}" type="presParOf" srcId="{D02892A8-0DFF-4E64-AE91-D6F5FA0030C8}" destId="{85A71B7E-67E7-417A-B2CB-411F64C3E538}" srcOrd="1" destOrd="0" presId="urn:microsoft.com/office/officeart/2005/8/layout/vList2"/>
    <dgm:cxn modelId="{2DD5AA9F-180F-41EC-848A-9318D7FDE64D}" type="presParOf" srcId="{D02892A8-0DFF-4E64-AE91-D6F5FA0030C8}" destId="{4A69228F-3426-4DCE-9173-92F35E124614}"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925848-EC9C-48A0-9632-0D9B15689C23}" type="doc">
      <dgm:prSet loTypeId="urn:microsoft.com/office/officeart/2005/8/layout/vList2" loCatId="list" qsTypeId="urn:microsoft.com/office/officeart/2005/8/quickstyle/simple1#2" qsCatId="simple" csTypeId="urn:microsoft.com/office/officeart/2005/8/colors/accent1_2#2" csCatId="accent1" phldr="1"/>
      <dgm:spPr/>
      <dgm:t>
        <a:bodyPr/>
        <a:lstStyle/>
        <a:p>
          <a:endParaRPr lang="en-US"/>
        </a:p>
      </dgm:t>
    </dgm:pt>
    <dgm:pt modelId="{237DE898-78E0-4AE6-B233-1F2C3F4B51FC}">
      <dgm:prSet custT="1"/>
      <dgm:spPr>
        <a:solidFill>
          <a:srgbClr val="002060"/>
        </a:solidFill>
      </dgm:spPr>
      <dgm:t>
        <a:bodyPr/>
        <a:lstStyle/>
        <a:p>
          <a:pPr algn="ctr"/>
          <a:r>
            <a:rPr lang="en-US" sz="2700"/>
            <a:t>Prevents illness </a:t>
          </a:r>
        </a:p>
      </dgm:t>
    </dgm:pt>
    <dgm:pt modelId="{83D87EFA-AC02-4E6B-B791-5E95ACFE608D}" type="parTrans" cxnId="{B67D66A3-19E2-4377-925A-C0E7790FD799}">
      <dgm:prSet/>
      <dgm:spPr/>
      <dgm:t>
        <a:bodyPr/>
        <a:lstStyle/>
        <a:p>
          <a:endParaRPr lang="en-US"/>
        </a:p>
      </dgm:t>
    </dgm:pt>
    <dgm:pt modelId="{B80FD0E9-9A8C-4A0B-9CBF-1C78D915FFE8}" type="sibTrans" cxnId="{B67D66A3-19E2-4377-925A-C0E7790FD799}">
      <dgm:prSet/>
      <dgm:spPr/>
      <dgm:t>
        <a:bodyPr/>
        <a:lstStyle/>
        <a:p>
          <a:endParaRPr lang="en-US"/>
        </a:p>
      </dgm:t>
    </dgm:pt>
    <dgm:pt modelId="{FD294754-B4A2-42C3-B707-24F32304252B}">
      <dgm:prSet custT="1"/>
      <dgm:spPr>
        <a:solidFill>
          <a:srgbClr val="002060"/>
        </a:solidFill>
      </dgm:spPr>
      <dgm:t>
        <a:bodyPr/>
        <a:lstStyle/>
        <a:p>
          <a:pPr algn="ctr"/>
          <a:r>
            <a:rPr lang="en-US" sz="2700"/>
            <a:t>Focus on populations </a:t>
          </a:r>
        </a:p>
      </dgm:t>
    </dgm:pt>
    <dgm:pt modelId="{ADB8B55C-B515-49D6-8B6A-64AC6A5133B3}" type="parTrans" cxnId="{589FC2A2-9B8F-442F-97C1-A12B844E705D}">
      <dgm:prSet/>
      <dgm:spPr/>
      <dgm:t>
        <a:bodyPr/>
        <a:lstStyle/>
        <a:p>
          <a:endParaRPr lang="en-US"/>
        </a:p>
      </dgm:t>
    </dgm:pt>
    <dgm:pt modelId="{63D49CF0-D1C7-4A64-81C0-01BFA9368C3A}" type="sibTrans" cxnId="{589FC2A2-9B8F-442F-97C1-A12B844E705D}">
      <dgm:prSet/>
      <dgm:spPr/>
      <dgm:t>
        <a:bodyPr/>
        <a:lstStyle/>
        <a:p>
          <a:endParaRPr lang="en-US"/>
        </a:p>
      </dgm:t>
    </dgm:pt>
    <dgm:pt modelId="{72D497BF-5F8E-4FCC-9AE3-505ABA047719}" type="pres">
      <dgm:prSet presAssocID="{A9925848-EC9C-48A0-9632-0D9B15689C23}" presName="linear" presStyleCnt="0">
        <dgm:presLayoutVars>
          <dgm:animLvl val="lvl"/>
          <dgm:resizeHandles val="exact"/>
        </dgm:presLayoutVars>
      </dgm:prSet>
      <dgm:spPr/>
    </dgm:pt>
    <dgm:pt modelId="{346AFAD4-E493-44BF-BC44-B2451013ADC0}" type="pres">
      <dgm:prSet presAssocID="{237DE898-78E0-4AE6-B233-1F2C3F4B51FC}" presName="parentText" presStyleLbl="node1" presStyleIdx="0" presStyleCnt="2">
        <dgm:presLayoutVars>
          <dgm:chMax val="0"/>
          <dgm:bulletEnabled val="1"/>
        </dgm:presLayoutVars>
      </dgm:prSet>
      <dgm:spPr/>
    </dgm:pt>
    <dgm:pt modelId="{CB5C65B4-FC5E-4987-AF77-C60ACD81B598}" type="pres">
      <dgm:prSet presAssocID="{B80FD0E9-9A8C-4A0B-9CBF-1C78D915FFE8}" presName="spacer" presStyleCnt="0"/>
      <dgm:spPr/>
    </dgm:pt>
    <dgm:pt modelId="{18510DFE-3FD1-4193-9D8A-871A70E8EFAE}" type="pres">
      <dgm:prSet presAssocID="{FD294754-B4A2-42C3-B707-24F32304252B}" presName="parentText" presStyleLbl="node1" presStyleIdx="1" presStyleCnt="2" custLinFactNeighborX="-5939" custLinFactNeighborY="-32348">
        <dgm:presLayoutVars>
          <dgm:chMax val="0"/>
          <dgm:bulletEnabled val="1"/>
        </dgm:presLayoutVars>
      </dgm:prSet>
      <dgm:spPr/>
    </dgm:pt>
  </dgm:ptLst>
  <dgm:cxnLst>
    <dgm:cxn modelId="{3A0BAD82-7283-4E5C-98C8-CD78C1F04B08}" type="presOf" srcId="{A9925848-EC9C-48A0-9632-0D9B15689C23}" destId="{72D497BF-5F8E-4FCC-9AE3-505ABA047719}" srcOrd="0" destOrd="0" presId="urn:microsoft.com/office/officeart/2005/8/layout/vList2"/>
    <dgm:cxn modelId="{92AE88A1-9067-4F61-BB3E-AE23A99CF5A8}" type="presOf" srcId="{FD294754-B4A2-42C3-B707-24F32304252B}" destId="{18510DFE-3FD1-4193-9D8A-871A70E8EFAE}" srcOrd="0" destOrd="0" presId="urn:microsoft.com/office/officeart/2005/8/layout/vList2"/>
    <dgm:cxn modelId="{589FC2A2-9B8F-442F-97C1-A12B844E705D}" srcId="{A9925848-EC9C-48A0-9632-0D9B15689C23}" destId="{FD294754-B4A2-42C3-B707-24F32304252B}" srcOrd="1" destOrd="0" parTransId="{ADB8B55C-B515-49D6-8B6A-64AC6A5133B3}" sibTransId="{63D49CF0-D1C7-4A64-81C0-01BFA9368C3A}"/>
    <dgm:cxn modelId="{B67D66A3-19E2-4377-925A-C0E7790FD799}" srcId="{A9925848-EC9C-48A0-9632-0D9B15689C23}" destId="{237DE898-78E0-4AE6-B233-1F2C3F4B51FC}" srcOrd="0" destOrd="0" parTransId="{83D87EFA-AC02-4E6B-B791-5E95ACFE608D}" sibTransId="{B80FD0E9-9A8C-4A0B-9CBF-1C78D915FFE8}"/>
    <dgm:cxn modelId="{B4C425D9-8EDC-4E9B-80D0-9CA875A78AD5}" type="presOf" srcId="{237DE898-78E0-4AE6-B233-1F2C3F4B51FC}" destId="{346AFAD4-E493-44BF-BC44-B2451013ADC0}" srcOrd="0" destOrd="0" presId="urn:microsoft.com/office/officeart/2005/8/layout/vList2"/>
    <dgm:cxn modelId="{76A3C648-F859-4679-B75D-0C56B06374A4}" type="presParOf" srcId="{72D497BF-5F8E-4FCC-9AE3-505ABA047719}" destId="{346AFAD4-E493-44BF-BC44-B2451013ADC0}" srcOrd="0" destOrd="0" presId="urn:microsoft.com/office/officeart/2005/8/layout/vList2"/>
    <dgm:cxn modelId="{BF225476-5500-4050-8326-ADA4B15B5A56}" type="presParOf" srcId="{72D497BF-5F8E-4FCC-9AE3-505ABA047719}" destId="{CB5C65B4-FC5E-4987-AF77-C60ACD81B598}" srcOrd="1" destOrd="0" presId="urn:microsoft.com/office/officeart/2005/8/layout/vList2"/>
    <dgm:cxn modelId="{C63867D5-05DD-4F4C-80A3-3E126272BF7B}" type="presParOf" srcId="{72D497BF-5F8E-4FCC-9AE3-505ABA047719}" destId="{18510DFE-3FD1-4193-9D8A-871A70E8EFAE}" srcOrd="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EB455D-69C8-4D8F-9AA2-648B84D195BA}">
      <dsp:nvSpPr>
        <dsp:cNvPr id="0" name=""/>
        <dsp:cNvSpPr/>
      </dsp:nvSpPr>
      <dsp:spPr>
        <a:xfrm>
          <a:off x="0" y="0"/>
          <a:ext cx="3360466" cy="1072579"/>
        </a:xfrm>
        <a:prstGeom prst="roundRect">
          <a:avLst/>
        </a:prstGeom>
        <a:solidFill>
          <a:srgbClr val="002060"/>
        </a:solidFill>
        <a:ln w="12700" cap="flat" cmpd="sng" algn="ctr">
          <a:solidFill>
            <a:srgbClr val="00206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Treats illness</a:t>
          </a:r>
        </a:p>
      </dsp:txBody>
      <dsp:txXfrm>
        <a:off x="52359" y="52359"/>
        <a:ext cx="3255748" cy="967861"/>
      </dsp:txXfrm>
    </dsp:sp>
    <dsp:sp modelId="{4A69228F-3426-4DCE-9173-92F35E124614}">
      <dsp:nvSpPr>
        <dsp:cNvPr id="0" name=""/>
        <dsp:cNvSpPr/>
      </dsp:nvSpPr>
      <dsp:spPr>
        <a:xfrm>
          <a:off x="0" y="1207646"/>
          <a:ext cx="3360466" cy="1072579"/>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Focus on individual patients</a:t>
          </a:r>
        </a:p>
      </dsp:txBody>
      <dsp:txXfrm>
        <a:off x="52359" y="1260005"/>
        <a:ext cx="3255748" cy="967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AFAD4-E493-44BF-BC44-B2451013ADC0}">
      <dsp:nvSpPr>
        <dsp:cNvPr id="0" name=""/>
        <dsp:cNvSpPr/>
      </dsp:nvSpPr>
      <dsp:spPr>
        <a:xfrm>
          <a:off x="0" y="3437"/>
          <a:ext cx="3360466" cy="1067040"/>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Prevents illness </a:t>
          </a:r>
        </a:p>
      </dsp:txBody>
      <dsp:txXfrm>
        <a:off x="52089" y="55526"/>
        <a:ext cx="3256288" cy="962862"/>
      </dsp:txXfrm>
    </dsp:sp>
    <dsp:sp modelId="{18510DFE-3FD1-4193-9D8A-871A70E8EFAE}">
      <dsp:nvSpPr>
        <dsp:cNvPr id="0" name=""/>
        <dsp:cNvSpPr/>
      </dsp:nvSpPr>
      <dsp:spPr>
        <a:xfrm>
          <a:off x="0" y="1181535"/>
          <a:ext cx="3360466" cy="1067040"/>
        </a:xfrm>
        <a:prstGeom prst="roundRect">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Focus on populations </a:t>
          </a:r>
        </a:p>
      </dsp:txBody>
      <dsp:txXfrm>
        <a:off x="52089" y="1233624"/>
        <a:ext cx="3256288" cy="9628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DB68DA-E353-4766-91E1-93B79F226378}"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524C36-B87D-432B-A82D-ABB44BDAF7F9}" type="slidenum">
              <a:rPr lang="en-US" smtClean="0"/>
              <a:t>‹#›</a:t>
            </a:fld>
            <a:endParaRPr lang="en-US"/>
          </a:p>
        </p:txBody>
      </p:sp>
    </p:spTree>
    <p:extLst>
      <p:ext uri="{BB962C8B-B14F-4D97-AF65-F5344CB8AC3E}">
        <p14:creationId xmlns:p14="http://schemas.microsoft.com/office/powerpoint/2010/main" val="2671299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ihs.gov/epi/tecs/currently-funded-tec/"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nihb.org/about_us/area_health_boards.php"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1</a:t>
            </a:fld>
            <a:endParaRPr lang="en-US"/>
          </a:p>
        </p:txBody>
      </p:sp>
    </p:spTree>
    <p:extLst>
      <p:ext uri="{BB962C8B-B14F-4D97-AF65-F5344CB8AC3E}">
        <p14:creationId xmlns:p14="http://schemas.microsoft.com/office/powerpoint/2010/main" val="3241857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latin typeface="Times New Roman" pitchFamily="18" charset="0"/>
              </a:rPr>
              <a:t>If we look at the definition of health, we see that it encompasses a broad range of conditions.  </a:t>
            </a:r>
          </a:p>
          <a:p>
            <a:r>
              <a:rPr lang="en-US" sz="1200" b="1">
                <a:latin typeface="Times New Roman" pitchFamily="18" charset="0"/>
              </a:rPr>
              <a:t>Health requires </a:t>
            </a:r>
          </a:p>
          <a:p>
            <a:pPr marL="171450" indent="-171450">
              <a:buFont typeface="Arial" panose="020B0604020202020204" pitchFamily="34" charset="0"/>
              <a:buChar char="•"/>
            </a:pPr>
            <a:r>
              <a:rPr lang="en-US" sz="1200" b="0">
                <a:latin typeface="Times New Roman" pitchFamily="18" charset="0"/>
              </a:rPr>
              <a:t>physical, </a:t>
            </a:r>
          </a:p>
          <a:p>
            <a:pPr marL="171450" indent="-171450">
              <a:buFont typeface="Arial" panose="020B0604020202020204" pitchFamily="34" charset="0"/>
              <a:buChar char="•"/>
            </a:pPr>
            <a:r>
              <a:rPr lang="en-US" sz="1200" b="0">
                <a:latin typeface="Times New Roman" pitchFamily="18" charset="0"/>
              </a:rPr>
              <a:t>mental, </a:t>
            </a:r>
          </a:p>
          <a:p>
            <a:pPr marL="171450" indent="-171450">
              <a:buFont typeface="Arial" panose="020B0604020202020204" pitchFamily="34" charset="0"/>
              <a:buChar char="•"/>
            </a:pPr>
            <a:r>
              <a:rPr lang="en-US" sz="1200" b="0">
                <a:latin typeface="Times New Roman" pitchFamily="18" charset="0"/>
              </a:rPr>
              <a:t>spiritual, and </a:t>
            </a:r>
          </a:p>
          <a:p>
            <a:pPr marL="171450" indent="-171450">
              <a:buFont typeface="Arial" panose="020B0604020202020204" pitchFamily="34" charset="0"/>
              <a:buChar char="•"/>
            </a:pPr>
            <a:r>
              <a:rPr lang="en-US" sz="1200" b="0">
                <a:latin typeface="Times New Roman" pitchFamily="18" charset="0"/>
              </a:rPr>
              <a:t>social well-being.</a:t>
            </a:r>
          </a:p>
          <a:p>
            <a:r>
              <a:rPr lang="en-US" sz="1200" b="1">
                <a:latin typeface="Times New Roman" pitchFamily="18" charset="0"/>
              </a:rPr>
              <a:t>Ensuring conditions so that people can be healthy is the job of public health.  And in order to ensure physical, mental, spiritual, and social well-being, public health requires that society work together, collectively</a:t>
            </a:r>
            <a:endParaRPr lang="en-US" b="1"/>
          </a:p>
        </p:txBody>
      </p:sp>
      <p:sp>
        <p:nvSpPr>
          <p:cNvPr id="4" name="Slide Number Placeholder 3"/>
          <p:cNvSpPr>
            <a:spLocks noGrp="1"/>
          </p:cNvSpPr>
          <p:nvPr>
            <p:ph type="sldNum" sz="quarter" idx="5"/>
          </p:nvPr>
        </p:nvSpPr>
        <p:spPr/>
        <p:txBody>
          <a:bodyPr/>
          <a:lstStyle/>
          <a:p>
            <a:fld id="{35524C36-B87D-432B-A82D-ABB44BDAF7F9}" type="slidenum">
              <a:rPr lang="en-US" smtClean="0"/>
              <a:t>5</a:t>
            </a:fld>
            <a:endParaRPr lang="en-US"/>
          </a:p>
        </p:txBody>
      </p:sp>
    </p:spTree>
    <p:extLst>
      <p:ext uri="{BB962C8B-B14F-4D97-AF65-F5344CB8AC3E}">
        <p14:creationId xmlns:p14="http://schemas.microsoft.com/office/powerpoint/2010/main" val="398617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an introductory video of public health, visit the American Public Health Association website https://www.apha.org/what-is-public-health</a:t>
            </a:r>
          </a:p>
        </p:txBody>
      </p:sp>
      <p:sp>
        <p:nvSpPr>
          <p:cNvPr id="4" name="Slide Number Placeholder 3"/>
          <p:cNvSpPr>
            <a:spLocks noGrp="1"/>
          </p:cNvSpPr>
          <p:nvPr>
            <p:ph type="sldNum" sz="quarter" idx="5"/>
          </p:nvPr>
        </p:nvSpPr>
        <p:spPr/>
        <p:txBody>
          <a:bodyPr/>
          <a:lstStyle/>
          <a:p>
            <a:fld id="{35524C36-B87D-432B-A82D-ABB44BDAF7F9}" type="slidenum">
              <a:rPr lang="en-US" smtClean="0"/>
              <a:t>6</a:t>
            </a:fld>
            <a:endParaRPr lang="en-US"/>
          </a:p>
        </p:txBody>
      </p:sp>
    </p:spTree>
    <p:extLst>
      <p:ext uri="{BB962C8B-B14F-4D97-AF65-F5344CB8AC3E}">
        <p14:creationId xmlns:p14="http://schemas.microsoft.com/office/powerpoint/2010/main" val="1761189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previous public health response contributed to public health’s ability to respond to COVID-19. </a:t>
            </a:r>
          </a:p>
          <a:p>
            <a:endParaRPr lang="en-US"/>
          </a:p>
          <a:p>
            <a:r>
              <a:rPr lang="en-US"/>
              <a:t>Flint Water Crisis </a:t>
            </a:r>
          </a:p>
          <a:p>
            <a:pPr algn="l"/>
            <a:r>
              <a:rPr lang="en-US" b="0" i="0">
                <a:solidFill>
                  <a:srgbClr val="000000"/>
                </a:solidFill>
                <a:effectLst/>
                <a:latin typeface="Open Sans" panose="020B0606030504020204" pitchFamily="34" charset="0"/>
              </a:rPr>
              <a:t>On April 25, 2014, the City of Flint, Michigan changed their municipal water supply source from the Detroit-supplied Lake Huron water to the Flint River. The switch caused water distribution pipes to corrode and leach lead and other contaminants into municipal drinking water. In October 2016, Flint residents were advised not to drink the municipal tap water unless it had been filtered through a NSF International approved filter certified to remove lead. Although the city reconnected to the original Detroit water system that same month, the potential damage was already done and a state of emergency was declared on January 16, 2016</a:t>
            </a:r>
          </a:p>
          <a:p>
            <a:endParaRPr lang="en-US"/>
          </a:p>
          <a:p>
            <a:pPr algn="l"/>
            <a:r>
              <a:rPr lang="en-US"/>
              <a:t>COVID-19 pandemic: </a:t>
            </a:r>
            <a:r>
              <a:rPr lang="en-US" b="0" i="0">
                <a:solidFill>
                  <a:srgbClr val="222222"/>
                </a:solidFill>
                <a:effectLst/>
                <a:latin typeface="Open Sans" panose="020B0606030504020204" pitchFamily="34" charset="0"/>
              </a:rPr>
              <a:t>March 11, 2020</a:t>
            </a:r>
          </a:p>
          <a:p>
            <a:pPr algn="l"/>
            <a:r>
              <a:rPr lang="en-US" b="0" i="0">
                <a:solidFill>
                  <a:srgbClr val="000000"/>
                </a:solidFill>
                <a:effectLst/>
                <a:latin typeface="Open Sans" panose="020B0606030504020204" pitchFamily="34" charset="0"/>
              </a:rPr>
              <a:t>*After more than 118,000 cases in 114 countries and 4,291 deaths, the WHO declares COVID-19 a pandemic.</a:t>
            </a:r>
          </a:p>
          <a:p>
            <a:pPr algn="l"/>
            <a:r>
              <a:rPr lang="en-US" b="0" i="0">
                <a:solidFill>
                  <a:srgbClr val="000000"/>
                </a:solidFill>
                <a:effectLst/>
                <a:latin typeface="Open Sans" panose="020B0606030504020204" pitchFamily="34" charset="0"/>
              </a:rPr>
              <a:t>**</a:t>
            </a:r>
            <a:r>
              <a:rPr lang="en-US" b="0" i="0">
                <a:solidFill>
                  <a:srgbClr val="363637"/>
                </a:solidFill>
                <a:effectLst/>
                <a:latin typeface="Open Sans" panose="020B0606030504020204" pitchFamily="34" charset="0"/>
              </a:rPr>
              <a:t> Biden Administration ended the COVID-19 public health emergency declarations on May 11, 2023.</a:t>
            </a:r>
          </a:p>
          <a:p>
            <a:pPr algn="l"/>
            <a:endParaRPr lang="en-US" b="0" i="0">
              <a:solidFill>
                <a:srgbClr val="363637"/>
              </a:solidFill>
              <a:effectLst/>
              <a:latin typeface="Open Sans" panose="020B0606030504020204" pitchFamily="34" charset="0"/>
            </a:endParaRPr>
          </a:p>
          <a:p>
            <a:pPr algn="l"/>
            <a:r>
              <a:rPr lang="en-US" b="0" i="0">
                <a:solidFill>
                  <a:srgbClr val="363637"/>
                </a:solidFill>
                <a:effectLst/>
                <a:latin typeface="Open Sans" panose="020B0606030504020204" pitchFamily="34" charset="0"/>
              </a:rPr>
              <a:t>California Wildfires - </a:t>
            </a:r>
            <a:r>
              <a:rPr lang="en-US" b="0" i="0">
                <a:solidFill>
                  <a:srgbClr val="000000"/>
                </a:solidFill>
                <a:effectLst/>
                <a:latin typeface="Source Sans Pro" panose="020B0503030403020204" pitchFamily="34" charset="0"/>
              </a:rPr>
              <a:t>The 2018 wildfire season was the deadliest and most destructive wildfire season on record in California, with a total of over 7,500 fires burning an area of over 1,670,000 acres, the largest area of burned acreage recorded in a fire season. For more information, visit https://www.fire.ca.gov/incidents/2018</a:t>
            </a:r>
          </a:p>
          <a:p>
            <a:pPr algn="l"/>
            <a:endParaRPr lang="en-US" b="0" i="0">
              <a:solidFill>
                <a:srgbClr val="000000"/>
              </a:solidFill>
              <a:effectLst/>
              <a:latin typeface="Source Sans Pro" panose="020B0503030403020204" pitchFamily="34" charset="0"/>
            </a:endParaRPr>
          </a:p>
          <a:p>
            <a:pPr algn="l"/>
            <a:r>
              <a:rPr lang="en-US" b="0" i="0">
                <a:solidFill>
                  <a:srgbClr val="000000"/>
                </a:solidFill>
                <a:effectLst/>
                <a:latin typeface="Source Sans Pro" panose="020B0503030403020204" pitchFamily="34" charset="0"/>
              </a:rPr>
              <a:t>Eastern Kentucky Flooding - b</a:t>
            </a:r>
            <a:r>
              <a:rPr lang="en-US" b="0" i="0">
                <a:solidFill>
                  <a:srgbClr val="000000"/>
                </a:solidFill>
                <a:effectLst/>
                <a:latin typeface="Arial" panose="020B0604020202020204" pitchFamily="34" charset="0"/>
              </a:rPr>
              <a:t>etween July 25th and July 30th, 2022, several complexes of training thunderstorms developed south of I-64 and brought heavy rain, deadly flash flooding, and devastating river flooding to eastern Kentucky and central Appalachia. These thunderstorms, at times, caused rainfall rates in excess of 4"/</a:t>
            </a:r>
            <a:r>
              <a:rPr lang="en-US" b="0" i="0" err="1">
                <a:solidFill>
                  <a:srgbClr val="000000"/>
                </a:solidFill>
                <a:effectLst/>
                <a:latin typeface="Arial" panose="020B0604020202020204" pitchFamily="34" charset="0"/>
              </a:rPr>
              <a:t>hr</a:t>
            </a:r>
            <a:r>
              <a:rPr lang="en-US" b="0" i="0">
                <a:solidFill>
                  <a:srgbClr val="000000"/>
                </a:solidFill>
                <a:effectLst/>
                <a:latin typeface="Arial" panose="020B0604020202020204" pitchFamily="34" charset="0"/>
              </a:rPr>
              <a:t> across complex terrain that led to widespread devastating impacts.</a:t>
            </a:r>
          </a:p>
          <a:p>
            <a:pPr algn="l"/>
            <a:endParaRPr lang="en-US" b="0" i="0">
              <a:solidFill>
                <a:srgbClr val="000000"/>
              </a:solidFill>
              <a:effectLst/>
              <a:latin typeface="Arial" panose="020B0604020202020204" pitchFamily="34" charset="0"/>
            </a:endParaRPr>
          </a:p>
          <a:p>
            <a:pPr algn="l"/>
            <a:r>
              <a:rPr lang="en-US" b="0" i="0">
                <a:solidFill>
                  <a:srgbClr val="000000"/>
                </a:solidFill>
                <a:effectLst/>
                <a:latin typeface="Arial" panose="020B0604020202020204" pitchFamily="34" charset="0"/>
              </a:rPr>
              <a:t>Foodborne outbreaks-to view a list of current and past outbreaks, visit the CDC List of Multistate Foodborne Outbreak Notices https://www.cdc.gov/foodsafety/outbreaks/lists/outbreaks-list.html</a:t>
            </a:r>
            <a:endParaRPr lang="en-US" b="0" i="0">
              <a:solidFill>
                <a:srgbClr val="000000"/>
              </a:solidFill>
              <a:effectLst/>
              <a:latin typeface="Open Sans" panose="020B0606030504020204" pitchFamily="34" charset="0"/>
            </a:endParaRP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7</a:t>
            </a:fld>
            <a:endParaRPr lang="en-US"/>
          </a:p>
        </p:txBody>
      </p:sp>
    </p:spTree>
    <p:extLst>
      <p:ext uri="{BB962C8B-B14F-4D97-AF65-F5344CB8AC3E}">
        <p14:creationId xmlns:p14="http://schemas.microsoft.com/office/powerpoint/2010/main" val="1174819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u="none" strike="noStrike">
              <a:solidFill>
                <a:srgbClr val="000000"/>
              </a:solidFill>
              <a:effectLst/>
              <a:latin typeface="Open Sans" panose="020B0606030504020204" pitchFamily="34" charset="0"/>
            </a:endParaRPr>
          </a:p>
          <a:p>
            <a:r>
              <a:rPr lang="en-US" sz="1800" b="0" i="0" u="none" strike="noStrike">
                <a:solidFill>
                  <a:srgbClr val="000000"/>
                </a:solidFill>
                <a:effectLst/>
                <a:latin typeface="Open Sans" panose="020B0606030504020204" pitchFamily="34" charset="0"/>
              </a:rPr>
              <a:t>Heart disease</a:t>
            </a:r>
            <a:r>
              <a:rPr lang="en-US"/>
              <a:t> </a:t>
            </a:r>
            <a:r>
              <a:rPr lang="en-US" sz="1800" b="0" i="0" u="none" strike="noStrike">
                <a:solidFill>
                  <a:srgbClr val="000000"/>
                </a:solidFill>
                <a:effectLst/>
                <a:latin typeface="Calibri" panose="020F0502020204030204" pitchFamily="34" charset="0"/>
              </a:rPr>
              <a:t>695,547</a:t>
            </a:r>
          </a:p>
          <a:p>
            <a:r>
              <a:rPr lang="en-US" sz="1800" b="0" i="0" u="none" strike="noStrike">
                <a:solidFill>
                  <a:srgbClr val="000000"/>
                </a:solidFill>
                <a:effectLst/>
                <a:latin typeface="Open Sans" panose="020B0606030504020204" pitchFamily="34" charset="0"/>
              </a:rPr>
              <a:t>Cancer</a:t>
            </a:r>
            <a:r>
              <a:rPr lang="en-US"/>
              <a:t> </a:t>
            </a:r>
            <a:r>
              <a:rPr lang="en-US" sz="1800" b="0" i="0" u="none" strike="noStrike">
                <a:solidFill>
                  <a:srgbClr val="000000"/>
                </a:solidFill>
                <a:effectLst/>
                <a:latin typeface="Calibri" panose="020F0502020204030204" pitchFamily="34" charset="0"/>
              </a:rPr>
              <a:t>605,213</a:t>
            </a:r>
          </a:p>
          <a:p>
            <a:r>
              <a:rPr lang="en-US" sz="1800" b="0" i="0" u="none" strike="noStrike">
                <a:solidFill>
                  <a:srgbClr val="000000"/>
                </a:solidFill>
                <a:effectLst/>
                <a:latin typeface="Open Sans" panose="020B0606030504020204" pitchFamily="34" charset="0"/>
              </a:rPr>
              <a:t>COVID-19</a:t>
            </a:r>
            <a:r>
              <a:rPr lang="en-US"/>
              <a:t> </a:t>
            </a:r>
            <a:r>
              <a:rPr lang="en-US" sz="1800" b="0" i="0" u="none" strike="noStrike">
                <a:solidFill>
                  <a:srgbClr val="000000"/>
                </a:solidFill>
                <a:effectLst/>
                <a:latin typeface="Calibri" panose="020F0502020204030204" pitchFamily="34" charset="0"/>
              </a:rPr>
              <a:t>416,893</a:t>
            </a:r>
          </a:p>
          <a:p>
            <a:r>
              <a:rPr lang="en-US" sz="1800" b="0" i="0" u="none" strike="noStrike">
                <a:solidFill>
                  <a:srgbClr val="000000"/>
                </a:solidFill>
                <a:effectLst/>
                <a:latin typeface="Open Sans" panose="020B0606030504020204" pitchFamily="34" charset="0"/>
              </a:rPr>
              <a:t>Accidents (unintentional injuries)</a:t>
            </a:r>
            <a:r>
              <a:rPr lang="en-US"/>
              <a:t> </a:t>
            </a:r>
            <a:r>
              <a:rPr lang="en-US" sz="1800" b="0" i="0" u="none" strike="noStrike">
                <a:solidFill>
                  <a:srgbClr val="000000"/>
                </a:solidFill>
                <a:effectLst/>
                <a:latin typeface="Calibri" panose="020F0502020204030204" pitchFamily="34" charset="0"/>
              </a:rPr>
              <a:t>224,935</a:t>
            </a:r>
          </a:p>
          <a:p>
            <a:r>
              <a:rPr lang="en-US" sz="1800" b="0" i="0" u="none" strike="noStrike">
                <a:solidFill>
                  <a:srgbClr val="000000"/>
                </a:solidFill>
                <a:effectLst/>
                <a:latin typeface="Open Sans" panose="020B0606030504020204" pitchFamily="34" charset="0"/>
              </a:rPr>
              <a:t>Stroke (cerebrovascular diseases)</a:t>
            </a:r>
            <a:r>
              <a:rPr lang="en-US"/>
              <a:t> </a:t>
            </a:r>
            <a:r>
              <a:rPr lang="en-US" sz="1800" b="0" i="0" u="none" strike="noStrike">
                <a:solidFill>
                  <a:srgbClr val="000000"/>
                </a:solidFill>
                <a:effectLst/>
                <a:latin typeface="Calibri" panose="020F0502020204030204" pitchFamily="34" charset="0"/>
              </a:rPr>
              <a:t>162,890</a:t>
            </a:r>
          </a:p>
          <a:p>
            <a:r>
              <a:rPr lang="en-US"/>
              <a:t> </a:t>
            </a:r>
            <a:r>
              <a:rPr lang="en-US" sz="1800" b="0" i="0" u="none" strike="noStrike">
                <a:solidFill>
                  <a:srgbClr val="000000"/>
                </a:solidFill>
                <a:effectLst/>
                <a:latin typeface="Open Sans" panose="020B0606030504020204" pitchFamily="34" charset="0"/>
              </a:rPr>
              <a:t>Chronic lower respiratory diseases</a:t>
            </a:r>
            <a:r>
              <a:rPr lang="en-US"/>
              <a:t> </a:t>
            </a:r>
            <a:r>
              <a:rPr lang="en-US" sz="1800" b="0" i="0" u="none" strike="noStrike">
                <a:solidFill>
                  <a:srgbClr val="000000"/>
                </a:solidFill>
                <a:effectLst/>
                <a:latin typeface="Calibri" panose="020F0502020204030204" pitchFamily="34" charset="0"/>
              </a:rPr>
              <a:t>142,342</a:t>
            </a:r>
          </a:p>
          <a:p>
            <a:r>
              <a:rPr lang="en-US"/>
              <a:t> </a:t>
            </a:r>
            <a:r>
              <a:rPr lang="en-US" sz="1800" b="0" i="0" u="none" strike="noStrike">
                <a:solidFill>
                  <a:srgbClr val="000000"/>
                </a:solidFill>
                <a:effectLst/>
                <a:latin typeface="Open Sans" panose="020B0606030504020204" pitchFamily="34" charset="0"/>
              </a:rPr>
              <a:t>Alzheimer’s disease</a:t>
            </a:r>
            <a:r>
              <a:rPr lang="en-US"/>
              <a:t> </a:t>
            </a:r>
            <a:r>
              <a:rPr lang="en-US" sz="1800" b="0" i="0" u="none" strike="noStrike">
                <a:solidFill>
                  <a:srgbClr val="000000"/>
                </a:solidFill>
                <a:effectLst/>
                <a:latin typeface="Calibri" panose="020F0502020204030204" pitchFamily="34" charset="0"/>
              </a:rPr>
              <a:t>119,399</a:t>
            </a:r>
          </a:p>
          <a:p>
            <a:r>
              <a:rPr lang="en-US"/>
              <a:t> </a:t>
            </a:r>
            <a:r>
              <a:rPr lang="en-US" sz="1800" b="0" i="0" u="none" strike="noStrike">
                <a:solidFill>
                  <a:srgbClr val="000000"/>
                </a:solidFill>
                <a:effectLst/>
                <a:latin typeface="Open Sans" panose="020B0606030504020204" pitchFamily="34" charset="0"/>
              </a:rPr>
              <a:t>Diabetes</a:t>
            </a:r>
            <a:r>
              <a:rPr lang="en-US"/>
              <a:t> </a:t>
            </a:r>
            <a:r>
              <a:rPr lang="en-US" sz="1800" b="0" i="0" u="none" strike="noStrike">
                <a:solidFill>
                  <a:srgbClr val="000000"/>
                </a:solidFill>
                <a:effectLst/>
                <a:latin typeface="Calibri" panose="020F0502020204030204" pitchFamily="34" charset="0"/>
              </a:rPr>
              <a:t>103,294</a:t>
            </a:r>
          </a:p>
          <a:p>
            <a:r>
              <a:rPr lang="en-US"/>
              <a:t> </a:t>
            </a:r>
            <a:r>
              <a:rPr lang="en-US" sz="1800" b="0" i="0" u="none" strike="noStrike">
                <a:solidFill>
                  <a:srgbClr val="000000"/>
                </a:solidFill>
                <a:effectLst/>
                <a:latin typeface="Open Sans" panose="020B0606030504020204" pitchFamily="34" charset="0"/>
              </a:rPr>
              <a:t>Chronic liver disease and cirrhosis</a:t>
            </a:r>
            <a:r>
              <a:rPr lang="en-US"/>
              <a:t> </a:t>
            </a:r>
            <a:r>
              <a:rPr lang="en-US" sz="1800" b="0" i="0" u="none" strike="noStrike">
                <a:solidFill>
                  <a:srgbClr val="000000"/>
                </a:solidFill>
                <a:effectLst/>
                <a:latin typeface="Calibri" panose="020F0502020204030204" pitchFamily="34" charset="0"/>
              </a:rPr>
              <a:t>56,585</a:t>
            </a:r>
          </a:p>
          <a:p>
            <a:r>
              <a:rPr lang="en-US"/>
              <a:t> </a:t>
            </a:r>
            <a:r>
              <a:rPr lang="en-US" sz="1800" b="0" i="0" u="none" strike="noStrike">
                <a:solidFill>
                  <a:srgbClr val="000000"/>
                </a:solidFill>
                <a:effectLst/>
                <a:latin typeface="Open Sans" panose="020B0606030504020204" pitchFamily="34" charset="0"/>
              </a:rPr>
              <a:t>Nephritis, nephrotic syndrome, and nephrosis</a:t>
            </a:r>
            <a:r>
              <a:rPr lang="en-US"/>
              <a:t> </a:t>
            </a:r>
            <a:r>
              <a:rPr lang="en-US" sz="1800" b="0" i="0" u="none" strike="noStrike">
                <a:solidFill>
                  <a:srgbClr val="000000"/>
                </a:solidFill>
                <a:effectLst/>
                <a:latin typeface="Calibri" panose="020F0502020204030204" pitchFamily="34" charset="0"/>
              </a:rPr>
              <a:t>54,358</a:t>
            </a:r>
            <a:r>
              <a:rPr lang="en-US"/>
              <a:t> </a:t>
            </a:r>
          </a:p>
          <a:p>
            <a:endParaRPr lang="en-US" sz="1200" b="0"/>
          </a:p>
          <a:p>
            <a:r>
              <a:rPr lang="en-US" sz="1200" b="0"/>
              <a:t>Many of these causes of death can be prevented by public health services and programs. </a:t>
            </a:r>
          </a:p>
          <a:p>
            <a:r>
              <a:rPr lang="en-US" sz="1200" b="0"/>
              <a:t>Have we made progress toward reducing or preventing these deaths?  If so, how?</a:t>
            </a:r>
          </a:p>
        </p:txBody>
      </p:sp>
      <p:sp>
        <p:nvSpPr>
          <p:cNvPr id="4" name="Slide Number Placeholder 3"/>
          <p:cNvSpPr>
            <a:spLocks noGrp="1"/>
          </p:cNvSpPr>
          <p:nvPr>
            <p:ph type="sldNum" sz="quarter" idx="5"/>
          </p:nvPr>
        </p:nvSpPr>
        <p:spPr/>
        <p:txBody>
          <a:bodyPr/>
          <a:lstStyle/>
          <a:p>
            <a:fld id="{35524C36-B87D-432B-A82D-ABB44BDAF7F9}" type="slidenum">
              <a:rPr lang="en-US" smtClean="0"/>
              <a:t>8</a:t>
            </a:fld>
            <a:endParaRPr lang="en-US"/>
          </a:p>
        </p:txBody>
      </p:sp>
    </p:spTree>
    <p:extLst>
      <p:ext uri="{BB962C8B-B14F-4D97-AF65-F5344CB8AC3E}">
        <p14:creationId xmlns:p14="http://schemas.microsoft.com/office/powerpoint/2010/main" val="3930559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601" indent="-231601"/>
            <a:r>
              <a:rPr lang="en-US" sz="1200" b="0"/>
              <a:t>Public health touches EVERY individual, EVERY day.</a:t>
            </a:r>
          </a:p>
          <a:p>
            <a:pPr marL="231601" indent="-231601"/>
            <a:endParaRPr lang="en-US" sz="1200" b="0"/>
          </a:p>
          <a:p>
            <a:pPr marL="231601" indent="-231601"/>
            <a:r>
              <a:rPr lang="en-US" sz="1200" b="0"/>
              <a:t>Addressing the cause of death and emergencies cannot be done one person at a time.  </a:t>
            </a:r>
          </a:p>
          <a:p>
            <a:pPr marL="231601" indent="-231601"/>
            <a:endParaRPr lang="en-US" sz="1200" b="1"/>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9</a:t>
            </a:fld>
            <a:endParaRPr lang="en-US"/>
          </a:p>
        </p:txBody>
      </p:sp>
    </p:spTree>
    <p:extLst>
      <p:ext uri="{BB962C8B-B14F-4D97-AF65-F5344CB8AC3E}">
        <p14:creationId xmlns:p14="http://schemas.microsoft.com/office/powerpoint/2010/main" val="1160427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t>Public health efforts are responsible for 25 of the nearly 30 years of improved life expectancy in the US from 1900 to 1996.</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10</a:t>
            </a:fld>
            <a:endParaRPr lang="en-US"/>
          </a:p>
        </p:txBody>
      </p:sp>
    </p:spTree>
    <p:extLst>
      <p:ext uri="{BB962C8B-B14F-4D97-AF65-F5344CB8AC3E}">
        <p14:creationId xmlns:p14="http://schemas.microsoft.com/office/powerpoint/2010/main" val="387866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Note to Presenter:  You</a:t>
            </a:r>
            <a:r>
              <a:rPr lang="en-US" b="1" i="1" baseline="0"/>
              <a:t> might f</a:t>
            </a:r>
            <a:r>
              <a:rPr lang="en-US" b="1" i="1"/>
              <a:t>ocus on 2 or 3, not </a:t>
            </a:r>
            <a:r>
              <a:rPr lang="en-US" b="1" i="1" u="none"/>
              <a:t>all</a:t>
            </a:r>
          </a:p>
          <a:p>
            <a:endParaRPr lang="en-US" b="1" i="1" u="none"/>
          </a:p>
          <a:p>
            <a:r>
              <a:rPr lang="en-US" b="1" i="0" u="none"/>
              <a:t>Current life expectancy in 2021 is 76.3 years</a:t>
            </a:r>
          </a:p>
          <a:p>
            <a:r>
              <a:rPr lang="en-US" b="1" i="0" u="none"/>
              <a:t>Life</a:t>
            </a:r>
            <a:r>
              <a:rPr lang="en-US" b="1" i="0" u="none" baseline="0"/>
              <a:t> expectancy has been extended (in part) by these achievements:</a:t>
            </a:r>
            <a:endParaRPr lang="en-US" b="1" i="0" u="none"/>
          </a:p>
          <a:p>
            <a:r>
              <a:rPr lang="en-US" b="1" u="sng"/>
              <a:t>Vaccination</a:t>
            </a:r>
            <a:r>
              <a:rPr lang="en-US">
                <a:latin typeface="Times New Roman"/>
                <a:cs typeface="Times New Roman"/>
              </a:rPr>
              <a:t>—</a:t>
            </a:r>
            <a:r>
              <a:rPr lang="en-US" baseline="0">
                <a:solidFill>
                  <a:srgbClr val="FF0000"/>
                </a:solidFill>
                <a:latin typeface="Times New Roman"/>
                <a:cs typeface="Times New Roman"/>
              </a:rPr>
              <a:t>There are now </a:t>
            </a:r>
            <a:r>
              <a:rPr lang="en-US"/>
              <a:t>50,000 fewer cases of smallpox than occurred in 1900; 900,000 fewer cases of measles than occurred in 1941; 21,000 fewer cases of polio than occurred in 1951. Programs of population-wide vaccinations resulted in the eradication of smallpox; elimination of polio in the Americas; and control of measles, rubella, tetanus, and diphtheria in the US and other parts of the world. </a:t>
            </a:r>
          </a:p>
          <a:p>
            <a:r>
              <a:rPr lang="en-US" b="1" u="sng"/>
              <a:t>Motor</a:t>
            </a:r>
            <a:r>
              <a:rPr lang="en-US" b="1" u="sng" baseline="0"/>
              <a:t> </a:t>
            </a:r>
            <a:r>
              <a:rPr lang="en-US" b="1" u="sng"/>
              <a:t>vehicle safety</a:t>
            </a:r>
            <a:r>
              <a:rPr lang="en-US">
                <a:latin typeface="Times New Roman"/>
                <a:cs typeface="Times New Roman"/>
              </a:rPr>
              <a:t>—</a:t>
            </a:r>
            <a:r>
              <a:rPr lang="en-US"/>
              <a:t>Since 1925, the annual death rate from motor vehicle travel has decreased 90%. Seat belts have saved approximately 85,000 lives; child safety seats have reduced risk of infant death by 69%. Community awareness and DWI (driving while intoxicated) regulations have helped reduce alcohol-related deaths by 32%.</a:t>
            </a:r>
          </a:p>
          <a:p>
            <a:r>
              <a:rPr lang="en-US" b="1" u="sng"/>
              <a:t>Control of infectious diseases</a:t>
            </a:r>
            <a:r>
              <a:rPr lang="en-US">
                <a:latin typeface="Times New Roman"/>
                <a:cs typeface="Times New Roman"/>
              </a:rPr>
              <a:t>—</a:t>
            </a:r>
            <a:r>
              <a:rPr lang="en-US"/>
              <a:t>Infections (such as typhoid and cholera), major causes of illness and death early in the 20th century, have been reduced dramatically by improved sanitation. Also, the discovery of antimicrobial therapy has been critical to successful public health efforts to control infections such as tuberculosis and sexually transmitted diseases. </a:t>
            </a:r>
          </a:p>
          <a:p>
            <a:r>
              <a:rPr lang="en-US" b="1" u="sng"/>
              <a:t>Decline in deaths from coronary heart disease and stroke</a:t>
            </a:r>
            <a:r>
              <a:rPr lang="en-US">
                <a:latin typeface="Times New Roman"/>
                <a:cs typeface="Times New Roman"/>
              </a:rPr>
              <a:t>—</a:t>
            </a:r>
            <a:r>
              <a:rPr lang="en-US"/>
              <a:t>Deaths from coronary heart disease and stroke have declined due to risk-factor modification, such as smoking cessation and blood pressure control. Since 1972, death rates for coronary heart disease has decreased 51%. </a:t>
            </a:r>
          </a:p>
          <a:p>
            <a:r>
              <a:rPr lang="en-US" b="1" u="sng"/>
              <a:t>Recognition of tobacco use as a health hazard</a:t>
            </a:r>
            <a:r>
              <a:rPr lang="en-US">
                <a:latin typeface="Times New Roman"/>
                <a:cs typeface="Times New Roman"/>
              </a:rPr>
              <a:t>—</a:t>
            </a:r>
            <a:r>
              <a:rPr lang="en-US"/>
              <a:t>Recognition of tobacco use as a health hazard in 1964 has resulted in reduced use and reduced exposure to secondhand tobacco smoke. </a:t>
            </a:r>
          </a:p>
          <a:p>
            <a:r>
              <a:rPr lang="en-US" b="1" u="sng"/>
              <a:t>Healthier mothers and babies</a:t>
            </a:r>
            <a:r>
              <a:rPr lang="en-US">
                <a:latin typeface="Times New Roman"/>
                <a:cs typeface="Times New Roman"/>
              </a:rPr>
              <a:t>—</a:t>
            </a:r>
            <a:r>
              <a:rPr lang="en-US"/>
              <a:t>Healthier mothers and babies are a result of better hygiene and nutrition, antibiotics, access to health care, technology in maternal and neonatal medicine, and immunizations. Since 1900, infant mortality has decreased more than 90%, and maternal mortality has decreased 99%. </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11</a:t>
            </a:fld>
            <a:endParaRPr lang="en-US"/>
          </a:p>
        </p:txBody>
      </p:sp>
    </p:spTree>
    <p:extLst>
      <p:ext uri="{BB962C8B-B14F-4D97-AF65-F5344CB8AC3E}">
        <p14:creationId xmlns:p14="http://schemas.microsoft.com/office/powerpoint/2010/main" val="91952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12</a:t>
            </a:fld>
            <a:endParaRPr lang="en-US"/>
          </a:p>
        </p:txBody>
      </p:sp>
    </p:spTree>
    <p:extLst>
      <p:ext uri="{BB962C8B-B14F-4D97-AF65-F5344CB8AC3E}">
        <p14:creationId xmlns:p14="http://schemas.microsoft.com/office/powerpoint/2010/main" val="1502120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ten essential services are shown here:</a:t>
            </a:r>
          </a:p>
          <a:p>
            <a:pPr marL="228600" indent="-228600">
              <a:buFont typeface="+mj-lt"/>
              <a:buAutoNum type="arabicPeriod"/>
            </a:pPr>
            <a:r>
              <a:rPr lang="en-US"/>
              <a:t>Assess and monitor population health status, factors that influence health, and community needs and assets </a:t>
            </a:r>
          </a:p>
          <a:p>
            <a:pPr marL="228600" indent="-228600">
              <a:buFont typeface="+mj-lt"/>
              <a:buAutoNum type="arabicPeriod"/>
            </a:pPr>
            <a:r>
              <a:rPr lang="en-US"/>
              <a:t>Investigate, diagnose, and address health problems and hazards affecting the population </a:t>
            </a:r>
          </a:p>
          <a:p>
            <a:pPr marL="228600" indent="-228600">
              <a:buFont typeface="+mj-lt"/>
              <a:buAutoNum type="arabicPeriod"/>
            </a:pPr>
            <a:r>
              <a:rPr lang="en-US"/>
              <a:t>Communicate effectively to inform and educate people about health, factors that influence it, and how to improve it</a:t>
            </a:r>
          </a:p>
          <a:p>
            <a:pPr marL="228600" indent="-228600">
              <a:buFont typeface="+mj-lt"/>
              <a:buAutoNum type="arabicPeriod"/>
            </a:pPr>
            <a:r>
              <a:rPr lang="en-US"/>
              <a:t>Strength, support, and mobilize communities and partnerships to improve health </a:t>
            </a:r>
          </a:p>
          <a:p>
            <a:pPr marL="228600" indent="-228600">
              <a:buFont typeface="+mj-lt"/>
              <a:buAutoNum type="arabicPeriod"/>
            </a:pPr>
            <a:r>
              <a:rPr lang="en-US"/>
              <a:t>Create, champion, and implement policies, plans and laws that impact health </a:t>
            </a:r>
          </a:p>
          <a:p>
            <a:pPr marL="228600" indent="-228600">
              <a:buFont typeface="+mj-lt"/>
              <a:buAutoNum type="arabicPeriod"/>
            </a:pPr>
            <a:r>
              <a:rPr lang="en-US"/>
              <a:t>Utilize legal and regulatory actions designed to improve health protect the public’s health</a:t>
            </a:r>
          </a:p>
          <a:p>
            <a:pPr marL="228600" indent="-228600">
              <a:buFont typeface="+mj-lt"/>
              <a:buAutoNum type="arabicPeriod"/>
            </a:pPr>
            <a:r>
              <a:rPr lang="en-US"/>
              <a:t>Assure and effective system that enables equitable access to the individual services and care needed to be healthy </a:t>
            </a:r>
          </a:p>
          <a:p>
            <a:pPr marL="228600" indent="-228600">
              <a:buFont typeface="+mj-lt"/>
              <a:buAutoNum type="arabicPeriod"/>
            </a:pPr>
            <a:r>
              <a:rPr lang="en-US"/>
              <a:t>Build and support a diverse and skilled public health workforce </a:t>
            </a:r>
          </a:p>
          <a:p>
            <a:pPr marL="228600" indent="-228600">
              <a:buFont typeface="+mj-lt"/>
              <a:buAutoNum type="arabicPeriod"/>
            </a:pPr>
            <a:r>
              <a:rPr lang="en-US"/>
              <a:t>Improve and innovate public health functions through ongoing evaluation, research, and continuous quality improvement</a:t>
            </a:r>
          </a:p>
          <a:p>
            <a:pPr marL="228600" indent="-228600">
              <a:buFont typeface="+mj-lt"/>
              <a:buAutoNum type="arabicPeriod"/>
            </a:pPr>
            <a:r>
              <a:rPr lang="en-US"/>
              <a:t>Build an maintain a strong organization infrastructure for public health. </a:t>
            </a:r>
          </a:p>
        </p:txBody>
      </p:sp>
      <p:sp>
        <p:nvSpPr>
          <p:cNvPr id="4" name="Slide Number Placeholder 3"/>
          <p:cNvSpPr>
            <a:spLocks noGrp="1"/>
          </p:cNvSpPr>
          <p:nvPr>
            <p:ph type="sldNum" sz="quarter" idx="5"/>
          </p:nvPr>
        </p:nvSpPr>
        <p:spPr/>
        <p:txBody>
          <a:bodyPr/>
          <a:lstStyle/>
          <a:p>
            <a:fld id="{35524C36-B87D-432B-A82D-ABB44BDAF7F9}" type="slidenum">
              <a:rPr lang="en-US" smtClean="0"/>
              <a:t>14</a:t>
            </a:fld>
            <a:endParaRPr lang="en-US"/>
          </a:p>
        </p:txBody>
      </p:sp>
    </p:spTree>
    <p:extLst>
      <p:ext uri="{BB962C8B-B14F-4D97-AF65-F5344CB8AC3E}">
        <p14:creationId xmlns:p14="http://schemas.microsoft.com/office/powerpoint/2010/main" val="2541700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Ten Essential Services relate to the Three Core Functions. </a:t>
            </a:r>
          </a:p>
          <a:p>
            <a:r>
              <a:rPr lang="en-US"/>
              <a:t>Public Health in the United States is framed around three core functions of public health: </a:t>
            </a:r>
          </a:p>
          <a:p>
            <a:pPr marL="171450" indent="-171450">
              <a:buFont typeface="Arial" panose="020B0604020202020204" pitchFamily="34" charset="0"/>
              <a:buChar char="•"/>
            </a:pPr>
            <a:r>
              <a:rPr lang="en-US"/>
              <a:t>Assessment</a:t>
            </a:r>
          </a:p>
          <a:p>
            <a:pPr marL="171450" indent="-171450">
              <a:buFont typeface="Arial" panose="020B0604020202020204" pitchFamily="34" charset="0"/>
              <a:buChar char="•"/>
            </a:pPr>
            <a:r>
              <a:rPr lang="en-US"/>
              <a:t>Policy Development </a:t>
            </a:r>
          </a:p>
          <a:p>
            <a:pPr marL="171450" indent="-171450">
              <a:buFont typeface="Arial" panose="020B0604020202020204" pitchFamily="34" charset="0"/>
              <a:buChar char="•"/>
            </a:pPr>
            <a:r>
              <a:rPr lang="en-US"/>
              <a:t>Assurance</a:t>
            </a:r>
          </a:p>
          <a:p>
            <a:pPr marL="0" indent="0">
              <a:buFont typeface="Arial" panose="020B0604020202020204" pitchFamily="34" charset="0"/>
              <a:buNone/>
            </a:pPr>
            <a:r>
              <a:rPr lang="en-US"/>
              <a:t>Each Core function is linked to essential services that a public health department should be providing, at the state or local level. </a:t>
            </a:r>
          </a:p>
          <a:p>
            <a:pPr marL="0" indent="0">
              <a:buFont typeface="Arial" panose="020B0604020202020204" pitchFamily="34" charset="0"/>
              <a:buNone/>
            </a:pPr>
            <a:r>
              <a:rPr lang="en-US" b="1"/>
              <a:t>Under the core function assessment</a:t>
            </a:r>
            <a:r>
              <a:rPr lang="en-US"/>
              <a:t>:</a:t>
            </a:r>
          </a:p>
          <a:p>
            <a:pPr marL="171450" indent="-171450">
              <a:buFont typeface="Arial" panose="020B0604020202020204" pitchFamily="34" charset="0"/>
              <a:buChar char="•"/>
            </a:pPr>
            <a:r>
              <a:rPr lang="en-US"/>
              <a:t>Assess and monitor population health </a:t>
            </a:r>
          </a:p>
          <a:p>
            <a:pPr marL="171450" indent="-171450">
              <a:buFont typeface="Arial" panose="020B0604020202020204" pitchFamily="34" charset="0"/>
              <a:buChar char="•"/>
            </a:pPr>
            <a:r>
              <a:rPr lang="en-US"/>
              <a:t>Investigate, diagnose and address health hazards and root causes </a:t>
            </a:r>
          </a:p>
          <a:p>
            <a:pPr marL="0" indent="0">
              <a:buFont typeface="Arial" panose="020B0604020202020204" pitchFamily="34" charset="0"/>
              <a:buNone/>
            </a:pPr>
            <a:r>
              <a:rPr lang="en-US" b="1"/>
              <a:t>Under the core function policy development</a:t>
            </a:r>
            <a:r>
              <a:rPr lang="en-US"/>
              <a:t>:</a:t>
            </a:r>
          </a:p>
          <a:p>
            <a:pPr marL="171450" indent="-171450">
              <a:buFont typeface="Arial" panose="020B0604020202020204" pitchFamily="34" charset="0"/>
              <a:buChar char="•"/>
            </a:pPr>
            <a:r>
              <a:rPr lang="en-US"/>
              <a:t>Strengthen, support, and mobilize communities and partnerships</a:t>
            </a:r>
          </a:p>
          <a:p>
            <a:pPr marL="171450" indent="-171450">
              <a:buFont typeface="Arial" panose="020B0604020202020204" pitchFamily="34" charset="0"/>
              <a:buChar char="•"/>
            </a:pPr>
            <a:r>
              <a:rPr lang="en-US"/>
              <a:t>Create, champion, and implement policies, plans, and laws</a:t>
            </a:r>
          </a:p>
          <a:p>
            <a:pPr marL="171450" indent="-171450">
              <a:buFont typeface="Arial" panose="020B0604020202020204" pitchFamily="34" charset="0"/>
              <a:buChar char="•"/>
            </a:pPr>
            <a:r>
              <a:rPr lang="en-US"/>
              <a:t>Utilize legal and regulatory actions </a:t>
            </a:r>
          </a:p>
          <a:p>
            <a:pPr marL="0" indent="0">
              <a:buFont typeface="Arial" panose="020B0604020202020204" pitchFamily="34" charset="0"/>
              <a:buNone/>
            </a:pPr>
            <a:r>
              <a:rPr lang="en-US" b="1"/>
              <a:t>Under the core function Assurance</a:t>
            </a:r>
            <a:r>
              <a:rPr lang="en-US"/>
              <a:t>:</a:t>
            </a:r>
          </a:p>
          <a:p>
            <a:pPr marL="171450" indent="-171450">
              <a:buFont typeface="Arial" panose="020B0604020202020204" pitchFamily="34" charset="0"/>
              <a:buChar char="•"/>
            </a:pPr>
            <a:r>
              <a:rPr lang="en-US"/>
              <a:t>Enable equitable access</a:t>
            </a:r>
          </a:p>
          <a:p>
            <a:pPr marL="171450" indent="-171450">
              <a:buFont typeface="Arial" panose="020B0604020202020204" pitchFamily="34" charset="0"/>
              <a:buChar char="•"/>
            </a:pPr>
            <a:r>
              <a:rPr lang="en-US"/>
              <a:t>Bild a diverse and skilled workforce </a:t>
            </a:r>
          </a:p>
          <a:p>
            <a:pPr marL="171450" indent="-171450">
              <a:buFont typeface="Arial" panose="020B0604020202020204" pitchFamily="34" charset="0"/>
              <a:buChar char="•"/>
            </a:pPr>
            <a:r>
              <a:rPr lang="en-US"/>
              <a:t>Improve and innovate through evaluation, research, and quality improvement </a:t>
            </a:r>
          </a:p>
          <a:p>
            <a:pPr marL="171450" indent="-171450">
              <a:buFont typeface="Arial" panose="020B0604020202020204" pitchFamily="34" charset="0"/>
              <a:buChar char="•"/>
            </a:pPr>
            <a:r>
              <a:rPr lang="en-US"/>
              <a:t>Build and maintain a strong organizational infrastructure for public health</a:t>
            </a:r>
          </a:p>
          <a:p>
            <a:pPr marL="0" indent="0">
              <a:buFont typeface="Arial" panose="020B0604020202020204" pitchFamily="34" charset="0"/>
              <a:buNone/>
            </a:pPr>
            <a:r>
              <a:rPr lang="en-US" b="1"/>
              <a:t>At the heart of the core functions and the essential services are is health equity, which public health cannot function without. </a:t>
            </a:r>
          </a:p>
          <a:p>
            <a:pPr marL="0" indent="0">
              <a:buFont typeface="Arial" panose="020B0604020202020204" pitchFamily="34" charset="0"/>
              <a:buNone/>
            </a:pPr>
            <a:r>
              <a:rPr lang="en-US" b="0" i="0">
                <a:solidFill>
                  <a:srgbClr val="404042"/>
                </a:solidFill>
                <a:effectLst/>
                <a:latin typeface="Roboto" panose="02000000000000000000" pitchFamily="2" charset="0"/>
              </a:rPr>
              <a:t>Centering equity means that all public health work must reach toward two aims simultaneously: improving overall health and advancing equity. It is unacceptable to intentionally or unintentionally increase health inequities in the interest of improving health for a subset of the population. </a:t>
            </a:r>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15</a:t>
            </a:fld>
            <a:endParaRPr lang="en-US"/>
          </a:p>
        </p:txBody>
      </p:sp>
    </p:spTree>
    <p:extLst>
      <p:ext uri="{BB962C8B-B14F-4D97-AF65-F5344CB8AC3E}">
        <p14:creationId xmlns:p14="http://schemas.microsoft.com/office/powerpoint/2010/main" val="3552901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Encourage students to consider how the Ten Essential Public Health Services wheel can guide their career exploration. </a:t>
            </a:r>
          </a:p>
          <a:p>
            <a:pPr marL="628650" lvl="1" indent="-171450">
              <a:buFont typeface="Arial" panose="020B0604020202020204" pitchFamily="34" charset="0"/>
              <a:buChar char="•"/>
            </a:pPr>
            <a:r>
              <a:rPr lang="en-US"/>
              <a:t>What are the students' interests, values, personality types?</a:t>
            </a:r>
          </a:p>
          <a:p>
            <a:pPr marL="628650" lvl="1" indent="-171450">
              <a:buFont typeface="Arial" panose="020B0604020202020204" pitchFamily="34" charset="0"/>
              <a:buChar char="•"/>
            </a:pPr>
            <a:r>
              <a:rPr lang="en-US"/>
              <a:t>What essential service interests them the most? </a:t>
            </a:r>
          </a:p>
          <a:p>
            <a:pPr marL="0" lvl="0" indent="0">
              <a:buFont typeface="Arial" panose="020B0604020202020204" pitchFamily="34" charset="0"/>
              <a:buNone/>
            </a:pPr>
            <a:endParaRPr lang="en-US"/>
          </a:p>
          <a:p>
            <a:pPr marL="0" lvl="0" indent="0">
              <a:buFont typeface="Arial" panose="020B0604020202020204" pitchFamily="34" charset="0"/>
              <a:buNone/>
            </a:pPr>
            <a:r>
              <a:rPr lang="en-US" b="1"/>
              <a:t>Examples of public health careers within each essential service include:</a:t>
            </a:r>
          </a:p>
          <a:p>
            <a:pPr marL="171450" indent="-171450">
              <a:buFont typeface="Arial" panose="020B0604020202020204" pitchFamily="34" charset="0"/>
              <a:buChar char="•"/>
            </a:pPr>
            <a:endParaRPr lang="en-US"/>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Assess and monitor population health status, factors that influence health, and community needs and assets.</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Epidemiologist </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CDC health scientist</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Investigate, diagnose, and address health problems and hazards affecting the population.</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Biostatistician </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Nurse practitioner</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Environmental health specialist </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Communicate effectively to inform and educate people about health, factors that influence it, and how to improve it.</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Health promotion specialist</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Health educator </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Strengthen, support, and mobilize communities and partnerships to improve health.</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Community health workers</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Case managers</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Create, champion, and implement policies, plans, and laws that impact health.</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Lobbyist </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Health policy analyst </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Utilize legal and regulatory actions designed to improve and protect the public’s health.</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Emergency management director</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Occupational safety specialist </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Preparedness Field Coordinator</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Assure an effective system that enables equitable access to the individual services and care needed to be healthy.</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LHD Director</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DEI coordinator</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Healthy equity consultant </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Build and support a diverse and skilled public health workforce.</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Public health workforce director</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University career services coordinator</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Improve and innovate public health functions through ongoing evaluation, research, and continuous quality improvement.</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Public health program evaluator </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Quality assurance program manager</a:t>
            </a:r>
          </a:p>
          <a:p>
            <a:pPr marL="342900" marR="0" lvl="0" indent="-342900">
              <a:spcBef>
                <a:spcPts val="0"/>
              </a:spcBef>
              <a:spcAft>
                <a:spcPts val="0"/>
              </a:spcAft>
              <a:buFont typeface="+mj-lt"/>
              <a:buAutoNum type="arabi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Build and maintain a strong organizational infrastructure for public health.</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Health administrator </a:t>
            </a:r>
          </a:p>
          <a:p>
            <a:pPr marL="742950" marR="0" lvl="1" indent="-285750">
              <a:spcBef>
                <a:spcPts val="0"/>
              </a:spcBef>
              <a:spcAft>
                <a:spcPts val="0"/>
              </a:spcAft>
              <a:buFont typeface="+mj-lt"/>
              <a:buAutoNum type="alphaLcPeriod"/>
            </a:pPr>
            <a:r>
              <a:rPr lang="en-US" sz="1200" kern="100">
                <a:effectLst/>
                <a:latin typeface="Aptos" panose="020B0004020202020204" pitchFamily="34" charset="0"/>
                <a:ea typeface="Aptos" panose="020B0004020202020204" pitchFamily="34" charset="0"/>
                <a:cs typeface="Times New Roman" panose="02020603050405020304" pitchFamily="18" charset="0"/>
              </a:rPr>
              <a:t>Grant specialist </a:t>
            </a:r>
          </a:p>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17</a:t>
            </a:fld>
            <a:endParaRPr lang="en-US"/>
          </a:p>
        </p:txBody>
      </p:sp>
    </p:spTree>
    <p:extLst>
      <p:ext uri="{BB962C8B-B14F-4D97-AF65-F5344CB8AC3E}">
        <p14:creationId xmlns:p14="http://schemas.microsoft.com/office/powerpoint/2010/main" val="2226512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574 federally-recognized tribes, and they are all served by one or more of the following agencies,</a:t>
            </a:r>
            <a:r>
              <a:rPr lang="en-US" sz="1800">
                <a:effectLst/>
                <a:latin typeface="Calibri" panose="020F0502020204030204" pitchFamily="34" charset="0"/>
                <a:ea typeface="Calibri" panose="020F0502020204030204" pitchFamily="34" charset="0"/>
              </a:rPr>
              <a:t> Indian Health Service (HIS) Area Offices, IHS Tribal Epidemiology Centers (</a:t>
            </a:r>
            <a:r>
              <a:rPr lang="en-US" sz="1800" u="sng">
                <a:solidFill>
                  <a:srgbClr val="0563C1"/>
                </a:solidFill>
                <a:effectLst/>
                <a:latin typeface="Calibri" panose="020F0502020204030204" pitchFamily="34" charset="0"/>
                <a:ea typeface="Calibri" panose="020F0502020204030204" pitchFamily="34" charset="0"/>
                <a:hlinkClick r:id="rId3"/>
              </a:rPr>
              <a:t>https://www.ihs.gov/epi/tecs/currently-funded-tec/</a:t>
            </a:r>
            <a:r>
              <a:rPr lang="en-US" sz="1800">
                <a:effectLst/>
                <a:latin typeface="Calibri" panose="020F0502020204030204" pitchFamily="34" charset="0"/>
                <a:ea typeface="Calibri" panose="020F0502020204030204" pitchFamily="34" charset="0"/>
              </a:rPr>
              <a:t>), the National Indian Health Boards (</a:t>
            </a:r>
            <a:r>
              <a:rPr lang="en-US" sz="1800" u="sng">
                <a:solidFill>
                  <a:srgbClr val="0563C1"/>
                </a:solidFill>
                <a:effectLst/>
                <a:latin typeface="Calibri" panose="020F0502020204030204" pitchFamily="34" charset="0"/>
                <a:ea typeface="Calibri" panose="020F0502020204030204" pitchFamily="34" charset="0"/>
                <a:hlinkClick r:id="rId4"/>
              </a:rPr>
              <a:t>https://www.nihb.org/about_us/area_health_boards.php</a:t>
            </a:r>
            <a:r>
              <a:rPr lang="en-US" sz="1800">
                <a:effectLst/>
                <a:latin typeface="Calibri" panose="020F0502020204030204" pitchFamily="34" charset="0"/>
                <a:ea typeface="Calibri" panose="020F0502020204030204" pitchFamily="34" charset="0"/>
              </a:rPr>
              <a:t>), tribal consortiums [Alaska Native Tribal Health Consortium, Southern Plains Tribal Health Board, United Indian Health Services, American Indian Health Commission, etc.]), and individual tribes with their own health departments, like the Navajo Nation (but they also rely on IHS too!). Individual tribal health departments would only be with the largest and/or wealthiest tribes (e.g., Navajo and Cherokee nations are huge and have their own health departments – though still served by IHS services as well - but some other tribes are wealthy due to gambling proceeds or through other means so might have their own health departments</a:t>
            </a:r>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19</a:t>
            </a:fld>
            <a:endParaRPr lang="en-US"/>
          </a:p>
        </p:txBody>
      </p:sp>
    </p:spTree>
    <p:extLst>
      <p:ext uri="{BB962C8B-B14F-4D97-AF65-F5344CB8AC3E}">
        <p14:creationId xmlns:p14="http://schemas.microsoft.com/office/powerpoint/2010/main" val="33006733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lnSpc>
                <a:spcPct val="120000"/>
              </a:lnSpc>
              <a:spcBef>
                <a:spcPts val="602"/>
              </a:spcBef>
              <a:spcAft>
                <a:spcPts val="0"/>
              </a:spcAft>
              <a:buClr>
                <a:schemeClr val="accent1"/>
              </a:buClr>
              <a:defRPr/>
            </a:pPr>
            <a:r>
              <a:rPr lang="en-US" sz="1200" b="1" i="1" u="none">
                <a:solidFill>
                  <a:srgbClr val="FF0000"/>
                </a:solidFill>
              </a:rPr>
              <a:t>NOTE to Presenter: Pick one or two to discuss/elaborate;  all are listed for completeness</a:t>
            </a:r>
          </a:p>
          <a:p>
            <a:pPr marL="171450" indent="-171450" fontAlgn="auto">
              <a:lnSpc>
                <a:spcPct val="120000"/>
              </a:lnSpc>
              <a:spcBef>
                <a:spcPts val="602"/>
              </a:spcBef>
              <a:spcAft>
                <a:spcPts val="0"/>
              </a:spcAft>
              <a:buClr>
                <a:schemeClr val="accent1"/>
              </a:buClr>
              <a:buFont typeface="Arial" panose="020B0604020202020204" pitchFamily="34" charset="0"/>
              <a:buChar char="•"/>
              <a:defRPr/>
            </a:pPr>
            <a:r>
              <a:rPr lang="en-US" sz="1200" b="0" u="sng">
                <a:solidFill>
                  <a:srgbClr val="FF0000"/>
                </a:solidFill>
              </a:rPr>
              <a:t>Ensure</a:t>
            </a:r>
            <a:r>
              <a:rPr lang="en-US" sz="1200" b="0"/>
              <a:t> </a:t>
            </a:r>
            <a:r>
              <a:rPr lang="en-US" sz="1200" b="0" u="sng"/>
              <a:t>all levels of government have the capabilities to provide essential public health services</a:t>
            </a:r>
          </a:p>
          <a:p>
            <a:pPr marL="171450" indent="-171450" fontAlgn="auto">
              <a:spcAft>
                <a:spcPts val="0"/>
              </a:spcAft>
              <a:buClr>
                <a:schemeClr val="accent1"/>
              </a:buClr>
              <a:buFont typeface="Arial" panose="020B0604020202020204" pitchFamily="34" charset="0"/>
              <a:buChar char="•"/>
              <a:defRPr/>
            </a:pPr>
            <a:r>
              <a:rPr lang="en-US" sz="1200" b="0" u="sng">
                <a:solidFill>
                  <a:srgbClr val="FF0000"/>
                </a:solidFill>
              </a:rPr>
              <a:t>Act</a:t>
            </a:r>
            <a:r>
              <a:rPr lang="en-US" sz="1200" b="0"/>
              <a:t> when health </a:t>
            </a:r>
            <a:r>
              <a:rPr lang="en-US" sz="1200" b="0" u="sng"/>
              <a:t>threats may span more than one state, a region, or the entire nation</a:t>
            </a:r>
          </a:p>
          <a:p>
            <a:pPr marL="171450" indent="-171450" fontAlgn="auto">
              <a:spcAft>
                <a:spcPts val="0"/>
              </a:spcAft>
              <a:buClr>
                <a:schemeClr val="accent1"/>
              </a:buClr>
              <a:buFont typeface="Arial" panose="020B0604020202020204" pitchFamily="34" charset="0"/>
              <a:buChar char="•"/>
              <a:defRPr/>
            </a:pPr>
            <a:r>
              <a:rPr lang="en-US" sz="1200" b="0" u="sng">
                <a:solidFill>
                  <a:srgbClr val="FF0000"/>
                </a:solidFill>
              </a:rPr>
              <a:t>Act</a:t>
            </a:r>
            <a:r>
              <a:rPr lang="en-US" sz="1200" b="0"/>
              <a:t> where the </a:t>
            </a:r>
            <a:r>
              <a:rPr lang="en-US" sz="1200" b="0" u="sng"/>
              <a:t>solutions may be beyond the jurisdiction of individual states</a:t>
            </a:r>
          </a:p>
          <a:p>
            <a:pPr marL="171450" indent="-171450" fontAlgn="auto">
              <a:spcAft>
                <a:spcPts val="0"/>
              </a:spcAft>
              <a:buClr>
                <a:schemeClr val="accent1"/>
              </a:buClr>
              <a:buFont typeface="Arial" panose="020B0604020202020204" pitchFamily="34" charset="0"/>
              <a:buChar char="•"/>
              <a:defRPr/>
            </a:pPr>
            <a:r>
              <a:rPr lang="en-US" sz="1200" b="0" u="sng">
                <a:solidFill>
                  <a:srgbClr val="FF0000"/>
                </a:solidFill>
              </a:rPr>
              <a:t>Act</a:t>
            </a:r>
            <a:r>
              <a:rPr lang="en-US" sz="1200" b="0"/>
              <a:t> to </a:t>
            </a:r>
            <a:r>
              <a:rPr lang="en-US" sz="1200" b="0" u="sng"/>
              <a:t>assist the states </a:t>
            </a:r>
            <a:r>
              <a:rPr lang="en-US" sz="1200" b="0"/>
              <a:t>when they lack the expertise or resources to effectively respond </a:t>
            </a:r>
            <a:r>
              <a:rPr lang="en-US" sz="1200" b="0" u="sng"/>
              <a:t>in a public health emergency </a:t>
            </a:r>
            <a:r>
              <a:rPr lang="en-US" sz="1200" b="0"/>
              <a:t>(e.g., a disaster, bioterrorism, or an emerging disease) </a:t>
            </a:r>
          </a:p>
          <a:p>
            <a:pPr marL="171450" indent="-171450" fontAlgn="auto">
              <a:spcAft>
                <a:spcPts val="0"/>
              </a:spcAft>
              <a:buClr>
                <a:schemeClr val="accent1"/>
              </a:buClr>
              <a:buFont typeface="Arial" panose="020B0604020202020204" pitchFamily="34" charset="0"/>
              <a:buChar char="•"/>
              <a:defRPr/>
            </a:pPr>
            <a:r>
              <a:rPr lang="en-US" sz="1200" b="0" u="sng">
                <a:solidFill>
                  <a:srgbClr val="FF0000"/>
                </a:solidFill>
              </a:rPr>
              <a:t>Facilitate</a:t>
            </a:r>
            <a:r>
              <a:rPr lang="en-US" sz="1200" b="0"/>
              <a:t> the formulation of </a:t>
            </a:r>
            <a:r>
              <a:rPr lang="en-US" sz="1200" b="0" u="sng"/>
              <a:t>public health goals </a:t>
            </a:r>
            <a:r>
              <a:rPr lang="en-US" sz="1200" b="0"/>
              <a:t>(in collaboration with state and local governments and other relevant stakeholders)</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21</a:t>
            </a:fld>
            <a:endParaRPr lang="en-US"/>
          </a:p>
        </p:txBody>
      </p:sp>
    </p:spTree>
    <p:extLst>
      <p:ext uri="{BB962C8B-B14F-4D97-AF65-F5344CB8AC3E}">
        <p14:creationId xmlns:p14="http://schemas.microsoft.com/office/powerpoint/2010/main" val="557927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a:t>Screening for diseases and conditions </a:t>
            </a:r>
            <a:r>
              <a:rPr lang="en-US" sz="1200"/>
              <a:t>(e.g., newborn screening, HIV/AIDS, TB, diabetes)</a:t>
            </a:r>
          </a:p>
          <a:p>
            <a:pPr marL="171450" indent="-171450">
              <a:buFont typeface="Arial" panose="020B0604020202020204" pitchFamily="34" charset="0"/>
              <a:buChar char="•"/>
            </a:pPr>
            <a:r>
              <a:rPr lang="en-US" sz="1200" b="1"/>
              <a:t>Treatment for diseases </a:t>
            </a:r>
            <a:r>
              <a:rPr lang="en-US" sz="1200"/>
              <a:t>(e.g., TB, STDs, HIV/AIDS, diabetes)</a:t>
            </a:r>
          </a:p>
          <a:p>
            <a:pPr marL="171450" indent="-171450">
              <a:buFont typeface="Arial" panose="020B0604020202020204" pitchFamily="34" charset="0"/>
              <a:buChar char="•"/>
            </a:pPr>
            <a:r>
              <a:rPr lang="en-US" sz="1200" b="1"/>
              <a:t>Technical Assistance and Training </a:t>
            </a:r>
            <a:r>
              <a:rPr lang="en-US" sz="1200"/>
              <a:t>(e.g., emergency responders, hospitals, data management, policy development, local health departments)</a:t>
            </a:r>
          </a:p>
          <a:p>
            <a:pPr marL="171450" indent="-171450">
              <a:buFont typeface="Arial" panose="020B0604020202020204" pitchFamily="34" charset="0"/>
              <a:buChar char="•"/>
            </a:pPr>
            <a:r>
              <a:rPr lang="en-US" sz="1200" b="1"/>
              <a:t>State Laboratory Services </a:t>
            </a:r>
            <a:r>
              <a:rPr lang="en-US" sz="1200"/>
              <a:t>(e.g., bioterrorism agents test, food-borne illness testing, influenza typing, environmental toxins, newborn screening)</a:t>
            </a:r>
          </a:p>
          <a:p>
            <a:pPr marL="171450" indent="-171450">
              <a:buFont typeface="Arial" panose="020B0604020202020204" pitchFamily="34" charset="0"/>
              <a:buChar char="•"/>
            </a:pPr>
            <a:r>
              <a:rPr lang="en-US" sz="1200" b="1"/>
              <a:t>Epidemiology and Surveillance </a:t>
            </a:r>
            <a:r>
              <a:rPr lang="en-US" sz="1200"/>
              <a:t>(e.g., data collection and epidemiology on behavioral risk factors, communicable/infectious diseases, vital statistics, chronic diseases)</a:t>
            </a:r>
          </a:p>
          <a:p>
            <a:pPr marL="171450" indent="-171450">
              <a:buFont typeface="Arial" panose="020B0604020202020204" pitchFamily="34" charset="0"/>
              <a:buChar char="•"/>
            </a:pPr>
            <a:endParaRPr lang="en-US" sz="1200"/>
          </a:p>
          <a:p>
            <a:pPr marL="0" indent="0">
              <a:buFont typeface="Arial" panose="020B0604020202020204" pitchFamily="34" charset="0"/>
              <a:buNone/>
            </a:pPr>
            <a:r>
              <a:rPr lang="en-US" sz="1200"/>
              <a:t>To view specific public health activities delivered by state health departments, visit the ASTHO Profile of State and Territorial Public Health report https://astho.shinyapps.io/profile/</a:t>
            </a:r>
          </a:p>
          <a:p>
            <a:pPr marL="0" indent="0">
              <a:buFont typeface="Arial" panose="020B0604020202020204" pitchFamily="34" charset="0"/>
              <a:buNone/>
            </a:pPr>
            <a:endParaRPr lang="en-US" sz="1200"/>
          </a:p>
          <a:p>
            <a:pPr marL="0" indent="0">
              <a:buFont typeface="Arial" panose="020B0604020202020204" pitchFamily="34" charset="0"/>
              <a:buNone/>
            </a:pPr>
            <a:r>
              <a:rPr lang="en-US" sz="1200"/>
              <a:t>Report home &gt; activities &gt; select year &gt; specific activities &gt; select activity </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24</a:t>
            </a:fld>
            <a:endParaRPr lang="en-US"/>
          </a:p>
        </p:txBody>
      </p:sp>
    </p:spTree>
    <p:extLst>
      <p:ext uri="{BB962C8B-B14F-4D97-AF65-F5344CB8AC3E}">
        <p14:creationId xmlns:p14="http://schemas.microsoft.com/office/powerpoint/2010/main" val="1451385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a:solidFill>
                  <a:srgbClr val="000000"/>
                </a:solidFill>
                <a:effectLst/>
              </a:rPr>
              <a:t>Public health governance structures vary from state to state. The relationship between state health agencies and regional/local public health departments also differs across states. These structural differences have important implications for the delivery of essential public health services. Identifying these differences is integral to understanding the roles, responsibilities, and authorities across levels of government for services provided within the community.</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26</a:t>
            </a:fld>
            <a:endParaRPr lang="en-US"/>
          </a:p>
        </p:txBody>
      </p:sp>
    </p:spTree>
    <p:extLst>
      <p:ext uri="{BB962C8B-B14F-4D97-AF65-F5344CB8AC3E}">
        <p14:creationId xmlns:p14="http://schemas.microsoft.com/office/powerpoint/2010/main" val="2996328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i="0">
                <a:solidFill>
                  <a:srgbClr val="333333"/>
                </a:solidFill>
                <a:effectLst/>
                <a:latin typeface="Open Sans Semibold" panose="020B0706030804020204" pitchFamily="34" charset="0"/>
              </a:rPr>
              <a:t>Governance Health Structures</a:t>
            </a:r>
          </a:p>
          <a:p>
            <a:pPr algn="l"/>
            <a:r>
              <a:rPr lang="en-US" b="0" i="0">
                <a:solidFill>
                  <a:srgbClr val="000000"/>
                </a:solidFill>
                <a:effectLst/>
                <a:latin typeface="Open Sans" panose="020B0606030504020204" pitchFamily="34" charset="0"/>
              </a:rPr>
              <a:t>Public health governance structures vary from state to state. The relationship between state health agencies and regional/local public health departments also differs across states. These structural differences have important implications for the delivery of essential public health services. Identifying these differences is integral to understanding the roles, responsibilities, and authorities across levels of government for services provided within the community.</a:t>
            </a:r>
          </a:p>
          <a:p>
            <a:pPr algn="l"/>
            <a:r>
              <a:rPr lang="en-US" b="0" i="0">
                <a:solidFill>
                  <a:srgbClr val="000000"/>
                </a:solidFill>
                <a:effectLst/>
                <a:latin typeface="Open Sans" panose="020B0606030504020204" pitchFamily="34" charset="0"/>
              </a:rPr>
              <a:t>Types of governance health structures:</a:t>
            </a:r>
          </a:p>
          <a:p>
            <a:pPr marL="171450" indent="-171450" algn="l">
              <a:buFont typeface="Arial" panose="020B0604020202020204" pitchFamily="34" charset="0"/>
              <a:buChar char="•"/>
            </a:pPr>
            <a:r>
              <a:rPr lang="en-US" b="0" i="0">
                <a:solidFill>
                  <a:srgbClr val="000000"/>
                </a:solidFill>
                <a:effectLst/>
                <a:latin typeface="Open Sans" panose="020B0606030504020204" pitchFamily="34" charset="0"/>
              </a:rPr>
              <a:t>Centralized or largely centralized structure: Local health units are primarily led by employees of the state</a:t>
            </a:r>
          </a:p>
          <a:p>
            <a:pPr marL="171450" indent="-171450" algn="l">
              <a:buFont typeface="Arial" panose="020B0604020202020204" pitchFamily="34" charset="0"/>
              <a:buChar char="•"/>
            </a:pPr>
            <a:r>
              <a:rPr lang="en-US" b="0" i="0">
                <a:solidFill>
                  <a:srgbClr val="000000"/>
                </a:solidFill>
                <a:effectLst/>
                <a:latin typeface="Open Sans" panose="020B0606030504020204" pitchFamily="34" charset="0"/>
              </a:rPr>
              <a:t>Decentralized or largely decentralized structure: Local health units are primarily led by employees of local governments.</a:t>
            </a:r>
          </a:p>
          <a:p>
            <a:pPr marL="171450" indent="-171450" algn="l">
              <a:buFont typeface="Arial" panose="020B0604020202020204" pitchFamily="34" charset="0"/>
              <a:buChar char="•"/>
            </a:pPr>
            <a:r>
              <a:rPr lang="en-US" b="0" i="0">
                <a:solidFill>
                  <a:srgbClr val="000000"/>
                </a:solidFill>
                <a:effectLst/>
                <a:latin typeface="Open Sans" panose="020B0606030504020204" pitchFamily="34" charset="0"/>
              </a:rPr>
              <a:t>Mixed structure: Some local health units are led by employees of the state and some are led by employees of local government. No single structure predominates.</a:t>
            </a:r>
          </a:p>
          <a:p>
            <a:pPr marL="171450" indent="-171450" algn="l">
              <a:buFont typeface="Arial" panose="020B0604020202020204" pitchFamily="34" charset="0"/>
              <a:buChar char="•"/>
            </a:pPr>
            <a:r>
              <a:rPr lang="en-US" b="0" i="0">
                <a:solidFill>
                  <a:srgbClr val="000000"/>
                </a:solidFill>
                <a:effectLst/>
                <a:latin typeface="Open Sans" panose="020B0606030504020204" pitchFamily="34" charset="0"/>
              </a:rPr>
              <a:t>Shared or largely shared structure: Local health units might be led by employees of the state or by employees of local government. If they are led by state employees, then local government has the authority to make fiscal decisions and/or issue public health orders; if they are led by local employees, then the state has authority.</a:t>
            </a:r>
          </a:p>
          <a:p>
            <a:pPr marL="171450" indent="-171450" algn="l">
              <a:buFont typeface="Arial" panose="020B0604020202020204" pitchFamily="34" charset="0"/>
              <a:buChar char="•"/>
            </a:pPr>
            <a:endParaRPr lang="en-US" b="0" i="0">
              <a:solidFill>
                <a:srgbClr val="000000"/>
              </a:solidFill>
              <a:effectLst/>
              <a:latin typeface="Open Sans" panose="020B0606030504020204" pitchFamily="34" charset="0"/>
            </a:endParaRPr>
          </a:p>
          <a:p>
            <a:pPr marL="0" indent="0" algn="l">
              <a:buFont typeface="Arial" panose="020B0604020202020204" pitchFamily="34" charset="0"/>
              <a:buNone/>
            </a:pPr>
            <a:r>
              <a:rPr lang="en-US" b="0" i="0">
                <a:solidFill>
                  <a:srgbClr val="000000"/>
                </a:solidFill>
                <a:effectLst/>
                <a:latin typeface="Open Sans" panose="020B0606030504020204" pitchFamily="34" charset="0"/>
              </a:rPr>
              <a:t>Source: </a:t>
            </a:r>
            <a:r>
              <a:rPr lang="en-US" b="0" i="1">
                <a:solidFill>
                  <a:srgbClr val="000000"/>
                </a:solidFill>
                <a:effectLst/>
                <a:latin typeface="Open Sans" panose="020B0606030504020204" pitchFamily="34" charset="0"/>
              </a:rPr>
              <a:t>The ASTHO Profile of State Public Health, Volume 5</a:t>
            </a:r>
            <a:endParaRPr lang="en-US" b="0" i="0">
              <a:solidFill>
                <a:srgbClr val="000000"/>
              </a:solidFill>
              <a:effectLst/>
              <a:latin typeface="Open Sans" panose="020B0606030504020204" pitchFamily="34" charset="0"/>
            </a:endParaRP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27</a:t>
            </a:fld>
            <a:endParaRPr lang="en-US"/>
          </a:p>
        </p:txBody>
      </p:sp>
    </p:spTree>
    <p:extLst>
      <p:ext uri="{BB962C8B-B14F-4D97-AF65-F5344CB8AC3E}">
        <p14:creationId xmlns:p14="http://schemas.microsoft.com/office/powerpoint/2010/main" val="3242649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most frequent services and activities provided by local health departments in the US. </a:t>
            </a:r>
          </a:p>
        </p:txBody>
      </p:sp>
      <p:sp>
        <p:nvSpPr>
          <p:cNvPr id="4" name="Slide Number Placeholder 3"/>
          <p:cNvSpPr>
            <a:spLocks noGrp="1"/>
          </p:cNvSpPr>
          <p:nvPr>
            <p:ph type="sldNum" sz="quarter" idx="5"/>
          </p:nvPr>
        </p:nvSpPr>
        <p:spPr/>
        <p:txBody>
          <a:bodyPr/>
          <a:lstStyle/>
          <a:p>
            <a:fld id="{35524C36-B87D-432B-A82D-ABB44BDAF7F9}" type="slidenum">
              <a:rPr lang="en-US" smtClean="0"/>
              <a:t>28</a:t>
            </a:fld>
            <a:endParaRPr lang="en-US"/>
          </a:p>
        </p:txBody>
      </p:sp>
    </p:spTree>
    <p:extLst>
      <p:ext uri="{BB962C8B-B14F-4D97-AF65-F5344CB8AC3E}">
        <p14:creationId xmlns:p14="http://schemas.microsoft.com/office/powerpoint/2010/main" val="29104101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863" indent="-342863" defTabSz="914300" eaLnBrk="1" fontAlgn="auto" hangingPunct="1">
              <a:spcBef>
                <a:spcPct val="20000"/>
              </a:spcBef>
              <a:spcAft>
                <a:spcPts val="0"/>
              </a:spcAft>
              <a:buClr>
                <a:srgbClr val="FFC000"/>
              </a:buClr>
              <a:buSzPct val="70000"/>
              <a:buFont typeface="Arial" pitchFamily="34" charset="0"/>
              <a:buChar char="•"/>
              <a:defRPr/>
            </a:pPr>
            <a:r>
              <a:rPr lang="en-US" sz="1400" b="1">
                <a:latin typeface="Times New Roman" pitchFamily="18" charset="0"/>
                <a:ea typeface="+mn-ea"/>
                <a:cs typeface="Times New Roman" pitchFamily="18" charset="0"/>
              </a:rPr>
              <a:t>The 5 US territories </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Puerto Rico </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Guam</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US Virgin Islands </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American Samoa </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Commonwealth of the Northern Mariana Islands</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endParaRPr lang="en-US" sz="1400">
              <a:latin typeface="Times New Roman" pitchFamily="18" charset="0"/>
              <a:ea typeface="+mn-ea"/>
              <a:cs typeface="Times New Roman" pitchFamily="18" charset="0"/>
            </a:endParaRPr>
          </a:p>
          <a:p>
            <a:pPr marL="284282" indent="-285750" defTabSz="914300" eaLnBrk="1" fontAlgn="auto" hangingPunct="1">
              <a:spcBef>
                <a:spcPct val="20000"/>
              </a:spcBef>
              <a:spcAft>
                <a:spcPts val="0"/>
              </a:spcAft>
              <a:buClr>
                <a:srgbClr val="FFC000"/>
              </a:buClr>
              <a:buSzPct val="100000"/>
              <a:buFont typeface="Arial" pitchFamily="34" charset="0"/>
              <a:buChar char="•"/>
              <a:defRPr/>
            </a:pPr>
            <a:r>
              <a:rPr lang="en-US" sz="1400" b="1">
                <a:latin typeface="Times New Roman" pitchFamily="18" charset="0"/>
                <a:ea typeface="+mn-ea"/>
                <a:cs typeface="Times New Roman" pitchFamily="18" charset="0"/>
              </a:rPr>
              <a:t>    The 3 Freely Associated States—sovereign nations in a </a:t>
            </a:r>
            <a:r>
              <a:rPr lang="en-US" sz="1400" b="1" u="sng">
                <a:latin typeface="Times New Roman" pitchFamily="18" charset="0"/>
                <a:ea typeface="+mn-ea"/>
                <a:cs typeface="Times New Roman" pitchFamily="18" charset="0"/>
              </a:rPr>
              <a:t>Compact of Free Association</a:t>
            </a:r>
            <a:r>
              <a:rPr lang="en-US" sz="1400" b="1">
                <a:latin typeface="Times New Roman" pitchFamily="18" charset="0"/>
                <a:ea typeface="+mn-ea"/>
                <a:cs typeface="Times New Roman" pitchFamily="18" charset="0"/>
              </a:rPr>
              <a:t> (COFA) with the US</a:t>
            </a:r>
            <a:endParaRPr lang="en-US" sz="1400">
              <a:latin typeface="Times New Roman" pitchFamily="18" charset="0"/>
              <a:ea typeface="+mn-ea"/>
              <a:cs typeface="Times New Roman" pitchFamily="18" charset="0"/>
            </a:endParaRPr>
          </a:p>
          <a:p>
            <a:pPr marL="285750" indent="-285750" defTabSz="914300" eaLnBrk="1" fontAlgn="auto" hangingPunct="1">
              <a:spcBef>
                <a:spcPct val="20000"/>
              </a:spcBef>
              <a:spcAft>
                <a:spcPts val="0"/>
              </a:spcAft>
              <a:buClr>
                <a:srgbClr val="FFC000"/>
              </a:buClr>
              <a:buSzPct val="70000"/>
              <a:buFont typeface="Arial" pitchFamily="34" charset="0"/>
              <a:buChar char="•"/>
              <a:defRPr/>
            </a:pPr>
            <a:r>
              <a:rPr lang="en-US" sz="1400">
                <a:latin typeface="Times New Roman" pitchFamily="18" charset="0"/>
                <a:ea typeface="+mn-ea"/>
                <a:cs typeface="Times New Roman" pitchFamily="18" charset="0"/>
              </a:rPr>
              <a:t>The COFA is a long-term agreement between the US and 3 countries that were formerly part of the Trust Territory of the Pacific Islands. The COFA guarantees financial assistance in exchange for full international defense authority and responsibility.  It helps protect our strategic interests in the Pacific region. The 3 countries are</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Republic of the Marshall Islands </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Federated States of Micronesia</a:t>
            </a:r>
          </a:p>
          <a:p>
            <a:pPr marL="742900" lvl="1" indent="-285750" defTabSz="914300" eaLnBrk="1" fontAlgn="auto" hangingPunct="1">
              <a:spcBef>
                <a:spcPct val="20000"/>
              </a:spcBef>
              <a:spcAft>
                <a:spcPts val="0"/>
              </a:spcAft>
              <a:buClr>
                <a:srgbClr val="FFC000"/>
              </a:buClr>
              <a:buSzPct val="100000"/>
              <a:buFont typeface="Arial" pitchFamily="34" charset="0"/>
              <a:buChar char="•"/>
              <a:defRPr/>
            </a:pPr>
            <a:r>
              <a:rPr lang="en-US" sz="1400">
                <a:latin typeface="Times New Roman" pitchFamily="18" charset="0"/>
                <a:ea typeface="+mn-ea"/>
                <a:cs typeface="Times New Roman" pitchFamily="18" charset="0"/>
              </a:rPr>
              <a:t>Republic of Palau</a:t>
            </a:r>
          </a:p>
          <a:p>
            <a:pPr defTabSz="914300" eaLnBrk="1" fontAlgn="auto" hangingPunct="1">
              <a:spcBef>
                <a:spcPct val="20000"/>
              </a:spcBef>
              <a:spcAft>
                <a:spcPts val="0"/>
              </a:spcAft>
              <a:buClr>
                <a:srgbClr val="FFC000"/>
              </a:buClr>
              <a:buSzPct val="100000"/>
              <a:defRPr/>
            </a:pPr>
            <a:r>
              <a:rPr lang="en-US" sz="1400">
                <a:latin typeface="Times New Roman" pitchFamily="18" charset="0"/>
                <a:ea typeface="+mn-ea"/>
                <a:cs typeface="Times New Roman" pitchFamily="18" charset="0"/>
              </a:rPr>
              <a:t>Even though they are sovereign nations, the Freely Associated States are typically eligible for the same federal public health grants as the US states.  </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30</a:t>
            </a:fld>
            <a:endParaRPr lang="en-US"/>
          </a:p>
        </p:txBody>
      </p:sp>
    </p:spTree>
    <p:extLst>
      <p:ext uri="{BB962C8B-B14F-4D97-AF65-F5344CB8AC3E}">
        <p14:creationId xmlns:p14="http://schemas.microsoft.com/office/powerpoint/2010/main" val="15439477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863" indent="-342863" defTabSz="914300" eaLnBrk="1" fontAlgn="auto" hangingPunct="1">
              <a:spcBef>
                <a:spcPct val="20000"/>
              </a:spcBef>
              <a:spcAft>
                <a:spcPts val="0"/>
              </a:spcAft>
              <a:buClr>
                <a:srgbClr val="FFC000"/>
              </a:buClr>
              <a:buSzPct val="70000"/>
              <a:buFont typeface="Arial" pitchFamily="34" charset="0"/>
              <a:buChar char="•"/>
              <a:defRPr/>
            </a:pPr>
            <a:r>
              <a:rPr lang="en-US" sz="1200" b="1">
                <a:latin typeface="Times New Roman" pitchFamily="18" charset="0"/>
                <a:ea typeface="+mn-ea"/>
                <a:cs typeface="Times New Roman" pitchFamily="18" charset="0"/>
              </a:rPr>
              <a:t>Geography—</a:t>
            </a:r>
            <a:r>
              <a:rPr lang="en-US" sz="1200" b="0">
                <a:latin typeface="Times New Roman" pitchFamily="18" charset="0"/>
                <a:ea typeface="+mn-ea"/>
                <a:cs typeface="Times New Roman" pitchFamily="18" charset="0"/>
              </a:rPr>
              <a:t>I</a:t>
            </a:r>
            <a:r>
              <a:rPr lang="en-US" sz="1200">
                <a:latin typeface="Times New Roman" pitchFamily="18" charset="0"/>
                <a:ea typeface="+mn-ea"/>
                <a:cs typeface="Times New Roman" pitchFamily="18" charset="0"/>
              </a:rPr>
              <a:t>nsular Areas are typically isolated and remote islands with small and widely dispersed populations (except Puerto Rico); poses challenges to access to public health services and difficulty in implementing programs (e.g., the Federated States of Micronesia are made up of more than 600 islands spread out over an area that would span about 2/3 of the way across the US, but their population is just over 100,000).</a:t>
            </a:r>
          </a:p>
          <a:p>
            <a:pPr marL="342863" indent="-342863" defTabSz="914300" eaLnBrk="1" fontAlgn="auto" hangingPunct="1">
              <a:spcBef>
                <a:spcPct val="20000"/>
              </a:spcBef>
              <a:spcAft>
                <a:spcPts val="0"/>
              </a:spcAft>
              <a:buClr>
                <a:srgbClr val="FFC000"/>
              </a:buClr>
              <a:buSzPct val="70000"/>
              <a:buFont typeface="Arial" pitchFamily="34" charset="0"/>
              <a:buChar char="•"/>
              <a:defRPr/>
            </a:pPr>
            <a:r>
              <a:rPr lang="en-US" sz="1200" b="1">
                <a:latin typeface="Times New Roman" pitchFamily="18" charset="0"/>
                <a:ea typeface="+mn-ea"/>
                <a:cs typeface="Times New Roman" pitchFamily="18" charset="0"/>
              </a:rPr>
              <a:t>Culture—</a:t>
            </a:r>
            <a:r>
              <a:rPr lang="en-US" sz="1200">
                <a:latin typeface="Times New Roman" pitchFamily="18" charset="0"/>
                <a:ea typeface="+mn-ea"/>
                <a:cs typeface="Times New Roman" pitchFamily="18" charset="0"/>
              </a:rPr>
              <a:t>Caribbean and Pacific Island cultures, values, customs, beliefs, and social norms often are very different from the American mainland. Federally funded and designed public health programs may be less relevant.</a:t>
            </a:r>
          </a:p>
          <a:p>
            <a:pPr marL="342863" indent="-342863" defTabSz="914300" eaLnBrk="1" fontAlgn="auto" hangingPunct="1">
              <a:spcBef>
                <a:spcPct val="20000"/>
              </a:spcBef>
              <a:spcAft>
                <a:spcPts val="0"/>
              </a:spcAft>
              <a:buClr>
                <a:srgbClr val="FFC000"/>
              </a:buClr>
              <a:buSzPct val="70000"/>
              <a:buFont typeface="Arial" pitchFamily="34" charset="0"/>
              <a:buChar char="•"/>
              <a:defRPr/>
            </a:pPr>
            <a:r>
              <a:rPr lang="en-US" sz="1200" b="1">
                <a:latin typeface="Times New Roman" pitchFamily="18" charset="0"/>
                <a:ea typeface="+mn-ea"/>
                <a:cs typeface="Times New Roman" pitchFamily="18" charset="0"/>
              </a:rPr>
              <a:t>Economy—</a:t>
            </a:r>
            <a:r>
              <a:rPr lang="en-US" sz="1200">
                <a:latin typeface="Times New Roman" pitchFamily="18" charset="0"/>
                <a:ea typeface="+mn-ea"/>
                <a:cs typeface="Times New Roman" pitchFamily="18" charset="0"/>
              </a:rPr>
              <a:t>Economies are typically very small and fragile, resulting in inadequate public health systems that rely almost exclusively on support from the US. </a:t>
            </a:r>
          </a:p>
          <a:p>
            <a:pPr marL="342863" indent="-342863" defTabSz="914300" eaLnBrk="1" fontAlgn="auto" hangingPunct="1">
              <a:spcBef>
                <a:spcPct val="20000"/>
              </a:spcBef>
              <a:spcAft>
                <a:spcPts val="0"/>
              </a:spcAft>
              <a:buClr>
                <a:srgbClr val="FFC000"/>
              </a:buClr>
              <a:buSzPct val="70000"/>
              <a:buFont typeface="Arial" pitchFamily="34" charset="0"/>
              <a:buChar char="•"/>
              <a:defRPr/>
            </a:pPr>
            <a:r>
              <a:rPr lang="en-US" sz="1200" b="1">
                <a:latin typeface="Times New Roman" pitchFamily="18" charset="0"/>
                <a:ea typeface="+mn-ea"/>
                <a:cs typeface="Times New Roman" pitchFamily="18" charset="0"/>
              </a:rPr>
              <a:t>Education—</a:t>
            </a:r>
            <a:r>
              <a:rPr lang="en-US" sz="1200">
                <a:latin typeface="Times New Roman" pitchFamily="18" charset="0"/>
                <a:ea typeface="+mn-ea"/>
                <a:cs typeface="Times New Roman" pitchFamily="18" charset="0"/>
              </a:rPr>
              <a:t>Access to quality education at the primary, secondary, and college level is very limited; those who get a good education often leave the islands for greater career opportunities, thus the public health workforce is often underqualified and underpaid.</a:t>
            </a:r>
          </a:p>
          <a:p>
            <a:pPr marL="342863" indent="-342863" defTabSz="914300" eaLnBrk="1" fontAlgn="auto" hangingPunct="1">
              <a:spcBef>
                <a:spcPct val="20000"/>
              </a:spcBef>
              <a:spcAft>
                <a:spcPts val="0"/>
              </a:spcAft>
              <a:buClr>
                <a:srgbClr val="FFC000"/>
              </a:buClr>
              <a:buSzPct val="70000"/>
              <a:buFont typeface="Arial" pitchFamily="34" charset="0"/>
              <a:buChar char="•"/>
              <a:defRPr/>
            </a:pPr>
            <a:r>
              <a:rPr lang="en-US" sz="1200" b="1">
                <a:latin typeface="Times New Roman" pitchFamily="18" charset="0"/>
                <a:ea typeface="+mn-ea"/>
                <a:cs typeface="Times New Roman" pitchFamily="18" charset="0"/>
              </a:rPr>
              <a:t>Morbidity and mortality—</a:t>
            </a:r>
            <a:r>
              <a:rPr lang="en-US" sz="1200">
                <a:latin typeface="Times New Roman" pitchFamily="18" charset="0"/>
                <a:ea typeface="+mn-ea"/>
                <a:cs typeface="Times New Roman" pitchFamily="18" charset="0"/>
              </a:rPr>
              <a:t>The Insular Areas lie somewhere between developed and developing countries and unfortunately their public health problems include the worst of both.  On the one hand, they suffer from developing world public health threats like multidrug-resistant</a:t>
            </a:r>
            <a:r>
              <a:rPr lang="en-US" sz="1200" baseline="0">
                <a:latin typeface="Times New Roman" pitchFamily="18" charset="0"/>
                <a:ea typeface="+mn-ea"/>
                <a:cs typeface="Times New Roman" pitchFamily="18" charset="0"/>
              </a:rPr>
              <a:t> </a:t>
            </a:r>
            <a:r>
              <a:rPr lang="en-US" sz="1200">
                <a:latin typeface="Times New Roman" pitchFamily="18" charset="0"/>
                <a:ea typeface="+mn-ea"/>
                <a:cs typeface="Times New Roman" pitchFamily="18" charset="0"/>
              </a:rPr>
              <a:t>TB, Dengue fever and Hansen’s disease. On the other hand, they have some of the highest rates of obesity and diabetes in the world.</a:t>
            </a:r>
            <a:r>
              <a:rPr lang="en-US" sz="1200">
                <a:latin typeface="Times New Roman" pitchFamily="18" charset="0"/>
                <a:cs typeface="Times New Roman" pitchFamily="18" charset="0"/>
              </a:rPr>
              <a:t> And they are particularly vulnerable to becoming a corridor for emerging public health threats originating in Asia to make their way to the US.</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31</a:t>
            </a:fld>
            <a:endParaRPr lang="en-US"/>
          </a:p>
        </p:txBody>
      </p:sp>
    </p:spTree>
    <p:extLst>
      <p:ext uri="{BB962C8B-B14F-4D97-AF65-F5344CB8AC3E}">
        <p14:creationId xmlns:p14="http://schemas.microsoft.com/office/powerpoint/2010/main" val="249096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of 1/08/24 – Tribal Health --  CDC, https://www.cdc.gov/tribal/tribes-organizations-health/tribal_groups.html</a:t>
            </a:r>
          </a:p>
        </p:txBody>
      </p:sp>
      <p:sp>
        <p:nvSpPr>
          <p:cNvPr id="4" name="Slide Number Placeholder 3"/>
          <p:cNvSpPr>
            <a:spLocks noGrp="1"/>
          </p:cNvSpPr>
          <p:nvPr>
            <p:ph type="sldNum" sz="quarter" idx="5"/>
          </p:nvPr>
        </p:nvSpPr>
        <p:spPr/>
        <p:txBody>
          <a:bodyPr/>
          <a:lstStyle/>
          <a:p>
            <a:fld id="{35524C36-B87D-432B-A82D-ABB44BDAF7F9}" type="slidenum">
              <a:rPr lang="en-US" smtClean="0"/>
              <a:t>33</a:t>
            </a:fld>
            <a:endParaRPr lang="en-US"/>
          </a:p>
        </p:txBody>
      </p:sp>
    </p:spTree>
    <p:extLst>
      <p:ext uri="{BB962C8B-B14F-4D97-AF65-F5344CB8AC3E}">
        <p14:creationId xmlns:p14="http://schemas.microsoft.com/office/powerpoint/2010/main" val="3762901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Overall public health system </a:t>
            </a:r>
          </a:p>
          <a:p>
            <a:r>
              <a:rPr lang="en-US"/>
              <a:t>The public health system includes all public, private, and voluntary entities that contribute to public health activities within a given area. </a:t>
            </a:r>
          </a:p>
          <a:p>
            <a:r>
              <a:rPr lang="en-US"/>
              <a:t>Entities within a public health system can include hospitals, physicians, managed care organizations, environmental agencies, social service organizations, educational systems, community-based organizations, religious institutions, and many others. </a:t>
            </a:r>
          </a:p>
          <a:p>
            <a:r>
              <a:rPr lang="en-US"/>
              <a:t>All of these organizations play a role in working to improve the public’s health.</a:t>
            </a:r>
          </a:p>
          <a:p>
            <a:endParaRPr lang="en-US"/>
          </a:p>
        </p:txBody>
      </p:sp>
      <p:sp>
        <p:nvSpPr>
          <p:cNvPr id="4" name="Slide Number Placeholder 3"/>
          <p:cNvSpPr>
            <a:spLocks noGrp="1"/>
          </p:cNvSpPr>
          <p:nvPr>
            <p:ph type="sldNum" sz="quarter" idx="5"/>
          </p:nvPr>
        </p:nvSpPr>
        <p:spPr/>
        <p:txBody>
          <a:bodyPr/>
          <a:lstStyle/>
          <a:p>
            <a:fld id="{35524C36-B87D-432B-A82D-ABB44BDAF7F9}" type="slidenum">
              <a:rPr lang="en-US" smtClean="0"/>
              <a:t>34</a:t>
            </a:fld>
            <a:endParaRPr lang="en-US"/>
          </a:p>
        </p:txBody>
      </p:sp>
    </p:spTree>
    <p:extLst>
      <p:ext uri="{BB962C8B-B14F-4D97-AF65-F5344CB8AC3E}">
        <p14:creationId xmlns:p14="http://schemas.microsoft.com/office/powerpoint/2010/main" val="1381092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261AF-115C-C8AD-32B2-7011B2F402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38ACE2-2E0D-2F2E-ECF0-295F6C5748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D6B97F-7530-634E-787A-79A14B331EB9}"/>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5" name="Footer Placeholder 4">
            <a:extLst>
              <a:ext uri="{FF2B5EF4-FFF2-40B4-BE49-F238E27FC236}">
                <a16:creationId xmlns:a16="http://schemas.microsoft.com/office/drawing/2014/main" id="{37E249D7-16B9-D6BD-8FF6-E33C41043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B9DA6F-3F86-F060-8B1D-5ECEC3351AA1}"/>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3068861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AF606-43E0-CBB7-0FA0-7FEE181F542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5E8E5B-394B-99A5-59EF-D5D2A8BC3A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C0CB28-5D8B-6E85-0AC6-DEF22A667F72}"/>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5" name="Footer Placeholder 4">
            <a:extLst>
              <a:ext uri="{FF2B5EF4-FFF2-40B4-BE49-F238E27FC236}">
                <a16:creationId xmlns:a16="http://schemas.microsoft.com/office/drawing/2014/main" id="{23991ED9-37F3-0F06-1726-E86DE1123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71F1A4-2DEA-DE2E-E2B6-7570ECF566DE}"/>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3019293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B4D2-AD73-A71A-50B6-D101FD7CB8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02CF0A-140A-7CF9-C762-B880B975B5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13B8D1-2C51-1A9D-9881-22B976B0A442}"/>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5" name="Footer Placeholder 4">
            <a:extLst>
              <a:ext uri="{FF2B5EF4-FFF2-40B4-BE49-F238E27FC236}">
                <a16:creationId xmlns:a16="http://schemas.microsoft.com/office/drawing/2014/main" id="{311A7782-9C9E-F855-0086-C67A3CB152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F81292-E06B-ADF6-6A4F-2EF874BE0A87}"/>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2120183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E8F08-752E-7C0E-5687-93C17A9F5E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8BBF20-1286-DEB2-6792-9B34F66351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E56841-E98A-862A-C192-3C9BD350E7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19ACE3-D23B-E6BA-128D-9BF232F0B608}"/>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6" name="Footer Placeholder 5">
            <a:extLst>
              <a:ext uri="{FF2B5EF4-FFF2-40B4-BE49-F238E27FC236}">
                <a16:creationId xmlns:a16="http://schemas.microsoft.com/office/drawing/2014/main" id="{9FDFAD82-5BCE-5A20-FD64-48B895F57A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92D629-5980-C591-4081-8E3ECD73DB79}"/>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2624361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D0494-2B0E-D520-062F-7DB472C38C0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278D7C-7376-D3F7-AAC7-2BA354E39A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BC3CED-DA07-41C8-58C5-41E4243EC9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D2B706-7592-747B-6671-7A9BD8FF9E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4C5DDD-C9A1-F0E0-5C0B-A144A6DA2E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3FD46A-27F3-5FCC-629B-DE4E6226F883}"/>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8" name="Footer Placeholder 7">
            <a:extLst>
              <a:ext uri="{FF2B5EF4-FFF2-40B4-BE49-F238E27FC236}">
                <a16:creationId xmlns:a16="http://schemas.microsoft.com/office/drawing/2014/main" id="{8A98681C-6BE9-4EDD-3331-0EAA8C5376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691D144-B5CD-79C7-B0D4-E99C67672AEB}"/>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1478313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9EB1E-10B6-A342-0894-5ECF258B8E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A2DC7C-15E6-755E-8C01-9A0C4E20B520}"/>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4" name="Footer Placeholder 3">
            <a:extLst>
              <a:ext uri="{FF2B5EF4-FFF2-40B4-BE49-F238E27FC236}">
                <a16:creationId xmlns:a16="http://schemas.microsoft.com/office/drawing/2014/main" id="{00A0F76E-9B11-B15C-C45E-1FBEAC02E8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6795C6-68C3-39DB-8E7A-CD48ED70E7D8}"/>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819279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6C20D2-5F53-99F7-BBA2-A482E7651240}"/>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3" name="Footer Placeholder 2">
            <a:extLst>
              <a:ext uri="{FF2B5EF4-FFF2-40B4-BE49-F238E27FC236}">
                <a16:creationId xmlns:a16="http://schemas.microsoft.com/office/drawing/2014/main" id="{64EB9DB8-9084-2786-DEEF-94584865B2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88BCC0-F683-ACBE-107A-B5B6EA3B2EED}"/>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1068845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24ED1-FACD-0801-AC6F-1B0972A525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6D9299-F211-FA61-4558-CDB9F95D74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B7357F-8E18-9637-4120-5DA0B5B59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3C0100-3044-5443-A25B-2904116F1ED6}"/>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6" name="Footer Placeholder 5">
            <a:extLst>
              <a:ext uri="{FF2B5EF4-FFF2-40B4-BE49-F238E27FC236}">
                <a16:creationId xmlns:a16="http://schemas.microsoft.com/office/drawing/2014/main" id="{DCD66200-2EA4-6E16-12D7-D437D10D9F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C1DDD2-DD0F-F806-34C5-7060542E3FDC}"/>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3200111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42394-D423-DBC1-8963-AA4B43E4FD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2DF3A3-E8B4-E1B7-3CF1-D86E583950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C962A0-7DD8-BD2D-E48F-6CEC90064B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3B2B07-54A0-6FB1-84E1-4DDEB18373C4}"/>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6" name="Footer Placeholder 5">
            <a:extLst>
              <a:ext uri="{FF2B5EF4-FFF2-40B4-BE49-F238E27FC236}">
                <a16:creationId xmlns:a16="http://schemas.microsoft.com/office/drawing/2014/main" id="{A60BDA8C-1FD5-A168-9209-970B1991BE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234D43-0649-12F4-BABF-9972DDC6BD7D}"/>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3870032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0A996-70BE-D2AD-07CC-750A367032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FC205D-D02F-B4D6-6782-257D6FAF9F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994DC-FD15-10C8-E8CF-829DB2987C09}"/>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5" name="Footer Placeholder 4">
            <a:extLst>
              <a:ext uri="{FF2B5EF4-FFF2-40B4-BE49-F238E27FC236}">
                <a16:creationId xmlns:a16="http://schemas.microsoft.com/office/drawing/2014/main" id="{4749963E-20BE-54CB-8700-4AAD870C47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7307E2-63ED-4560-493A-F41FDB6225BD}"/>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121670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271B7F-DE90-8DA9-CDD7-4B6372AD0F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E499CF-64E2-5777-F835-1E948D0B7B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CA85E-29BD-A940-9F64-9527E56389F0}"/>
              </a:ext>
            </a:extLst>
          </p:cNvPr>
          <p:cNvSpPr>
            <a:spLocks noGrp="1"/>
          </p:cNvSpPr>
          <p:nvPr>
            <p:ph type="dt" sz="half" idx="10"/>
          </p:nvPr>
        </p:nvSpPr>
        <p:spPr/>
        <p:txBody>
          <a:bodyPr/>
          <a:lstStyle/>
          <a:p>
            <a:fld id="{F1B2508B-7819-4A2A-8476-008E51C30BE0}" type="datetimeFigureOut">
              <a:rPr lang="en-US" smtClean="0"/>
              <a:t>8/19/2026</a:t>
            </a:fld>
            <a:endParaRPr lang="en-US"/>
          </a:p>
        </p:txBody>
      </p:sp>
      <p:sp>
        <p:nvSpPr>
          <p:cNvPr id="5" name="Footer Placeholder 4">
            <a:extLst>
              <a:ext uri="{FF2B5EF4-FFF2-40B4-BE49-F238E27FC236}">
                <a16:creationId xmlns:a16="http://schemas.microsoft.com/office/drawing/2014/main" id="{6F1855B0-4422-49ED-071D-3D2EF7CDA1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12C15-960C-A843-BF76-449D60788EDD}"/>
              </a:ext>
            </a:extLst>
          </p:cNvPr>
          <p:cNvSpPr>
            <a:spLocks noGrp="1"/>
          </p:cNvSpPr>
          <p:nvPr>
            <p:ph type="sldNum" sz="quarter" idx="12"/>
          </p:nvPr>
        </p:nvSpPr>
        <p:spPr/>
        <p:txBody>
          <a:bodyPr/>
          <a:lstStyle/>
          <a:p>
            <a:fld id="{F6BA07D0-8890-466E-A530-E7A86C7293C6}" type="slidenum">
              <a:rPr lang="en-US" smtClean="0"/>
              <a:t>‹#›</a:t>
            </a:fld>
            <a:endParaRPr lang="en-US"/>
          </a:p>
        </p:txBody>
      </p:sp>
    </p:spTree>
    <p:extLst>
      <p:ext uri="{BB962C8B-B14F-4D97-AF65-F5344CB8AC3E}">
        <p14:creationId xmlns:p14="http://schemas.microsoft.com/office/powerpoint/2010/main" val="144146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D70FE4-D356-9F28-3401-4A62E45595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52A7-55EE-DB7B-3798-799CB7C2FD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980186-C2CA-C7EC-BA0E-72FA809B00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B2508B-7819-4A2A-8476-008E51C30BE0}" type="datetimeFigureOut">
              <a:rPr lang="en-US" smtClean="0"/>
              <a:t>8/19/2026</a:t>
            </a:fld>
            <a:endParaRPr lang="en-US"/>
          </a:p>
        </p:txBody>
      </p:sp>
      <p:sp>
        <p:nvSpPr>
          <p:cNvPr id="5" name="Footer Placeholder 4">
            <a:extLst>
              <a:ext uri="{FF2B5EF4-FFF2-40B4-BE49-F238E27FC236}">
                <a16:creationId xmlns:a16="http://schemas.microsoft.com/office/drawing/2014/main" id="{70C25405-206E-6FC4-4528-BF7925B85FC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9519BE-89EC-9C98-39A4-B557E07AE7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BA07D0-8890-466E-A530-E7A86C7293C6}" type="slidenum">
              <a:rPr lang="en-US" smtClean="0"/>
              <a:t>‹#›</a:t>
            </a:fld>
            <a:endParaRPr lang="en-US"/>
          </a:p>
        </p:txBody>
      </p:sp>
    </p:spTree>
    <p:extLst>
      <p:ext uri="{BB962C8B-B14F-4D97-AF65-F5344CB8AC3E}">
        <p14:creationId xmlns:p14="http://schemas.microsoft.com/office/powerpoint/2010/main" val="737610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hyperlink" Target="https://www.cdc.gov/nchs/products/databriefs/db456.htm" TargetMode="Externa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diagramColors" Target="../diagrams/colors2.xml"/><Relationship Id="rId3" Type="http://schemas.openxmlformats.org/officeDocument/2006/relationships/notesSlide" Target="../notesSlides/notesSlide6.xml"/><Relationship Id="rId7" Type="http://schemas.openxmlformats.org/officeDocument/2006/relationships/diagramColors" Target="../diagrams/colors1.xml"/><Relationship Id="rId12" Type="http://schemas.openxmlformats.org/officeDocument/2006/relationships/diagramQuickStyle" Target="../diagrams/quickStyle2.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1.xml"/><Relationship Id="rId11" Type="http://schemas.openxmlformats.org/officeDocument/2006/relationships/diagramLayout" Target="../diagrams/layout2.xml"/><Relationship Id="rId5" Type="http://schemas.openxmlformats.org/officeDocument/2006/relationships/diagramLayout" Target="../diagrams/layout1.xml"/><Relationship Id="rId10" Type="http://schemas.openxmlformats.org/officeDocument/2006/relationships/diagramData" Target="../diagrams/data2.xml"/><Relationship Id="rId4" Type="http://schemas.openxmlformats.org/officeDocument/2006/relationships/diagramData" Target="../diagrams/data1.xml"/><Relationship Id="rId9" Type="http://schemas.openxmlformats.org/officeDocument/2006/relationships/image" Target="../media/image6.wmf"/><Relationship Id="rId14"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hyperlink" Target="https://www.cdc.gov/mmwr/preview/mmwrhtml/00056796.htm"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0.jpe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17164-1A6B-1078-EE60-D467AEED123C}"/>
              </a:ext>
            </a:extLst>
          </p:cNvPr>
          <p:cNvSpPr>
            <a:spLocks noGrp="1"/>
          </p:cNvSpPr>
          <p:nvPr>
            <p:ph type="ctrTitle"/>
          </p:nvPr>
        </p:nvSpPr>
        <p:spPr>
          <a:xfrm>
            <a:off x="1524000" y="-313417"/>
            <a:ext cx="9144000" cy="2387600"/>
          </a:xfrm>
        </p:spPr>
        <p:txBody>
          <a:bodyPr/>
          <a:lstStyle/>
          <a:p>
            <a:r>
              <a:rPr lang="en-US" b="1"/>
              <a:t>Public Health 101</a:t>
            </a:r>
          </a:p>
        </p:txBody>
      </p:sp>
      <p:sp>
        <p:nvSpPr>
          <p:cNvPr id="3" name="Subtitle 2">
            <a:extLst>
              <a:ext uri="{FF2B5EF4-FFF2-40B4-BE49-F238E27FC236}">
                <a16:creationId xmlns:a16="http://schemas.microsoft.com/office/drawing/2014/main" id="{55686CA5-FE66-4FD9-8C17-0F5486704DE9}"/>
              </a:ext>
            </a:extLst>
          </p:cNvPr>
          <p:cNvSpPr>
            <a:spLocks noGrp="1"/>
          </p:cNvSpPr>
          <p:nvPr>
            <p:ph type="subTitle" idx="1"/>
          </p:nvPr>
        </p:nvSpPr>
        <p:spPr>
          <a:xfrm>
            <a:off x="1776549" y="2129247"/>
            <a:ext cx="9144000" cy="1655762"/>
          </a:xfrm>
        </p:spPr>
        <p:txBody>
          <a:bodyPr>
            <a:normAutofit/>
          </a:bodyPr>
          <a:lstStyle/>
          <a:p>
            <a:r>
              <a:rPr lang="en-US" sz="3200"/>
              <a:t>The Ten Essential Public Health Services</a:t>
            </a:r>
          </a:p>
        </p:txBody>
      </p:sp>
      <p:sp>
        <p:nvSpPr>
          <p:cNvPr id="4" name="TextBox 3">
            <a:extLst>
              <a:ext uri="{FF2B5EF4-FFF2-40B4-BE49-F238E27FC236}">
                <a16:creationId xmlns:a16="http://schemas.microsoft.com/office/drawing/2014/main" id="{50760610-E278-E3E3-F85F-99492971EA53}"/>
              </a:ext>
            </a:extLst>
          </p:cNvPr>
          <p:cNvSpPr txBox="1"/>
          <p:nvPr/>
        </p:nvSpPr>
        <p:spPr>
          <a:xfrm>
            <a:off x="116215" y="5380672"/>
            <a:ext cx="8647611" cy="1477328"/>
          </a:xfrm>
          <a:prstGeom prst="rect">
            <a:avLst/>
          </a:prstGeom>
          <a:noFill/>
        </p:spPr>
        <p:txBody>
          <a:bodyPr wrap="square" rtlCol="0">
            <a:spAutoFit/>
          </a:bodyPr>
          <a:lstStyle/>
          <a:p>
            <a:r>
              <a:rPr lang="en-US"/>
              <a:t>Created in partnership between the:</a:t>
            </a:r>
          </a:p>
          <a:p>
            <a:r>
              <a:rPr lang="en-US"/>
              <a:t>Kentucky Department for Public Health </a:t>
            </a:r>
          </a:p>
          <a:p>
            <a:r>
              <a:rPr lang="en-US"/>
              <a:t>and </a:t>
            </a:r>
          </a:p>
          <a:p>
            <a:r>
              <a:rPr lang="en-US"/>
              <a:t>University of Louisville </a:t>
            </a:r>
          </a:p>
          <a:p>
            <a:r>
              <a:rPr lang="en-US"/>
              <a:t>School of Public Health and Information Sciences</a:t>
            </a:r>
          </a:p>
        </p:txBody>
      </p:sp>
      <p:pic>
        <p:nvPicPr>
          <p:cNvPr id="1026" name="Picture 2" descr="Public Health Logo ">
            <a:extLst>
              <a:ext uri="{FF2B5EF4-FFF2-40B4-BE49-F238E27FC236}">
                <a16:creationId xmlns:a16="http://schemas.microsoft.com/office/drawing/2014/main" id="{B9C4A100-314C-9F22-EB2A-2E6F6BABEB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3386" y="2957128"/>
            <a:ext cx="2819400" cy="235419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2309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DD46A-B536-7D05-F604-7500B5D474C4}"/>
              </a:ext>
            </a:extLst>
          </p:cNvPr>
          <p:cNvSpPr>
            <a:spLocks noGrp="1"/>
          </p:cNvSpPr>
          <p:nvPr>
            <p:ph type="title"/>
          </p:nvPr>
        </p:nvSpPr>
        <p:spPr/>
        <p:txBody>
          <a:bodyPr/>
          <a:lstStyle/>
          <a:p>
            <a:r>
              <a:rPr lang="en-US" b="1"/>
              <a:t>Key Questions</a:t>
            </a:r>
          </a:p>
        </p:txBody>
      </p:sp>
      <p:sp>
        <p:nvSpPr>
          <p:cNvPr id="3" name="Content Placeholder 2">
            <a:extLst>
              <a:ext uri="{FF2B5EF4-FFF2-40B4-BE49-F238E27FC236}">
                <a16:creationId xmlns:a16="http://schemas.microsoft.com/office/drawing/2014/main" id="{BFB2426D-54DD-708C-D268-48C13BE38F6F}"/>
              </a:ext>
            </a:extLst>
          </p:cNvPr>
          <p:cNvSpPr>
            <a:spLocks noGrp="1"/>
          </p:cNvSpPr>
          <p:nvPr>
            <p:ph idx="1"/>
          </p:nvPr>
        </p:nvSpPr>
        <p:spPr/>
        <p:txBody>
          <a:bodyPr/>
          <a:lstStyle/>
          <a:p>
            <a:r>
              <a:rPr lang="en-US"/>
              <a:t>What is public health? Why is it important?</a:t>
            </a:r>
          </a:p>
          <a:p>
            <a:endParaRPr lang="en-US"/>
          </a:p>
          <a:p>
            <a:r>
              <a:rPr lang="en-US"/>
              <a:t>What are the 3 core functions and 10 essential public health services, and how do they impact the public’s health?</a:t>
            </a:r>
          </a:p>
          <a:p>
            <a:endParaRPr lang="en-US"/>
          </a:p>
          <a:p>
            <a:r>
              <a:rPr lang="en-US"/>
              <a:t>How is public health structured in the United States to deliver these core functions and services?</a:t>
            </a:r>
          </a:p>
        </p:txBody>
      </p:sp>
    </p:spTree>
    <p:custDataLst>
      <p:tags r:id="rId1"/>
    </p:custDataLst>
    <p:extLst>
      <p:ext uri="{BB962C8B-B14F-4D97-AF65-F5344CB8AC3E}">
        <p14:creationId xmlns:p14="http://schemas.microsoft.com/office/powerpoint/2010/main" val="2859946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C4636-0369-E677-D536-86C6E75A5E90}"/>
              </a:ext>
            </a:extLst>
          </p:cNvPr>
          <p:cNvSpPr>
            <a:spLocks noGrp="1"/>
          </p:cNvSpPr>
          <p:nvPr>
            <p:ph type="title"/>
          </p:nvPr>
        </p:nvSpPr>
        <p:spPr/>
        <p:txBody>
          <a:bodyPr/>
          <a:lstStyle/>
          <a:p>
            <a:r>
              <a:rPr lang="en-US" b="1"/>
              <a:t>Learning Objectives</a:t>
            </a:r>
          </a:p>
        </p:txBody>
      </p:sp>
      <p:sp>
        <p:nvSpPr>
          <p:cNvPr id="3" name="Content Placeholder 2">
            <a:extLst>
              <a:ext uri="{FF2B5EF4-FFF2-40B4-BE49-F238E27FC236}">
                <a16:creationId xmlns:a16="http://schemas.microsoft.com/office/drawing/2014/main" id="{4CF4C620-DBED-EB0E-8126-6F0A354261AF}"/>
              </a:ext>
            </a:extLst>
          </p:cNvPr>
          <p:cNvSpPr>
            <a:spLocks noGrp="1"/>
          </p:cNvSpPr>
          <p:nvPr>
            <p:ph idx="1"/>
          </p:nvPr>
        </p:nvSpPr>
        <p:spPr/>
        <p:txBody>
          <a:bodyPr/>
          <a:lstStyle/>
          <a:p>
            <a:r>
              <a:rPr lang="en-US"/>
              <a:t>At the end of this presentation, the student will be able to:</a:t>
            </a:r>
          </a:p>
          <a:p>
            <a:pPr lvl="1"/>
            <a:r>
              <a:rPr lang="en-US" sz="2800"/>
              <a:t>Describe the roles and responsibilities of public health. </a:t>
            </a:r>
          </a:p>
          <a:p>
            <a:pPr lvl="1"/>
            <a:endParaRPr lang="en-US" sz="2800"/>
          </a:p>
          <a:p>
            <a:pPr lvl="1"/>
            <a:r>
              <a:rPr lang="en-US" sz="2800"/>
              <a:t>Describe the 3 core functions and 10 essential public health services.</a:t>
            </a:r>
          </a:p>
          <a:p>
            <a:pPr marL="457200" lvl="1" indent="0">
              <a:buNone/>
            </a:pPr>
            <a:endParaRPr lang="en-US" sz="2800"/>
          </a:p>
          <a:p>
            <a:pPr lvl="1"/>
            <a:r>
              <a:rPr lang="en-US" sz="2800"/>
              <a:t>Describe the unique roles and responsibilities of public health at the federal, state, local, tribal and territorial levels. </a:t>
            </a:r>
          </a:p>
          <a:p>
            <a:endParaRPr lang="en-US"/>
          </a:p>
        </p:txBody>
      </p:sp>
    </p:spTree>
    <p:custDataLst>
      <p:tags r:id="rId1"/>
    </p:custDataLst>
    <p:extLst>
      <p:ext uri="{BB962C8B-B14F-4D97-AF65-F5344CB8AC3E}">
        <p14:creationId xmlns:p14="http://schemas.microsoft.com/office/powerpoint/2010/main" val="2110847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A75355-8836-1969-691C-A12FE2E0AC24}"/>
              </a:ext>
            </a:extLst>
          </p:cNvPr>
          <p:cNvSpPr>
            <a:spLocks noGrp="1"/>
          </p:cNvSpPr>
          <p:nvPr>
            <p:ph type="title" idx="4294967295"/>
          </p:nvPr>
        </p:nvSpPr>
        <p:spPr>
          <a:xfrm>
            <a:off x="838200" y="1825625"/>
            <a:ext cx="10515600" cy="4351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54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1"/>
                </a:solidFill>
                <a:effectLst/>
                <a:uLnTx/>
                <a:uFillTx/>
                <a:latin typeface="+mn-lt"/>
                <a:ea typeface="+mn-ea"/>
                <a:cs typeface="+mn-cs"/>
              </a:rPr>
              <a:t>Public Health: An Overview</a:t>
            </a:r>
          </a:p>
        </p:txBody>
      </p:sp>
    </p:spTree>
    <p:custDataLst>
      <p:tags r:id="rId1"/>
    </p:custDataLst>
    <p:extLst>
      <p:ext uri="{BB962C8B-B14F-4D97-AF65-F5344CB8AC3E}">
        <p14:creationId xmlns:p14="http://schemas.microsoft.com/office/powerpoint/2010/main" val="1342359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AB3550-A29D-B2AC-4D25-6DBC1F4082A6}"/>
              </a:ext>
            </a:extLst>
          </p:cNvPr>
          <p:cNvSpPr>
            <a:spLocks noGrp="1"/>
          </p:cNvSpPr>
          <p:nvPr>
            <p:ph type="title"/>
          </p:nvPr>
        </p:nvSpPr>
        <p:spPr>
          <a:xfrm>
            <a:off x="197032" y="-612019"/>
            <a:ext cx="10515600" cy="1325563"/>
          </a:xfrm>
        </p:spPr>
        <p:txBody>
          <a:bodyPr vert="horz" lIns="91440" tIns="45720" rIns="91440" bIns="45720" rtlCol="0" anchor="b">
            <a:normAutofit/>
          </a:bodyPr>
          <a:lstStyle/>
          <a:p>
            <a:r>
              <a:rPr lang="en-US" sz="2800" b="1" dirty="0">
                <a:latin typeface="+mn-lt"/>
              </a:rPr>
              <a:t>Health is </a:t>
            </a:r>
          </a:p>
        </p:txBody>
      </p:sp>
      <p:pic>
        <p:nvPicPr>
          <p:cNvPr id="5" name="Picture 4" descr="blocks with health images being stacked">
            <a:extLst>
              <a:ext uri="{FF2B5EF4-FFF2-40B4-BE49-F238E27FC236}">
                <a16:creationId xmlns:a16="http://schemas.microsoft.com/office/drawing/2014/main" id="{A0BDC402-BF9A-E90C-34A0-8361D7DDEC0C}"/>
              </a:ext>
            </a:extLst>
          </p:cNvPr>
          <p:cNvPicPr>
            <a:picLocks noChangeAspect="1"/>
          </p:cNvPicPr>
          <p:nvPr/>
        </p:nvPicPr>
        <p:blipFill>
          <a:blip r:embed="rId4"/>
          <a:stretch>
            <a:fillRect/>
          </a:stretch>
        </p:blipFill>
        <p:spPr>
          <a:xfrm>
            <a:off x="94706" y="610895"/>
            <a:ext cx="4610858" cy="2805401"/>
          </a:xfrm>
          <a:prstGeom prst="rect">
            <a:avLst/>
          </a:prstGeom>
        </p:spPr>
      </p:pic>
      <p:sp>
        <p:nvSpPr>
          <p:cNvPr id="6" name="TextBox 5">
            <a:extLst>
              <a:ext uri="{FF2B5EF4-FFF2-40B4-BE49-F238E27FC236}">
                <a16:creationId xmlns:a16="http://schemas.microsoft.com/office/drawing/2014/main" id="{FDFA9CAA-B275-1376-BB67-957983484B8D}"/>
              </a:ext>
            </a:extLst>
          </p:cNvPr>
          <p:cNvSpPr txBox="1"/>
          <p:nvPr/>
        </p:nvSpPr>
        <p:spPr>
          <a:xfrm>
            <a:off x="5454832" y="1034396"/>
            <a:ext cx="5989320" cy="1292662"/>
          </a:xfrm>
          <a:prstGeom prst="rect">
            <a:avLst/>
          </a:prstGeom>
          <a:noFill/>
        </p:spPr>
        <p:txBody>
          <a:bodyPr wrap="square" rtlCol="0">
            <a:spAutoFit/>
          </a:bodyPr>
          <a:lstStyle/>
          <a:p>
            <a:r>
              <a:rPr lang="en-US" sz="2000" dirty="0"/>
              <a:t>… a dynamic state of complete </a:t>
            </a:r>
            <a:r>
              <a:rPr lang="en-US" sz="2000" b="1" dirty="0"/>
              <a:t>physical, mental, spiritual, and social well-being</a:t>
            </a:r>
            <a:r>
              <a:rPr lang="en-US" sz="2000" dirty="0"/>
              <a:t> and more merely the absence of disease or infirmity.*</a:t>
            </a:r>
          </a:p>
          <a:p>
            <a:endParaRPr lang="en-US" dirty="0"/>
          </a:p>
        </p:txBody>
      </p:sp>
      <p:sp>
        <p:nvSpPr>
          <p:cNvPr id="7" name="TextBox 6">
            <a:extLst>
              <a:ext uri="{FF2B5EF4-FFF2-40B4-BE49-F238E27FC236}">
                <a16:creationId xmlns:a16="http://schemas.microsoft.com/office/drawing/2014/main" id="{27BD4ABB-9D83-B21D-E14D-8C74ACE21956}"/>
              </a:ext>
            </a:extLst>
          </p:cNvPr>
          <p:cNvSpPr txBox="1"/>
          <p:nvPr/>
        </p:nvSpPr>
        <p:spPr>
          <a:xfrm>
            <a:off x="130084" y="3316275"/>
            <a:ext cx="3597090" cy="523220"/>
          </a:xfrm>
          <a:prstGeom prst="rect">
            <a:avLst/>
          </a:prstGeom>
          <a:noFill/>
        </p:spPr>
        <p:txBody>
          <a:bodyPr wrap="square" rtlCol="0">
            <a:spAutoFit/>
          </a:bodyPr>
          <a:lstStyle/>
          <a:p>
            <a:r>
              <a:rPr lang="en-US" sz="2800" b="1" dirty="0"/>
              <a:t>And Public Health is …</a:t>
            </a:r>
          </a:p>
        </p:txBody>
      </p:sp>
      <p:pic>
        <p:nvPicPr>
          <p:cNvPr id="10" name="Picture 9" descr="A group of people with their hands stacked.">
            <a:extLst>
              <a:ext uri="{FF2B5EF4-FFF2-40B4-BE49-F238E27FC236}">
                <a16:creationId xmlns:a16="http://schemas.microsoft.com/office/drawing/2014/main" id="{6DF3BA6D-3F62-6B8F-61EB-34DC42D88DCB}"/>
              </a:ext>
            </a:extLst>
          </p:cNvPr>
          <p:cNvPicPr>
            <a:picLocks noChangeAspect="1"/>
          </p:cNvPicPr>
          <p:nvPr/>
        </p:nvPicPr>
        <p:blipFill>
          <a:blip r:embed="rId5"/>
          <a:stretch>
            <a:fillRect/>
          </a:stretch>
        </p:blipFill>
        <p:spPr>
          <a:xfrm>
            <a:off x="94706" y="3927858"/>
            <a:ext cx="4610858" cy="2603778"/>
          </a:xfrm>
          <a:prstGeom prst="rect">
            <a:avLst/>
          </a:prstGeom>
        </p:spPr>
      </p:pic>
      <p:sp>
        <p:nvSpPr>
          <p:cNvPr id="8" name="TextBox 7">
            <a:extLst>
              <a:ext uri="{FF2B5EF4-FFF2-40B4-BE49-F238E27FC236}">
                <a16:creationId xmlns:a16="http://schemas.microsoft.com/office/drawing/2014/main" id="{F7D96680-98A4-80ED-C2B5-94534155B27C}"/>
              </a:ext>
            </a:extLst>
          </p:cNvPr>
          <p:cNvSpPr txBox="1"/>
          <p:nvPr/>
        </p:nvSpPr>
        <p:spPr>
          <a:xfrm>
            <a:off x="5724252" y="3972756"/>
            <a:ext cx="5676900" cy="1631216"/>
          </a:xfrm>
          <a:prstGeom prst="rect">
            <a:avLst/>
          </a:prstGeom>
          <a:noFill/>
        </p:spPr>
        <p:txBody>
          <a:bodyPr wrap="square" rtlCol="0">
            <a:spAutoFit/>
          </a:bodyPr>
          <a:lstStyle/>
          <a:p>
            <a:r>
              <a:rPr lang="en-US" sz="2000"/>
              <a:t>… the science of protecting and improving the health of people and their communities. This work is achieved by promoting health lifestyle, researching disease, and injury prevention, and detecting, preventing and responding to infectious diseases.** </a:t>
            </a:r>
          </a:p>
        </p:txBody>
      </p:sp>
      <p:sp>
        <p:nvSpPr>
          <p:cNvPr id="12" name="TextBox 11">
            <a:extLst>
              <a:ext uri="{FF2B5EF4-FFF2-40B4-BE49-F238E27FC236}">
                <a16:creationId xmlns:a16="http://schemas.microsoft.com/office/drawing/2014/main" id="{21F37006-25BB-F5DA-57F6-118373FA45AB}"/>
              </a:ext>
            </a:extLst>
          </p:cNvPr>
          <p:cNvSpPr txBox="1"/>
          <p:nvPr/>
        </p:nvSpPr>
        <p:spPr>
          <a:xfrm>
            <a:off x="94706" y="6499460"/>
            <a:ext cx="5064579" cy="307777"/>
          </a:xfrm>
          <a:prstGeom prst="rect">
            <a:avLst/>
          </a:prstGeom>
          <a:noFill/>
        </p:spPr>
        <p:txBody>
          <a:bodyPr wrap="square" rtlCol="0">
            <a:spAutoFit/>
          </a:bodyPr>
          <a:lstStyle/>
          <a:p>
            <a:r>
              <a:rPr lang="en-US" sz="1400"/>
              <a:t>Source: *WHO, 1998; ** CDC Foundation, n.d </a:t>
            </a:r>
          </a:p>
        </p:txBody>
      </p:sp>
    </p:spTree>
    <p:custDataLst>
      <p:tags r:id="rId1"/>
    </p:custDataLst>
    <p:extLst>
      <p:ext uri="{BB962C8B-B14F-4D97-AF65-F5344CB8AC3E}">
        <p14:creationId xmlns:p14="http://schemas.microsoft.com/office/powerpoint/2010/main" val="833354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D81CB-DD22-5163-72AF-270FD5D43601}"/>
              </a:ext>
            </a:extLst>
          </p:cNvPr>
          <p:cNvSpPr>
            <a:spLocks noGrp="1"/>
          </p:cNvSpPr>
          <p:nvPr>
            <p:ph type="title"/>
          </p:nvPr>
        </p:nvSpPr>
        <p:spPr/>
        <p:txBody>
          <a:bodyPr/>
          <a:lstStyle/>
          <a:p>
            <a:r>
              <a:rPr lang="en-US" b="1"/>
              <a:t>Public Health </a:t>
            </a:r>
          </a:p>
        </p:txBody>
      </p:sp>
      <p:sp>
        <p:nvSpPr>
          <p:cNvPr id="3" name="Content Placeholder 2">
            <a:extLst>
              <a:ext uri="{FF2B5EF4-FFF2-40B4-BE49-F238E27FC236}">
                <a16:creationId xmlns:a16="http://schemas.microsoft.com/office/drawing/2014/main" id="{C2E35586-0F78-F7E7-DE5A-3F08FB9D9F89}"/>
              </a:ext>
            </a:extLst>
          </p:cNvPr>
          <p:cNvSpPr>
            <a:spLocks noGrp="1"/>
          </p:cNvSpPr>
          <p:nvPr>
            <p:ph idx="1"/>
          </p:nvPr>
        </p:nvSpPr>
        <p:spPr>
          <a:xfrm>
            <a:off x="667820" y="1579045"/>
            <a:ext cx="10685980" cy="4256676"/>
          </a:xfrm>
        </p:spPr>
        <p:txBody>
          <a:bodyPr/>
          <a:lstStyle/>
          <a:p>
            <a:pPr marL="0" indent="0">
              <a:buNone/>
            </a:pPr>
            <a:r>
              <a:rPr lang="en-US" sz="2400"/>
              <a:t>Every day, the public health field is working – often behind the scenes – to prevent hazards and keep people healthy. For example, public health is responsible for:</a:t>
            </a:r>
          </a:p>
          <a:p>
            <a:pPr lvl="1"/>
            <a:r>
              <a:rPr lang="en-US"/>
              <a:t>Tracking disease outbreaks and vaccinating communities to avoid the spread of disease.</a:t>
            </a:r>
          </a:p>
          <a:p>
            <a:pPr lvl="1"/>
            <a:r>
              <a:rPr lang="en-US"/>
              <a:t>Developing school nutrition programs to ensure kids have access to healthy food.</a:t>
            </a:r>
          </a:p>
          <a:p>
            <a:pPr lvl="1"/>
            <a:r>
              <a:rPr lang="en-US"/>
              <a:t>Advocating laws to keep people safe, including smoke-free indoor air and seatbelts.</a:t>
            </a:r>
          </a:p>
          <a:p>
            <a:pPr lvl="1"/>
            <a:r>
              <a:rPr lang="en-US"/>
              <a:t>Tobacco cessation programs.</a:t>
            </a:r>
          </a:p>
          <a:p>
            <a:pPr lvl="1"/>
            <a:r>
              <a:rPr lang="en-US"/>
              <a:t>Responds to disasters and assists communities in recovery.</a:t>
            </a:r>
          </a:p>
          <a:p>
            <a:pPr lvl="1"/>
            <a:r>
              <a:rPr lang="en-US"/>
              <a:t>And so much more!</a:t>
            </a:r>
          </a:p>
        </p:txBody>
      </p:sp>
    </p:spTree>
    <p:custDataLst>
      <p:tags r:id="rId1"/>
    </p:custDataLst>
    <p:extLst>
      <p:ext uri="{BB962C8B-B14F-4D97-AF65-F5344CB8AC3E}">
        <p14:creationId xmlns:p14="http://schemas.microsoft.com/office/powerpoint/2010/main" val="900164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034E6-46DF-4326-C0E1-AC4E867586E3}"/>
              </a:ext>
            </a:extLst>
          </p:cNvPr>
          <p:cNvSpPr>
            <a:spLocks noGrp="1"/>
          </p:cNvSpPr>
          <p:nvPr>
            <p:ph type="title"/>
          </p:nvPr>
        </p:nvSpPr>
        <p:spPr>
          <a:xfrm>
            <a:off x="119009" y="18255"/>
            <a:ext cx="10515600" cy="1325563"/>
          </a:xfrm>
        </p:spPr>
        <p:txBody>
          <a:bodyPr/>
          <a:lstStyle/>
          <a:p>
            <a:r>
              <a:rPr lang="en-US" b="1"/>
              <a:t>Recent Health Threats/Events in U.S. </a:t>
            </a:r>
          </a:p>
        </p:txBody>
      </p:sp>
      <p:sp>
        <p:nvSpPr>
          <p:cNvPr id="3" name="Content Placeholder 2">
            <a:extLst>
              <a:ext uri="{FF2B5EF4-FFF2-40B4-BE49-F238E27FC236}">
                <a16:creationId xmlns:a16="http://schemas.microsoft.com/office/drawing/2014/main" id="{E1255113-7D0F-FC15-3B57-DAF0657F6E06}"/>
              </a:ext>
            </a:extLst>
          </p:cNvPr>
          <p:cNvSpPr>
            <a:spLocks noGrp="1"/>
          </p:cNvSpPr>
          <p:nvPr>
            <p:ph idx="1"/>
          </p:nvPr>
        </p:nvSpPr>
        <p:spPr>
          <a:xfrm>
            <a:off x="259850" y="1207387"/>
            <a:ext cx="10233917" cy="4801206"/>
          </a:xfrm>
        </p:spPr>
        <p:txBody>
          <a:bodyPr>
            <a:normAutofit fontScale="92500" lnSpcReduction="20000"/>
          </a:bodyPr>
          <a:lstStyle/>
          <a:p>
            <a:r>
              <a:rPr lang="en-US"/>
              <a:t>1990-present Opioid Epidemic</a:t>
            </a:r>
          </a:p>
          <a:p>
            <a:pPr marL="0" indent="0">
              <a:buNone/>
            </a:pPr>
            <a:endParaRPr lang="en-US"/>
          </a:p>
          <a:p>
            <a:r>
              <a:rPr lang="en-US"/>
              <a:t>2014 Flint Water Crisis </a:t>
            </a:r>
          </a:p>
          <a:p>
            <a:endParaRPr lang="en-US"/>
          </a:p>
          <a:p>
            <a:r>
              <a:rPr lang="en-US"/>
              <a:t>2018 California Wildfires</a:t>
            </a:r>
          </a:p>
          <a:p>
            <a:pPr marL="0" indent="0">
              <a:buNone/>
            </a:pPr>
            <a:endParaRPr lang="en-US"/>
          </a:p>
          <a:p>
            <a:r>
              <a:rPr lang="en-US"/>
              <a:t>March 11, 2020* – May 11, 2023** COVID-19 Pandemic</a:t>
            </a:r>
          </a:p>
          <a:p>
            <a:pPr marL="0" indent="0">
              <a:buNone/>
            </a:pPr>
            <a:endParaRPr lang="en-US"/>
          </a:p>
          <a:p>
            <a:r>
              <a:rPr lang="en-US"/>
              <a:t>2022 Eastern Kentucky Flooding</a:t>
            </a:r>
          </a:p>
          <a:p>
            <a:pPr marL="0" indent="0">
              <a:buNone/>
            </a:pPr>
            <a:endParaRPr lang="en-US"/>
          </a:p>
          <a:p>
            <a:r>
              <a:rPr lang="en-US"/>
              <a:t>Ongoing - Foodborne outbreaks</a:t>
            </a:r>
          </a:p>
        </p:txBody>
      </p:sp>
      <p:pic>
        <p:nvPicPr>
          <p:cNvPr id="4" name="Picture 3" descr="Map of the United States">
            <a:extLst>
              <a:ext uri="{FF2B5EF4-FFF2-40B4-BE49-F238E27FC236}">
                <a16:creationId xmlns:a16="http://schemas.microsoft.com/office/drawing/2014/main" id="{605E0AFB-0599-40C6-939A-5C26D934C6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9413" y="246537"/>
            <a:ext cx="3395459" cy="2194561"/>
          </a:xfrm>
          <a:prstGeom prst="rect">
            <a:avLst/>
          </a:prstGeom>
        </p:spPr>
      </p:pic>
      <p:sp>
        <p:nvSpPr>
          <p:cNvPr id="6" name="TextBox 5">
            <a:extLst>
              <a:ext uri="{FF2B5EF4-FFF2-40B4-BE49-F238E27FC236}">
                <a16:creationId xmlns:a16="http://schemas.microsoft.com/office/drawing/2014/main" id="{5B7B2939-54BF-686F-8D37-BDEF433C3699}"/>
              </a:ext>
            </a:extLst>
          </p:cNvPr>
          <p:cNvSpPr txBox="1"/>
          <p:nvPr/>
        </p:nvSpPr>
        <p:spPr>
          <a:xfrm>
            <a:off x="119009" y="5695976"/>
            <a:ext cx="11003624" cy="923330"/>
          </a:xfrm>
          <a:prstGeom prst="rect">
            <a:avLst/>
          </a:prstGeom>
          <a:noFill/>
        </p:spPr>
        <p:txBody>
          <a:bodyPr wrap="square" rtlCol="0">
            <a:spAutoFit/>
          </a:bodyPr>
          <a:lstStyle/>
          <a:p>
            <a:r>
              <a:rPr lang="en-US" sz="1800"/>
              <a:t>These events required responses from more than one geographical area and more than one agency, increasing collaboration and cooperation.</a:t>
            </a:r>
          </a:p>
          <a:p>
            <a:endParaRPr lang="en-US"/>
          </a:p>
        </p:txBody>
      </p:sp>
      <p:sp>
        <p:nvSpPr>
          <p:cNvPr id="5" name="TextBox 4">
            <a:extLst>
              <a:ext uri="{FF2B5EF4-FFF2-40B4-BE49-F238E27FC236}">
                <a16:creationId xmlns:a16="http://schemas.microsoft.com/office/drawing/2014/main" id="{77366D5A-5577-CE2B-05B4-B33420C83AA7}"/>
              </a:ext>
            </a:extLst>
          </p:cNvPr>
          <p:cNvSpPr txBox="1"/>
          <p:nvPr/>
        </p:nvSpPr>
        <p:spPr>
          <a:xfrm>
            <a:off x="4663440" y="6570859"/>
            <a:ext cx="8388850" cy="261610"/>
          </a:xfrm>
          <a:prstGeom prst="rect">
            <a:avLst/>
          </a:prstGeom>
          <a:noFill/>
        </p:spPr>
        <p:txBody>
          <a:bodyPr wrap="square" rtlCol="0">
            <a:spAutoFit/>
          </a:bodyPr>
          <a:lstStyle/>
          <a:p>
            <a:pPr algn="ctr"/>
            <a:r>
              <a:rPr lang="en-US" sz="1100"/>
              <a:t>Image source: World Atlas, https://www.worldatlas.com/webimage/countrys/namerica/usstates/timezone.htm</a:t>
            </a:r>
          </a:p>
        </p:txBody>
      </p:sp>
    </p:spTree>
    <p:custDataLst>
      <p:tags r:id="rId1"/>
    </p:custDataLst>
    <p:extLst>
      <p:ext uri="{BB962C8B-B14F-4D97-AF65-F5344CB8AC3E}">
        <p14:creationId xmlns:p14="http://schemas.microsoft.com/office/powerpoint/2010/main" val="257831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00D38-882B-50CD-6F3F-CF60FC45CD9B}"/>
              </a:ext>
            </a:extLst>
          </p:cNvPr>
          <p:cNvSpPr>
            <a:spLocks noGrp="1"/>
          </p:cNvSpPr>
          <p:nvPr>
            <p:ph type="title"/>
          </p:nvPr>
        </p:nvSpPr>
        <p:spPr/>
        <p:txBody>
          <a:bodyPr/>
          <a:lstStyle/>
          <a:p>
            <a:r>
              <a:rPr lang="en-US" b="1"/>
              <a:t>Top 10 causes of Death in the US</a:t>
            </a:r>
          </a:p>
        </p:txBody>
      </p:sp>
      <p:pic>
        <p:nvPicPr>
          <p:cNvPr id="5" name="Picture 4" descr="Top ten causes of death in the US&#10;Heart disease 695,547&#10;Cancer 605,213&#10;COVID-19 416,893&#10;Accidents (unintentional injuries) 224,935&#10;Stroke (cerebrovascular diseases) 162,890&#10; Chronic lower respiratory diseases 142,342&#10; Alzheimer’s disease 119,399&#10; Diabetes 103,294&#10; Chronic liver disease and cirrhosis 56,585&#10;Nephritis, nephrotic syndrome, and nephrosis 54,358 &#10;">
            <a:extLst>
              <a:ext uri="{FF2B5EF4-FFF2-40B4-BE49-F238E27FC236}">
                <a16:creationId xmlns:a16="http://schemas.microsoft.com/office/drawing/2014/main" id="{2791969A-F815-4E55-2DAD-76E1F6F27084}"/>
              </a:ext>
            </a:extLst>
          </p:cNvPr>
          <p:cNvPicPr>
            <a:picLocks noChangeAspect="1"/>
          </p:cNvPicPr>
          <p:nvPr/>
        </p:nvPicPr>
        <p:blipFill>
          <a:blip r:embed="rId4"/>
          <a:stretch>
            <a:fillRect/>
          </a:stretch>
        </p:blipFill>
        <p:spPr>
          <a:xfrm>
            <a:off x="1816183" y="1570484"/>
            <a:ext cx="8559633" cy="4347039"/>
          </a:xfrm>
          <a:prstGeom prst="rect">
            <a:avLst/>
          </a:prstGeom>
        </p:spPr>
      </p:pic>
      <p:sp>
        <p:nvSpPr>
          <p:cNvPr id="6" name="TextBox 5">
            <a:extLst>
              <a:ext uri="{FF2B5EF4-FFF2-40B4-BE49-F238E27FC236}">
                <a16:creationId xmlns:a16="http://schemas.microsoft.com/office/drawing/2014/main" id="{6ADE9EC0-70BE-2A58-1FDE-67DB2FFBE2F0}"/>
              </a:ext>
            </a:extLst>
          </p:cNvPr>
          <p:cNvSpPr txBox="1"/>
          <p:nvPr/>
        </p:nvSpPr>
        <p:spPr>
          <a:xfrm>
            <a:off x="205483" y="6492875"/>
            <a:ext cx="8979614" cy="307777"/>
          </a:xfrm>
          <a:prstGeom prst="rect">
            <a:avLst/>
          </a:prstGeom>
          <a:noFill/>
        </p:spPr>
        <p:txBody>
          <a:bodyPr wrap="square" rtlCol="0">
            <a:spAutoFit/>
          </a:bodyPr>
          <a:lstStyle/>
          <a:p>
            <a:r>
              <a:rPr lang="en-US" sz="1400" b="0" i="0">
                <a:solidFill>
                  <a:srgbClr val="000000"/>
                </a:solidFill>
                <a:effectLst/>
              </a:rPr>
              <a:t>Source: </a:t>
            </a:r>
            <a:r>
              <a:rPr lang="en-US" sz="1400" b="0" i="0" u="sng">
                <a:solidFill>
                  <a:srgbClr val="075290"/>
                </a:solidFill>
                <a:effectLst/>
                <a:hlinkClick r:id="rId5"/>
              </a:rPr>
              <a:t>Mortality in the United States, 2021</a:t>
            </a:r>
            <a:r>
              <a:rPr lang="en-US" sz="1400" b="0" i="0" u="sng">
                <a:solidFill>
                  <a:srgbClr val="075290"/>
                </a:solidFill>
                <a:effectLst/>
              </a:rPr>
              <a:t>, CDC</a:t>
            </a:r>
            <a:endParaRPr lang="en-US" sz="1400"/>
          </a:p>
        </p:txBody>
      </p:sp>
    </p:spTree>
    <p:custDataLst>
      <p:tags r:id="rId1"/>
    </p:custDataLst>
    <p:extLst>
      <p:ext uri="{BB962C8B-B14F-4D97-AF65-F5344CB8AC3E}">
        <p14:creationId xmlns:p14="http://schemas.microsoft.com/office/powerpoint/2010/main" val="2181816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690F25A-D3C5-CFC0-11EA-13327F82AD29}"/>
              </a:ext>
            </a:extLst>
          </p:cNvPr>
          <p:cNvSpPr txBox="1">
            <a:spLocks noGrp="1"/>
          </p:cNvSpPr>
          <p:nvPr>
            <p:ph type="title" idx="4294967295"/>
          </p:nvPr>
        </p:nvSpPr>
        <p:spPr>
          <a:xfrm>
            <a:off x="160445" y="379964"/>
            <a:ext cx="4267041" cy="17235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chemeClr val="tx1"/>
                </a:solidFill>
                <a:effectLst/>
                <a:uLnTx/>
                <a:uFillTx/>
                <a:latin typeface="+mj-lt"/>
                <a:ea typeface="+mn-ea"/>
                <a:cs typeface="+mn-cs"/>
              </a:rPr>
              <a:t>What does medicine do?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graphicFrame>
        <p:nvGraphicFramePr>
          <p:cNvPr id="16" name="Diagram 15" descr="treats illness and focus on individual patients ">
            <a:extLst>
              <a:ext uri="{FF2B5EF4-FFF2-40B4-BE49-F238E27FC236}">
                <a16:creationId xmlns:a16="http://schemas.microsoft.com/office/drawing/2014/main" id="{273CD8DE-5BA9-AF75-0ADD-D60CAF8CAE1E}"/>
              </a:ext>
            </a:extLst>
          </p:cNvPr>
          <p:cNvGraphicFramePr/>
          <p:nvPr>
            <p:extLst>
              <p:ext uri="{D42A27DB-BD31-4B8C-83A1-F6EECF244321}">
                <p14:modId xmlns:p14="http://schemas.microsoft.com/office/powerpoint/2010/main" val="797347995"/>
              </p:ext>
            </p:extLst>
          </p:nvPr>
        </p:nvGraphicFramePr>
        <p:xfrm>
          <a:off x="613732" y="1847299"/>
          <a:ext cx="3360466" cy="228022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descr="One cartoon human silhouette">
            <a:extLst>
              <a:ext uri="{FF2B5EF4-FFF2-40B4-BE49-F238E27FC236}">
                <a16:creationId xmlns:a16="http://schemas.microsoft.com/office/drawing/2014/main" id="{68F31841-E3AA-415F-796E-7D174BB4AB7B}"/>
              </a:ext>
            </a:extLst>
          </p:cNvPr>
          <p:cNvPicPr>
            <a:picLocks noChangeAspect="1" noChangeArrowheads="1"/>
          </p:cNvPicPr>
          <p:nvPr/>
        </p:nvPicPr>
        <p:blipFill rotWithShape="1">
          <a:blip r:embed="rId9" cstate="print">
            <a:duotone>
              <a:schemeClr val="bg2">
                <a:shade val="45000"/>
                <a:satMod val="135000"/>
              </a:schemeClr>
              <a:prstClr val="white"/>
            </a:duotone>
            <a:extLst>
              <a:ext uri="{28A0092B-C50C-407E-A947-70E740481C1C}">
                <a14:useLocalDpi xmlns:a14="http://schemas.microsoft.com/office/drawing/2010/main" val="0"/>
              </a:ext>
            </a:extLst>
          </a:blip>
          <a:srcRect l="72183"/>
          <a:stretch/>
        </p:blipFill>
        <p:spPr bwMode="auto">
          <a:xfrm>
            <a:off x="2091211" y="4484884"/>
            <a:ext cx="474199" cy="16002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A84942F-D259-ED08-74E1-086AFBA511FA}"/>
              </a:ext>
            </a:extLst>
          </p:cNvPr>
          <p:cNvSpPr txBox="1"/>
          <p:nvPr/>
        </p:nvSpPr>
        <p:spPr>
          <a:xfrm>
            <a:off x="6872652" y="283157"/>
            <a:ext cx="4764043" cy="1446550"/>
          </a:xfrm>
          <a:prstGeom prst="rect">
            <a:avLst/>
          </a:prstGeom>
          <a:noFill/>
        </p:spPr>
        <p:txBody>
          <a:bodyPr wrap="square" rtlCol="0">
            <a:spAutoFit/>
          </a:bodyPr>
          <a:lstStyle/>
          <a:p>
            <a:pPr algn="ctr"/>
            <a:r>
              <a:rPr lang="en-US" sz="4400" b="1">
                <a:latin typeface="+mj-lt"/>
              </a:rPr>
              <a:t>What does public health do?</a:t>
            </a:r>
          </a:p>
        </p:txBody>
      </p:sp>
      <p:graphicFrame>
        <p:nvGraphicFramePr>
          <p:cNvPr id="18" name="Diagram 17" descr="prevents illness and focus on populations">
            <a:extLst>
              <a:ext uri="{FF2B5EF4-FFF2-40B4-BE49-F238E27FC236}">
                <a16:creationId xmlns:a16="http://schemas.microsoft.com/office/drawing/2014/main" id="{C66F33D4-BC34-CF63-3730-A4A39B80E35D}"/>
              </a:ext>
            </a:extLst>
          </p:cNvPr>
          <p:cNvGraphicFramePr/>
          <p:nvPr>
            <p:extLst>
              <p:ext uri="{D42A27DB-BD31-4B8C-83A1-F6EECF244321}">
                <p14:modId xmlns:p14="http://schemas.microsoft.com/office/powerpoint/2010/main" val="2273556492"/>
              </p:ext>
            </p:extLst>
          </p:nvPr>
        </p:nvGraphicFramePr>
        <p:xfrm>
          <a:off x="7670509" y="1847299"/>
          <a:ext cx="3360466" cy="230511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pSp>
        <p:nvGrpSpPr>
          <p:cNvPr id="7" name="Group 6" descr="Many cartoon human silhouettes">
            <a:extLst>
              <a:ext uri="{FF2B5EF4-FFF2-40B4-BE49-F238E27FC236}">
                <a16:creationId xmlns:a16="http://schemas.microsoft.com/office/drawing/2014/main" id="{CC752571-2BDA-3397-078A-E07D801E3F96}"/>
              </a:ext>
            </a:extLst>
          </p:cNvPr>
          <p:cNvGrpSpPr>
            <a:grpSpLocks/>
          </p:cNvGrpSpPr>
          <p:nvPr/>
        </p:nvGrpSpPr>
        <p:grpSpPr bwMode="auto">
          <a:xfrm>
            <a:off x="7924961" y="4158073"/>
            <a:ext cx="2696966" cy="2608375"/>
            <a:chOff x="4206239" y="2514600"/>
            <a:chExt cx="4660156" cy="4343400"/>
          </a:xfrm>
        </p:grpSpPr>
        <p:pic>
          <p:nvPicPr>
            <p:cNvPr id="8" name="Picture 7">
              <a:extLst>
                <a:ext uri="{FF2B5EF4-FFF2-40B4-BE49-F238E27FC236}">
                  <a16:creationId xmlns:a16="http://schemas.microsoft.com/office/drawing/2014/main" id="{956FDC99-5332-C627-5467-A88CD2FB9072}"/>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587240" y="3924300"/>
              <a:ext cx="2617995" cy="24574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B491AFF-CEEB-7B17-E8A5-EB8752D9B6C8}"/>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562600" y="3124200"/>
              <a:ext cx="2617995" cy="245747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E09E396-8654-DEF8-E4A0-F63BB9F1B251}"/>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419600" y="2647929"/>
              <a:ext cx="2617995" cy="24574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DB8CBFE9-5125-37B0-B3AB-4CB9550FFA3A}"/>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48400" y="4315924"/>
              <a:ext cx="2617995" cy="24574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F6795F20-A4C8-ADD2-FEA6-A6B0B1FDCF1B}"/>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248399" y="2514600"/>
              <a:ext cx="2617995" cy="24574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D2F0C83-7358-5748-DF47-0C66481DECAF}"/>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53602" y="4400529"/>
              <a:ext cx="2617995" cy="24574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E5B9AC24-8062-6E4A-B1A2-88DC462D5FE8}"/>
                </a:ext>
              </a:extLst>
            </p:cNvPr>
            <p:cNvPicPr>
              <a:picLocks noChangeAspect="1" noChangeArrowheads="1"/>
            </p:cNvPicPr>
            <p:nvPr/>
          </p:nvPicPr>
          <p:blipFill>
            <a:blip r:embed="rId9"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06239" y="3495665"/>
              <a:ext cx="2617995" cy="2457471"/>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3108772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E803EF-DACC-A5D8-714F-CB01928EA43C}"/>
              </a:ext>
            </a:extLst>
          </p:cNvPr>
          <p:cNvSpPr txBox="1">
            <a:spLocks noGrp="1"/>
          </p:cNvSpPr>
          <p:nvPr>
            <p:ph type="title" idx="4294967295"/>
          </p:nvPr>
        </p:nvSpPr>
        <p:spPr>
          <a:xfrm>
            <a:off x="345040" y="215758"/>
            <a:ext cx="7417942"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chemeClr val="tx1"/>
                </a:solidFill>
                <a:effectLst/>
                <a:uLnTx/>
                <a:uFillTx/>
                <a:latin typeface="+mj-lt"/>
                <a:ea typeface="+mn-ea"/>
                <a:cs typeface="+mn-cs"/>
              </a:rPr>
              <a:t>Average Life Expectancy </a:t>
            </a:r>
          </a:p>
        </p:txBody>
      </p:sp>
      <p:sp>
        <p:nvSpPr>
          <p:cNvPr id="7" name="TextBox 6">
            <a:extLst>
              <a:ext uri="{FF2B5EF4-FFF2-40B4-BE49-F238E27FC236}">
                <a16:creationId xmlns:a16="http://schemas.microsoft.com/office/drawing/2014/main" id="{E3957554-71C5-A426-2E44-DFA8A5169159}"/>
              </a:ext>
            </a:extLst>
          </p:cNvPr>
          <p:cNvSpPr txBox="1"/>
          <p:nvPr/>
        </p:nvSpPr>
        <p:spPr>
          <a:xfrm>
            <a:off x="680063" y="2071544"/>
            <a:ext cx="4806087" cy="3330464"/>
          </a:xfrm>
          <a:prstGeom prst="rect">
            <a:avLst/>
          </a:prstGeom>
          <a:noFill/>
        </p:spPr>
        <p:txBody>
          <a:bodyPr wrap="square">
            <a:spAutoFit/>
          </a:bodyPr>
          <a:lstStyle/>
          <a:p>
            <a:pPr marL="0" indent="0" algn="ctr">
              <a:lnSpc>
                <a:spcPct val="150000"/>
              </a:lnSpc>
              <a:spcBef>
                <a:spcPts val="0"/>
              </a:spcBef>
              <a:buFontTx/>
              <a:buNone/>
              <a:defRPr/>
            </a:pPr>
            <a:r>
              <a:rPr lang="en-US" sz="3600" i="1" dirty="0">
                <a:latin typeface="Calibri" pitchFamily="34" charset="0"/>
              </a:rPr>
              <a:t>Thank you</a:t>
            </a:r>
          </a:p>
          <a:p>
            <a:pPr marL="0" indent="0" algn="ctr">
              <a:lnSpc>
                <a:spcPct val="150000"/>
              </a:lnSpc>
              <a:spcBef>
                <a:spcPts val="0"/>
              </a:spcBef>
              <a:buFontTx/>
              <a:buNone/>
              <a:defRPr/>
            </a:pPr>
            <a:r>
              <a:rPr lang="en-US" sz="3600" i="1" dirty="0">
                <a:latin typeface="Calibri" pitchFamily="34" charset="0"/>
              </a:rPr>
              <a:t>public health </a:t>
            </a:r>
          </a:p>
          <a:p>
            <a:pPr marL="0" indent="0" algn="ctr">
              <a:lnSpc>
                <a:spcPct val="150000"/>
              </a:lnSpc>
              <a:spcBef>
                <a:spcPts val="0"/>
              </a:spcBef>
              <a:buFontTx/>
              <a:buNone/>
              <a:defRPr/>
            </a:pPr>
            <a:r>
              <a:rPr lang="en-US" sz="3600" i="1" dirty="0">
                <a:latin typeface="Calibri" pitchFamily="34" charset="0"/>
              </a:rPr>
              <a:t>for the extra 25 years of life!</a:t>
            </a:r>
          </a:p>
        </p:txBody>
      </p:sp>
      <p:pic>
        <p:nvPicPr>
          <p:cNvPr id="5" name="Picture 4" descr="This chart says  says life expectancy improved from 47.3 years in 1900 to 78.1 years in 1996. It says public health efforts are responsible for 25 of the nearly 30 years of improved life expectancy." title="Average Life Expectacy">
            <a:extLst>
              <a:ext uri="{FF2B5EF4-FFF2-40B4-BE49-F238E27FC236}">
                <a16:creationId xmlns:a16="http://schemas.microsoft.com/office/drawing/2014/main" id="{5D4C23B2-2C6C-E759-C39D-92390B2356DB}"/>
              </a:ext>
            </a:extLst>
          </p:cNvPr>
          <p:cNvPicPr preferRelativeResize="0">
            <a:picLocks noChangeArrowheads="1"/>
          </p:cNvPicPr>
          <p:nvPr/>
        </p:nvPicPr>
        <p:blipFill>
          <a:blip r:embed="rId4" cstate="print"/>
          <a:srcRect/>
          <a:stretch>
            <a:fillRect/>
          </a:stretch>
        </p:blipFill>
        <p:spPr bwMode="auto">
          <a:xfrm>
            <a:off x="7368791" y="985199"/>
            <a:ext cx="3478213" cy="4525963"/>
          </a:xfrm>
          <a:prstGeom prst="rect">
            <a:avLst/>
          </a:prstGeom>
          <a:noFill/>
          <a:ln>
            <a:miter lim="800000"/>
            <a:headEnd/>
            <a:tailEnd/>
          </a:ln>
        </p:spPr>
      </p:pic>
      <p:sp>
        <p:nvSpPr>
          <p:cNvPr id="8" name="TextBox 7">
            <a:extLst>
              <a:ext uri="{FF2B5EF4-FFF2-40B4-BE49-F238E27FC236}">
                <a16:creationId xmlns:a16="http://schemas.microsoft.com/office/drawing/2014/main" id="{31AD2308-581F-E3A1-4D41-32B825C6DF1B}"/>
              </a:ext>
            </a:extLst>
          </p:cNvPr>
          <p:cNvSpPr txBox="1"/>
          <p:nvPr/>
        </p:nvSpPr>
        <p:spPr>
          <a:xfrm>
            <a:off x="154539" y="6488353"/>
            <a:ext cx="10155149" cy="276999"/>
          </a:xfrm>
          <a:prstGeom prst="rect">
            <a:avLst/>
          </a:prstGeom>
          <a:noFill/>
        </p:spPr>
        <p:txBody>
          <a:bodyPr wrap="square" rtlCol="0">
            <a:spAutoFit/>
          </a:bodyPr>
          <a:lstStyle/>
          <a:p>
            <a:r>
              <a:rPr lang="en-US" sz="1200"/>
              <a:t>Image Source: </a:t>
            </a:r>
            <a:r>
              <a:rPr lang="en-US" sz="1200">
                <a:latin typeface="Calibri" pitchFamily="34" charset="0"/>
              </a:rPr>
              <a:t>National vital Statistics System, National Center for Health Statistics </a:t>
            </a:r>
            <a:endParaRPr lang="en-US" sz="1200"/>
          </a:p>
        </p:txBody>
      </p:sp>
    </p:spTree>
    <p:custDataLst>
      <p:tags r:id="rId1"/>
    </p:custDataLst>
    <p:extLst>
      <p:ext uri="{BB962C8B-B14F-4D97-AF65-F5344CB8AC3E}">
        <p14:creationId xmlns:p14="http://schemas.microsoft.com/office/powerpoint/2010/main" val="732435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74A84-CBC2-CE4D-74E3-4D056F9F6B7E}"/>
              </a:ext>
            </a:extLst>
          </p:cNvPr>
          <p:cNvSpPr>
            <a:spLocks noGrp="1"/>
          </p:cNvSpPr>
          <p:nvPr>
            <p:ph type="title"/>
          </p:nvPr>
        </p:nvSpPr>
        <p:spPr/>
        <p:txBody>
          <a:bodyPr>
            <a:normAutofit fontScale="90000"/>
          </a:bodyPr>
          <a:lstStyle/>
          <a:p>
            <a:r>
              <a:rPr lang="en-US" b="1"/>
              <a:t>Ten Great Public Health Achievements in the USA,</a:t>
            </a:r>
            <a:br>
              <a:rPr lang="en-US" b="1"/>
            </a:br>
            <a:r>
              <a:rPr lang="en-US" b="1"/>
              <a:t>1900 - 1999</a:t>
            </a:r>
          </a:p>
        </p:txBody>
      </p:sp>
      <p:sp>
        <p:nvSpPr>
          <p:cNvPr id="3" name="Content Placeholder 2">
            <a:extLst>
              <a:ext uri="{FF2B5EF4-FFF2-40B4-BE49-F238E27FC236}">
                <a16:creationId xmlns:a16="http://schemas.microsoft.com/office/drawing/2014/main" id="{6C111A60-6685-18DB-64C4-4AA572819B00}"/>
              </a:ext>
            </a:extLst>
          </p:cNvPr>
          <p:cNvSpPr>
            <a:spLocks noGrp="1"/>
          </p:cNvSpPr>
          <p:nvPr>
            <p:ph idx="1"/>
          </p:nvPr>
        </p:nvSpPr>
        <p:spPr/>
        <p:txBody>
          <a:bodyPr>
            <a:normAutofit lnSpcReduction="10000"/>
          </a:bodyPr>
          <a:lstStyle/>
          <a:p>
            <a:r>
              <a:rPr lang="en-US"/>
              <a:t>Vaccinations </a:t>
            </a:r>
          </a:p>
          <a:p>
            <a:r>
              <a:rPr lang="en-US"/>
              <a:t>Motor-vehicle safety</a:t>
            </a:r>
          </a:p>
          <a:p>
            <a:r>
              <a:rPr lang="en-US"/>
              <a:t>Safer workplaces</a:t>
            </a:r>
          </a:p>
          <a:p>
            <a:r>
              <a:rPr lang="en-US"/>
              <a:t>Control of infectious diseases</a:t>
            </a:r>
          </a:p>
          <a:p>
            <a:r>
              <a:rPr lang="en-US"/>
              <a:t>Decline in deaths from coronary heart disease and stroke</a:t>
            </a:r>
          </a:p>
          <a:p>
            <a:r>
              <a:rPr lang="en-US"/>
              <a:t>Safer and healthier foods</a:t>
            </a:r>
          </a:p>
          <a:p>
            <a:r>
              <a:rPr lang="en-US"/>
              <a:t>Family planning</a:t>
            </a:r>
          </a:p>
          <a:p>
            <a:r>
              <a:rPr lang="en-US"/>
              <a:t>Fluoridation of drinking water</a:t>
            </a:r>
          </a:p>
          <a:p>
            <a:r>
              <a:rPr lang="en-US"/>
              <a:t>Recognition of tobacco use as a health hazard</a:t>
            </a:r>
          </a:p>
        </p:txBody>
      </p:sp>
      <p:sp>
        <p:nvSpPr>
          <p:cNvPr id="4" name="TextBox 3">
            <a:extLst>
              <a:ext uri="{FF2B5EF4-FFF2-40B4-BE49-F238E27FC236}">
                <a16:creationId xmlns:a16="http://schemas.microsoft.com/office/drawing/2014/main" id="{19653FA1-317F-7FEB-56D0-F5F5B564A65B}"/>
              </a:ext>
            </a:extLst>
          </p:cNvPr>
          <p:cNvSpPr txBox="1"/>
          <p:nvPr/>
        </p:nvSpPr>
        <p:spPr>
          <a:xfrm>
            <a:off x="111462" y="6492875"/>
            <a:ext cx="7376845" cy="307777"/>
          </a:xfrm>
          <a:prstGeom prst="rect">
            <a:avLst/>
          </a:prstGeom>
          <a:noFill/>
        </p:spPr>
        <p:txBody>
          <a:bodyPr wrap="square" rtlCol="0">
            <a:spAutoFit/>
          </a:bodyPr>
          <a:lstStyle/>
          <a:p>
            <a:r>
              <a:rPr lang="en-US" sz="1400"/>
              <a:t>Source: </a:t>
            </a:r>
            <a:r>
              <a:rPr lang="en-US" sz="1400">
                <a:hlinkClick r:id="rId4"/>
              </a:rPr>
              <a:t>https://www.cdc.gov/mmwr/preview/mmwrhtml/00056796.htm</a:t>
            </a:r>
            <a:endParaRPr lang="en-US" sz="1400"/>
          </a:p>
        </p:txBody>
      </p:sp>
    </p:spTree>
    <p:custDataLst>
      <p:tags r:id="rId1"/>
    </p:custDataLst>
    <p:extLst>
      <p:ext uri="{BB962C8B-B14F-4D97-AF65-F5344CB8AC3E}">
        <p14:creationId xmlns:p14="http://schemas.microsoft.com/office/powerpoint/2010/main" val="2231427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7CAEC-6AF6-7A52-87AD-28596DBFD4F2}"/>
              </a:ext>
            </a:extLst>
          </p:cNvPr>
          <p:cNvSpPr>
            <a:spLocks noGrp="1"/>
          </p:cNvSpPr>
          <p:nvPr>
            <p:ph type="title"/>
          </p:nvPr>
        </p:nvSpPr>
        <p:spPr/>
        <p:txBody>
          <a:bodyPr/>
          <a:lstStyle/>
          <a:p>
            <a:r>
              <a:rPr lang="en-US" b="1" u="sng"/>
              <a:t>How</a:t>
            </a:r>
            <a:r>
              <a:rPr lang="en-US" b="1"/>
              <a:t> has Public Health Extended Life Expectancy?</a:t>
            </a:r>
          </a:p>
        </p:txBody>
      </p:sp>
      <p:sp>
        <p:nvSpPr>
          <p:cNvPr id="3" name="Content Placeholder 2">
            <a:extLst>
              <a:ext uri="{FF2B5EF4-FFF2-40B4-BE49-F238E27FC236}">
                <a16:creationId xmlns:a16="http://schemas.microsoft.com/office/drawing/2014/main" id="{03ABF5F1-6F65-F62F-7851-BB672BC5A27C}"/>
              </a:ext>
            </a:extLst>
          </p:cNvPr>
          <p:cNvSpPr>
            <a:spLocks noGrp="1"/>
          </p:cNvSpPr>
          <p:nvPr>
            <p:ph idx="1"/>
          </p:nvPr>
        </p:nvSpPr>
        <p:spPr/>
        <p:txBody>
          <a:bodyPr/>
          <a:lstStyle/>
          <a:p>
            <a:pPr marL="0" indent="0">
              <a:buNone/>
            </a:pPr>
            <a:r>
              <a:rPr lang="en-US"/>
              <a:t>The foundation of public health lies within the 3 core functions defined by the Institute of Medicine (IOM).</a:t>
            </a:r>
          </a:p>
          <a:p>
            <a:pPr lvl="1"/>
            <a:r>
              <a:rPr lang="en-US"/>
              <a:t>Assessment</a:t>
            </a:r>
          </a:p>
          <a:p>
            <a:pPr lvl="1"/>
            <a:r>
              <a:rPr lang="en-US"/>
              <a:t>Policy Development</a:t>
            </a:r>
          </a:p>
          <a:p>
            <a:pPr lvl="1"/>
            <a:r>
              <a:rPr lang="en-US"/>
              <a:t>Assurance </a:t>
            </a:r>
          </a:p>
          <a:p>
            <a:pPr lvl="1"/>
            <a:endParaRPr lang="en-US"/>
          </a:p>
          <a:p>
            <a:pPr marL="0" indent="0">
              <a:buNone/>
            </a:pPr>
            <a:r>
              <a:rPr lang="en-US"/>
              <a:t>Public health is guided by the Ten Essential Public Health Services and is applied to every facet of public health (federal </a:t>
            </a:r>
            <a:r>
              <a:rPr lang="en-US">
                <a:sym typeface="Wingdings" panose="05000000000000000000" pitchFamily="2" charset="2"/>
              </a:rPr>
              <a:t> state  local and tribes and territories)</a:t>
            </a:r>
            <a:endParaRPr lang="en-US"/>
          </a:p>
          <a:p>
            <a:endParaRPr lang="en-US"/>
          </a:p>
        </p:txBody>
      </p:sp>
    </p:spTree>
    <p:custDataLst>
      <p:tags r:id="rId1"/>
    </p:custDataLst>
    <p:extLst>
      <p:ext uri="{BB962C8B-B14F-4D97-AF65-F5344CB8AC3E}">
        <p14:creationId xmlns:p14="http://schemas.microsoft.com/office/powerpoint/2010/main" val="3095737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07CE-9616-6907-AB7B-06AE4E1CF3A4}"/>
              </a:ext>
            </a:extLst>
          </p:cNvPr>
          <p:cNvSpPr>
            <a:spLocks noGrp="1"/>
          </p:cNvSpPr>
          <p:nvPr>
            <p:ph type="title"/>
          </p:nvPr>
        </p:nvSpPr>
        <p:spPr/>
        <p:txBody>
          <a:bodyPr/>
          <a:lstStyle/>
          <a:p>
            <a:r>
              <a:rPr lang="en-US" b="1"/>
              <a:t>Background Ten Essential Public Health Services</a:t>
            </a:r>
          </a:p>
        </p:txBody>
      </p:sp>
      <p:sp>
        <p:nvSpPr>
          <p:cNvPr id="3" name="Content Placeholder 2">
            <a:extLst>
              <a:ext uri="{FF2B5EF4-FFF2-40B4-BE49-F238E27FC236}">
                <a16:creationId xmlns:a16="http://schemas.microsoft.com/office/drawing/2014/main" id="{D11F7FEE-E68A-91CE-CCA9-9BA0F681B58A}"/>
              </a:ext>
            </a:extLst>
          </p:cNvPr>
          <p:cNvSpPr>
            <a:spLocks noGrp="1"/>
          </p:cNvSpPr>
          <p:nvPr>
            <p:ph idx="1"/>
          </p:nvPr>
        </p:nvSpPr>
        <p:spPr>
          <a:xfrm>
            <a:off x="838200" y="2000286"/>
            <a:ext cx="10515600" cy="4351338"/>
          </a:xfrm>
        </p:spPr>
        <p:txBody>
          <a:bodyPr/>
          <a:lstStyle/>
          <a:p>
            <a:pPr marL="0" indent="0">
              <a:buNone/>
            </a:pPr>
            <a:r>
              <a:rPr lang="en-US">
                <a:latin typeface="red hat display"/>
              </a:rPr>
              <a:t>The Essential Public Health Services</a:t>
            </a:r>
            <a:r>
              <a:rPr lang="en-US" b="0" i="0">
                <a:effectLst/>
                <a:latin typeface="red hat display"/>
              </a:rPr>
              <a:t> serves as the description of the activities that public health systems should undertake in all communities.</a:t>
            </a:r>
          </a:p>
          <a:p>
            <a:pPr lvl="1"/>
            <a:r>
              <a:rPr lang="en-US" sz="2800">
                <a:latin typeface="red hat display"/>
              </a:rPr>
              <a:t>Originally developed by a federal workgroup in 1994</a:t>
            </a:r>
          </a:p>
          <a:p>
            <a:pPr lvl="1"/>
            <a:r>
              <a:rPr lang="en-US" sz="2800" b="0" i="0">
                <a:effectLst/>
                <a:latin typeface="red hat display"/>
              </a:rPr>
              <a:t>Revised in 2019 to reflect the </a:t>
            </a:r>
            <a:r>
              <a:rPr lang="en-US" sz="2800">
                <a:latin typeface="red hat display"/>
              </a:rPr>
              <a:t>current</a:t>
            </a:r>
            <a:r>
              <a:rPr lang="en-US" sz="2800" b="0" i="0">
                <a:effectLst/>
                <a:latin typeface="red hat display"/>
              </a:rPr>
              <a:t> public health landscape</a:t>
            </a:r>
          </a:p>
          <a:p>
            <a:pPr lvl="1"/>
            <a:r>
              <a:rPr lang="en-US" sz="2800">
                <a:latin typeface="red hat display"/>
              </a:rPr>
              <a:t>Purpose: </a:t>
            </a:r>
          </a:p>
          <a:p>
            <a:pPr lvl="2"/>
            <a:r>
              <a:rPr lang="en-US" sz="2400">
                <a:latin typeface="red hat display"/>
              </a:rPr>
              <a:t>To inform descriptions and definitions of public health practice. </a:t>
            </a:r>
          </a:p>
          <a:p>
            <a:pPr lvl="2"/>
            <a:r>
              <a:rPr lang="en-US" sz="2400">
                <a:latin typeface="red hat display"/>
              </a:rPr>
              <a:t>To outline the activities public health systems should deliver to the communities they serve. </a:t>
            </a:r>
            <a:endParaRPr lang="en-US" sz="2400" b="0" i="0">
              <a:effectLst/>
              <a:latin typeface="red hat display"/>
            </a:endParaRPr>
          </a:p>
        </p:txBody>
      </p:sp>
    </p:spTree>
    <p:custDataLst>
      <p:tags r:id="rId1"/>
    </p:custDataLst>
    <p:extLst>
      <p:ext uri="{BB962C8B-B14F-4D97-AF65-F5344CB8AC3E}">
        <p14:creationId xmlns:p14="http://schemas.microsoft.com/office/powerpoint/2010/main" val="1255163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88E9-2921-812A-9947-C1C07DC23D2E}"/>
              </a:ext>
            </a:extLst>
          </p:cNvPr>
          <p:cNvSpPr>
            <a:spLocks noGrp="1"/>
          </p:cNvSpPr>
          <p:nvPr>
            <p:ph type="title"/>
          </p:nvPr>
        </p:nvSpPr>
        <p:spPr/>
        <p:txBody>
          <a:bodyPr/>
          <a:lstStyle/>
          <a:p>
            <a:r>
              <a:rPr lang="en-US" b="1"/>
              <a:t>Ten Essential Public Health Services </a:t>
            </a:r>
          </a:p>
        </p:txBody>
      </p:sp>
      <p:sp>
        <p:nvSpPr>
          <p:cNvPr id="4" name="Content Placeholder 3">
            <a:extLst>
              <a:ext uri="{FF2B5EF4-FFF2-40B4-BE49-F238E27FC236}">
                <a16:creationId xmlns:a16="http://schemas.microsoft.com/office/drawing/2014/main" id="{30EEA43E-6F28-6930-02E0-78B8F7600DF1}"/>
              </a:ext>
            </a:extLst>
          </p:cNvPr>
          <p:cNvSpPr>
            <a:spLocks noGrp="1"/>
          </p:cNvSpPr>
          <p:nvPr>
            <p:ph sz="half" idx="1"/>
          </p:nvPr>
        </p:nvSpPr>
        <p:spPr/>
        <p:txBody>
          <a:bodyPr>
            <a:normAutofit fontScale="92500" lnSpcReduction="20000"/>
          </a:bodyPr>
          <a:lstStyle/>
          <a:p>
            <a:pPr marL="514350" indent="-514350">
              <a:buFont typeface="+mj-lt"/>
              <a:buAutoNum type="arabicPeriod"/>
            </a:pPr>
            <a:r>
              <a:rPr lang="en-US"/>
              <a:t>Assess and monitor population health </a:t>
            </a:r>
          </a:p>
          <a:p>
            <a:pPr marL="514350" indent="-514350">
              <a:buFont typeface="+mj-lt"/>
              <a:buAutoNum type="arabicPeriod"/>
            </a:pPr>
            <a:r>
              <a:rPr lang="en-US"/>
              <a:t>Investigate, diagnose, and address health hazards and root causes </a:t>
            </a:r>
          </a:p>
          <a:p>
            <a:pPr marL="514350" indent="-514350">
              <a:buFont typeface="+mj-lt"/>
              <a:buAutoNum type="arabicPeriod"/>
            </a:pPr>
            <a:r>
              <a:rPr lang="en-US"/>
              <a:t>Communicate effectively to inform and educate </a:t>
            </a:r>
          </a:p>
          <a:p>
            <a:pPr marL="514350" indent="-514350">
              <a:buFont typeface="+mj-lt"/>
              <a:buAutoNum type="arabicPeriod"/>
            </a:pPr>
            <a:r>
              <a:rPr lang="en-US"/>
              <a:t>Strengthen, support, and mobilize communities and partnerships </a:t>
            </a:r>
          </a:p>
          <a:p>
            <a:pPr marL="514350" indent="-514350">
              <a:buFont typeface="+mj-lt"/>
              <a:buAutoNum type="arabicPeriod"/>
            </a:pPr>
            <a:r>
              <a:rPr lang="en-US"/>
              <a:t>Create, champion, and implement policies, plans and laws </a:t>
            </a:r>
          </a:p>
        </p:txBody>
      </p:sp>
      <p:sp>
        <p:nvSpPr>
          <p:cNvPr id="5" name="Content Placeholder 4">
            <a:extLst>
              <a:ext uri="{FF2B5EF4-FFF2-40B4-BE49-F238E27FC236}">
                <a16:creationId xmlns:a16="http://schemas.microsoft.com/office/drawing/2014/main" id="{0091C4EB-FC81-341C-C2F7-32D394921681}"/>
              </a:ext>
            </a:extLst>
          </p:cNvPr>
          <p:cNvSpPr>
            <a:spLocks noGrp="1"/>
          </p:cNvSpPr>
          <p:nvPr>
            <p:ph sz="half" idx="2"/>
          </p:nvPr>
        </p:nvSpPr>
        <p:spPr/>
        <p:txBody>
          <a:bodyPr>
            <a:normAutofit fontScale="92500" lnSpcReduction="20000"/>
          </a:bodyPr>
          <a:lstStyle/>
          <a:p>
            <a:pPr marL="514350" indent="-514350">
              <a:buFont typeface="+mj-lt"/>
              <a:buAutoNum type="arabicPeriod" startAt="6"/>
            </a:pPr>
            <a:r>
              <a:rPr lang="en-US"/>
              <a:t>Utilize legal and regulatory actions </a:t>
            </a:r>
          </a:p>
          <a:p>
            <a:pPr marL="514350" indent="-514350">
              <a:buFont typeface="+mj-lt"/>
              <a:buAutoNum type="arabicPeriod" startAt="6"/>
            </a:pPr>
            <a:r>
              <a:rPr lang="en-US"/>
              <a:t>Enable equitable access</a:t>
            </a:r>
          </a:p>
          <a:p>
            <a:pPr marL="514350" indent="-514350">
              <a:buFont typeface="+mj-lt"/>
              <a:buAutoNum type="arabicPeriod" startAt="6"/>
            </a:pPr>
            <a:r>
              <a:rPr lang="en-US"/>
              <a:t> Build a diverse and skilled workforce </a:t>
            </a:r>
          </a:p>
          <a:p>
            <a:pPr marL="514350" indent="-514350">
              <a:buFont typeface="+mj-lt"/>
              <a:buAutoNum type="arabicPeriod" startAt="6"/>
            </a:pPr>
            <a:r>
              <a:rPr lang="en-US"/>
              <a:t>Improve and innovate through evaluation, research, and quality improvement</a:t>
            </a:r>
          </a:p>
          <a:p>
            <a:pPr marL="514350" indent="-514350">
              <a:buFont typeface="+mj-lt"/>
              <a:buAutoNum type="arabicPeriod" startAt="6"/>
            </a:pPr>
            <a:r>
              <a:rPr lang="en-US"/>
              <a:t>Build and maintain a strong organizational infrastructure for public health </a:t>
            </a:r>
          </a:p>
        </p:txBody>
      </p:sp>
    </p:spTree>
    <p:custDataLst>
      <p:tags r:id="rId1"/>
    </p:custDataLst>
    <p:extLst>
      <p:ext uri="{BB962C8B-B14F-4D97-AF65-F5344CB8AC3E}">
        <p14:creationId xmlns:p14="http://schemas.microsoft.com/office/powerpoint/2010/main" val="174229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233B2-29D3-F81A-F70B-5BB37C4C3468}"/>
              </a:ext>
            </a:extLst>
          </p:cNvPr>
          <p:cNvSpPr>
            <a:spLocks noGrp="1"/>
          </p:cNvSpPr>
          <p:nvPr>
            <p:ph type="title"/>
          </p:nvPr>
        </p:nvSpPr>
        <p:spPr>
          <a:xfrm>
            <a:off x="838200" y="-174857"/>
            <a:ext cx="10515600" cy="1325563"/>
          </a:xfrm>
        </p:spPr>
        <p:txBody>
          <a:bodyPr/>
          <a:lstStyle/>
          <a:p>
            <a:r>
              <a:rPr lang="en-US" b="1"/>
              <a:t>Ten Essential Public Health Services Wheel </a:t>
            </a:r>
          </a:p>
        </p:txBody>
      </p:sp>
      <p:sp>
        <p:nvSpPr>
          <p:cNvPr id="5" name="TextBox 4">
            <a:extLst>
              <a:ext uri="{FF2B5EF4-FFF2-40B4-BE49-F238E27FC236}">
                <a16:creationId xmlns:a16="http://schemas.microsoft.com/office/drawing/2014/main" id="{132162D4-E82D-3D8C-421C-064C10A5C4AD}"/>
              </a:ext>
            </a:extLst>
          </p:cNvPr>
          <p:cNvSpPr txBox="1"/>
          <p:nvPr/>
        </p:nvSpPr>
        <p:spPr>
          <a:xfrm>
            <a:off x="114300" y="1851660"/>
            <a:ext cx="3809672" cy="2862322"/>
          </a:xfrm>
          <a:prstGeom prst="rect">
            <a:avLst/>
          </a:prstGeom>
          <a:noFill/>
        </p:spPr>
        <p:txBody>
          <a:bodyPr wrap="square" rtlCol="0">
            <a:spAutoFit/>
          </a:bodyPr>
          <a:lstStyle/>
          <a:p>
            <a:r>
              <a:rPr lang="en-US" b="1"/>
              <a:t>At the heart of the core functions and the essential services are health equity, which public health cannot function without. </a:t>
            </a:r>
          </a:p>
          <a:p>
            <a:endParaRPr lang="en-US" b="1"/>
          </a:p>
          <a:p>
            <a:pPr marL="0" indent="0">
              <a:buFont typeface="Arial" panose="020B0604020202020204" pitchFamily="34" charset="0"/>
              <a:buNone/>
            </a:pPr>
            <a:r>
              <a:rPr lang="en-US" b="0" i="0">
                <a:effectLst/>
              </a:rPr>
              <a:t>Centering equity means that all public health work must reach toward two aims simultaneously: </a:t>
            </a:r>
            <a:endParaRPr lang="en-US"/>
          </a:p>
          <a:p>
            <a:pPr marL="285750" indent="-285750">
              <a:buFont typeface="Arial" panose="020B0604020202020204" pitchFamily="34" charset="0"/>
              <a:buChar char="•"/>
            </a:pPr>
            <a:r>
              <a:rPr lang="en-US"/>
              <a:t>I</a:t>
            </a:r>
            <a:r>
              <a:rPr lang="en-US" b="0" i="0">
                <a:effectLst/>
              </a:rPr>
              <a:t>mproving overall health</a:t>
            </a:r>
          </a:p>
          <a:p>
            <a:pPr marL="285750" indent="-285750">
              <a:buFont typeface="Arial" panose="020B0604020202020204" pitchFamily="34" charset="0"/>
              <a:buChar char="•"/>
            </a:pPr>
            <a:r>
              <a:rPr lang="en-US" b="0" i="0">
                <a:effectLst/>
              </a:rPr>
              <a:t>Advancing equity</a:t>
            </a:r>
            <a:endParaRPr lang="en-US"/>
          </a:p>
        </p:txBody>
      </p:sp>
      <p:pic>
        <p:nvPicPr>
          <p:cNvPr id="2050" name="Picture 2" descr="Ten Essential Public Health Services Wheel">
            <a:extLst>
              <a:ext uri="{FF2B5EF4-FFF2-40B4-BE49-F238E27FC236}">
                <a16:creationId xmlns:a16="http://schemas.microsoft.com/office/drawing/2014/main" id="{EE402C93-B517-B318-3086-35F190A8CD9C}"/>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324022" y="1076480"/>
            <a:ext cx="7460308" cy="550169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0C8A418-29DA-8CBD-ACCE-8F27D5AA3480}"/>
              </a:ext>
            </a:extLst>
          </p:cNvPr>
          <p:cNvSpPr txBox="1"/>
          <p:nvPr/>
        </p:nvSpPr>
        <p:spPr>
          <a:xfrm>
            <a:off x="4106852" y="6503946"/>
            <a:ext cx="9136708" cy="276999"/>
          </a:xfrm>
          <a:prstGeom prst="rect">
            <a:avLst/>
          </a:prstGeom>
          <a:noFill/>
        </p:spPr>
        <p:txBody>
          <a:bodyPr wrap="square" rtlCol="0">
            <a:spAutoFit/>
          </a:bodyPr>
          <a:lstStyle/>
          <a:p>
            <a:r>
              <a:rPr lang="en-US" sz="1200"/>
              <a:t>Image source: Centers for Disease Control and Prevention, https://www.cdc.gov/public-health-gateway/php/about/index.html)</a:t>
            </a:r>
          </a:p>
        </p:txBody>
      </p:sp>
    </p:spTree>
    <p:custDataLst>
      <p:tags r:id="rId1"/>
    </p:custDataLst>
    <p:extLst>
      <p:ext uri="{BB962C8B-B14F-4D97-AF65-F5344CB8AC3E}">
        <p14:creationId xmlns:p14="http://schemas.microsoft.com/office/powerpoint/2010/main" val="2880333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C9813-3972-36F7-BE63-091F0D4D73CF}"/>
              </a:ext>
            </a:extLst>
          </p:cNvPr>
          <p:cNvSpPr>
            <a:spLocks noGrp="1"/>
          </p:cNvSpPr>
          <p:nvPr>
            <p:ph type="title"/>
          </p:nvPr>
        </p:nvSpPr>
        <p:spPr>
          <a:xfrm>
            <a:off x="449580" y="374852"/>
            <a:ext cx="11292840" cy="1178471"/>
          </a:xfrm>
        </p:spPr>
        <p:txBody>
          <a:bodyPr/>
          <a:lstStyle/>
          <a:p>
            <a:r>
              <a:rPr lang="en-US" b="1"/>
              <a:t>Ten Essential Public Health Services Activity </a:t>
            </a:r>
          </a:p>
        </p:txBody>
      </p:sp>
      <p:sp>
        <p:nvSpPr>
          <p:cNvPr id="3" name="Content Placeholder 2">
            <a:extLst>
              <a:ext uri="{FF2B5EF4-FFF2-40B4-BE49-F238E27FC236}">
                <a16:creationId xmlns:a16="http://schemas.microsoft.com/office/drawing/2014/main" id="{76ADBDE5-5F1B-078D-BF15-71A1FC7A42E1}"/>
              </a:ext>
            </a:extLst>
          </p:cNvPr>
          <p:cNvSpPr>
            <a:spLocks noGrp="1"/>
          </p:cNvSpPr>
          <p:nvPr>
            <p:ph idx="1"/>
          </p:nvPr>
        </p:nvSpPr>
        <p:spPr/>
        <p:txBody>
          <a:bodyPr>
            <a:normAutofit fontScale="92500" lnSpcReduction="20000"/>
          </a:bodyPr>
          <a:lstStyle/>
          <a:p>
            <a:pPr marL="0" indent="0">
              <a:buNone/>
            </a:pPr>
            <a:r>
              <a:rPr lang="en-US" b="1"/>
              <a:t>Materials: </a:t>
            </a:r>
          </a:p>
          <a:p>
            <a:pPr marL="857250" lvl="1" indent="-514350">
              <a:buSzPct val="100000"/>
              <a:buFont typeface="+mj-lt"/>
              <a:buAutoNum type="arabicPeriod"/>
            </a:pPr>
            <a:r>
              <a:rPr lang="en-US"/>
              <a:t>Essential Service Cards - one card for each essential service (10 cards total). </a:t>
            </a:r>
          </a:p>
          <a:p>
            <a:pPr marL="857250" lvl="1" indent="-514350">
              <a:buSzPct val="100000"/>
              <a:buFont typeface="+mj-lt"/>
              <a:buAutoNum type="arabicPeriod"/>
            </a:pPr>
            <a:r>
              <a:rPr lang="en-US"/>
              <a:t>Activity Cards - one card detailing a public health activity that falls within each essential service (10 cards total).</a:t>
            </a:r>
          </a:p>
          <a:p>
            <a:pPr marL="857250" lvl="1" indent="-514350">
              <a:buSzPct val="100000"/>
              <a:buFont typeface="+mj-lt"/>
              <a:buAutoNum type="arabicPeriod"/>
            </a:pPr>
            <a:r>
              <a:rPr lang="en-US"/>
              <a:t>Ball of string.</a:t>
            </a:r>
          </a:p>
          <a:p>
            <a:pPr marL="0" indent="0">
              <a:buNone/>
            </a:pPr>
            <a:endParaRPr lang="en-US"/>
          </a:p>
          <a:p>
            <a:pPr marL="0" indent="0">
              <a:buNone/>
            </a:pPr>
            <a:r>
              <a:rPr lang="en-US" b="1"/>
              <a:t>Instructions:</a:t>
            </a:r>
          </a:p>
          <a:p>
            <a:pPr marL="971550" lvl="1" indent="-514350">
              <a:buSzPct val="100000"/>
              <a:buFont typeface="+mj-lt"/>
              <a:buAutoNum type="arabicPeriod"/>
            </a:pPr>
            <a:r>
              <a:rPr lang="en-US"/>
              <a:t>Stand to form a circle - 1 group of 10</a:t>
            </a:r>
          </a:p>
          <a:p>
            <a:pPr marL="971550" lvl="1" indent="-514350">
              <a:buSzPct val="100000"/>
              <a:buFont typeface="+mj-lt"/>
              <a:buAutoNum type="arabicPeriod"/>
            </a:pPr>
            <a:r>
              <a:rPr lang="en-US"/>
              <a:t>Starting with Essential Service #1 - the facilitator will read the card out loud. </a:t>
            </a:r>
          </a:p>
          <a:p>
            <a:pPr marL="971550" lvl="1" indent="-514350">
              <a:buSzPct val="100000"/>
              <a:buFont typeface="+mj-lt"/>
              <a:buAutoNum type="arabicPeriod"/>
            </a:pPr>
            <a:r>
              <a:rPr lang="en-US"/>
              <a:t>Identify the Activity Card that aligns with Essential Service Card #1.</a:t>
            </a:r>
          </a:p>
          <a:p>
            <a:pPr marL="971550" lvl="1" indent="-514350">
              <a:buSzPct val="100000"/>
              <a:buFont typeface="+mj-lt"/>
              <a:buAutoNum type="arabicPeriod"/>
            </a:pPr>
            <a:r>
              <a:rPr lang="en-US"/>
              <a:t>Essential Service #1 card holder will toss the ball of to the identified Activity Card holder.  </a:t>
            </a:r>
          </a:p>
          <a:p>
            <a:pPr marL="971550" lvl="1" indent="-514350">
              <a:buSzPct val="100000"/>
              <a:buFont typeface="+mj-lt"/>
              <a:buAutoNum type="arabicPeriod"/>
            </a:pPr>
            <a:r>
              <a:rPr lang="en-US"/>
              <a:t>Repeat steps 2,3 and 4 until all the cards have been read. </a:t>
            </a:r>
          </a:p>
        </p:txBody>
      </p:sp>
      <p:sp>
        <p:nvSpPr>
          <p:cNvPr id="4" name="Slide Number Placeholder 3">
            <a:extLst>
              <a:ext uri="{FF2B5EF4-FFF2-40B4-BE49-F238E27FC236}">
                <a16:creationId xmlns:a16="http://schemas.microsoft.com/office/drawing/2014/main" id="{0A765FB3-1F4A-504A-F831-A4C93617B77C}"/>
              </a:ext>
            </a:extLst>
          </p:cNvPr>
          <p:cNvSpPr>
            <a:spLocks noGrp="1"/>
          </p:cNvSpPr>
          <p:nvPr>
            <p:ph type="sldNum" sz="quarter" idx="12"/>
          </p:nvPr>
        </p:nvSpPr>
        <p:spPr/>
        <p:txBody>
          <a:bodyPr/>
          <a:lstStyle/>
          <a:p>
            <a:fld id="{ABB8925F-B6BB-49B0-9469-5285B9C99CB3}" type="slidenum">
              <a:rPr lang="en-US" smtClean="0"/>
              <a:pPr/>
              <a:t>16</a:t>
            </a:fld>
            <a:endParaRPr lang="en-US"/>
          </a:p>
        </p:txBody>
      </p:sp>
    </p:spTree>
    <p:extLst>
      <p:ext uri="{BB962C8B-B14F-4D97-AF65-F5344CB8AC3E}">
        <p14:creationId xmlns:p14="http://schemas.microsoft.com/office/powerpoint/2010/main" val="95727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0FAF8-360B-1A63-DCAA-5191DF0AB940}"/>
              </a:ext>
            </a:extLst>
          </p:cNvPr>
          <p:cNvSpPr>
            <a:spLocks noGrp="1"/>
          </p:cNvSpPr>
          <p:nvPr>
            <p:ph type="title"/>
          </p:nvPr>
        </p:nvSpPr>
        <p:spPr>
          <a:xfrm>
            <a:off x="838200" y="166255"/>
            <a:ext cx="10515600" cy="1325563"/>
          </a:xfrm>
        </p:spPr>
        <p:txBody>
          <a:bodyPr/>
          <a:lstStyle/>
          <a:p>
            <a:r>
              <a:rPr lang="en-US" b="1"/>
              <a:t>Career Exploration using the Wheel </a:t>
            </a:r>
          </a:p>
        </p:txBody>
      </p:sp>
      <p:pic>
        <p:nvPicPr>
          <p:cNvPr id="12" name="Picture 11" descr="What fills your cup? Whare are your interests? What are your values, what is your personality?">
            <a:extLst>
              <a:ext uri="{FF2B5EF4-FFF2-40B4-BE49-F238E27FC236}">
                <a16:creationId xmlns:a16="http://schemas.microsoft.com/office/drawing/2014/main" id="{D08EF23A-F4E0-6182-C99A-7493E37CF484}"/>
              </a:ext>
            </a:extLst>
          </p:cNvPr>
          <p:cNvPicPr>
            <a:picLocks noChangeAspect="1"/>
          </p:cNvPicPr>
          <p:nvPr/>
        </p:nvPicPr>
        <p:blipFill>
          <a:blip r:embed="rId4"/>
          <a:stretch>
            <a:fillRect/>
          </a:stretch>
        </p:blipFill>
        <p:spPr>
          <a:xfrm>
            <a:off x="94938" y="1941235"/>
            <a:ext cx="6477440" cy="2662663"/>
          </a:xfrm>
          <a:prstGeom prst="rect">
            <a:avLst/>
          </a:prstGeom>
        </p:spPr>
      </p:pic>
      <p:pic>
        <p:nvPicPr>
          <p:cNvPr id="9" name="Picture 2" descr="10 Essential Public Health Services ">
            <a:extLst>
              <a:ext uri="{FF2B5EF4-FFF2-40B4-BE49-F238E27FC236}">
                <a16:creationId xmlns:a16="http://schemas.microsoft.com/office/drawing/2014/main" id="{8A83DD3E-9FA8-DA3B-E4A2-10653C83B73C}"/>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7247014" y="1604733"/>
            <a:ext cx="4641427" cy="43513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5EA2036-F6B1-EB71-51C5-B1059DC50009}"/>
              </a:ext>
            </a:extLst>
          </p:cNvPr>
          <p:cNvSpPr txBox="1"/>
          <p:nvPr/>
        </p:nvSpPr>
        <p:spPr>
          <a:xfrm>
            <a:off x="7715250" y="6322413"/>
            <a:ext cx="5566410" cy="738664"/>
          </a:xfrm>
          <a:prstGeom prst="rect">
            <a:avLst/>
          </a:prstGeom>
          <a:noFill/>
        </p:spPr>
        <p:txBody>
          <a:bodyPr wrap="square" rtlCol="0">
            <a:spAutoFit/>
          </a:bodyPr>
          <a:lstStyle/>
          <a:p>
            <a:r>
              <a:rPr lang="en-US" sz="1200"/>
              <a:t>Image source: Centers for Disease Control and Prevention, https://www.cdc.gov/public-health-gateway/php/about/index.html)</a:t>
            </a:r>
          </a:p>
          <a:p>
            <a:endParaRPr lang="en-US"/>
          </a:p>
        </p:txBody>
      </p:sp>
    </p:spTree>
    <p:custDataLst>
      <p:tags r:id="rId1"/>
    </p:custDataLst>
    <p:extLst>
      <p:ext uri="{BB962C8B-B14F-4D97-AF65-F5344CB8AC3E}">
        <p14:creationId xmlns:p14="http://schemas.microsoft.com/office/powerpoint/2010/main" val="2256992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A50205-2DDF-CE00-3C05-41394CEB9056}"/>
              </a:ext>
            </a:extLst>
          </p:cNvPr>
          <p:cNvSpPr>
            <a:spLocks noGrp="1"/>
          </p:cNvSpPr>
          <p:nvPr>
            <p:ph type="title" idx="4294967295"/>
          </p:nvPr>
        </p:nvSpPr>
        <p:spPr>
          <a:xfrm>
            <a:off x="752475" y="2506663"/>
            <a:ext cx="10515600" cy="43513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1"/>
                </a:solidFill>
                <a:effectLst/>
                <a:uLnTx/>
                <a:uFillTx/>
                <a:latin typeface="+mn-lt"/>
                <a:ea typeface="+mn-ea"/>
                <a:cs typeface="+mn-cs"/>
              </a:rPr>
              <a:t>Structure of Public Health in the United States</a:t>
            </a:r>
          </a:p>
        </p:txBody>
      </p:sp>
    </p:spTree>
    <p:extLst>
      <p:ext uri="{BB962C8B-B14F-4D97-AF65-F5344CB8AC3E}">
        <p14:creationId xmlns:p14="http://schemas.microsoft.com/office/powerpoint/2010/main" val="18124809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83DEE-5D34-7852-C5E5-61F76E072BC3}"/>
              </a:ext>
            </a:extLst>
          </p:cNvPr>
          <p:cNvSpPr>
            <a:spLocks noGrp="1"/>
          </p:cNvSpPr>
          <p:nvPr>
            <p:ph type="title"/>
          </p:nvPr>
        </p:nvSpPr>
        <p:spPr>
          <a:xfrm>
            <a:off x="308919" y="18255"/>
            <a:ext cx="11044881" cy="1325563"/>
          </a:xfrm>
        </p:spPr>
        <p:txBody>
          <a:bodyPr/>
          <a:lstStyle/>
          <a:p>
            <a:r>
              <a:rPr lang="en-US" b="1"/>
              <a:t>Governmental Public Health </a:t>
            </a:r>
          </a:p>
        </p:txBody>
      </p:sp>
      <p:sp>
        <p:nvSpPr>
          <p:cNvPr id="3" name="Content Placeholder 2">
            <a:extLst>
              <a:ext uri="{FF2B5EF4-FFF2-40B4-BE49-F238E27FC236}">
                <a16:creationId xmlns:a16="http://schemas.microsoft.com/office/drawing/2014/main" id="{52920753-F14D-08D1-82AC-C7D31F0A2675}"/>
              </a:ext>
            </a:extLst>
          </p:cNvPr>
          <p:cNvSpPr>
            <a:spLocks noGrp="1"/>
          </p:cNvSpPr>
          <p:nvPr>
            <p:ph idx="1"/>
          </p:nvPr>
        </p:nvSpPr>
        <p:spPr>
          <a:xfrm>
            <a:off x="663147" y="1360165"/>
            <a:ext cx="10336424" cy="4556440"/>
          </a:xfrm>
        </p:spPr>
        <p:txBody>
          <a:bodyPr>
            <a:normAutofit/>
          </a:bodyPr>
          <a:lstStyle/>
          <a:p>
            <a:pPr marL="0" indent="0" algn="ctr">
              <a:buNone/>
            </a:pPr>
            <a:r>
              <a:rPr lang="en-US" sz="2400"/>
              <a:t>State and Local Health Departments have the primary responsibility for public health under the US Constitution</a:t>
            </a:r>
          </a:p>
        </p:txBody>
      </p:sp>
      <p:sp>
        <p:nvSpPr>
          <p:cNvPr id="4" name="Flowchart: Magnetic Disk 3" descr="51 state and district of Columbia health departments">
            <a:extLst>
              <a:ext uri="{FF2B5EF4-FFF2-40B4-BE49-F238E27FC236}">
                <a16:creationId xmlns:a16="http://schemas.microsoft.com/office/drawing/2014/main" id="{56525971-8E92-1C00-085C-66B64EE19491}"/>
              </a:ext>
            </a:extLst>
          </p:cNvPr>
          <p:cNvSpPr/>
          <p:nvPr/>
        </p:nvSpPr>
        <p:spPr>
          <a:xfrm>
            <a:off x="644096" y="2640956"/>
            <a:ext cx="1886208" cy="3063873"/>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a:p>
            <a:pPr algn="ctr"/>
            <a:r>
              <a:rPr lang="en-US" sz="2000"/>
              <a:t>State and the District of Columbia Health Departments</a:t>
            </a:r>
          </a:p>
        </p:txBody>
      </p:sp>
      <p:sp>
        <p:nvSpPr>
          <p:cNvPr id="5" name="TextBox 4">
            <a:extLst>
              <a:ext uri="{FF2B5EF4-FFF2-40B4-BE49-F238E27FC236}">
                <a16:creationId xmlns:a16="http://schemas.microsoft.com/office/drawing/2014/main" id="{FC9D143B-5BE2-AC72-083D-D852CF048BC5}"/>
              </a:ext>
            </a:extLst>
          </p:cNvPr>
          <p:cNvSpPr txBox="1"/>
          <p:nvPr/>
        </p:nvSpPr>
        <p:spPr>
          <a:xfrm>
            <a:off x="1314191" y="2934162"/>
            <a:ext cx="1056277" cy="523220"/>
          </a:xfrm>
          <a:prstGeom prst="rect">
            <a:avLst/>
          </a:prstGeom>
          <a:noFill/>
        </p:spPr>
        <p:txBody>
          <a:bodyPr wrap="square" rtlCol="0">
            <a:spAutoFit/>
          </a:bodyPr>
          <a:lstStyle/>
          <a:p>
            <a:r>
              <a:rPr lang="en-US" sz="2800">
                <a:solidFill>
                  <a:schemeClr val="bg1"/>
                </a:solidFill>
              </a:rPr>
              <a:t>51</a:t>
            </a:r>
          </a:p>
        </p:txBody>
      </p:sp>
      <p:sp>
        <p:nvSpPr>
          <p:cNvPr id="11" name="TextBox 10">
            <a:extLst>
              <a:ext uri="{FF2B5EF4-FFF2-40B4-BE49-F238E27FC236}">
                <a16:creationId xmlns:a16="http://schemas.microsoft.com/office/drawing/2014/main" id="{CEC32962-B9C8-FD22-E818-C41A235AF2F2}"/>
              </a:ext>
            </a:extLst>
          </p:cNvPr>
          <p:cNvSpPr txBox="1"/>
          <p:nvPr/>
        </p:nvSpPr>
        <p:spPr>
          <a:xfrm>
            <a:off x="1675755" y="2903270"/>
            <a:ext cx="502989" cy="369332"/>
          </a:xfrm>
          <a:prstGeom prst="rect">
            <a:avLst/>
          </a:prstGeom>
          <a:noFill/>
        </p:spPr>
        <p:txBody>
          <a:bodyPr wrap="square" rtlCol="0">
            <a:spAutoFit/>
          </a:bodyPr>
          <a:lstStyle/>
          <a:p>
            <a:r>
              <a:rPr lang="en-US">
                <a:solidFill>
                  <a:schemeClr val="bg1"/>
                </a:solidFill>
              </a:rPr>
              <a:t>*</a:t>
            </a:r>
          </a:p>
        </p:txBody>
      </p:sp>
      <p:sp>
        <p:nvSpPr>
          <p:cNvPr id="7" name="Flowchart: Magnetic Disk 6" descr="more than 3,300 local health departments">
            <a:extLst>
              <a:ext uri="{FF2B5EF4-FFF2-40B4-BE49-F238E27FC236}">
                <a16:creationId xmlns:a16="http://schemas.microsoft.com/office/drawing/2014/main" id="{F3E9D7B9-4D68-D977-2735-CF83A5A3D0C4}"/>
              </a:ext>
            </a:extLst>
          </p:cNvPr>
          <p:cNvSpPr/>
          <p:nvPr/>
        </p:nvSpPr>
        <p:spPr>
          <a:xfrm>
            <a:off x="3551538" y="2640954"/>
            <a:ext cx="1886208" cy="3063873"/>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Local Health Departments</a:t>
            </a:r>
          </a:p>
        </p:txBody>
      </p:sp>
      <p:sp>
        <p:nvSpPr>
          <p:cNvPr id="10" name="TextBox 9">
            <a:extLst>
              <a:ext uri="{FF2B5EF4-FFF2-40B4-BE49-F238E27FC236}">
                <a16:creationId xmlns:a16="http://schemas.microsoft.com/office/drawing/2014/main" id="{CA08EF25-109F-CE9D-FF15-59DD83F3D276}"/>
              </a:ext>
            </a:extLst>
          </p:cNvPr>
          <p:cNvSpPr txBox="1"/>
          <p:nvPr/>
        </p:nvSpPr>
        <p:spPr>
          <a:xfrm>
            <a:off x="3762713" y="2903270"/>
            <a:ext cx="1565028" cy="523220"/>
          </a:xfrm>
          <a:prstGeom prst="rect">
            <a:avLst/>
          </a:prstGeom>
          <a:noFill/>
        </p:spPr>
        <p:txBody>
          <a:bodyPr wrap="square" rtlCol="0">
            <a:spAutoFit/>
          </a:bodyPr>
          <a:lstStyle/>
          <a:p>
            <a:r>
              <a:rPr lang="en-US" sz="2800">
                <a:solidFill>
                  <a:schemeClr val="bg1"/>
                </a:solidFill>
              </a:rPr>
              <a:t>&gt; 3,300 </a:t>
            </a:r>
            <a:r>
              <a:rPr lang="en-US">
                <a:solidFill>
                  <a:schemeClr val="bg1"/>
                </a:solidFill>
              </a:rPr>
              <a:t> </a:t>
            </a:r>
          </a:p>
        </p:txBody>
      </p:sp>
      <p:sp>
        <p:nvSpPr>
          <p:cNvPr id="12" name="TextBox 11">
            <a:extLst>
              <a:ext uri="{FF2B5EF4-FFF2-40B4-BE49-F238E27FC236}">
                <a16:creationId xmlns:a16="http://schemas.microsoft.com/office/drawing/2014/main" id="{9E5B3CF5-28B7-DEC3-C029-6EACAD7E860E}"/>
              </a:ext>
            </a:extLst>
          </p:cNvPr>
          <p:cNvSpPr txBox="1"/>
          <p:nvPr/>
        </p:nvSpPr>
        <p:spPr>
          <a:xfrm>
            <a:off x="4755870" y="2826440"/>
            <a:ext cx="502989" cy="369332"/>
          </a:xfrm>
          <a:prstGeom prst="rect">
            <a:avLst/>
          </a:prstGeom>
          <a:noFill/>
        </p:spPr>
        <p:txBody>
          <a:bodyPr wrap="square" rtlCol="0">
            <a:spAutoFit/>
          </a:bodyPr>
          <a:lstStyle/>
          <a:p>
            <a:r>
              <a:rPr lang="en-US">
                <a:solidFill>
                  <a:schemeClr val="bg1"/>
                </a:solidFill>
              </a:rPr>
              <a:t>**</a:t>
            </a:r>
          </a:p>
        </p:txBody>
      </p:sp>
      <p:sp>
        <p:nvSpPr>
          <p:cNvPr id="6" name="Flowchart: Magnetic Disk 5" descr="more than 50 Indian health service and tribal health departments">
            <a:extLst>
              <a:ext uri="{FF2B5EF4-FFF2-40B4-BE49-F238E27FC236}">
                <a16:creationId xmlns:a16="http://schemas.microsoft.com/office/drawing/2014/main" id="{5C51C153-D2D8-B816-47B0-9E0B6EFEC5C5}"/>
              </a:ext>
            </a:extLst>
          </p:cNvPr>
          <p:cNvSpPr/>
          <p:nvPr/>
        </p:nvSpPr>
        <p:spPr>
          <a:xfrm>
            <a:off x="6509565" y="2640954"/>
            <a:ext cx="1886208" cy="3063873"/>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Indian Health Service and Tribal Health Departments</a:t>
            </a:r>
          </a:p>
        </p:txBody>
      </p:sp>
      <p:sp>
        <p:nvSpPr>
          <p:cNvPr id="9" name="TextBox 8">
            <a:extLst>
              <a:ext uri="{FF2B5EF4-FFF2-40B4-BE49-F238E27FC236}">
                <a16:creationId xmlns:a16="http://schemas.microsoft.com/office/drawing/2014/main" id="{E9306F72-49D5-5FEE-5331-6B241EB7432C}"/>
              </a:ext>
            </a:extLst>
          </p:cNvPr>
          <p:cNvSpPr txBox="1"/>
          <p:nvPr/>
        </p:nvSpPr>
        <p:spPr>
          <a:xfrm>
            <a:off x="7040880" y="2934162"/>
            <a:ext cx="1154430" cy="523220"/>
          </a:xfrm>
          <a:prstGeom prst="rect">
            <a:avLst/>
          </a:prstGeom>
          <a:noFill/>
        </p:spPr>
        <p:txBody>
          <a:bodyPr wrap="square" rtlCol="0">
            <a:spAutoFit/>
          </a:bodyPr>
          <a:lstStyle/>
          <a:p>
            <a:r>
              <a:rPr lang="en-US" sz="2800">
                <a:solidFill>
                  <a:schemeClr val="bg1"/>
                </a:solidFill>
              </a:rPr>
              <a:t>&gt; 50</a:t>
            </a:r>
          </a:p>
        </p:txBody>
      </p:sp>
      <p:sp>
        <p:nvSpPr>
          <p:cNvPr id="16" name="TextBox 15">
            <a:extLst>
              <a:ext uri="{FF2B5EF4-FFF2-40B4-BE49-F238E27FC236}">
                <a16:creationId xmlns:a16="http://schemas.microsoft.com/office/drawing/2014/main" id="{0C5B9857-0F60-7C5E-B8C9-4FD9FEFA9D38}"/>
              </a:ext>
            </a:extLst>
          </p:cNvPr>
          <p:cNvSpPr txBox="1"/>
          <p:nvPr/>
        </p:nvSpPr>
        <p:spPr>
          <a:xfrm>
            <a:off x="7679304" y="2934162"/>
            <a:ext cx="891540" cy="369332"/>
          </a:xfrm>
          <a:prstGeom prst="rect">
            <a:avLst/>
          </a:prstGeom>
          <a:noFill/>
        </p:spPr>
        <p:txBody>
          <a:bodyPr wrap="square" rtlCol="0">
            <a:spAutoFit/>
          </a:bodyPr>
          <a:lstStyle/>
          <a:p>
            <a:r>
              <a:rPr lang="en-US">
                <a:solidFill>
                  <a:schemeClr val="bg1"/>
                </a:solidFill>
              </a:rPr>
              <a:t>***</a:t>
            </a:r>
          </a:p>
        </p:txBody>
      </p:sp>
      <p:sp>
        <p:nvSpPr>
          <p:cNvPr id="8" name="Flowchart: Magnetic Disk 7" descr="8 Territorial and Freely Associated States Health Departments. ">
            <a:extLst>
              <a:ext uri="{FF2B5EF4-FFF2-40B4-BE49-F238E27FC236}">
                <a16:creationId xmlns:a16="http://schemas.microsoft.com/office/drawing/2014/main" id="{A827A281-4B90-C329-4711-59CD494F9ED3}"/>
              </a:ext>
            </a:extLst>
          </p:cNvPr>
          <p:cNvSpPr/>
          <p:nvPr/>
        </p:nvSpPr>
        <p:spPr>
          <a:xfrm>
            <a:off x="9467592" y="2640958"/>
            <a:ext cx="1886208" cy="3063873"/>
          </a:xfrm>
          <a:prstGeom prst="flowChartMagneticDisk">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Territorial and Freely Associated States Health Departments </a:t>
            </a:r>
          </a:p>
        </p:txBody>
      </p:sp>
      <p:sp>
        <p:nvSpPr>
          <p:cNvPr id="14" name="TextBox 13">
            <a:extLst>
              <a:ext uri="{FF2B5EF4-FFF2-40B4-BE49-F238E27FC236}">
                <a16:creationId xmlns:a16="http://schemas.microsoft.com/office/drawing/2014/main" id="{C55E66B5-5F98-7414-7EBF-E8CAF0E2180B}"/>
              </a:ext>
            </a:extLst>
          </p:cNvPr>
          <p:cNvSpPr txBox="1"/>
          <p:nvPr/>
        </p:nvSpPr>
        <p:spPr>
          <a:xfrm>
            <a:off x="10293435" y="2903270"/>
            <a:ext cx="1056277" cy="523220"/>
          </a:xfrm>
          <a:prstGeom prst="rect">
            <a:avLst/>
          </a:prstGeom>
          <a:noFill/>
        </p:spPr>
        <p:txBody>
          <a:bodyPr wrap="square" rtlCol="0">
            <a:spAutoFit/>
          </a:bodyPr>
          <a:lstStyle/>
          <a:p>
            <a:r>
              <a:rPr lang="en-US" sz="2800">
                <a:solidFill>
                  <a:schemeClr val="bg1"/>
                </a:solidFill>
              </a:rPr>
              <a:t>8</a:t>
            </a:r>
          </a:p>
        </p:txBody>
      </p:sp>
      <p:sp>
        <p:nvSpPr>
          <p:cNvPr id="15" name="TextBox 14">
            <a:extLst>
              <a:ext uri="{FF2B5EF4-FFF2-40B4-BE49-F238E27FC236}">
                <a16:creationId xmlns:a16="http://schemas.microsoft.com/office/drawing/2014/main" id="{FEEE8E0C-1667-ED96-9A8F-FE5D7BCCF522}"/>
              </a:ext>
            </a:extLst>
          </p:cNvPr>
          <p:cNvSpPr txBox="1"/>
          <p:nvPr/>
        </p:nvSpPr>
        <p:spPr>
          <a:xfrm>
            <a:off x="10535421" y="2903270"/>
            <a:ext cx="711519" cy="369332"/>
          </a:xfrm>
          <a:prstGeom prst="rect">
            <a:avLst/>
          </a:prstGeom>
          <a:noFill/>
        </p:spPr>
        <p:txBody>
          <a:bodyPr wrap="square" rtlCol="0">
            <a:spAutoFit/>
          </a:bodyPr>
          <a:lstStyle/>
          <a:p>
            <a:r>
              <a:rPr lang="en-US">
                <a:solidFill>
                  <a:schemeClr val="bg1"/>
                </a:solidFill>
              </a:rPr>
              <a:t>****</a:t>
            </a:r>
          </a:p>
        </p:txBody>
      </p:sp>
      <p:sp>
        <p:nvSpPr>
          <p:cNvPr id="13" name="TextBox 12">
            <a:extLst>
              <a:ext uri="{FF2B5EF4-FFF2-40B4-BE49-F238E27FC236}">
                <a16:creationId xmlns:a16="http://schemas.microsoft.com/office/drawing/2014/main" id="{9814A9E1-AE96-4C6B-098C-FA54466CA2C1}"/>
              </a:ext>
            </a:extLst>
          </p:cNvPr>
          <p:cNvSpPr txBox="1"/>
          <p:nvPr/>
        </p:nvSpPr>
        <p:spPr>
          <a:xfrm>
            <a:off x="98854" y="5916605"/>
            <a:ext cx="6258439" cy="830997"/>
          </a:xfrm>
          <a:prstGeom prst="rect">
            <a:avLst/>
          </a:prstGeom>
          <a:noFill/>
        </p:spPr>
        <p:txBody>
          <a:bodyPr wrap="square" rtlCol="0">
            <a:spAutoFit/>
          </a:bodyPr>
          <a:lstStyle/>
          <a:p>
            <a:r>
              <a:rPr lang="en-US" sz="1200"/>
              <a:t>* CDC State &amp; Territorial Health Department Websites </a:t>
            </a:r>
          </a:p>
          <a:p>
            <a:r>
              <a:rPr lang="en-US" sz="1200"/>
              <a:t>** 2022 National Profile of Local Health Departments. National Association of County and City Health Officials. Washington, DC</a:t>
            </a:r>
          </a:p>
          <a:p>
            <a:r>
              <a:rPr lang="en-US" sz="1200"/>
              <a:t>**** CDC State &amp; Territorial Health Department Websites </a:t>
            </a:r>
          </a:p>
        </p:txBody>
      </p:sp>
    </p:spTree>
    <p:custDataLst>
      <p:tags r:id="rId1"/>
    </p:custDataLst>
    <p:extLst>
      <p:ext uri="{BB962C8B-B14F-4D97-AF65-F5344CB8AC3E}">
        <p14:creationId xmlns:p14="http://schemas.microsoft.com/office/powerpoint/2010/main" val="21439769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641144-7ED9-4965-331C-80E2680D4B3A}"/>
              </a:ext>
            </a:extLst>
          </p:cNvPr>
          <p:cNvSpPr>
            <a:spLocks noGrp="1"/>
          </p:cNvSpPr>
          <p:nvPr>
            <p:ph type="title" idx="4294967295"/>
          </p:nvPr>
        </p:nvSpPr>
        <p:spPr>
          <a:xfrm>
            <a:off x="838200" y="1638300"/>
            <a:ext cx="10515600" cy="4351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1"/>
                </a:solidFill>
                <a:effectLst/>
                <a:uLnTx/>
                <a:uFillTx/>
                <a:latin typeface="+mn-lt"/>
                <a:ea typeface="+mn-ea"/>
                <a:cs typeface="+mn-cs"/>
              </a:rPr>
              <a:t>Federal Public Health</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a:ln>
                  <a:noFill/>
                </a:ln>
                <a:solidFill>
                  <a:schemeClr val="tx1"/>
                </a:solidFill>
                <a:effectLst/>
                <a:uLnTx/>
                <a:uFillTx/>
                <a:latin typeface="+mn-lt"/>
                <a:ea typeface="+mn-ea"/>
                <a:cs typeface="+mn-cs"/>
              </a:rPr>
              <a:t>Roles and Responsibilities </a:t>
            </a:r>
          </a:p>
        </p:txBody>
      </p:sp>
    </p:spTree>
    <p:custDataLst>
      <p:tags r:id="rId1"/>
    </p:custDataLst>
    <p:extLst>
      <p:ext uri="{BB962C8B-B14F-4D97-AF65-F5344CB8AC3E}">
        <p14:creationId xmlns:p14="http://schemas.microsoft.com/office/powerpoint/2010/main" val="3060386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8129F-B06A-E6DF-A7AB-2F2A388B3A74}"/>
              </a:ext>
            </a:extLst>
          </p:cNvPr>
          <p:cNvSpPr>
            <a:spLocks noGrp="1"/>
          </p:cNvSpPr>
          <p:nvPr>
            <p:ph type="title"/>
          </p:nvPr>
        </p:nvSpPr>
        <p:spPr/>
        <p:txBody>
          <a:bodyPr/>
          <a:lstStyle/>
          <a:p>
            <a:r>
              <a:rPr lang="en-US" b="1"/>
              <a:t>Federal Public Health Responsibilities </a:t>
            </a:r>
          </a:p>
        </p:txBody>
      </p:sp>
      <p:sp>
        <p:nvSpPr>
          <p:cNvPr id="3" name="Content Placeholder 2">
            <a:extLst>
              <a:ext uri="{FF2B5EF4-FFF2-40B4-BE49-F238E27FC236}">
                <a16:creationId xmlns:a16="http://schemas.microsoft.com/office/drawing/2014/main" id="{B0DA05EE-6E0C-8465-FF3A-3F81B47C1F89}"/>
              </a:ext>
            </a:extLst>
          </p:cNvPr>
          <p:cNvSpPr>
            <a:spLocks noGrp="1"/>
          </p:cNvSpPr>
          <p:nvPr>
            <p:ph idx="1"/>
          </p:nvPr>
        </p:nvSpPr>
        <p:spPr>
          <a:xfrm>
            <a:off x="838200" y="1632401"/>
            <a:ext cx="10515600" cy="4351338"/>
          </a:xfrm>
        </p:spPr>
        <p:txBody>
          <a:bodyPr>
            <a:normAutofit fontScale="92500" lnSpcReduction="10000"/>
          </a:bodyPr>
          <a:lstStyle/>
          <a:p>
            <a:pPr fontAlgn="auto">
              <a:lnSpc>
                <a:spcPct val="120000"/>
              </a:lnSpc>
              <a:spcBef>
                <a:spcPts val="600"/>
              </a:spcBef>
              <a:spcAft>
                <a:spcPts val="0"/>
              </a:spcAft>
              <a:defRPr/>
            </a:pPr>
            <a:r>
              <a:rPr lang="en-US" sz="2800">
                <a:latin typeface="Calibri" pitchFamily="34" charset="0"/>
              </a:rPr>
              <a:t>Ensure all levels of government have the capabilities to provide essential public health services</a:t>
            </a:r>
          </a:p>
          <a:p>
            <a:pPr fontAlgn="auto">
              <a:spcAft>
                <a:spcPts val="0"/>
              </a:spcAft>
              <a:defRPr/>
            </a:pPr>
            <a:r>
              <a:rPr lang="en-US" sz="2800">
                <a:latin typeface="Calibri" pitchFamily="34" charset="0"/>
              </a:rPr>
              <a:t>Act when health threats may span more than one state, a region, or the entire nation</a:t>
            </a:r>
          </a:p>
          <a:p>
            <a:pPr fontAlgn="auto">
              <a:spcAft>
                <a:spcPts val="0"/>
              </a:spcAft>
              <a:defRPr/>
            </a:pPr>
            <a:r>
              <a:rPr lang="en-US" sz="2800">
                <a:latin typeface="Calibri" pitchFamily="34" charset="0"/>
              </a:rPr>
              <a:t>Act where the solutions may be beyond the jurisdiction of individual states</a:t>
            </a:r>
          </a:p>
          <a:p>
            <a:pPr fontAlgn="auto">
              <a:spcAft>
                <a:spcPts val="0"/>
              </a:spcAft>
              <a:defRPr/>
            </a:pPr>
            <a:r>
              <a:rPr lang="en-US" sz="2800">
                <a:latin typeface="Calibri" pitchFamily="34" charset="0"/>
              </a:rPr>
              <a:t>Act to assist the states when they lack the expertise or resources to effectively respond in a public health emergency (e.g., a disaster, bioterrorism, or an emerging disease) </a:t>
            </a:r>
          </a:p>
          <a:p>
            <a:pPr fontAlgn="auto">
              <a:spcAft>
                <a:spcPts val="0"/>
              </a:spcAft>
              <a:defRPr/>
            </a:pPr>
            <a:r>
              <a:rPr lang="en-US" sz="2800">
                <a:latin typeface="Calibri" pitchFamily="34" charset="0"/>
              </a:rPr>
              <a:t>Facilitate the formulation of public health goals (in collaboration with state and local governments and other relevant stakeholders)</a:t>
            </a:r>
          </a:p>
          <a:p>
            <a:endParaRPr lang="en-US"/>
          </a:p>
        </p:txBody>
      </p:sp>
      <p:sp>
        <p:nvSpPr>
          <p:cNvPr id="5" name="TextBox 4">
            <a:extLst>
              <a:ext uri="{FF2B5EF4-FFF2-40B4-BE49-F238E27FC236}">
                <a16:creationId xmlns:a16="http://schemas.microsoft.com/office/drawing/2014/main" id="{A543A215-EA80-A0EB-1431-2C93E82CBA8B}"/>
              </a:ext>
            </a:extLst>
          </p:cNvPr>
          <p:cNvSpPr txBox="1"/>
          <p:nvPr/>
        </p:nvSpPr>
        <p:spPr>
          <a:xfrm>
            <a:off x="145192" y="6176963"/>
            <a:ext cx="9876138" cy="523220"/>
          </a:xfrm>
          <a:prstGeom prst="rect">
            <a:avLst/>
          </a:prstGeom>
          <a:noFill/>
        </p:spPr>
        <p:txBody>
          <a:bodyPr wrap="square">
            <a:spAutoFit/>
          </a:bodyPr>
          <a:lstStyle/>
          <a:p>
            <a:r>
              <a:rPr lang="en-US" sz="1400">
                <a:latin typeface="Calibri" pitchFamily="34" charset="0"/>
              </a:rPr>
              <a:t>Source: Trust for America’s Health. </a:t>
            </a:r>
            <a:r>
              <a:rPr lang="en-US" sz="1400" i="1">
                <a:latin typeface="Calibri" pitchFamily="34" charset="0"/>
              </a:rPr>
              <a:t>Public Health Leadership Initiative: An Action Plan for Healthy People in Healthy Communities in the 21st Century. </a:t>
            </a:r>
            <a:r>
              <a:rPr lang="en-US" sz="1400">
                <a:latin typeface="Calibri" pitchFamily="34" charset="0"/>
              </a:rPr>
              <a:t>Washington, DC. 2006</a:t>
            </a:r>
            <a:endParaRPr lang="en-US" sz="1400"/>
          </a:p>
        </p:txBody>
      </p:sp>
    </p:spTree>
    <p:custDataLst>
      <p:tags r:id="rId1"/>
    </p:custDataLst>
    <p:extLst>
      <p:ext uri="{BB962C8B-B14F-4D97-AF65-F5344CB8AC3E}">
        <p14:creationId xmlns:p14="http://schemas.microsoft.com/office/powerpoint/2010/main" val="2464771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1CA9-8A95-94B8-C863-726C65C73B81}"/>
              </a:ext>
            </a:extLst>
          </p:cNvPr>
          <p:cNvSpPr>
            <a:spLocks noGrp="1"/>
          </p:cNvSpPr>
          <p:nvPr>
            <p:ph type="title"/>
          </p:nvPr>
        </p:nvSpPr>
        <p:spPr/>
        <p:txBody>
          <a:bodyPr/>
          <a:lstStyle/>
          <a:p>
            <a:r>
              <a:rPr lang="en-US" b="1"/>
              <a:t>Other Roles of Federal Public Health</a:t>
            </a:r>
          </a:p>
        </p:txBody>
      </p:sp>
      <p:sp>
        <p:nvSpPr>
          <p:cNvPr id="3" name="Content Placeholder 2">
            <a:extLst>
              <a:ext uri="{FF2B5EF4-FFF2-40B4-BE49-F238E27FC236}">
                <a16:creationId xmlns:a16="http://schemas.microsoft.com/office/drawing/2014/main" id="{6EA97352-8CF3-F27F-A7E6-761AE1A45D43}"/>
              </a:ext>
            </a:extLst>
          </p:cNvPr>
          <p:cNvSpPr>
            <a:spLocks noGrp="1"/>
          </p:cNvSpPr>
          <p:nvPr>
            <p:ph idx="1"/>
          </p:nvPr>
        </p:nvSpPr>
        <p:spPr/>
        <p:txBody>
          <a:bodyPr>
            <a:normAutofit/>
          </a:bodyPr>
          <a:lstStyle/>
          <a:p>
            <a:r>
              <a:rPr lang="en-US"/>
              <a:t>Providing leadership, through regulatory powers, in setting health</a:t>
            </a:r>
          </a:p>
          <a:p>
            <a:pPr lvl="1"/>
            <a:r>
              <a:rPr lang="en-US"/>
              <a:t>Goals</a:t>
            </a:r>
          </a:p>
          <a:p>
            <a:pPr lvl="1"/>
            <a:r>
              <a:rPr lang="en-US"/>
              <a:t>Policies</a:t>
            </a:r>
          </a:p>
          <a:p>
            <a:pPr lvl="1"/>
            <a:r>
              <a:rPr lang="en-US"/>
              <a:t>Standards</a:t>
            </a:r>
          </a:p>
          <a:p>
            <a:r>
              <a:rPr lang="en-US"/>
              <a:t>Contributing operational and financial resources</a:t>
            </a:r>
          </a:p>
          <a:p>
            <a:r>
              <a:rPr lang="en-US"/>
              <a:t>Financing research and higher education</a:t>
            </a:r>
          </a:p>
          <a:p>
            <a:r>
              <a:rPr lang="en-US"/>
              <a:t>Supporting the development of scientific and technological tools needed to improve the effectiveness of public health infrastructure at all levels</a:t>
            </a:r>
          </a:p>
          <a:p>
            <a:pPr marL="0" indent="0">
              <a:buNone/>
            </a:pPr>
            <a:endParaRPr lang="en-US"/>
          </a:p>
        </p:txBody>
      </p:sp>
      <p:sp>
        <p:nvSpPr>
          <p:cNvPr id="5" name="TextBox 4">
            <a:extLst>
              <a:ext uri="{FF2B5EF4-FFF2-40B4-BE49-F238E27FC236}">
                <a16:creationId xmlns:a16="http://schemas.microsoft.com/office/drawing/2014/main" id="{CBB47DBC-9CB6-934F-372E-D40BD5E7F336}"/>
              </a:ext>
            </a:extLst>
          </p:cNvPr>
          <p:cNvSpPr txBox="1"/>
          <p:nvPr/>
        </p:nvSpPr>
        <p:spPr>
          <a:xfrm>
            <a:off x="146197" y="6311900"/>
            <a:ext cx="6097772" cy="461665"/>
          </a:xfrm>
          <a:prstGeom prst="rect">
            <a:avLst/>
          </a:prstGeom>
          <a:noFill/>
        </p:spPr>
        <p:txBody>
          <a:bodyPr wrap="square">
            <a:spAutoFit/>
          </a:bodyPr>
          <a:lstStyle/>
          <a:p>
            <a:r>
              <a:rPr lang="en-US" sz="1200">
                <a:latin typeface="Calibri" pitchFamily="34" charset="0"/>
              </a:rPr>
              <a:t>Source: Trust for America’s Health. </a:t>
            </a:r>
            <a:r>
              <a:rPr lang="en-US" sz="1200" i="1">
                <a:latin typeface="Calibri" pitchFamily="34" charset="0"/>
              </a:rPr>
              <a:t>Public Health Leadership Initiative: An Action Plan for Healthy People in Healthy Communities in the 21st Century. </a:t>
            </a:r>
            <a:r>
              <a:rPr lang="en-US" sz="1200">
                <a:latin typeface="Calibri" pitchFamily="34" charset="0"/>
              </a:rPr>
              <a:t>Washington, DC. 2006</a:t>
            </a:r>
            <a:endParaRPr lang="en-US" sz="1200"/>
          </a:p>
        </p:txBody>
      </p:sp>
    </p:spTree>
    <p:custDataLst>
      <p:tags r:id="rId1"/>
    </p:custDataLst>
    <p:extLst>
      <p:ext uri="{BB962C8B-B14F-4D97-AF65-F5344CB8AC3E}">
        <p14:creationId xmlns:p14="http://schemas.microsoft.com/office/powerpoint/2010/main" val="3956671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AD5D1A-6977-1C34-2D57-C6B330FCDC29}"/>
              </a:ext>
            </a:extLst>
          </p:cNvPr>
          <p:cNvSpPr>
            <a:spLocks noGrp="1"/>
          </p:cNvSpPr>
          <p:nvPr>
            <p:ph type="title" idx="4294967295"/>
          </p:nvPr>
        </p:nvSpPr>
        <p:spPr>
          <a:xfrm>
            <a:off x="838200" y="1514475"/>
            <a:ext cx="10515600" cy="4351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1"/>
                </a:solidFill>
                <a:effectLst/>
                <a:uLnTx/>
                <a:uFillTx/>
                <a:latin typeface="+mn-lt"/>
                <a:ea typeface="+mn-ea"/>
                <a:cs typeface="+mn-cs"/>
              </a:rPr>
              <a:t>State Health Departments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a:ln>
                  <a:noFill/>
                </a:ln>
                <a:solidFill>
                  <a:schemeClr val="tx1"/>
                </a:solidFill>
                <a:effectLst/>
                <a:uLnTx/>
                <a:uFillTx/>
                <a:latin typeface="+mn-lt"/>
                <a:ea typeface="+mn-ea"/>
                <a:cs typeface="+mn-cs"/>
              </a:rPr>
              <a:t>Roles and Responsibilities </a:t>
            </a:r>
          </a:p>
        </p:txBody>
      </p:sp>
    </p:spTree>
    <p:custDataLst>
      <p:tags r:id="rId1"/>
    </p:custDataLst>
    <p:extLst>
      <p:ext uri="{BB962C8B-B14F-4D97-AF65-F5344CB8AC3E}">
        <p14:creationId xmlns:p14="http://schemas.microsoft.com/office/powerpoint/2010/main" val="1441934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634C8-9A4B-6833-DEDA-023363F32ECF}"/>
              </a:ext>
            </a:extLst>
          </p:cNvPr>
          <p:cNvSpPr>
            <a:spLocks noGrp="1"/>
          </p:cNvSpPr>
          <p:nvPr>
            <p:ph type="title"/>
          </p:nvPr>
        </p:nvSpPr>
        <p:spPr>
          <a:xfrm>
            <a:off x="442784" y="-7153"/>
            <a:ext cx="10515600" cy="1325563"/>
          </a:xfrm>
        </p:spPr>
        <p:txBody>
          <a:bodyPr/>
          <a:lstStyle/>
          <a:p>
            <a:r>
              <a:rPr lang="en-US" b="1"/>
              <a:t>State Roles </a:t>
            </a:r>
          </a:p>
        </p:txBody>
      </p:sp>
      <p:sp>
        <p:nvSpPr>
          <p:cNvPr id="3" name="Content Placeholder 2">
            <a:extLst>
              <a:ext uri="{FF2B5EF4-FFF2-40B4-BE49-F238E27FC236}">
                <a16:creationId xmlns:a16="http://schemas.microsoft.com/office/drawing/2014/main" id="{966D6383-CFEA-A8A1-A356-CD82B5F222C5}"/>
              </a:ext>
            </a:extLst>
          </p:cNvPr>
          <p:cNvSpPr>
            <a:spLocks noGrp="1"/>
          </p:cNvSpPr>
          <p:nvPr>
            <p:ph idx="1"/>
          </p:nvPr>
        </p:nvSpPr>
        <p:spPr>
          <a:xfrm>
            <a:off x="160639" y="1749297"/>
            <a:ext cx="5128053" cy="4667250"/>
          </a:xfrm>
        </p:spPr>
        <p:txBody>
          <a:bodyPr/>
          <a:lstStyle/>
          <a:p>
            <a:r>
              <a:rPr lang="en-US"/>
              <a:t>Screening for diseases and conditions  </a:t>
            </a:r>
          </a:p>
          <a:p>
            <a:r>
              <a:rPr lang="en-US"/>
              <a:t>Treatment for diseases</a:t>
            </a:r>
          </a:p>
          <a:p>
            <a:r>
              <a:rPr lang="en-US"/>
              <a:t>Technical assistance and training </a:t>
            </a:r>
          </a:p>
          <a:p>
            <a:r>
              <a:rPr lang="en-US"/>
              <a:t>State laboratory services</a:t>
            </a:r>
          </a:p>
          <a:p>
            <a:r>
              <a:rPr lang="en-US"/>
              <a:t>Epidemiology and disease surveillance</a:t>
            </a:r>
          </a:p>
        </p:txBody>
      </p:sp>
      <p:pic>
        <p:nvPicPr>
          <p:cNvPr id="5" name="Picture 4" descr="Map of public health activities performed by state and island area public health agencies. ">
            <a:extLst>
              <a:ext uri="{FF2B5EF4-FFF2-40B4-BE49-F238E27FC236}">
                <a16:creationId xmlns:a16="http://schemas.microsoft.com/office/drawing/2014/main" id="{245F51FA-46AE-A929-AA6B-CB61A68577B0}"/>
              </a:ext>
            </a:extLst>
          </p:cNvPr>
          <p:cNvPicPr>
            <a:picLocks noChangeAspect="1"/>
          </p:cNvPicPr>
          <p:nvPr/>
        </p:nvPicPr>
        <p:blipFill>
          <a:blip r:embed="rId4"/>
          <a:stretch>
            <a:fillRect/>
          </a:stretch>
        </p:blipFill>
        <p:spPr>
          <a:xfrm>
            <a:off x="5288692" y="196722"/>
            <a:ext cx="6934200" cy="6219825"/>
          </a:xfrm>
          <a:prstGeom prst="rect">
            <a:avLst/>
          </a:prstGeom>
        </p:spPr>
      </p:pic>
      <p:sp>
        <p:nvSpPr>
          <p:cNvPr id="6" name="TextBox 5">
            <a:extLst>
              <a:ext uri="{FF2B5EF4-FFF2-40B4-BE49-F238E27FC236}">
                <a16:creationId xmlns:a16="http://schemas.microsoft.com/office/drawing/2014/main" id="{F5A5ED40-8D7A-E100-F2EF-E2E45C310A90}"/>
              </a:ext>
            </a:extLst>
          </p:cNvPr>
          <p:cNvSpPr txBox="1"/>
          <p:nvPr/>
        </p:nvSpPr>
        <p:spPr>
          <a:xfrm>
            <a:off x="0" y="6369506"/>
            <a:ext cx="6301946" cy="430887"/>
          </a:xfrm>
          <a:prstGeom prst="rect">
            <a:avLst/>
          </a:prstGeom>
          <a:noFill/>
        </p:spPr>
        <p:txBody>
          <a:bodyPr wrap="square" rtlCol="0">
            <a:spAutoFit/>
          </a:bodyPr>
          <a:lstStyle/>
          <a:p>
            <a:r>
              <a:rPr lang="en-US" sz="1100"/>
              <a:t>Source: Association of State and Territorial Health Officials (ASTHO) Profile of State and Territorial Public Health Survey</a:t>
            </a:r>
          </a:p>
        </p:txBody>
      </p:sp>
    </p:spTree>
    <p:custDataLst>
      <p:tags r:id="rId1"/>
    </p:custDataLst>
    <p:extLst>
      <p:ext uri="{BB962C8B-B14F-4D97-AF65-F5344CB8AC3E}">
        <p14:creationId xmlns:p14="http://schemas.microsoft.com/office/powerpoint/2010/main" val="344173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421A3D-76D8-560A-E52D-ED3C22458A9D}"/>
              </a:ext>
            </a:extLst>
          </p:cNvPr>
          <p:cNvSpPr>
            <a:spLocks noGrp="1"/>
          </p:cNvSpPr>
          <p:nvPr>
            <p:ph type="title" idx="4294967295"/>
          </p:nvPr>
        </p:nvSpPr>
        <p:spPr>
          <a:xfrm>
            <a:off x="838200" y="2381250"/>
            <a:ext cx="10515600" cy="4351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1"/>
                </a:solidFill>
                <a:effectLst/>
                <a:uLnTx/>
                <a:uFillTx/>
                <a:latin typeface="+mn-lt"/>
                <a:ea typeface="+mn-ea"/>
                <a:cs typeface="+mn-cs"/>
              </a:rPr>
              <a:t>Local Health Departments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a:ln>
                  <a:noFill/>
                </a:ln>
                <a:solidFill>
                  <a:schemeClr val="tx1"/>
                </a:solidFill>
                <a:effectLst/>
                <a:uLnTx/>
                <a:uFillTx/>
                <a:latin typeface="+mn-lt"/>
                <a:ea typeface="+mn-ea"/>
                <a:cs typeface="+mn-cs"/>
              </a:rPr>
              <a:t>Roles and Responsibilities </a:t>
            </a:r>
          </a:p>
        </p:txBody>
      </p:sp>
    </p:spTree>
    <p:extLst>
      <p:ext uri="{BB962C8B-B14F-4D97-AF65-F5344CB8AC3E}">
        <p14:creationId xmlns:p14="http://schemas.microsoft.com/office/powerpoint/2010/main" val="2502602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411D-CF7C-C9DB-AE0B-D0996C07C47D}"/>
              </a:ext>
            </a:extLst>
          </p:cNvPr>
          <p:cNvSpPr>
            <a:spLocks noGrp="1"/>
          </p:cNvSpPr>
          <p:nvPr>
            <p:ph type="title"/>
          </p:nvPr>
        </p:nvSpPr>
        <p:spPr>
          <a:xfrm>
            <a:off x="457200" y="290985"/>
            <a:ext cx="10515600" cy="1325563"/>
          </a:xfrm>
        </p:spPr>
        <p:txBody>
          <a:bodyPr/>
          <a:lstStyle/>
          <a:p>
            <a:r>
              <a:rPr lang="en-US" b="1"/>
              <a:t>State and Local Health Department Governance Classification System</a:t>
            </a:r>
          </a:p>
        </p:txBody>
      </p:sp>
      <p:sp>
        <p:nvSpPr>
          <p:cNvPr id="3" name="Content Placeholder 2">
            <a:extLst>
              <a:ext uri="{FF2B5EF4-FFF2-40B4-BE49-F238E27FC236}">
                <a16:creationId xmlns:a16="http://schemas.microsoft.com/office/drawing/2014/main" id="{968FE7B1-B0FA-51C7-B7B4-77ECD0ABBB3F}"/>
              </a:ext>
            </a:extLst>
          </p:cNvPr>
          <p:cNvSpPr>
            <a:spLocks noGrp="1"/>
          </p:cNvSpPr>
          <p:nvPr>
            <p:ph idx="1"/>
          </p:nvPr>
        </p:nvSpPr>
        <p:spPr>
          <a:xfrm>
            <a:off x="457200" y="2025670"/>
            <a:ext cx="10886303" cy="3809056"/>
          </a:xfrm>
        </p:spPr>
        <p:txBody>
          <a:bodyPr>
            <a:normAutofit fontScale="77500" lnSpcReduction="20000"/>
          </a:bodyPr>
          <a:lstStyle/>
          <a:p>
            <a:r>
              <a:rPr lang="en-US" sz="3400" b="0" i="0" u="sng">
                <a:solidFill>
                  <a:srgbClr val="000000"/>
                </a:solidFill>
                <a:effectLst/>
              </a:rPr>
              <a:t>Centralized or largely centralized structure</a:t>
            </a:r>
            <a:r>
              <a:rPr lang="en-US" sz="3400" b="0" i="0">
                <a:solidFill>
                  <a:srgbClr val="000000"/>
                </a:solidFill>
                <a:effectLst/>
              </a:rPr>
              <a:t>: Local health units are primarily led by employees of the state</a:t>
            </a:r>
          </a:p>
          <a:p>
            <a:r>
              <a:rPr lang="en-US" sz="3400" b="0" i="0" u="sng">
                <a:solidFill>
                  <a:srgbClr val="000000"/>
                </a:solidFill>
                <a:effectLst/>
              </a:rPr>
              <a:t>Decentralized or largely decentralized structure</a:t>
            </a:r>
            <a:r>
              <a:rPr lang="en-US" sz="3400" b="0" i="0">
                <a:solidFill>
                  <a:srgbClr val="000000"/>
                </a:solidFill>
                <a:effectLst/>
              </a:rPr>
              <a:t>: Local health units are primarily led by employees of local governments.</a:t>
            </a:r>
          </a:p>
          <a:p>
            <a:r>
              <a:rPr lang="en-US" sz="3400" b="0" i="0" u="sng">
                <a:solidFill>
                  <a:srgbClr val="000000"/>
                </a:solidFill>
                <a:effectLst/>
              </a:rPr>
              <a:t>Mixed structure</a:t>
            </a:r>
            <a:r>
              <a:rPr lang="en-US" sz="3400" b="0" i="0">
                <a:solidFill>
                  <a:srgbClr val="000000"/>
                </a:solidFill>
                <a:effectLst/>
              </a:rPr>
              <a:t>: Some local health units are led by employees of the state, and some are led by employees of local government. No single structure predominates.</a:t>
            </a:r>
          </a:p>
          <a:p>
            <a:r>
              <a:rPr lang="en-US" sz="3400" b="0" i="0" u="sng">
                <a:solidFill>
                  <a:srgbClr val="000000"/>
                </a:solidFill>
                <a:effectLst/>
              </a:rPr>
              <a:t>Shared or largely shared structure</a:t>
            </a:r>
            <a:r>
              <a:rPr lang="en-US" sz="3400" b="0" i="0">
                <a:solidFill>
                  <a:srgbClr val="000000"/>
                </a:solidFill>
                <a:effectLst/>
              </a:rPr>
              <a:t>: Local health units might be led by employees of the state or by employees of local government. If they are led by state employees, then local government has the authority to make fiscal decisions and/or issue public health orders; if they are led by local employees, then the state has authority.</a:t>
            </a:r>
          </a:p>
          <a:p>
            <a:pPr marL="0" indent="0">
              <a:buNone/>
            </a:pPr>
            <a:endParaRPr lang="en-US"/>
          </a:p>
        </p:txBody>
      </p:sp>
      <p:sp>
        <p:nvSpPr>
          <p:cNvPr id="4" name="TextBox 3">
            <a:extLst>
              <a:ext uri="{FF2B5EF4-FFF2-40B4-BE49-F238E27FC236}">
                <a16:creationId xmlns:a16="http://schemas.microsoft.com/office/drawing/2014/main" id="{5525FD51-FD8D-D3C9-1496-4CA0D6F3164E}"/>
              </a:ext>
            </a:extLst>
          </p:cNvPr>
          <p:cNvSpPr txBox="1"/>
          <p:nvPr/>
        </p:nvSpPr>
        <p:spPr>
          <a:xfrm>
            <a:off x="197707" y="6243849"/>
            <a:ext cx="7945395" cy="646331"/>
          </a:xfrm>
          <a:prstGeom prst="rect">
            <a:avLst/>
          </a:prstGeom>
          <a:noFill/>
        </p:spPr>
        <p:txBody>
          <a:bodyPr wrap="square" rtlCol="0">
            <a:spAutoFit/>
          </a:bodyPr>
          <a:lstStyle/>
          <a:p>
            <a:r>
              <a:rPr lang="en-US" sz="1800" b="0" i="0">
                <a:solidFill>
                  <a:srgbClr val="000000"/>
                </a:solidFill>
                <a:effectLst/>
              </a:rPr>
              <a:t>Source: </a:t>
            </a:r>
            <a:r>
              <a:rPr lang="en-US" sz="1800" b="0" i="1">
                <a:solidFill>
                  <a:srgbClr val="000000"/>
                </a:solidFill>
                <a:effectLst/>
              </a:rPr>
              <a:t>The ASTHO Profile of State Public Health, Volume 5</a:t>
            </a:r>
            <a:endParaRPr lang="en-US" sz="1800" b="0" i="0">
              <a:solidFill>
                <a:srgbClr val="000000"/>
              </a:solidFill>
              <a:effectLst/>
            </a:endParaRPr>
          </a:p>
          <a:p>
            <a:endParaRPr lang="en-US"/>
          </a:p>
        </p:txBody>
      </p:sp>
    </p:spTree>
    <p:custDataLst>
      <p:tags r:id="rId1"/>
    </p:custDataLst>
    <p:extLst>
      <p:ext uri="{BB962C8B-B14F-4D97-AF65-F5344CB8AC3E}">
        <p14:creationId xmlns:p14="http://schemas.microsoft.com/office/powerpoint/2010/main" val="299103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ap of state and local health department governance classification&#10;&#10;">
            <a:extLst>
              <a:ext uri="{FF2B5EF4-FFF2-40B4-BE49-F238E27FC236}">
                <a16:creationId xmlns:a16="http://schemas.microsoft.com/office/drawing/2014/main" id="{3BE6BDFA-1B20-D67E-F305-591077C7200A}"/>
              </a:ext>
            </a:extLst>
          </p:cNvPr>
          <p:cNvPicPr>
            <a:picLocks noChangeAspect="1"/>
          </p:cNvPicPr>
          <p:nvPr/>
        </p:nvPicPr>
        <p:blipFill>
          <a:blip r:embed="rId3"/>
          <a:stretch>
            <a:fillRect/>
          </a:stretch>
        </p:blipFill>
        <p:spPr>
          <a:xfrm>
            <a:off x="2061261" y="1587482"/>
            <a:ext cx="8553193" cy="5270518"/>
          </a:xfrm>
          <a:prstGeom prst="rect">
            <a:avLst/>
          </a:prstGeom>
        </p:spPr>
      </p:pic>
      <p:sp>
        <p:nvSpPr>
          <p:cNvPr id="8" name="Title 7">
            <a:extLst>
              <a:ext uri="{FF2B5EF4-FFF2-40B4-BE49-F238E27FC236}">
                <a16:creationId xmlns:a16="http://schemas.microsoft.com/office/drawing/2014/main" id="{C900EB80-46D3-9DB3-ED9F-76536DCAF400}"/>
              </a:ext>
            </a:extLst>
          </p:cNvPr>
          <p:cNvSpPr>
            <a:spLocks noGrp="1"/>
          </p:cNvSpPr>
          <p:nvPr>
            <p:ph type="title"/>
          </p:nvPr>
        </p:nvSpPr>
        <p:spPr>
          <a:xfrm>
            <a:off x="255373" y="303342"/>
            <a:ext cx="11936627" cy="1325563"/>
          </a:xfrm>
        </p:spPr>
        <p:txBody>
          <a:bodyPr/>
          <a:lstStyle/>
          <a:p>
            <a:r>
              <a:rPr lang="en-US" b="1"/>
              <a:t>State and Local Health Department Governance Classification Map</a:t>
            </a:r>
          </a:p>
        </p:txBody>
      </p:sp>
      <p:sp>
        <p:nvSpPr>
          <p:cNvPr id="2" name="TextBox 1">
            <a:extLst>
              <a:ext uri="{FF2B5EF4-FFF2-40B4-BE49-F238E27FC236}">
                <a16:creationId xmlns:a16="http://schemas.microsoft.com/office/drawing/2014/main" id="{F418EC38-FD40-3950-5B57-7D9E10122591}"/>
              </a:ext>
            </a:extLst>
          </p:cNvPr>
          <p:cNvSpPr txBox="1"/>
          <p:nvPr/>
        </p:nvSpPr>
        <p:spPr>
          <a:xfrm>
            <a:off x="80010" y="6554658"/>
            <a:ext cx="6431177" cy="276999"/>
          </a:xfrm>
          <a:prstGeom prst="rect">
            <a:avLst/>
          </a:prstGeom>
          <a:noFill/>
        </p:spPr>
        <p:txBody>
          <a:bodyPr wrap="square" rtlCol="0">
            <a:spAutoFit/>
          </a:bodyPr>
          <a:lstStyle/>
          <a:p>
            <a:r>
              <a:rPr lang="en-US" sz="1200"/>
              <a:t>Image Source: CDC-Health Department Sites and Governance</a:t>
            </a:r>
          </a:p>
        </p:txBody>
      </p:sp>
    </p:spTree>
    <p:extLst>
      <p:ext uri="{BB962C8B-B14F-4D97-AF65-F5344CB8AC3E}">
        <p14:creationId xmlns:p14="http://schemas.microsoft.com/office/powerpoint/2010/main" val="42714712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EADF2-9BDB-7B34-B374-6394C79C5F0D}"/>
              </a:ext>
            </a:extLst>
          </p:cNvPr>
          <p:cNvSpPr>
            <a:spLocks noGrp="1"/>
          </p:cNvSpPr>
          <p:nvPr>
            <p:ph type="title"/>
          </p:nvPr>
        </p:nvSpPr>
        <p:spPr>
          <a:xfrm>
            <a:off x="838200" y="1265"/>
            <a:ext cx="10515600" cy="1325563"/>
          </a:xfrm>
        </p:spPr>
        <p:txBody>
          <a:bodyPr/>
          <a:lstStyle/>
          <a:p>
            <a:r>
              <a:rPr lang="en-US" b="1"/>
              <a:t>National Profile of Local Health Departments</a:t>
            </a:r>
          </a:p>
        </p:txBody>
      </p:sp>
      <p:sp>
        <p:nvSpPr>
          <p:cNvPr id="6" name="TextBox 5">
            <a:extLst>
              <a:ext uri="{FF2B5EF4-FFF2-40B4-BE49-F238E27FC236}">
                <a16:creationId xmlns:a16="http://schemas.microsoft.com/office/drawing/2014/main" id="{BF93FE71-B5D0-B06A-4A62-D2F5EB773745}"/>
              </a:ext>
            </a:extLst>
          </p:cNvPr>
          <p:cNvSpPr txBox="1"/>
          <p:nvPr/>
        </p:nvSpPr>
        <p:spPr>
          <a:xfrm>
            <a:off x="1791730" y="983461"/>
            <a:ext cx="8674443" cy="461665"/>
          </a:xfrm>
          <a:prstGeom prst="rect">
            <a:avLst/>
          </a:prstGeom>
          <a:noFill/>
        </p:spPr>
        <p:txBody>
          <a:bodyPr wrap="square" rtlCol="0">
            <a:spAutoFit/>
          </a:bodyPr>
          <a:lstStyle/>
          <a:p>
            <a:pPr algn="ctr"/>
            <a:r>
              <a:rPr lang="en-US" sz="2400"/>
              <a:t>Clinical programs and services provided directly in the past year</a:t>
            </a:r>
          </a:p>
        </p:txBody>
      </p:sp>
      <p:pic>
        <p:nvPicPr>
          <p:cNvPr id="5" name="Picture 4" descr="Table showing the percentage of local health departments (LHDs) offering various public health programs and services.&#10;&#10;Immunization: COVID-19 adult immunizations 95%; routine childhood immunizations 88%; routine adult immunizations 87%; COVID-19 childhood immunizations 84%.&#10;Screening for diseases/conditions: Tuberculosis 82%; other STDs 65%; HIV/AIDS 58%; high blood pressure 52%; body mass index (BMI) 43%; diabetes 32%; cancer 28%; cardiovascular disease 21%.&#10;Treatment for communicable diseases: Tuberculosis 81%; other STDs 63%; HIV/AIDS 39%.&#10;Maternal and child health services: Women, Infants, and Children (WIC) 64%; early and periodic screening, diagnosis, and treatment 28%; well child clinic 24%; prenatal care 22%.&#10;Other clinical services: Oral health 21%; home health care 17%; substance abuse 16%; behavioral/mental health 12%; comprehensive primary care 7%.">
            <a:extLst>
              <a:ext uri="{FF2B5EF4-FFF2-40B4-BE49-F238E27FC236}">
                <a16:creationId xmlns:a16="http://schemas.microsoft.com/office/drawing/2014/main" id="{C7CBFCE9-4EE6-825A-7AB9-EDCD5E11EC97}"/>
              </a:ext>
            </a:extLst>
          </p:cNvPr>
          <p:cNvPicPr>
            <a:picLocks noChangeAspect="1"/>
          </p:cNvPicPr>
          <p:nvPr/>
        </p:nvPicPr>
        <p:blipFill>
          <a:blip r:embed="rId3"/>
          <a:stretch>
            <a:fillRect/>
          </a:stretch>
        </p:blipFill>
        <p:spPr>
          <a:xfrm>
            <a:off x="1532239" y="1445126"/>
            <a:ext cx="8933934" cy="5089851"/>
          </a:xfrm>
          <a:prstGeom prst="rect">
            <a:avLst/>
          </a:prstGeom>
        </p:spPr>
      </p:pic>
      <p:sp>
        <p:nvSpPr>
          <p:cNvPr id="7" name="TextBox 6">
            <a:extLst>
              <a:ext uri="{FF2B5EF4-FFF2-40B4-BE49-F238E27FC236}">
                <a16:creationId xmlns:a16="http://schemas.microsoft.com/office/drawing/2014/main" id="{F8DCC827-104D-F120-AFF0-F775216A3111}"/>
              </a:ext>
            </a:extLst>
          </p:cNvPr>
          <p:cNvSpPr txBox="1"/>
          <p:nvPr/>
        </p:nvSpPr>
        <p:spPr>
          <a:xfrm>
            <a:off x="142947" y="6579736"/>
            <a:ext cx="9415848" cy="276999"/>
          </a:xfrm>
          <a:prstGeom prst="rect">
            <a:avLst/>
          </a:prstGeom>
          <a:noFill/>
        </p:spPr>
        <p:txBody>
          <a:bodyPr wrap="square" rtlCol="0">
            <a:spAutoFit/>
          </a:bodyPr>
          <a:lstStyle/>
          <a:p>
            <a:r>
              <a:rPr lang="en-US" sz="1200"/>
              <a:t>Source: 2022 National Profile of Local Health Departments. National Association of County and City Health Officials. Washington, DC.</a:t>
            </a:r>
          </a:p>
        </p:txBody>
      </p:sp>
    </p:spTree>
    <p:extLst>
      <p:ext uri="{BB962C8B-B14F-4D97-AF65-F5344CB8AC3E}">
        <p14:creationId xmlns:p14="http://schemas.microsoft.com/office/powerpoint/2010/main" val="3056078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234130-30E9-735B-ACAC-DAF70603CB52}"/>
              </a:ext>
            </a:extLst>
          </p:cNvPr>
          <p:cNvSpPr>
            <a:spLocks noGrp="1"/>
          </p:cNvSpPr>
          <p:nvPr>
            <p:ph type="title" idx="4294967295"/>
          </p:nvPr>
        </p:nvSpPr>
        <p:spPr>
          <a:xfrm>
            <a:off x="838200" y="639763"/>
            <a:ext cx="10515600" cy="43513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54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5400" b="0" i="0" u="none" strike="noStrike" kern="1200" cap="none" spc="0" normalizeH="0" baseline="0" noProof="0">
              <a:ln>
                <a:noFill/>
              </a:ln>
              <a:solidFill>
                <a:schemeClr val="tx1"/>
              </a:solidFill>
              <a:effectLst/>
              <a:uLnTx/>
              <a:uFillTx/>
              <a:latin typeface="+mn-lt"/>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a:ln>
                  <a:noFill/>
                </a:ln>
                <a:solidFill>
                  <a:schemeClr val="tx1"/>
                </a:solidFill>
                <a:effectLst/>
                <a:uLnTx/>
                <a:uFillTx/>
                <a:latin typeface="+mn-lt"/>
                <a:ea typeface="+mn-ea"/>
                <a:cs typeface="+mn-cs"/>
              </a:rPr>
              <a:t>Public Health in the U.S. Insular Areas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a:ln>
                  <a:noFill/>
                </a:ln>
                <a:solidFill>
                  <a:schemeClr val="tx1"/>
                </a:solidFill>
                <a:effectLst/>
                <a:uLnTx/>
                <a:uFillTx/>
                <a:latin typeface="+mn-lt"/>
                <a:ea typeface="+mn-ea"/>
                <a:cs typeface="+mn-cs"/>
              </a:rPr>
              <a:t>(Territories and Freely Associated States)</a:t>
            </a:r>
          </a:p>
        </p:txBody>
      </p:sp>
    </p:spTree>
    <p:extLst>
      <p:ext uri="{BB962C8B-B14F-4D97-AF65-F5344CB8AC3E}">
        <p14:creationId xmlns:p14="http://schemas.microsoft.com/office/powerpoint/2010/main" val="1772801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ADEF-DADD-1D77-427B-E32FD4CC2B8A}"/>
              </a:ext>
            </a:extLst>
          </p:cNvPr>
          <p:cNvSpPr>
            <a:spLocks noGrp="1"/>
          </p:cNvSpPr>
          <p:nvPr>
            <p:ph type="title"/>
          </p:nvPr>
        </p:nvSpPr>
        <p:spPr/>
        <p:txBody>
          <a:bodyPr/>
          <a:lstStyle/>
          <a:p>
            <a:r>
              <a:rPr lang="en-US" b="1"/>
              <a:t>What are the U.S. Insular Areas?</a:t>
            </a:r>
          </a:p>
        </p:txBody>
      </p:sp>
      <p:sp>
        <p:nvSpPr>
          <p:cNvPr id="3" name="Content Placeholder 2">
            <a:extLst>
              <a:ext uri="{FF2B5EF4-FFF2-40B4-BE49-F238E27FC236}">
                <a16:creationId xmlns:a16="http://schemas.microsoft.com/office/drawing/2014/main" id="{F74A725B-B513-2E12-5A5A-A8023375FCC5}"/>
              </a:ext>
            </a:extLst>
          </p:cNvPr>
          <p:cNvSpPr>
            <a:spLocks noGrp="1"/>
          </p:cNvSpPr>
          <p:nvPr>
            <p:ph idx="1"/>
          </p:nvPr>
        </p:nvSpPr>
        <p:spPr/>
        <p:txBody>
          <a:bodyPr/>
          <a:lstStyle/>
          <a:p>
            <a:pPr marL="0" indent="0">
              <a:buNone/>
            </a:pPr>
            <a:r>
              <a:rPr lang="en-US" b="1"/>
              <a:t>The Five US Territories </a:t>
            </a:r>
          </a:p>
          <a:p>
            <a:pPr lvl="1"/>
            <a:r>
              <a:rPr lang="en-US"/>
              <a:t>American Samoa</a:t>
            </a:r>
          </a:p>
          <a:p>
            <a:pPr lvl="1"/>
            <a:r>
              <a:rPr lang="en-US"/>
              <a:t>Commonwealth of the Northern Mariana Islands </a:t>
            </a:r>
          </a:p>
          <a:p>
            <a:pPr lvl="1"/>
            <a:r>
              <a:rPr lang="en-US"/>
              <a:t>Guam </a:t>
            </a:r>
          </a:p>
          <a:p>
            <a:pPr lvl="1"/>
            <a:r>
              <a:rPr lang="en-US"/>
              <a:t>Puerto Rico</a:t>
            </a:r>
          </a:p>
          <a:p>
            <a:pPr lvl="1"/>
            <a:r>
              <a:rPr lang="en-US"/>
              <a:t>US Virgin Islands</a:t>
            </a:r>
          </a:p>
          <a:p>
            <a:pPr marL="0" indent="0">
              <a:buNone/>
            </a:pPr>
            <a:r>
              <a:rPr lang="en-US" b="1"/>
              <a:t>The Three Freely Associated States</a:t>
            </a:r>
          </a:p>
          <a:p>
            <a:pPr lvl="1"/>
            <a:r>
              <a:rPr lang="en-US"/>
              <a:t>Republic of the Marshall Islands </a:t>
            </a:r>
          </a:p>
          <a:p>
            <a:pPr lvl="1"/>
            <a:r>
              <a:rPr lang="en-US"/>
              <a:t>Federated States of Micronesia </a:t>
            </a:r>
          </a:p>
          <a:p>
            <a:pPr lvl="1"/>
            <a:r>
              <a:rPr lang="en-US"/>
              <a:t>Republic of Palau</a:t>
            </a:r>
          </a:p>
        </p:txBody>
      </p:sp>
      <p:sp>
        <p:nvSpPr>
          <p:cNvPr id="4" name="TextBox 3">
            <a:extLst>
              <a:ext uri="{FF2B5EF4-FFF2-40B4-BE49-F238E27FC236}">
                <a16:creationId xmlns:a16="http://schemas.microsoft.com/office/drawing/2014/main" id="{C8B0A6E6-C345-A8C5-EF14-8A64DF0B9339}"/>
              </a:ext>
            </a:extLst>
          </p:cNvPr>
          <p:cNvSpPr txBox="1"/>
          <p:nvPr/>
        </p:nvSpPr>
        <p:spPr>
          <a:xfrm>
            <a:off x="321276" y="6363730"/>
            <a:ext cx="7228702" cy="369332"/>
          </a:xfrm>
          <a:prstGeom prst="rect">
            <a:avLst/>
          </a:prstGeom>
          <a:noFill/>
        </p:spPr>
        <p:txBody>
          <a:bodyPr wrap="square" rtlCol="0">
            <a:spAutoFit/>
          </a:bodyPr>
          <a:lstStyle/>
          <a:p>
            <a:r>
              <a:rPr lang="en-US"/>
              <a:t>Source: CDC US Territories and Freely Associated States, 2023</a:t>
            </a:r>
          </a:p>
        </p:txBody>
      </p:sp>
    </p:spTree>
    <p:extLst>
      <p:ext uri="{BB962C8B-B14F-4D97-AF65-F5344CB8AC3E}">
        <p14:creationId xmlns:p14="http://schemas.microsoft.com/office/powerpoint/2010/main" val="625279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D0737-01B3-3F32-E329-3C98C2CF44F0}"/>
              </a:ext>
            </a:extLst>
          </p:cNvPr>
          <p:cNvSpPr>
            <a:spLocks noGrp="1"/>
          </p:cNvSpPr>
          <p:nvPr>
            <p:ph type="title"/>
          </p:nvPr>
        </p:nvSpPr>
        <p:spPr/>
        <p:txBody>
          <a:bodyPr/>
          <a:lstStyle/>
          <a:p>
            <a:r>
              <a:rPr lang="en-US" b="1"/>
              <a:t>Public Health Challenges in the U.S. Insular Areas </a:t>
            </a:r>
          </a:p>
        </p:txBody>
      </p:sp>
      <p:sp>
        <p:nvSpPr>
          <p:cNvPr id="3" name="Content Placeholder 2">
            <a:extLst>
              <a:ext uri="{FF2B5EF4-FFF2-40B4-BE49-F238E27FC236}">
                <a16:creationId xmlns:a16="http://schemas.microsoft.com/office/drawing/2014/main" id="{0DC90486-0F9D-5A74-B102-6320A3B42037}"/>
              </a:ext>
            </a:extLst>
          </p:cNvPr>
          <p:cNvSpPr>
            <a:spLocks noGrp="1"/>
          </p:cNvSpPr>
          <p:nvPr>
            <p:ph idx="1"/>
          </p:nvPr>
        </p:nvSpPr>
        <p:spPr/>
        <p:txBody>
          <a:bodyPr>
            <a:normAutofit lnSpcReduction="10000"/>
          </a:bodyPr>
          <a:lstStyle/>
          <a:p>
            <a:r>
              <a:rPr lang="en-US"/>
              <a:t>Geographic location </a:t>
            </a:r>
          </a:p>
          <a:p>
            <a:endParaRPr lang="en-US"/>
          </a:p>
          <a:p>
            <a:r>
              <a:rPr lang="en-US"/>
              <a:t>Cultural differences</a:t>
            </a:r>
          </a:p>
          <a:p>
            <a:endParaRPr lang="en-US"/>
          </a:p>
          <a:p>
            <a:r>
              <a:rPr lang="en-US"/>
              <a:t>Economy </a:t>
            </a:r>
          </a:p>
          <a:p>
            <a:endParaRPr lang="en-US"/>
          </a:p>
          <a:p>
            <a:r>
              <a:rPr lang="en-US"/>
              <a:t>Education </a:t>
            </a:r>
          </a:p>
          <a:p>
            <a:endParaRPr lang="en-US"/>
          </a:p>
          <a:p>
            <a:r>
              <a:rPr lang="en-US"/>
              <a:t>Morbidity and mortality </a:t>
            </a:r>
          </a:p>
        </p:txBody>
      </p:sp>
    </p:spTree>
    <p:extLst>
      <p:ext uri="{BB962C8B-B14F-4D97-AF65-F5344CB8AC3E}">
        <p14:creationId xmlns:p14="http://schemas.microsoft.com/office/powerpoint/2010/main" val="1176127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92E1F-0842-68F0-9943-0FC380CCB2CD}"/>
              </a:ext>
            </a:extLst>
          </p:cNvPr>
          <p:cNvSpPr>
            <a:spLocks noGrp="1"/>
          </p:cNvSpPr>
          <p:nvPr>
            <p:ph type="title"/>
          </p:nvPr>
        </p:nvSpPr>
        <p:spPr>
          <a:xfrm>
            <a:off x="924697" y="2651125"/>
            <a:ext cx="10515600" cy="1325563"/>
          </a:xfrm>
        </p:spPr>
        <p:txBody>
          <a:bodyPr>
            <a:noAutofit/>
          </a:bodyPr>
          <a:lstStyle/>
          <a:p>
            <a:pPr algn="ctr"/>
            <a:r>
              <a:rPr lang="en-US" sz="5400" b="1">
                <a:latin typeface="+mn-lt"/>
              </a:rPr>
              <a:t>Public Health in American Indian and Alaska Native Tribes</a:t>
            </a:r>
          </a:p>
        </p:txBody>
      </p:sp>
    </p:spTree>
    <p:extLst>
      <p:ext uri="{BB962C8B-B14F-4D97-AF65-F5344CB8AC3E}">
        <p14:creationId xmlns:p14="http://schemas.microsoft.com/office/powerpoint/2010/main" val="41164088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5A5F2-A45F-DECA-8D69-C9A86470BF7D}"/>
              </a:ext>
            </a:extLst>
          </p:cNvPr>
          <p:cNvSpPr>
            <a:spLocks noGrp="1"/>
          </p:cNvSpPr>
          <p:nvPr>
            <p:ph type="title"/>
          </p:nvPr>
        </p:nvSpPr>
        <p:spPr/>
        <p:txBody>
          <a:bodyPr/>
          <a:lstStyle/>
          <a:p>
            <a:r>
              <a:rPr lang="en-US" b="1"/>
              <a:t>Tribal Public Health</a:t>
            </a:r>
          </a:p>
        </p:txBody>
      </p:sp>
      <p:sp>
        <p:nvSpPr>
          <p:cNvPr id="3" name="Content Placeholder 2">
            <a:extLst>
              <a:ext uri="{FF2B5EF4-FFF2-40B4-BE49-F238E27FC236}">
                <a16:creationId xmlns:a16="http://schemas.microsoft.com/office/drawing/2014/main" id="{2F4A3F02-1EFE-8B43-C6E9-85A433E44582}"/>
              </a:ext>
            </a:extLst>
          </p:cNvPr>
          <p:cNvSpPr>
            <a:spLocks noGrp="1"/>
          </p:cNvSpPr>
          <p:nvPr>
            <p:ph idx="1"/>
          </p:nvPr>
        </p:nvSpPr>
        <p:spPr/>
        <p:txBody>
          <a:bodyPr/>
          <a:lstStyle/>
          <a:p>
            <a:r>
              <a:rPr lang="en-US" b="0" i="0">
                <a:solidFill>
                  <a:srgbClr val="000000"/>
                </a:solidFill>
                <a:effectLst/>
              </a:rPr>
              <a:t>There are 574 federally recognized American Indian and Alaska Native (AI/AN) tribes spread across much of the United States.*</a:t>
            </a:r>
          </a:p>
          <a:p>
            <a:r>
              <a:rPr lang="en-US" u="sng">
                <a:solidFill>
                  <a:srgbClr val="000000"/>
                </a:solidFill>
              </a:rPr>
              <a:t>Tribal Health Departments </a:t>
            </a:r>
            <a:r>
              <a:rPr lang="en-US">
                <a:solidFill>
                  <a:srgbClr val="000000"/>
                </a:solidFill>
              </a:rPr>
              <a:t>- </a:t>
            </a:r>
            <a:r>
              <a:rPr lang="en-US" b="0">
                <a:latin typeface="Calibri" pitchFamily="34" charset="0"/>
              </a:rPr>
              <a:t>a corporation or organization operated under the jurisdiction of a federally recognized tribe, or association of federally recognized tribes, and is funded by the tribe(s) and/or contract service(s) from the Indian Health Service (IHS).</a:t>
            </a:r>
          </a:p>
          <a:p>
            <a:r>
              <a:rPr lang="en-US" b="0" i="0" u="sng">
                <a:solidFill>
                  <a:srgbClr val="000000"/>
                </a:solidFill>
                <a:effectLst/>
              </a:rPr>
              <a:t>Tribal Health Organizations</a:t>
            </a:r>
            <a:r>
              <a:rPr lang="en-US" b="0" i="0">
                <a:solidFill>
                  <a:srgbClr val="000000"/>
                </a:solidFill>
                <a:effectLst/>
              </a:rPr>
              <a:t> – include Tribal Health Departments, Indian Health Service Units, Area Indian Health Boards and Urban Indian Health Centers. </a:t>
            </a:r>
            <a:endParaRPr lang="en-US" b="0" i="0" u="sng">
              <a:solidFill>
                <a:srgbClr val="000000"/>
              </a:solidFill>
              <a:effectLst/>
            </a:endParaRPr>
          </a:p>
          <a:p>
            <a:pPr marL="0" indent="0">
              <a:buNone/>
            </a:pPr>
            <a:endParaRPr lang="en-US"/>
          </a:p>
        </p:txBody>
      </p:sp>
    </p:spTree>
    <p:extLst>
      <p:ext uri="{BB962C8B-B14F-4D97-AF65-F5344CB8AC3E}">
        <p14:creationId xmlns:p14="http://schemas.microsoft.com/office/powerpoint/2010/main" val="977991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3375-CF51-576E-C455-B7C4AFA834B5}"/>
              </a:ext>
            </a:extLst>
          </p:cNvPr>
          <p:cNvSpPr>
            <a:spLocks noGrp="1"/>
          </p:cNvSpPr>
          <p:nvPr>
            <p:ph type="title"/>
          </p:nvPr>
        </p:nvSpPr>
        <p:spPr>
          <a:xfrm>
            <a:off x="311982" y="307603"/>
            <a:ext cx="10515600" cy="1325563"/>
          </a:xfrm>
        </p:spPr>
        <p:txBody>
          <a:bodyPr/>
          <a:lstStyle/>
          <a:p>
            <a:r>
              <a:rPr lang="en-US" b="1"/>
              <a:t>In Conclusion </a:t>
            </a:r>
            <a:br>
              <a:rPr lang="en-US" b="1"/>
            </a:br>
            <a:endParaRPr lang="en-US" b="1"/>
          </a:p>
        </p:txBody>
      </p:sp>
      <p:sp>
        <p:nvSpPr>
          <p:cNvPr id="3" name="Content Placeholder 2">
            <a:extLst>
              <a:ext uri="{FF2B5EF4-FFF2-40B4-BE49-F238E27FC236}">
                <a16:creationId xmlns:a16="http://schemas.microsoft.com/office/drawing/2014/main" id="{B09B3CA3-06DE-8788-4BA3-67544F3B98E6}"/>
              </a:ext>
            </a:extLst>
          </p:cNvPr>
          <p:cNvSpPr>
            <a:spLocks noGrp="1"/>
          </p:cNvSpPr>
          <p:nvPr>
            <p:ph idx="1"/>
          </p:nvPr>
        </p:nvSpPr>
        <p:spPr>
          <a:xfrm>
            <a:off x="159621" y="1559473"/>
            <a:ext cx="3967992" cy="4351338"/>
          </a:xfrm>
        </p:spPr>
        <p:txBody>
          <a:bodyPr>
            <a:normAutofit/>
          </a:bodyPr>
          <a:lstStyle/>
          <a:p>
            <a:r>
              <a:rPr lang="en-US" sz="2400" b="1"/>
              <a:t>A Well-Functioning Public Health System has:</a:t>
            </a:r>
            <a:endParaRPr lang="en-US" sz="2400"/>
          </a:p>
          <a:p>
            <a:pPr lvl="1"/>
            <a:r>
              <a:rPr lang="en-US"/>
              <a:t>Strong partnerships</a:t>
            </a:r>
          </a:p>
          <a:p>
            <a:pPr lvl="1"/>
            <a:r>
              <a:rPr lang="en-US"/>
              <a:t>Effective communication channels </a:t>
            </a:r>
          </a:p>
          <a:p>
            <a:pPr lvl="1"/>
            <a:r>
              <a:rPr lang="en-US"/>
              <a:t>Resource sharing </a:t>
            </a:r>
          </a:p>
          <a:p>
            <a:pPr lvl="1"/>
            <a:r>
              <a:rPr lang="en-US"/>
              <a:t>Equitable access to person-centered care</a:t>
            </a:r>
          </a:p>
        </p:txBody>
      </p:sp>
      <p:grpSp>
        <p:nvGrpSpPr>
          <p:cNvPr id="4" name="Group 3" descr="This graphic depicts various entities that contribute to public health. &#10;The public health system includes all public, private, and voluntary entities that contribute to public health activities within a given area. &#10;Entities within a public health system can include hospitals, physicians, emergency medical services, community health centers, employers, correctional systems, law enforcement, drug treatment programs, neighborhood organizations, schools, civic groups, tribal health organizations, nonprofit organizations, laboratories, faith institutions, elected officials, transit departments, fire departments, mental health facilities, home health organizations, nursing homes, and community centers.&#10;All of these organizations play a role in working to improve the public’s health.&#10;" title="Overview of the public health system">
            <a:extLst>
              <a:ext uri="{FF2B5EF4-FFF2-40B4-BE49-F238E27FC236}">
                <a16:creationId xmlns:a16="http://schemas.microsoft.com/office/drawing/2014/main" id="{1A383C1B-E1E8-5829-ABBB-34283E542D01}"/>
              </a:ext>
            </a:extLst>
          </p:cNvPr>
          <p:cNvGrpSpPr>
            <a:grpSpLocks/>
          </p:cNvGrpSpPr>
          <p:nvPr/>
        </p:nvGrpSpPr>
        <p:grpSpPr bwMode="auto">
          <a:xfrm>
            <a:off x="4500214" y="735607"/>
            <a:ext cx="7691786" cy="5386786"/>
            <a:chOff x="181" y="528"/>
            <a:chExt cx="5579" cy="3664"/>
          </a:xfrm>
        </p:grpSpPr>
        <p:grpSp>
          <p:nvGrpSpPr>
            <p:cNvPr id="5" name="Group 4">
              <a:extLst>
                <a:ext uri="{FF2B5EF4-FFF2-40B4-BE49-F238E27FC236}">
                  <a16:creationId xmlns:a16="http://schemas.microsoft.com/office/drawing/2014/main" id="{E4DB42D6-D270-272A-38B0-A238E4F178BD}"/>
                </a:ext>
              </a:extLst>
            </p:cNvPr>
            <p:cNvGrpSpPr>
              <a:grpSpLocks/>
            </p:cNvGrpSpPr>
            <p:nvPr/>
          </p:nvGrpSpPr>
          <p:grpSpPr bwMode="auto">
            <a:xfrm>
              <a:off x="480" y="912"/>
              <a:ext cx="4272" cy="2400"/>
              <a:chOff x="576" y="912"/>
              <a:chExt cx="4272" cy="2400"/>
            </a:xfrm>
          </p:grpSpPr>
          <p:sp>
            <p:nvSpPr>
              <p:cNvPr id="376" name="Line 5">
                <a:extLst>
                  <a:ext uri="{FF2B5EF4-FFF2-40B4-BE49-F238E27FC236}">
                    <a16:creationId xmlns:a16="http://schemas.microsoft.com/office/drawing/2014/main" id="{5740F7BD-1A67-5573-DE87-1619F3A8894E}"/>
                  </a:ext>
                </a:extLst>
              </p:cNvPr>
              <p:cNvSpPr>
                <a:spLocks noChangeShapeType="1"/>
              </p:cNvSpPr>
              <p:nvPr/>
            </p:nvSpPr>
            <p:spPr bwMode="auto">
              <a:xfrm>
                <a:off x="2976" y="2064"/>
                <a:ext cx="1152" cy="14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77" name="Line 6">
                <a:extLst>
                  <a:ext uri="{FF2B5EF4-FFF2-40B4-BE49-F238E27FC236}">
                    <a16:creationId xmlns:a16="http://schemas.microsoft.com/office/drawing/2014/main" id="{6B27729D-F006-D583-3213-A828FF65629A}"/>
                  </a:ext>
                </a:extLst>
              </p:cNvPr>
              <p:cNvSpPr>
                <a:spLocks noChangeShapeType="1"/>
              </p:cNvSpPr>
              <p:nvPr/>
            </p:nvSpPr>
            <p:spPr bwMode="auto">
              <a:xfrm>
                <a:off x="2112" y="912"/>
                <a:ext cx="1728" cy="24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78" name="Line 7">
                <a:extLst>
                  <a:ext uri="{FF2B5EF4-FFF2-40B4-BE49-F238E27FC236}">
                    <a16:creationId xmlns:a16="http://schemas.microsoft.com/office/drawing/2014/main" id="{824E15F8-6245-8B5C-9A79-A16796FAED32}"/>
                  </a:ext>
                </a:extLst>
              </p:cNvPr>
              <p:cNvSpPr>
                <a:spLocks noChangeShapeType="1"/>
              </p:cNvSpPr>
              <p:nvPr/>
            </p:nvSpPr>
            <p:spPr bwMode="auto">
              <a:xfrm flipV="1">
                <a:off x="1200" y="2064"/>
                <a:ext cx="1728" cy="115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79" name="Line 8">
                <a:extLst>
                  <a:ext uri="{FF2B5EF4-FFF2-40B4-BE49-F238E27FC236}">
                    <a16:creationId xmlns:a16="http://schemas.microsoft.com/office/drawing/2014/main" id="{051E9AA6-762D-FDAB-E197-B9425AEC828A}"/>
                  </a:ext>
                </a:extLst>
              </p:cNvPr>
              <p:cNvSpPr>
                <a:spLocks noChangeShapeType="1"/>
              </p:cNvSpPr>
              <p:nvPr/>
            </p:nvSpPr>
            <p:spPr bwMode="auto">
              <a:xfrm flipH="1">
                <a:off x="2928" y="2112"/>
                <a:ext cx="96" cy="115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0" name="Line 9">
                <a:extLst>
                  <a:ext uri="{FF2B5EF4-FFF2-40B4-BE49-F238E27FC236}">
                    <a16:creationId xmlns:a16="http://schemas.microsoft.com/office/drawing/2014/main" id="{9F1777DA-FDD6-E401-2A06-2D530DA700C7}"/>
                  </a:ext>
                </a:extLst>
              </p:cNvPr>
              <p:cNvSpPr>
                <a:spLocks noChangeShapeType="1"/>
              </p:cNvSpPr>
              <p:nvPr/>
            </p:nvSpPr>
            <p:spPr bwMode="auto">
              <a:xfrm flipV="1">
                <a:off x="2928" y="1824"/>
                <a:ext cx="1920" cy="14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1" name="Line 10">
                <a:extLst>
                  <a:ext uri="{FF2B5EF4-FFF2-40B4-BE49-F238E27FC236}">
                    <a16:creationId xmlns:a16="http://schemas.microsoft.com/office/drawing/2014/main" id="{CF998E0B-FFF2-A0D7-9DCA-21D209362855}"/>
                  </a:ext>
                </a:extLst>
              </p:cNvPr>
              <p:cNvSpPr>
                <a:spLocks noChangeShapeType="1"/>
              </p:cNvSpPr>
              <p:nvPr/>
            </p:nvSpPr>
            <p:spPr bwMode="auto">
              <a:xfrm>
                <a:off x="624" y="1920"/>
                <a:ext cx="2352" cy="9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2" name="Line 11">
                <a:extLst>
                  <a:ext uri="{FF2B5EF4-FFF2-40B4-BE49-F238E27FC236}">
                    <a16:creationId xmlns:a16="http://schemas.microsoft.com/office/drawing/2014/main" id="{F58C9E7F-4A8F-00AA-BCA8-B8B052C86A83}"/>
                  </a:ext>
                </a:extLst>
              </p:cNvPr>
              <p:cNvSpPr>
                <a:spLocks noChangeShapeType="1"/>
              </p:cNvSpPr>
              <p:nvPr/>
            </p:nvSpPr>
            <p:spPr bwMode="auto">
              <a:xfrm flipV="1">
                <a:off x="2016" y="2112"/>
                <a:ext cx="960" cy="9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3" name="Line 12">
                <a:extLst>
                  <a:ext uri="{FF2B5EF4-FFF2-40B4-BE49-F238E27FC236}">
                    <a16:creationId xmlns:a16="http://schemas.microsoft.com/office/drawing/2014/main" id="{C2B4C8CA-F72F-FC7E-5FF1-23E825E3FB35}"/>
                  </a:ext>
                </a:extLst>
              </p:cNvPr>
              <p:cNvSpPr>
                <a:spLocks noChangeShapeType="1"/>
              </p:cNvSpPr>
              <p:nvPr/>
            </p:nvSpPr>
            <p:spPr bwMode="auto">
              <a:xfrm flipV="1">
                <a:off x="2976" y="1152"/>
                <a:ext cx="864" cy="91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4" name="Line 13">
                <a:extLst>
                  <a:ext uri="{FF2B5EF4-FFF2-40B4-BE49-F238E27FC236}">
                    <a16:creationId xmlns:a16="http://schemas.microsoft.com/office/drawing/2014/main" id="{EC85FFFA-21B6-12D6-A1B6-F03564EDC0B4}"/>
                  </a:ext>
                </a:extLst>
              </p:cNvPr>
              <p:cNvSpPr>
                <a:spLocks noChangeShapeType="1"/>
              </p:cNvSpPr>
              <p:nvPr/>
            </p:nvSpPr>
            <p:spPr bwMode="auto">
              <a:xfrm>
                <a:off x="2064" y="1056"/>
                <a:ext cx="912" cy="96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5" name="Line 14">
                <a:extLst>
                  <a:ext uri="{FF2B5EF4-FFF2-40B4-BE49-F238E27FC236}">
                    <a16:creationId xmlns:a16="http://schemas.microsoft.com/office/drawing/2014/main" id="{2D1C60C7-D44C-49F5-ED99-DC86818A352A}"/>
                  </a:ext>
                </a:extLst>
              </p:cNvPr>
              <p:cNvSpPr>
                <a:spLocks noChangeShapeType="1"/>
              </p:cNvSpPr>
              <p:nvPr/>
            </p:nvSpPr>
            <p:spPr bwMode="auto">
              <a:xfrm>
                <a:off x="1870" y="927"/>
                <a:ext cx="2880" cy="96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6" name="Line 15">
                <a:extLst>
                  <a:ext uri="{FF2B5EF4-FFF2-40B4-BE49-F238E27FC236}">
                    <a16:creationId xmlns:a16="http://schemas.microsoft.com/office/drawing/2014/main" id="{8A549FB2-084C-AE7F-FD5C-DE884176F5C4}"/>
                  </a:ext>
                </a:extLst>
              </p:cNvPr>
              <p:cNvSpPr>
                <a:spLocks noChangeShapeType="1"/>
              </p:cNvSpPr>
              <p:nvPr/>
            </p:nvSpPr>
            <p:spPr bwMode="auto">
              <a:xfrm>
                <a:off x="2112" y="960"/>
                <a:ext cx="2064" cy="124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7" name="Line 16">
                <a:extLst>
                  <a:ext uri="{FF2B5EF4-FFF2-40B4-BE49-F238E27FC236}">
                    <a16:creationId xmlns:a16="http://schemas.microsoft.com/office/drawing/2014/main" id="{ECAD4EE0-AD2D-AF84-058B-A5E94A369621}"/>
                  </a:ext>
                </a:extLst>
              </p:cNvPr>
              <p:cNvSpPr>
                <a:spLocks noChangeShapeType="1"/>
              </p:cNvSpPr>
              <p:nvPr/>
            </p:nvSpPr>
            <p:spPr bwMode="auto">
              <a:xfrm flipH="1">
                <a:off x="1104" y="960"/>
                <a:ext cx="912" cy="230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8" name="Line 17">
                <a:extLst>
                  <a:ext uri="{FF2B5EF4-FFF2-40B4-BE49-F238E27FC236}">
                    <a16:creationId xmlns:a16="http://schemas.microsoft.com/office/drawing/2014/main" id="{D491FEAA-EA0C-FA6C-DF2F-495595D60CDF}"/>
                  </a:ext>
                </a:extLst>
              </p:cNvPr>
              <p:cNvSpPr>
                <a:spLocks noChangeShapeType="1"/>
              </p:cNvSpPr>
              <p:nvPr/>
            </p:nvSpPr>
            <p:spPr bwMode="auto">
              <a:xfrm>
                <a:off x="2064" y="960"/>
                <a:ext cx="0" cy="120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89" name="Line 18">
                <a:extLst>
                  <a:ext uri="{FF2B5EF4-FFF2-40B4-BE49-F238E27FC236}">
                    <a16:creationId xmlns:a16="http://schemas.microsoft.com/office/drawing/2014/main" id="{663B8B67-C1EC-0E82-DDBA-E7BBF0A6FD47}"/>
                  </a:ext>
                </a:extLst>
              </p:cNvPr>
              <p:cNvSpPr>
                <a:spLocks noChangeShapeType="1"/>
              </p:cNvSpPr>
              <p:nvPr/>
            </p:nvSpPr>
            <p:spPr bwMode="auto">
              <a:xfrm flipV="1">
                <a:off x="624" y="960"/>
                <a:ext cx="1440" cy="100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90" name="Line 19">
                <a:extLst>
                  <a:ext uri="{FF2B5EF4-FFF2-40B4-BE49-F238E27FC236}">
                    <a16:creationId xmlns:a16="http://schemas.microsoft.com/office/drawing/2014/main" id="{525C2C29-6096-2E8E-36D6-3B86FCB9032A}"/>
                  </a:ext>
                </a:extLst>
              </p:cNvPr>
              <p:cNvSpPr>
                <a:spLocks noChangeShapeType="1"/>
              </p:cNvSpPr>
              <p:nvPr/>
            </p:nvSpPr>
            <p:spPr bwMode="auto">
              <a:xfrm>
                <a:off x="624" y="1968"/>
                <a:ext cx="528" cy="129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91" name="Line 20">
                <a:extLst>
                  <a:ext uri="{FF2B5EF4-FFF2-40B4-BE49-F238E27FC236}">
                    <a16:creationId xmlns:a16="http://schemas.microsoft.com/office/drawing/2014/main" id="{28CC3441-A483-ED4B-091E-21263E1515FE}"/>
                  </a:ext>
                </a:extLst>
              </p:cNvPr>
              <p:cNvSpPr>
                <a:spLocks noChangeShapeType="1"/>
              </p:cNvSpPr>
              <p:nvPr/>
            </p:nvSpPr>
            <p:spPr bwMode="auto">
              <a:xfrm flipV="1">
                <a:off x="1104" y="2208"/>
                <a:ext cx="912" cy="110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92" name="Line 21">
                <a:extLst>
                  <a:ext uri="{FF2B5EF4-FFF2-40B4-BE49-F238E27FC236}">
                    <a16:creationId xmlns:a16="http://schemas.microsoft.com/office/drawing/2014/main" id="{4DCE9639-5A4A-A245-360E-DCEEAC48ECFB}"/>
                  </a:ext>
                </a:extLst>
              </p:cNvPr>
              <p:cNvSpPr>
                <a:spLocks noChangeShapeType="1"/>
              </p:cNvSpPr>
              <p:nvPr/>
            </p:nvSpPr>
            <p:spPr bwMode="auto">
              <a:xfrm>
                <a:off x="2112" y="2208"/>
                <a:ext cx="768" cy="110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93" name="Line 22">
                <a:extLst>
                  <a:ext uri="{FF2B5EF4-FFF2-40B4-BE49-F238E27FC236}">
                    <a16:creationId xmlns:a16="http://schemas.microsoft.com/office/drawing/2014/main" id="{22525ABA-999A-2C91-4FEB-8D2E7779B37C}"/>
                  </a:ext>
                </a:extLst>
              </p:cNvPr>
              <p:cNvSpPr>
                <a:spLocks noChangeShapeType="1"/>
              </p:cNvSpPr>
              <p:nvPr/>
            </p:nvSpPr>
            <p:spPr bwMode="auto">
              <a:xfrm flipV="1">
                <a:off x="576" y="1152"/>
                <a:ext cx="3264" cy="76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94" name="Line 23">
                <a:extLst>
                  <a:ext uri="{FF2B5EF4-FFF2-40B4-BE49-F238E27FC236}">
                    <a16:creationId xmlns:a16="http://schemas.microsoft.com/office/drawing/2014/main" id="{6173CE78-6B98-EF36-7946-269F6168316E}"/>
                  </a:ext>
                </a:extLst>
              </p:cNvPr>
              <p:cNvSpPr>
                <a:spLocks noChangeShapeType="1"/>
              </p:cNvSpPr>
              <p:nvPr/>
            </p:nvSpPr>
            <p:spPr bwMode="auto">
              <a:xfrm>
                <a:off x="3936" y="1152"/>
                <a:ext cx="240" cy="110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95" name="Line 24">
                <a:extLst>
                  <a:ext uri="{FF2B5EF4-FFF2-40B4-BE49-F238E27FC236}">
                    <a16:creationId xmlns:a16="http://schemas.microsoft.com/office/drawing/2014/main" id="{F63FC6D4-ACC5-4756-74ED-CE5C48EC94B4}"/>
                  </a:ext>
                </a:extLst>
              </p:cNvPr>
              <p:cNvSpPr>
                <a:spLocks noChangeShapeType="1"/>
              </p:cNvSpPr>
              <p:nvPr/>
            </p:nvSpPr>
            <p:spPr bwMode="auto">
              <a:xfrm>
                <a:off x="624" y="1968"/>
                <a:ext cx="1392" cy="24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96" name="Line 25">
                <a:extLst>
                  <a:ext uri="{FF2B5EF4-FFF2-40B4-BE49-F238E27FC236}">
                    <a16:creationId xmlns:a16="http://schemas.microsoft.com/office/drawing/2014/main" id="{8B9BBCC4-D909-E9DA-4CA4-AF46623B7BEB}"/>
                  </a:ext>
                </a:extLst>
              </p:cNvPr>
              <p:cNvSpPr>
                <a:spLocks noChangeShapeType="1"/>
              </p:cNvSpPr>
              <p:nvPr/>
            </p:nvSpPr>
            <p:spPr bwMode="auto">
              <a:xfrm>
                <a:off x="1104" y="3264"/>
                <a:ext cx="1776" cy="48"/>
              </a:xfrm>
              <a:prstGeom prst="line">
                <a:avLst/>
              </a:prstGeom>
              <a:noFill/>
              <a:ln w="9525">
                <a:solidFill>
                  <a:srgbClr val="969696"/>
                </a:solidFill>
                <a:round/>
                <a:headEnd/>
                <a:tailEnd/>
              </a:ln>
              <a:effectLst/>
            </p:spPr>
            <p:txBody>
              <a:bodyPr wrap="none"/>
              <a:lstStyle/>
              <a:p>
                <a:endParaRPr lang="en-US" b="1">
                  <a:solidFill>
                    <a:prstClr val="black"/>
                  </a:solidFill>
                </a:endParaRPr>
              </a:p>
            </p:txBody>
          </p:sp>
        </p:grpSp>
        <p:grpSp>
          <p:nvGrpSpPr>
            <p:cNvPr id="6" name="Group 26">
              <a:extLst>
                <a:ext uri="{FF2B5EF4-FFF2-40B4-BE49-F238E27FC236}">
                  <a16:creationId xmlns:a16="http://schemas.microsoft.com/office/drawing/2014/main" id="{79970E27-5D80-505A-2809-B7097EBA1598}"/>
                </a:ext>
              </a:extLst>
            </p:cNvPr>
            <p:cNvGrpSpPr>
              <a:grpSpLocks/>
            </p:cNvGrpSpPr>
            <p:nvPr/>
          </p:nvGrpSpPr>
          <p:grpSpPr bwMode="auto">
            <a:xfrm>
              <a:off x="192" y="528"/>
              <a:ext cx="5568" cy="3664"/>
              <a:chOff x="192" y="528"/>
              <a:chExt cx="5568" cy="3664"/>
            </a:xfrm>
          </p:grpSpPr>
          <p:grpSp>
            <p:nvGrpSpPr>
              <p:cNvPr id="134" name="Group 27">
                <a:extLst>
                  <a:ext uri="{FF2B5EF4-FFF2-40B4-BE49-F238E27FC236}">
                    <a16:creationId xmlns:a16="http://schemas.microsoft.com/office/drawing/2014/main" id="{B3F9BC39-3A70-4330-A0DA-B3ED71F5BF96}"/>
                  </a:ext>
                </a:extLst>
              </p:cNvPr>
              <p:cNvGrpSpPr>
                <a:grpSpLocks/>
              </p:cNvGrpSpPr>
              <p:nvPr/>
            </p:nvGrpSpPr>
            <p:grpSpPr bwMode="auto">
              <a:xfrm>
                <a:off x="951" y="528"/>
                <a:ext cx="1977" cy="3120"/>
                <a:chOff x="951" y="528"/>
                <a:chExt cx="1977" cy="3120"/>
              </a:xfrm>
            </p:grpSpPr>
            <p:sp>
              <p:nvSpPr>
                <p:cNvPr id="360" name="Line 28">
                  <a:extLst>
                    <a:ext uri="{FF2B5EF4-FFF2-40B4-BE49-F238E27FC236}">
                      <a16:creationId xmlns:a16="http://schemas.microsoft.com/office/drawing/2014/main" id="{A186F1D6-8495-1F9E-AF4A-106627DEEA62}"/>
                    </a:ext>
                  </a:extLst>
                </p:cNvPr>
                <p:cNvSpPr>
                  <a:spLocks noChangeShapeType="1"/>
                </p:cNvSpPr>
                <p:nvPr/>
              </p:nvSpPr>
              <p:spPr bwMode="auto">
                <a:xfrm flipH="1">
                  <a:off x="1344" y="672"/>
                  <a:ext cx="1584" cy="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61" name="Line 29">
                  <a:extLst>
                    <a:ext uri="{FF2B5EF4-FFF2-40B4-BE49-F238E27FC236}">
                      <a16:creationId xmlns:a16="http://schemas.microsoft.com/office/drawing/2014/main" id="{D8F94755-58BA-1303-3FE3-EBE9E3B4BBDA}"/>
                    </a:ext>
                  </a:extLst>
                </p:cNvPr>
                <p:cNvSpPr>
                  <a:spLocks noChangeShapeType="1"/>
                </p:cNvSpPr>
                <p:nvPr/>
              </p:nvSpPr>
              <p:spPr bwMode="auto">
                <a:xfrm flipH="1" flipV="1">
                  <a:off x="1248" y="720"/>
                  <a:ext cx="480" cy="292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62" name="Line 30">
                  <a:extLst>
                    <a:ext uri="{FF2B5EF4-FFF2-40B4-BE49-F238E27FC236}">
                      <a16:creationId xmlns:a16="http://schemas.microsoft.com/office/drawing/2014/main" id="{A6B06DAB-1DE0-E4F5-D8C2-E3AA69CE1246}"/>
                    </a:ext>
                  </a:extLst>
                </p:cNvPr>
                <p:cNvSpPr>
                  <a:spLocks noChangeShapeType="1"/>
                </p:cNvSpPr>
                <p:nvPr/>
              </p:nvSpPr>
              <p:spPr bwMode="auto">
                <a:xfrm flipH="1" flipV="1">
                  <a:off x="1296" y="768"/>
                  <a:ext cx="1488" cy="1296"/>
                </a:xfrm>
                <a:prstGeom prst="line">
                  <a:avLst/>
                </a:prstGeom>
                <a:noFill/>
                <a:ln w="9525">
                  <a:solidFill>
                    <a:srgbClr val="969696"/>
                  </a:solidFill>
                  <a:round/>
                  <a:headEnd/>
                  <a:tailEnd/>
                </a:ln>
                <a:effectLst/>
              </p:spPr>
              <p:txBody>
                <a:bodyPr wrap="none"/>
                <a:lstStyle/>
                <a:p>
                  <a:endParaRPr lang="en-US" b="1">
                    <a:solidFill>
                      <a:prstClr val="black"/>
                    </a:solidFill>
                  </a:endParaRPr>
                </a:p>
              </p:txBody>
            </p:sp>
            <p:grpSp>
              <p:nvGrpSpPr>
                <p:cNvPr id="363" name="Group 31">
                  <a:extLst>
                    <a:ext uri="{FF2B5EF4-FFF2-40B4-BE49-F238E27FC236}">
                      <a16:creationId xmlns:a16="http://schemas.microsoft.com/office/drawing/2014/main" id="{71E2D4DA-4403-0239-8635-DAF86B4FD85C}"/>
                    </a:ext>
                  </a:extLst>
                </p:cNvPr>
                <p:cNvGrpSpPr>
                  <a:grpSpLocks/>
                </p:cNvGrpSpPr>
                <p:nvPr/>
              </p:nvGrpSpPr>
              <p:grpSpPr bwMode="auto">
                <a:xfrm>
                  <a:off x="1128" y="528"/>
                  <a:ext cx="314" cy="404"/>
                  <a:chOff x="2267" y="3461"/>
                  <a:chExt cx="326" cy="404"/>
                </a:xfrm>
              </p:grpSpPr>
              <p:sp>
                <p:nvSpPr>
                  <p:cNvPr id="365" name="Oval 32">
                    <a:extLst>
                      <a:ext uri="{FF2B5EF4-FFF2-40B4-BE49-F238E27FC236}">
                        <a16:creationId xmlns:a16="http://schemas.microsoft.com/office/drawing/2014/main" id="{A5E10CA5-A0E0-DE87-613D-2CACDE8B4923}"/>
                      </a:ext>
                    </a:extLst>
                  </p:cNvPr>
                  <p:cNvSpPr>
                    <a:spLocks noChangeArrowheads="1"/>
                  </p:cNvSpPr>
                  <p:nvPr/>
                </p:nvSpPr>
                <p:spPr bwMode="auto">
                  <a:xfrm>
                    <a:off x="2267" y="3461"/>
                    <a:ext cx="326" cy="404"/>
                  </a:xfrm>
                  <a:prstGeom prst="ellipse">
                    <a:avLst/>
                  </a:prstGeom>
                  <a:solidFill>
                    <a:srgbClr val="200000"/>
                  </a:solidFill>
                  <a:ln w="12700">
                    <a:noFill/>
                    <a:round/>
                    <a:headEnd/>
                    <a:tailEnd/>
                  </a:ln>
                  <a:effectLst/>
                </p:spPr>
                <p:txBody>
                  <a:bodyPr wrap="none" anchor="ctr"/>
                  <a:lstStyle/>
                  <a:p>
                    <a:endParaRPr lang="en-US" b="1">
                      <a:solidFill>
                        <a:prstClr val="black"/>
                      </a:solidFill>
                    </a:endParaRPr>
                  </a:p>
                </p:txBody>
              </p:sp>
              <p:sp>
                <p:nvSpPr>
                  <p:cNvPr id="366" name="Oval 33">
                    <a:extLst>
                      <a:ext uri="{FF2B5EF4-FFF2-40B4-BE49-F238E27FC236}">
                        <a16:creationId xmlns:a16="http://schemas.microsoft.com/office/drawing/2014/main" id="{ADF3DD00-923E-0CD1-9F77-7AA453A28BF2}"/>
                      </a:ext>
                    </a:extLst>
                  </p:cNvPr>
                  <p:cNvSpPr>
                    <a:spLocks noChangeArrowheads="1"/>
                  </p:cNvSpPr>
                  <p:nvPr/>
                </p:nvSpPr>
                <p:spPr bwMode="auto">
                  <a:xfrm>
                    <a:off x="2273" y="3464"/>
                    <a:ext cx="296" cy="366"/>
                  </a:xfrm>
                  <a:prstGeom prst="ellipse">
                    <a:avLst/>
                  </a:prstGeom>
                  <a:solidFill>
                    <a:srgbClr val="400000"/>
                  </a:solidFill>
                  <a:ln w="12700">
                    <a:noFill/>
                    <a:round/>
                    <a:headEnd/>
                    <a:tailEnd/>
                  </a:ln>
                  <a:effectLst/>
                </p:spPr>
                <p:txBody>
                  <a:bodyPr wrap="none" anchor="ctr"/>
                  <a:lstStyle/>
                  <a:p>
                    <a:endParaRPr lang="en-US" b="1">
                      <a:solidFill>
                        <a:prstClr val="black"/>
                      </a:solidFill>
                    </a:endParaRPr>
                  </a:p>
                </p:txBody>
              </p:sp>
              <p:sp>
                <p:nvSpPr>
                  <p:cNvPr id="367" name="Oval 34">
                    <a:extLst>
                      <a:ext uri="{FF2B5EF4-FFF2-40B4-BE49-F238E27FC236}">
                        <a16:creationId xmlns:a16="http://schemas.microsoft.com/office/drawing/2014/main" id="{2D7619AC-121D-5B48-E7B1-5C872AA21965}"/>
                      </a:ext>
                    </a:extLst>
                  </p:cNvPr>
                  <p:cNvSpPr>
                    <a:spLocks noChangeArrowheads="1"/>
                  </p:cNvSpPr>
                  <p:nvPr/>
                </p:nvSpPr>
                <p:spPr bwMode="auto">
                  <a:xfrm>
                    <a:off x="2280" y="3470"/>
                    <a:ext cx="263" cy="326"/>
                  </a:xfrm>
                  <a:prstGeom prst="ellipse">
                    <a:avLst/>
                  </a:prstGeom>
                  <a:solidFill>
                    <a:srgbClr val="600000"/>
                  </a:solidFill>
                  <a:ln w="12700">
                    <a:noFill/>
                    <a:round/>
                    <a:headEnd/>
                    <a:tailEnd/>
                  </a:ln>
                  <a:effectLst/>
                </p:spPr>
                <p:txBody>
                  <a:bodyPr wrap="none" anchor="ctr"/>
                  <a:lstStyle/>
                  <a:p>
                    <a:endParaRPr lang="en-US" b="1">
                      <a:solidFill>
                        <a:prstClr val="black"/>
                      </a:solidFill>
                    </a:endParaRPr>
                  </a:p>
                </p:txBody>
              </p:sp>
              <p:sp>
                <p:nvSpPr>
                  <p:cNvPr id="368" name="Oval 35">
                    <a:extLst>
                      <a:ext uri="{FF2B5EF4-FFF2-40B4-BE49-F238E27FC236}">
                        <a16:creationId xmlns:a16="http://schemas.microsoft.com/office/drawing/2014/main" id="{3889BEFA-1764-8004-B5C9-A454E9B92EDB}"/>
                      </a:ext>
                    </a:extLst>
                  </p:cNvPr>
                  <p:cNvSpPr>
                    <a:spLocks noChangeArrowheads="1"/>
                  </p:cNvSpPr>
                  <p:nvPr/>
                </p:nvSpPr>
                <p:spPr bwMode="auto">
                  <a:xfrm>
                    <a:off x="2287" y="3477"/>
                    <a:ext cx="230" cy="284"/>
                  </a:xfrm>
                  <a:prstGeom prst="ellipse">
                    <a:avLst/>
                  </a:prstGeom>
                  <a:solidFill>
                    <a:srgbClr val="800000"/>
                  </a:solidFill>
                  <a:ln w="12700">
                    <a:noFill/>
                    <a:round/>
                    <a:headEnd/>
                    <a:tailEnd/>
                  </a:ln>
                  <a:effectLst/>
                </p:spPr>
                <p:txBody>
                  <a:bodyPr wrap="none" anchor="ctr"/>
                  <a:lstStyle/>
                  <a:p>
                    <a:endParaRPr lang="en-US" b="1">
                      <a:solidFill>
                        <a:prstClr val="black"/>
                      </a:solidFill>
                    </a:endParaRPr>
                  </a:p>
                </p:txBody>
              </p:sp>
              <p:sp>
                <p:nvSpPr>
                  <p:cNvPr id="369" name="Oval 36">
                    <a:extLst>
                      <a:ext uri="{FF2B5EF4-FFF2-40B4-BE49-F238E27FC236}">
                        <a16:creationId xmlns:a16="http://schemas.microsoft.com/office/drawing/2014/main" id="{F52C7A29-1F75-C68E-8FF8-2167B33359BF}"/>
                      </a:ext>
                    </a:extLst>
                  </p:cNvPr>
                  <p:cNvSpPr>
                    <a:spLocks noChangeArrowheads="1"/>
                  </p:cNvSpPr>
                  <p:nvPr/>
                </p:nvSpPr>
                <p:spPr bwMode="auto">
                  <a:xfrm>
                    <a:off x="2296" y="3483"/>
                    <a:ext cx="196" cy="244"/>
                  </a:xfrm>
                  <a:prstGeom prst="ellipse">
                    <a:avLst/>
                  </a:prstGeom>
                  <a:solidFill>
                    <a:srgbClr val="A00000"/>
                  </a:solidFill>
                  <a:ln w="12700">
                    <a:noFill/>
                    <a:round/>
                    <a:headEnd/>
                    <a:tailEnd/>
                  </a:ln>
                  <a:effectLst/>
                </p:spPr>
                <p:txBody>
                  <a:bodyPr wrap="none" anchor="ctr"/>
                  <a:lstStyle/>
                  <a:p>
                    <a:endParaRPr lang="en-US" b="1">
                      <a:solidFill>
                        <a:prstClr val="black"/>
                      </a:solidFill>
                    </a:endParaRPr>
                  </a:p>
                </p:txBody>
              </p:sp>
              <p:sp>
                <p:nvSpPr>
                  <p:cNvPr id="370" name="Oval 37">
                    <a:extLst>
                      <a:ext uri="{FF2B5EF4-FFF2-40B4-BE49-F238E27FC236}">
                        <a16:creationId xmlns:a16="http://schemas.microsoft.com/office/drawing/2014/main" id="{C03B9AC7-08D7-D7DA-60BE-E460DDEDAEFB}"/>
                      </a:ext>
                    </a:extLst>
                  </p:cNvPr>
                  <p:cNvSpPr>
                    <a:spLocks noChangeArrowheads="1"/>
                  </p:cNvSpPr>
                  <p:nvPr/>
                </p:nvSpPr>
                <p:spPr bwMode="auto">
                  <a:xfrm>
                    <a:off x="2303" y="3491"/>
                    <a:ext cx="163" cy="201"/>
                  </a:xfrm>
                  <a:prstGeom prst="ellipse">
                    <a:avLst/>
                  </a:prstGeom>
                  <a:solidFill>
                    <a:srgbClr val="C00000"/>
                  </a:solidFill>
                  <a:ln w="12700">
                    <a:noFill/>
                    <a:round/>
                    <a:headEnd/>
                    <a:tailEnd/>
                  </a:ln>
                  <a:effectLst/>
                </p:spPr>
                <p:txBody>
                  <a:bodyPr wrap="none" anchor="ctr"/>
                  <a:lstStyle/>
                  <a:p>
                    <a:endParaRPr lang="en-US" b="1">
                      <a:solidFill>
                        <a:prstClr val="black"/>
                      </a:solidFill>
                    </a:endParaRPr>
                  </a:p>
                </p:txBody>
              </p:sp>
              <p:sp>
                <p:nvSpPr>
                  <p:cNvPr id="371" name="Oval 38">
                    <a:extLst>
                      <a:ext uri="{FF2B5EF4-FFF2-40B4-BE49-F238E27FC236}">
                        <a16:creationId xmlns:a16="http://schemas.microsoft.com/office/drawing/2014/main" id="{BE396C69-24BE-EEF3-C604-5C5AB69BC13D}"/>
                      </a:ext>
                    </a:extLst>
                  </p:cNvPr>
                  <p:cNvSpPr>
                    <a:spLocks noChangeArrowheads="1"/>
                  </p:cNvSpPr>
                  <p:nvPr/>
                </p:nvSpPr>
                <p:spPr bwMode="auto">
                  <a:xfrm>
                    <a:off x="2310" y="3499"/>
                    <a:ext cx="130" cy="160"/>
                  </a:xfrm>
                  <a:prstGeom prst="ellipse">
                    <a:avLst/>
                  </a:prstGeom>
                  <a:solidFill>
                    <a:srgbClr val="E00000"/>
                  </a:solidFill>
                  <a:ln w="12700">
                    <a:noFill/>
                    <a:round/>
                    <a:headEnd/>
                    <a:tailEnd/>
                  </a:ln>
                  <a:effectLst/>
                </p:spPr>
                <p:txBody>
                  <a:bodyPr wrap="none" anchor="ctr"/>
                  <a:lstStyle/>
                  <a:p>
                    <a:endParaRPr lang="en-US" b="1">
                      <a:solidFill>
                        <a:prstClr val="black"/>
                      </a:solidFill>
                    </a:endParaRPr>
                  </a:p>
                </p:txBody>
              </p:sp>
              <p:sp>
                <p:nvSpPr>
                  <p:cNvPr id="372" name="Oval 39">
                    <a:extLst>
                      <a:ext uri="{FF2B5EF4-FFF2-40B4-BE49-F238E27FC236}">
                        <a16:creationId xmlns:a16="http://schemas.microsoft.com/office/drawing/2014/main" id="{939C951A-934B-39C9-E5F3-C7E01E43594A}"/>
                      </a:ext>
                    </a:extLst>
                  </p:cNvPr>
                  <p:cNvSpPr>
                    <a:spLocks noChangeArrowheads="1"/>
                  </p:cNvSpPr>
                  <p:nvPr/>
                </p:nvSpPr>
                <p:spPr bwMode="auto">
                  <a:xfrm>
                    <a:off x="2318" y="3506"/>
                    <a:ext cx="96" cy="117"/>
                  </a:xfrm>
                  <a:prstGeom prst="ellipse">
                    <a:avLst/>
                  </a:prstGeom>
                  <a:solidFill>
                    <a:srgbClr val="FF0000"/>
                  </a:solidFill>
                  <a:ln w="12700">
                    <a:noFill/>
                    <a:round/>
                    <a:headEnd/>
                    <a:tailEnd/>
                  </a:ln>
                  <a:effectLst/>
                </p:spPr>
                <p:txBody>
                  <a:bodyPr wrap="none" anchor="ctr"/>
                  <a:lstStyle/>
                  <a:p>
                    <a:endParaRPr lang="en-US" b="1">
                      <a:solidFill>
                        <a:prstClr val="black"/>
                      </a:solidFill>
                    </a:endParaRPr>
                  </a:p>
                </p:txBody>
              </p:sp>
              <p:sp>
                <p:nvSpPr>
                  <p:cNvPr id="373" name="Oval 40">
                    <a:extLst>
                      <a:ext uri="{FF2B5EF4-FFF2-40B4-BE49-F238E27FC236}">
                        <a16:creationId xmlns:a16="http://schemas.microsoft.com/office/drawing/2014/main" id="{D8415A7B-8827-1086-64B7-F1302FF44DC9}"/>
                      </a:ext>
                    </a:extLst>
                  </p:cNvPr>
                  <p:cNvSpPr>
                    <a:spLocks noChangeArrowheads="1"/>
                  </p:cNvSpPr>
                  <p:nvPr/>
                </p:nvSpPr>
                <p:spPr bwMode="auto">
                  <a:xfrm>
                    <a:off x="2324" y="3507"/>
                    <a:ext cx="77" cy="95"/>
                  </a:xfrm>
                  <a:prstGeom prst="ellipse">
                    <a:avLst/>
                  </a:prstGeom>
                  <a:solidFill>
                    <a:srgbClr val="FF4040"/>
                  </a:solidFill>
                  <a:ln w="12700">
                    <a:noFill/>
                    <a:round/>
                    <a:headEnd/>
                    <a:tailEnd/>
                  </a:ln>
                  <a:effectLst/>
                </p:spPr>
                <p:txBody>
                  <a:bodyPr wrap="none" anchor="ctr"/>
                  <a:lstStyle/>
                  <a:p>
                    <a:endParaRPr lang="en-US" b="1">
                      <a:solidFill>
                        <a:prstClr val="black"/>
                      </a:solidFill>
                    </a:endParaRPr>
                  </a:p>
                </p:txBody>
              </p:sp>
              <p:sp>
                <p:nvSpPr>
                  <p:cNvPr id="374" name="Oval 41">
                    <a:extLst>
                      <a:ext uri="{FF2B5EF4-FFF2-40B4-BE49-F238E27FC236}">
                        <a16:creationId xmlns:a16="http://schemas.microsoft.com/office/drawing/2014/main" id="{EBADE0D5-CEB0-8979-8D40-A6DEEE5CDF72}"/>
                      </a:ext>
                    </a:extLst>
                  </p:cNvPr>
                  <p:cNvSpPr>
                    <a:spLocks noChangeArrowheads="1"/>
                  </p:cNvSpPr>
                  <p:nvPr/>
                </p:nvSpPr>
                <p:spPr bwMode="auto">
                  <a:xfrm>
                    <a:off x="2328" y="3513"/>
                    <a:ext cx="56" cy="71"/>
                  </a:xfrm>
                  <a:prstGeom prst="ellipse">
                    <a:avLst/>
                  </a:prstGeom>
                  <a:solidFill>
                    <a:srgbClr val="FF8080"/>
                  </a:solidFill>
                  <a:ln w="12700">
                    <a:noFill/>
                    <a:round/>
                    <a:headEnd/>
                    <a:tailEnd/>
                  </a:ln>
                  <a:effectLst/>
                </p:spPr>
                <p:txBody>
                  <a:bodyPr wrap="none" anchor="ctr"/>
                  <a:lstStyle/>
                  <a:p>
                    <a:endParaRPr lang="en-US" b="1">
                      <a:solidFill>
                        <a:prstClr val="black"/>
                      </a:solidFill>
                    </a:endParaRPr>
                  </a:p>
                </p:txBody>
              </p:sp>
              <p:sp>
                <p:nvSpPr>
                  <p:cNvPr id="375" name="Oval 42">
                    <a:extLst>
                      <a:ext uri="{FF2B5EF4-FFF2-40B4-BE49-F238E27FC236}">
                        <a16:creationId xmlns:a16="http://schemas.microsoft.com/office/drawing/2014/main" id="{307F5642-B2EE-9DBE-D5E1-CE48B5B0B090}"/>
                      </a:ext>
                    </a:extLst>
                  </p:cNvPr>
                  <p:cNvSpPr>
                    <a:spLocks noChangeArrowheads="1"/>
                  </p:cNvSpPr>
                  <p:nvPr/>
                </p:nvSpPr>
                <p:spPr bwMode="auto">
                  <a:xfrm>
                    <a:off x="2332" y="3518"/>
                    <a:ext cx="38" cy="49"/>
                  </a:xfrm>
                  <a:prstGeom prst="ellipse">
                    <a:avLst/>
                  </a:prstGeom>
                  <a:solidFill>
                    <a:srgbClr val="FFC0C0"/>
                  </a:solidFill>
                  <a:ln w="12700">
                    <a:noFill/>
                    <a:round/>
                    <a:headEnd/>
                    <a:tailEnd/>
                  </a:ln>
                  <a:effectLst/>
                </p:spPr>
                <p:txBody>
                  <a:bodyPr wrap="none" anchor="ctr"/>
                  <a:lstStyle/>
                  <a:p>
                    <a:endParaRPr lang="en-US" b="1">
                      <a:solidFill>
                        <a:prstClr val="black"/>
                      </a:solidFill>
                    </a:endParaRPr>
                  </a:p>
                </p:txBody>
              </p:sp>
            </p:grpSp>
            <p:sp>
              <p:nvSpPr>
                <p:cNvPr id="364" name="Text Box 43">
                  <a:extLst>
                    <a:ext uri="{FF2B5EF4-FFF2-40B4-BE49-F238E27FC236}">
                      <a16:creationId xmlns:a16="http://schemas.microsoft.com/office/drawing/2014/main" id="{7FAAE1B7-25B5-DE1D-F446-37392D54A20B}"/>
                    </a:ext>
                  </a:extLst>
                </p:cNvPr>
                <p:cNvSpPr txBox="1">
                  <a:spLocks noChangeArrowheads="1"/>
                </p:cNvSpPr>
                <p:nvPr/>
              </p:nvSpPr>
              <p:spPr bwMode="auto">
                <a:xfrm>
                  <a:off x="951" y="912"/>
                  <a:ext cx="729" cy="257"/>
                </a:xfrm>
                <a:prstGeom prst="rect">
                  <a:avLst/>
                </a:prstGeom>
                <a:noFill/>
                <a:ln w="9525">
                  <a:noFill/>
                  <a:miter lim="800000"/>
                  <a:headEnd/>
                  <a:tailEnd/>
                </a:ln>
                <a:effectLst/>
              </p:spPr>
              <p:txBody>
                <a:bodyPr wrap="square">
                  <a:spAutoFit/>
                </a:bodyPr>
                <a:lstStyle/>
                <a:p>
                  <a:pPr>
                    <a:spcBef>
                      <a:spcPct val="50000"/>
                    </a:spcBef>
                  </a:pPr>
                  <a:r>
                    <a:rPr lang="en-US" b="1"/>
                    <a:t>Schools</a:t>
                  </a:r>
                </a:p>
              </p:txBody>
            </p:sp>
          </p:grpSp>
          <p:grpSp>
            <p:nvGrpSpPr>
              <p:cNvPr id="135" name="Group 44">
                <a:extLst>
                  <a:ext uri="{FF2B5EF4-FFF2-40B4-BE49-F238E27FC236}">
                    <a16:creationId xmlns:a16="http://schemas.microsoft.com/office/drawing/2014/main" id="{F2CFA833-C50A-7649-7C65-460A96438A0B}"/>
                  </a:ext>
                </a:extLst>
              </p:cNvPr>
              <p:cNvGrpSpPr>
                <a:grpSpLocks/>
              </p:cNvGrpSpPr>
              <p:nvPr/>
            </p:nvGrpSpPr>
            <p:grpSpPr bwMode="auto">
              <a:xfrm>
                <a:off x="192" y="528"/>
                <a:ext cx="5568" cy="3664"/>
                <a:chOff x="192" y="528"/>
                <a:chExt cx="5568" cy="3664"/>
              </a:xfrm>
            </p:grpSpPr>
            <p:grpSp>
              <p:nvGrpSpPr>
                <p:cNvPr id="136" name="Group 45">
                  <a:extLst>
                    <a:ext uri="{FF2B5EF4-FFF2-40B4-BE49-F238E27FC236}">
                      <a16:creationId xmlns:a16="http://schemas.microsoft.com/office/drawing/2014/main" id="{18DEBE41-D822-6F5A-A40E-1794258E79CD}"/>
                    </a:ext>
                  </a:extLst>
                </p:cNvPr>
                <p:cNvGrpSpPr>
                  <a:grpSpLocks/>
                </p:cNvGrpSpPr>
                <p:nvPr/>
              </p:nvGrpSpPr>
              <p:grpSpPr bwMode="auto">
                <a:xfrm>
                  <a:off x="1248" y="720"/>
                  <a:ext cx="4512" cy="3291"/>
                  <a:chOff x="1248" y="720"/>
                  <a:chExt cx="4512" cy="3291"/>
                </a:xfrm>
              </p:grpSpPr>
              <p:grpSp>
                <p:nvGrpSpPr>
                  <p:cNvPr id="308" name="Group 46">
                    <a:extLst>
                      <a:ext uri="{FF2B5EF4-FFF2-40B4-BE49-F238E27FC236}">
                        <a16:creationId xmlns:a16="http://schemas.microsoft.com/office/drawing/2014/main" id="{14D96383-C9FC-828C-4CC6-AF9D077F6C2C}"/>
                      </a:ext>
                    </a:extLst>
                  </p:cNvPr>
                  <p:cNvGrpSpPr>
                    <a:grpSpLocks/>
                  </p:cNvGrpSpPr>
                  <p:nvPr/>
                </p:nvGrpSpPr>
                <p:grpSpPr bwMode="auto">
                  <a:xfrm>
                    <a:off x="1776" y="720"/>
                    <a:ext cx="3456" cy="2976"/>
                    <a:chOff x="1776" y="720"/>
                    <a:chExt cx="3456" cy="2976"/>
                  </a:xfrm>
                </p:grpSpPr>
                <p:sp>
                  <p:nvSpPr>
                    <p:cNvPr id="352" name="Line 47">
                      <a:extLst>
                        <a:ext uri="{FF2B5EF4-FFF2-40B4-BE49-F238E27FC236}">
                          <a16:creationId xmlns:a16="http://schemas.microsoft.com/office/drawing/2014/main" id="{E8C84650-AC6E-8405-7891-1B0B0E75B68F}"/>
                        </a:ext>
                      </a:extLst>
                    </p:cNvPr>
                    <p:cNvSpPr>
                      <a:spLocks noChangeShapeType="1"/>
                    </p:cNvSpPr>
                    <p:nvPr/>
                  </p:nvSpPr>
                  <p:spPr bwMode="auto">
                    <a:xfrm flipV="1">
                      <a:off x="1824" y="2208"/>
                      <a:ext cx="1008" cy="144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53" name="Line 48">
                      <a:extLst>
                        <a:ext uri="{FF2B5EF4-FFF2-40B4-BE49-F238E27FC236}">
                          <a16:creationId xmlns:a16="http://schemas.microsoft.com/office/drawing/2014/main" id="{3EE083A0-C4C9-76D8-EE3B-65EC6020BFAD}"/>
                        </a:ext>
                      </a:extLst>
                    </p:cNvPr>
                    <p:cNvSpPr>
                      <a:spLocks noChangeShapeType="1"/>
                    </p:cNvSpPr>
                    <p:nvPr/>
                  </p:nvSpPr>
                  <p:spPr bwMode="auto">
                    <a:xfrm flipV="1">
                      <a:off x="2976" y="1200"/>
                      <a:ext cx="2208" cy="86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54" name="Line 49">
                      <a:extLst>
                        <a:ext uri="{FF2B5EF4-FFF2-40B4-BE49-F238E27FC236}">
                          <a16:creationId xmlns:a16="http://schemas.microsoft.com/office/drawing/2014/main" id="{E8655111-6E87-78A1-663B-E648C124032F}"/>
                        </a:ext>
                      </a:extLst>
                    </p:cNvPr>
                    <p:cNvSpPr>
                      <a:spLocks noChangeShapeType="1"/>
                    </p:cNvSpPr>
                    <p:nvPr/>
                  </p:nvSpPr>
                  <p:spPr bwMode="auto">
                    <a:xfrm>
                      <a:off x="2976" y="720"/>
                      <a:ext cx="2208" cy="48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55" name="Line 50">
                      <a:extLst>
                        <a:ext uri="{FF2B5EF4-FFF2-40B4-BE49-F238E27FC236}">
                          <a16:creationId xmlns:a16="http://schemas.microsoft.com/office/drawing/2014/main" id="{6744A050-DCE0-1125-E9FF-F52EF0576667}"/>
                        </a:ext>
                      </a:extLst>
                    </p:cNvPr>
                    <p:cNvSpPr>
                      <a:spLocks noChangeShapeType="1"/>
                    </p:cNvSpPr>
                    <p:nvPr/>
                  </p:nvSpPr>
                  <p:spPr bwMode="auto">
                    <a:xfrm flipV="1">
                      <a:off x="1776" y="3264"/>
                      <a:ext cx="1056" cy="43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56" name="Line 51">
                      <a:extLst>
                        <a:ext uri="{FF2B5EF4-FFF2-40B4-BE49-F238E27FC236}">
                          <a16:creationId xmlns:a16="http://schemas.microsoft.com/office/drawing/2014/main" id="{B7C2B994-3D80-7AD2-F9C9-A14261381540}"/>
                        </a:ext>
                      </a:extLst>
                    </p:cNvPr>
                    <p:cNvSpPr>
                      <a:spLocks noChangeShapeType="1"/>
                    </p:cNvSpPr>
                    <p:nvPr/>
                  </p:nvSpPr>
                  <p:spPr bwMode="auto">
                    <a:xfrm flipH="1" flipV="1">
                      <a:off x="2928" y="2160"/>
                      <a:ext cx="2208" cy="105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57" name="Line 52">
                      <a:extLst>
                        <a:ext uri="{FF2B5EF4-FFF2-40B4-BE49-F238E27FC236}">
                          <a16:creationId xmlns:a16="http://schemas.microsoft.com/office/drawing/2014/main" id="{C2D5B7EE-7E7B-4448-2736-D75F699B711C}"/>
                        </a:ext>
                      </a:extLst>
                    </p:cNvPr>
                    <p:cNvSpPr>
                      <a:spLocks noChangeShapeType="1"/>
                    </p:cNvSpPr>
                    <p:nvPr/>
                  </p:nvSpPr>
                  <p:spPr bwMode="auto">
                    <a:xfrm flipH="1" flipV="1">
                      <a:off x="4848" y="1920"/>
                      <a:ext cx="288" cy="129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58" name="Line 53">
                      <a:extLst>
                        <a:ext uri="{FF2B5EF4-FFF2-40B4-BE49-F238E27FC236}">
                          <a16:creationId xmlns:a16="http://schemas.microsoft.com/office/drawing/2014/main" id="{BC1275B5-91D9-0AC5-1724-464D2DE09CCD}"/>
                        </a:ext>
                      </a:extLst>
                    </p:cNvPr>
                    <p:cNvSpPr>
                      <a:spLocks noChangeShapeType="1"/>
                    </p:cNvSpPr>
                    <p:nvPr/>
                  </p:nvSpPr>
                  <p:spPr bwMode="auto">
                    <a:xfrm flipH="1">
                      <a:off x="3696" y="3312"/>
                      <a:ext cx="1440" cy="33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59" name="Line 54">
                      <a:extLst>
                        <a:ext uri="{FF2B5EF4-FFF2-40B4-BE49-F238E27FC236}">
                          <a16:creationId xmlns:a16="http://schemas.microsoft.com/office/drawing/2014/main" id="{E60A6EF8-077C-07E9-D1AA-29AE2E61A818}"/>
                        </a:ext>
                      </a:extLst>
                    </p:cNvPr>
                    <p:cNvSpPr>
                      <a:spLocks noChangeShapeType="1"/>
                    </p:cNvSpPr>
                    <p:nvPr/>
                  </p:nvSpPr>
                  <p:spPr bwMode="auto">
                    <a:xfrm flipV="1">
                      <a:off x="5136" y="1200"/>
                      <a:ext cx="96" cy="2064"/>
                    </a:xfrm>
                    <a:prstGeom prst="line">
                      <a:avLst/>
                    </a:prstGeom>
                    <a:noFill/>
                    <a:ln w="9525">
                      <a:solidFill>
                        <a:srgbClr val="969696"/>
                      </a:solidFill>
                      <a:round/>
                      <a:headEnd/>
                      <a:tailEnd/>
                    </a:ln>
                    <a:effectLst/>
                  </p:spPr>
                  <p:txBody>
                    <a:bodyPr wrap="none"/>
                    <a:lstStyle/>
                    <a:p>
                      <a:endParaRPr lang="en-US" b="1">
                        <a:solidFill>
                          <a:prstClr val="black"/>
                        </a:solidFill>
                      </a:endParaRPr>
                    </a:p>
                  </p:txBody>
                </p:sp>
              </p:grpSp>
              <p:grpSp>
                <p:nvGrpSpPr>
                  <p:cNvPr id="309" name="Group 55">
                    <a:extLst>
                      <a:ext uri="{FF2B5EF4-FFF2-40B4-BE49-F238E27FC236}">
                        <a16:creationId xmlns:a16="http://schemas.microsoft.com/office/drawing/2014/main" id="{8F2D52EE-C4A8-50B1-3B7B-B57F630F8F2C}"/>
                      </a:ext>
                    </a:extLst>
                  </p:cNvPr>
                  <p:cNvGrpSpPr>
                    <a:grpSpLocks/>
                  </p:cNvGrpSpPr>
                  <p:nvPr/>
                </p:nvGrpSpPr>
                <p:grpSpPr bwMode="auto">
                  <a:xfrm>
                    <a:off x="1248" y="960"/>
                    <a:ext cx="4512" cy="3051"/>
                    <a:chOff x="1248" y="960"/>
                    <a:chExt cx="4512" cy="3051"/>
                  </a:xfrm>
                </p:grpSpPr>
                <p:grpSp>
                  <p:nvGrpSpPr>
                    <p:cNvPr id="310" name="Group 56">
                      <a:extLst>
                        <a:ext uri="{FF2B5EF4-FFF2-40B4-BE49-F238E27FC236}">
                          <a16:creationId xmlns:a16="http://schemas.microsoft.com/office/drawing/2014/main" id="{BFF3C0ED-8048-D8E7-2923-C7C743018B05}"/>
                        </a:ext>
                      </a:extLst>
                    </p:cNvPr>
                    <p:cNvGrpSpPr>
                      <a:grpSpLocks/>
                    </p:cNvGrpSpPr>
                    <p:nvPr/>
                  </p:nvGrpSpPr>
                  <p:grpSpPr bwMode="auto">
                    <a:xfrm>
                      <a:off x="4707" y="960"/>
                      <a:ext cx="1053" cy="700"/>
                      <a:chOff x="931" y="948"/>
                      <a:chExt cx="1185" cy="800"/>
                    </a:xfrm>
                  </p:grpSpPr>
                  <p:grpSp>
                    <p:nvGrpSpPr>
                      <p:cNvPr id="339" name="Group 57">
                        <a:extLst>
                          <a:ext uri="{FF2B5EF4-FFF2-40B4-BE49-F238E27FC236}">
                            <a16:creationId xmlns:a16="http://schemas.microsoft.com/office/drawing/2014/main" id="{682FD390-FA40-2394-6886-CF52C1EC3329}"/>
                          </a:ext>
                        </a:extLst>
                      </p:cNvPr>
                      <p:cNvGrpSpPr>
                        <a:grpSpLocks/>
                      </p:cNvGrpSpPr>
                      <p:nvPr/>
                    </p:nvGrpSpPr>
                    <p:grpSpPr bwMode="auto">
                      <a:xfrm>
                        <a:off x="1379" y="948"/>
                        <a:ext cx="324" cy="401"/>
                        <a:chOff x="1379" y="948"/>
                        <a:chExt cx="324" cy="401"/>
                      </a:xfrm>
                    </p:grpSpPr>
                    <p:sp>
                      <p:nvSpPr>
                        <p:cNvPr id="341" name="Oval 58">
                          <a:extLst>
                            <a:ext uri="{FF2B5EF4-FFF2-40B4-BE49-F238E27FC236}">
                              <a16:creationId xmlns:a16="http://schemas.microsoft.com/office/drawing/2014/main" id="{46F302FA-0EBE-11CB-ABE4-F5E4B48A89D7}"/>
                            </a:ext>
                          </a:extLst>
                        </p:cNvPr>
                        <p:cNvSpPr>
                          <a:spLocks noChangeArrowheads="1"/>
                        </p:cNvSpPr>
                        <p:nvPr/>
                      </p:nvSpPr>
                      <p:spPr bwMode="auto">
                        <a:xfrm>
                          <a:off x="1379" y="948"/>
                          <a:ext cx="324" cy="401"/>
                        </a:xfrm>
                        <a:prstGeom prst="ellipse">
                          <a:avLst/>
                        </a:prstGeom>
                        <a:solidFill>
                          <a:srgbClr val="000020"/>
                        </a:solidFill>
                        <a:ln w="12700">
                          <a:noFill/>
                          <a:round/>
                          <a:headEnd/>
                          <a:tailEnd/>
                        </a:ln>
                        <a:effectLst/>
                      </p:spPr>
                      <p:txBody>
                        <a:bodyPr wrap="none" anchor="ctr"/>
                        <a:lstStyle/>
                        <a:p>
                          <a:endParaRPr lang="en-US" b="1">
                            <a:solidFill>
                              <a:prstClr val="black"/>
                            </a:solidFill>
                          </a:endParaRPr>
                        </a:p>
                      </p:txBody>
                    </p:sp>
                    <p:sp>
                      <p:nvSpPr>
                        <p:cNvPr id="342" name="Oval 59">
                          <a:extLst>
                            <a:ext uri="{FF2B5EF4-FFF2-40B4-BE49-F238E27FC236}">
                              <a16:creationId xmlns:a16="http://schemas.microsoft.com/office/drawing/2014/main" id="{56F3FAAE-2753-6C79-973C-1F7158297727}"/>
                            </a:ext>
                          </a:extLst>
                        </p:cNvPr>
                        <p:cNvSpPr>
                          <a:spLocks noChangeArrowheads="1"/>
                        </p:cNvSpPr>
                        <p:nvPr/>
                      </p:nvSpPr>
                      <p:spPr bwMode="auto">
                        <a:xfrm>
                          <a:off x="1384" y="949"/>
                          <a:ext cx="296" cy="366"/>
                        </a:xfrm>
                        <a:prstGeom prst="ellipse">
                          <a:avLst/>
                        </a:prstGeom>
                        <a:solidFill>
                          <a:srgbClr val="000040"/>
                        </a:solidFill>
                        <a:ln w="12700">
                          <a:noFill/>
                          <a:round/>
                          <a:headEnd/>
                          <a:tailEnd/>
                        </a:ln>
                        <a:effectLst/>
                      </p:spPr>
                      <p:txBody>
                        <a:bodyPr wrap="none" anchor="ctr"/>
                        <a:lstStyle/>
                        <a:p>
                          <a:endParaRPr lang="en-US" b="1">
                            <a:solidFill>
                              <a:prstClr val="black"/>
                            </a:solidFill>
                          </a:endParaRPr>
                        </a:p>
                      </p:txBody>
                    </p:sp>
                    <p:sp>
                      <p:nvSpPr>
                        <p:cNvPr id="343" name="Oval 60">
                          <a:extLst>
                            <a:ext uri="{FF2B5EF4-FFF2-40B4-BE49-F238E27FC236}">
                              <a16:creationId xmlns:a16="http://schemas.microsoft.com/office/drawing/2014/main" id="{E59EB93A-CAD3-646E-DD4F-4F048840ABD5}"/>
                            </a:ext>
                          </a:extLst>
                        </p:cNvPr>
                        <p:cNvSpPr>
                          <a:spLocks noChangeArrowheads="1"/>
                        </p:cNvSpPr>
                        <p:nvPr/>
                      </p:nvSpPr>
                      <p:spPr bwMode="auto">
                        <a:xfrm>
                          <a:off x="1391" y="956"/>
                          <a:ext cx="263" cy="324"/>
                        </a:xfrm>
                        <a:prstGeom prst="ellipse">
                          <a:avLst/>
                        </a:prstGeom>
                        <a:solidFill>
                          <a:srgbClr val="000060"/>
                        </a:solidFill>
                        <a:ln w="12700">
                          <a:noFill/>
                          <a:round/>
                          <a:headEnd/>
                          <a:tailEnd/>
                        </a:ln>
                        <a:effectLst/>
                      </p:spPr>
                      <p:txBody>
                        <a:bodyPr wrap="none" anchor="ctr"/>
                        <a:lstStyle/>
                        <a:p>
                          <a:endParaRPr lang="en-US" b="1">
                            <a:solidFill>
                              <a:prstClr val="black"/>
                            </a:solidFill>
                          </a:endParaRPr>
                        </a:p>
                      </p:txBody>
                    </p:sp>
                    <p:sp>
                      <p:nvSpPr>
                        <p:cNvPr id="344" name="Oval 61">
                          <a:extLst>
                            <a:ext uri="{FF2B5EF4-FFF2-40B4-BE49-F238E27FC236}">
                              <a16:creationId xmlns:a16="http://schemas.microsoft.com/office/drawing/2014/main" id="{284AE69C-2CD9-E122-3D9D-38A3B258E7B8}"/>
                            </a:ext>
                          </a:extLst>
                        </p:cNvPr>
                        <p:cNvSpPr>
                          <a:spLocks noChangeArrowheads="1"/>
                        </p:cNvSpPr>
                        <p:nvPr/>
                      </p:nvSpPr>
                      <p:spPr bwMode="auto">
                        <a:xfrm>
                          <a:off x="1398" y="963"/>
                          <a:ext cx="231" cy="283"/>
                        </a:xfrm>
                        <a:prstGeom prst="ellipse">
                          <a:avLst/>
                        </a:prstGeom>
                        <a:solidFill>
                          <a:srgbClr val="000080"/>
                        </a:solidFill>
                        <a:ln w="12700">
                          <a:noFill/>
                          <a:round/>
                          <a:headEnd/>
                          <a:tailEnd/>
                        </a:ln>
                        <a:effectLst/>
                      </p:spPr>
                      <p:txBody>
                        <a:bodyPr wrap="none" anchor="ctr"/>
                        <a:lstStyle/>
                        <a:p>
                          <a:endParaRPr lang="en-US" b="1">
                            <a:solidFill>
                              <a:prstClr val="black"/>
                            </a:solidFill>
                          </a:endParaRPr>
                        </a:p>
                      </p:txBody>
                    </p:sp>
                    <p:sp>
                      <p:nvSpPr>
                        <p:cNvPr id="345" name="Oval 62">
                          <a:extLst>
                            <a:ext uri="{FF2B5EF4-FFF2-40B4-BE49-F238E27FC236}">
                              <a16:creationId xmlns:a16="http://schemas.microsoft.com/office/drawing/2014/main" id="{0E27EDAC-D118-F9F3-40E9-BA1BFF7C3991}"/>
                            </a:ext>
                          </a:extLst>
                        </p:cNvPr>
                        <p:cNvSpPr>
                          <a:spLocks noChangeArrowheads="1"/>
                        </p:cNvSpPr>
                        <p:nvPr/>
                      </p:nvSpPr>
                      <p:spPr bwMode="auto">
                        <a:xfrm>
                          <a:off x="1407" y="969"/>
                          <a:ext cx="197" cy="242"/>
                        </a:xfrm>
                        <a:prstGeom prst="ellipse">
                          <a:avLst/>
                        </a:prstGeom>
                        <a:solidFill>
                          <a:srgbClr val="0000A0"/>
                        </a:solidFill>
                        <a:ln w="12700">
                          <a:noFill/>
                          <a:round/>
                          <a:headEnd/>
                          <a:tailEnd/>
                        </a:ln>
                        <a:effectLst/>
                      </p:spPr>
                      <p:txBody>
                        <a:bodyPr wrap="none" anchor="ctr"/>
                        <a:lstStyle/>
                        <a:p>
                          <a:endParaRPr lang="en-US" b="1">
                            <a:solidFill>
                              <a:prstClr val="black"/>
                            </a:solidFill>
                          </a:endParaRPr>
                        </a:p>
                      </p:txBody>
                    </p:sp>
                    <p:sp>
                      <p:nvSpPr>
                        <p:cNvPr id="346" name="Oval 63">
                          <a:extLst>
                            <a:ext uri="{FF2B5EF4-FFF2-40B4-BE49-F238E27FC236}">
                              <a16:creationId xmlns:a16="http://schemas.microsoft.com/office/drawing/2014/main" id="{1DF0A4FC-BEF4-976F-58C7-95D23C84EE77}"/>
                            </a:ext>
                          </a:extLst>
                        </p:cNvPr>
                        <p:cNvSpPr>
                          <a:spLocks noChangeArrowheads="1"/>
                        </p:cNvSpPr>
                        <p:nvPr/>
                      </p:nvSpPr>
                      <p:spPr bwMode="auto">
                        <a:xfrm>
                          <a:off x="1414" y="977"/>
                          <a:ext cx="163" cy="200"/>
                        </a:xfrm>
                        <a:prstGeom prst="ellipse">
                          <a:avLst/>
                        </a:prstGeom>
                        <a:solidFill>
                          <a:srgbClr val="0000C4"/>
                        </a:solidFill>
                        <a:ln w="12700">
                          <a:noFill/>
                          <a:round/>
                          <a:headEnd/>
                          <a:tailEnd/>
                        </a:ln>
                        <a:effectLst/>
                      </p:spPr>
                      <p:txBody>
                        <a:bodyPr wrap="none" anchor="ctr"/>
                        <a:lstStyle/>
                        <a:p>
                          <a:endParaRPr lang="en-US" b="1">
                            <a:solidFill>
                              <a:prstClr val="black"/>
                            </a:solidFill>
                          </a:endParaRPr>
                        </a:p>
                      </p:txBody>
                    </p:sp>
                    <p:sp>
                      <p:nvSpPr>
                        <p:cNvPr id="347" name="Oval 64">
                          <a:extLst>
                            <a:ext uri="{FF2B5EF4-FFF2-40B4-BE49-F238E27FC236}">
                              <a16:creationId xmlns:a16="http://schemas.microsoft.com/office/drawing/2014/main" id="{F69946F4-460A-138B-7622-FCD6FF4B5858}"/>
                            </a:ext>
                          </a:extLst>
                        </p:cNvPr>
                        <p:cNvSpPr>
                          <a:spLocks noChangeArrowheads="1"/>
                        </p:cNvSpPr>
                        <p:nvPr/>
                      </p:nvSpPr>
                      <p:spPr bwMode="auto">
                        <a:xfrm>
                          <a:off x="1421" y="985"/>
                          <a:ext cx="130" cy="160"/>
                        </a:xfrm>
                        <a:prstGeom prst="ellipse">
                          <a:avLst/>
                        </a:prstGeom>
                        <a:solidFill>
                          <a:srgbClr val="0000E0"/>
                        </a:solidFill>
                        <a:ln w="12700">
                          <a:noFill/>
                          <a:round/>
                          <a:headEnd/>
                          <a:tailEnd/>
                        </a:ln>
                        <a:effectLst/>
                      </p:spPr>
                      <p:txBody>
                        <a:bodyPr wrap="none" anchor="ctr"/>
                        <a:lstStyle/>
                        <a:p>
                          <a:endParaRPr lang="en-US" b="1">
                            <a:solidFill>
                              <a:prstClr val="black"/>
                            </a:solidFill>
                          </a:endParaRPr>
                        </a:p>
                      </p:txBody>
                    </p:sp>
                    <p:sp>
                      <p:nvSpPr>
                        <p:cNvPr id="348" name="Oval 65">
                          <a:extLst>
                            <a:ext uri="{FF2B5EF4-FFF2-40B4-BE49-F238E27FC236}">
                              <a16:creationId xmlns:a16="http://schemas.microsoft.com/office/drawing/2014/main" id="{4441BF2B-FC64-166A-F6E6-A22D28F9FFAC}"/>
                            </a:ext>
                          </a:extLst>
                        </p:cNvPr>
                        <p:cNvSpPr>
                          <a:spLocks noChangeArrowheads="1"/>
                        </p:cNvSpPr>
                        <p:nvPr/>
                      </p:nvSpPr>
                      <p:spPr bwMode="auto">
                        <a:xfrm>
                          <a:off x="1429" y="991"/>
                          <a:ext cx="96" cy="118"/>
                        </a:xfrm>
                        <a:prstGeom prst="ellipse">
                          <a:avLst/>
                        </a:prstGeom>
                        <a:solidFill>
                          <a:srgbClr val="0000FF"/>
                        </a:solidFill>
                        <a:ln w="12700">
                          <a:noFill/>
                          <a:round/>
                          <a:headEnd/>
                          <a:tailEnd/>
                        </a:ln>
                        <a:effectLst/>
                      </p:spPr>
                      <p:txBody>
                        <a:bodyPr wrap="none" anchor="ctr"/>
                        <a:lstStyle/>
                        <a:p>
                          <a:endParaRPr lang="en-US" b="1">
                            <a:solidFill>
                              <a:prstClr val="black"/>
                            </a:solidFill>
                          </a:endParaRPr>
                        </a:p>
                      </p:txBody>
                    </p:sp>
                    <p:sp>
                      <p:nvSpPr>
                        <p:cNvPr id="349" name="Oval 66">
                          <a:extLst>
                            <a:ext uri="{FF2B5EF4-FFF2-40B4-BE49-F238E27FC236}">
                              <a16:creationId xmlns:a16="http://schemas.microsoft.com/office/drawing/2014/main" id="{4B08DB57-6FBC-C4D9-CD3E-1C46A2DA8D45}"/>
                            </a:ext>
                          </a:extLst>
                        </p:cNvPr>
                        <p:cNvSpPr>
                          <a:spLocks noChangeArrowheads="1"/>
                        </p:cNvSpPr>
                        <p:nvPr/>
                      </p:nvSpPr>
                      <p:spPr bwMode="auto">
                        <a:xfrm>
                          <a:off x="1435" y="993"/>
                          <a:ext cx="77" cy="96"/>
                        </a:xfrm>
                        <a:prstGeom prst="ellipse">
                          <a:avLst/>
                        </a:prstGeom>
                        <a:solidFill>
                          <a:srgbClr val="4040FF"/>
                        </a:solidFill>
                        <a:ln w="12700">
                          <a:noFill/>
                          <a:round/>
                          <a:headEnd/>
                          <a:tailEnd/>
                        </a:ln>
                        <a:effectLst/>
                      </p:spPr>
                      <p:txBody>
                        <a:bodyPr wrap="none" anchor="ctr"/>
                        <a:lstStyle/>
                        <a:p>
                          <a:endParaRPr lang="en-US" b="1">
                            <a:solidFill>
                              <a:prstClr val="black"/>
                            </a:solidFill>
                          </a:endParaRPr>
                        </a:p>
                      </p:txBody>
                    </p:sp>
                    <p:sp>
                      <p:nvSpPr>
                        <p:cNvPr id="350" name="Oval 67">
                          <a:extLst>
                            <a:ext uri="{FF2B5EF4-FFF2-40B4-BE49-F238E27FC236}">
                              <a16:creationId xmlns:a16="http://schemas.microsoft.com/office/drawing/2014/main" id="{D3E37B00-4461-390B-69E2-13E5E335DD6B}"/>
                            </a:ext>
                          </a:extLst>
                        </p:cNvPr>
                        <p:cNvSpPr>
                          <a:spLocks noChangeArrowheads="1"/>
                        </p:cNvSpPr>
                        <p:nvPr/>
                      </p:nvSpPr>
                      <p:spPr bwMode="auto">
                        <a:xfrm>
                          <a:off x="1439" y="999"/>
                          <a:ext cx="56" cy="71"/>
                        </a:xfrm>
                        <a:prstGeom prst="ellipse">
                          <a:avLst/>
                        </a:prstGeom>
                        <a:solidFill>
                          <a:srgbClr val="8080FF"/>
                        </a:solidFill>
                        <a:ln w="12700">
                          <a:noFill/>
                          <a:round/>
                          <a:headEnd/>
                          <a:tailEnd/>
                        </a:ln>
                        <a:effectLst/>
                      </p:spPr>
                      <p:txBody>
                        <a:bodyPr wrap="none" anchor="ctr"/>
                        <a:lstStyle/>
                        <a:p>
                          <a:endParaRPr lang="en-US" b="1">
                            <a:solidFill>
                              <a:prstClr val="black"/>
                            </a:solidFill>
                          </a:endParaRPr>
                        </a:p>
                      </p:txBody>
                    </p:sp>
                    <p:sp>
                      <p:nvSpPr>
                        <p:cNvPr id="351" name="Oval 68">
                          <a:extLst>
                            <a:ext uri="{FF2B5EF4-FFF2-40B4-BE49-F238E27FC236}">
                              <a16:creationId xmlns:a16="http://schemas.microsoft.com/office/drawing/2014/main" id="{DB3D9C27-79DD-77C4-2E2C-9F4485E6EFBC}"/>
                            </a:ext>
                          </a:extLst>
                        </p:cNvPr>
                        <p:cNvSpPr>
                          <a:spLocks noChangeArrowheads="1"/>
                        </p:cNvSpPr>
                        <p:nvPr/>
                      </p:nvSpPr>
                      <p:spPr bwMode="auto">
                        <a:xfrm>
                          <a:off x="1443" y="1004"/>
                          <a:ext cx="37" cy="48"/>
                        </a:xfrm>
                        <a:prstGeom prst="ellipse">
                          <a:avLst/>
                        </a:prstGeom>
                        <a:solidFill>
                          <a:srgbClr val="C0C0FF"/>
                        </a:solidFill>
                        <a:ln w="12700">
                          <a:noFill/>
                          <a:round/>
                          <a:headEnd/>
                          <a:tailEnd/>
                        </a:ln>
                        <a:effectLst/>
                      </p:spPr>
                      <p:txBody>
                        <a:bodyPr wrap="none" anchor="ctr"/>
                        <a:lstStyle/>
                        <a:p>
                          <a:endParaRPr lang="en-US" b="1">
                            <a:solidFill>
                              <a:prstClr val="black"/>
                            </a:solidFill>
                          </a:endParaRPr>
                        </a:p>
                      </p:txBody>
                    </p:sp>
                  </p:grpSp>
                  <p:sp>
                    <p:nvSpPr>
                      <p:cNvPr id="340" name="Rectangle 69">
                        <a:extLst>
                          <a:ext uri="{FF2B5EF4-FFF2-40B4-BE49-F238E27FC236}">
                            <a16:creationId xmlns:a16="http://schemas.microsoft.com/office/drawing/2014/main" id="{5F903A8A-627B-8216-D51D-D782032BDEFF}"/>
                          </a:ext>
                        </a:extLst>
                      </p:cNvPr>
                      <p:cNvSpPr>
                        <a:spLocks noChangeArrowheads="1"/>
                      </p:cNvSpPr>
                      <p:nvPr/>
                    </p:nvSpPr>
                    <p:spPr bwMode="auto">
                      <a:xfrm>
                        <a:off x="931" y="1235"/>
                        <a:ext cx="1185" cy="513"/>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t>Community Centers</a:t>
                        </a:r>
                      </a:p>
                    </p:txBody>
                  </p:sp>
                </p:grpSp>
                <p:grpSp>
                  <p:nvGrpSpPr>
                    <p:cNvPr id="311" name="Group 70">
                      <a:extLst>
                        <a:ext uri="{FF2B5EF4-FFF2-40B4-BE49-F238E27FC236}">
                          <a16:creationId xmlns:a16="http://schemas.microsoft.com/office/drawing/2014/main" id="{4E828024-F429-600D-3228-53277A9962D1}"/>
                        </a:ext>
                      </a:extLst>
                    </p:cNvPr>
                    <p:cNvGrpSpPr>
                      <a:grpSpLocks/>
                    </p:cNvGrpSpPr>
                    <p:nvPr/>
                  </p:nvGrpSpPr>
                  <p:grpSpPr bwMode="auto">
                    <a:xfrm>
                      <a:off x="1248" y="3505"/>
                      <a:ext cx="1053" cy="506"/>
                      <a:chOff x="931" y="948"/>
                      <a:chExt cx="1185" cy="579"/>
                    </a:xfrm>
                  </p:grpSpPr>
                  <p:grpSp>
                    <p:nvGrpSpPr>
                      <p:cNvPr id="326" name="Group 71">
                        <a:extLst>
                          <a:ext uri="{FF2B5EF4-FFF2-40B4-BE49-F238E27FC236}">
                            <a16:creationId xmlns:a16="http://schemas.microsoft.com/office/drawing/2014/main" id="{C2EDADC7-92DE-F801-54AB-834039A8DF79}"/>
                          </a:ext>
                        </a:extLst>
                      </p:cNvPr>
                      <p:cNvGrpSpPr>
                        <a:grpSpLocks/>
                      </p:cNvGrpSpPr>
                      <p:nvPr/>
                    </p:nvGrpSpPr>
                    <p:grpSpPr bwMode="auto">
                      <a:xfrm>
                        <a:off x="1379" y="948"/>
                        <a:ext cx="324" cy="401"/>
                        <a:chOff x="1379" y="948"/>
                        <a:chExt cx="324" cy="401"/>
                      </a:xfrm>
                    </p:grpSpPr>
                    <p:sp>
                      <p:nvSpPr>
                        <p:cNvPr id="328" name="Oval 72">
                          <a:extLst>
                            <a:ext uri="{FF2B5EF4-FFF2-40B4-BE49-F238E27FC236}">
                              <a16:creationId xmlns:a16="http://schemas.microsoft.com/office/drawing/2014/main" id="{C92BC92A-0078-1AFE-C426-B557C7A32BFE}"/>
                            </a:ext>
                          </a:extLst>
                        </p:cNvPr>
                        <p:cNvSpPr>
                          <a:spLocks noChangeArrowheads="1"/>
                        </p:cNvSpPr>
                        <p:nvPr/>
                      </p:nvSpPr>
                      <p:spPr bwMode="auto">
                        <a:xfrm>
                          <a:off x="1379" y="948"/>
                          <a:ext cx="324" cy="401"/>
                        </a:xfrm>
                        <a:prstGeom prst="ellipse">
                          <a:avLst/>
                        </a:prstGeom>
                        <a:solidFill>
                          <a:srgbClr val="000020"/>
                        </a:solidFill>
                        <a:ln w="12700">
                          <a:noFill/>
                          <a:round/>
                          <a:headEnd/>
                          <a:tailEnd/>
                        </a:ln>
                        <a:effectLst/>
                      </p:spPr>
                      <p:txBody>
                        <a:bodyPr wrap="none" anchor="ctr"/>
                        <a:lstStyle/>
                        <a:p>
                          <a:endParaRPr lang="en-US" b="1">
                            <a:solidFill>
                              <a:prstClr val="black"/>
                            </a:solidFill>
                          </a:endParaRPr>
                        </a:p>
                      </p:txBody>
                    </p:sp>
                    <p:sp>
                      <p:nvSpPr>
                        <p:cNvPr id="329" name="Oval 73">
                          <a:extLst>
                            <a:ext uri="{FF2B5EF4-FFF2-40B4-BE49-F238E27FC236}">
                              <a16:creationId xmlns:a16="http://schemas.microsoft.com/office/drawing/2014/main" id="{E7395E0A-D6CF-F882-1FF5-3F998E536E20}"/>
                            </a:ext>
                          </a:extLst>
                        </p:cNvPr>
                        <p:cNvSpPr>
                          <a:spLocks noChangeArrowheads="1"/>
                        </p:cNvSpPr>
                        <p:nvPr/>
                      </p:nvSpPr>
                      <p:spPr bwMode="auto">
                        <a:xfrm>
                          <a:off x="1384" y="949"/>
                          <a:ext cx="296" cy="366"/>
                        </a:xfrm>
                        <a:prstGeom prst="ellipse">
                          <a:avLst/>
                        </a:prstGeom>
                        <a:solidFill>
                          <a:srgbClr val="000040"/>
                        </a:solidFill>
                        <a:ln w="12700">
                          <a:noFill/>
                          <a:round/>
                          <a:headEnd/>
                          <a:tailEnd/>
                        </a:ln>
                        <a:effectLst/>
                      </p:spPr>
                      <p:txBody>
                        <a:bodyPr wrap="none" anchor="ctr"/>
                        <a:lstStyle/>
                        <a:p>
                          <a:endParaRPr lang="en-US" b="1">
                            <a:solidFill>
                              <a:prstClr val="black"/>
                            </a:solidFill>
                          </a:endParaRPr>
                        </a:p>
                      </p:txBody>
                    </p:sp>
                    <p:sp>
                      <p:nvSpPr>
                        <p:cNvPr id="330" name="Oval 74">
                          <a:extLst>
                            <a:ext uri="{FF2B5EF4-FFF2-40B4-BE49-F238E27FC236}">
                              <a16:creationId xmlns:a16="http://schemas.microsoft.com/office/drawing/2014/main" id="{EA719D54-1473-8BD8-4F92-51F7D87A1EDF}"/>
                            </a:ext>
                          </a:extLst>
                        </p:cNvPr>
                        <p:cNvSpPr>
                          <a:spLocks noChangeArrowheads="1"/>
                        </p:cNvSpPr>
                        <p:nvPr/>
                      </p:nvSpPr>
                      <p:spPr bwMode="auto">
                        <a:xfrm>
                          <a:off x="1391" y="956"/>
                          <a:ext cx="263" cy="324"/>
                        </a:xfrm>
                        <a:prstGeom prst="ellipse">
                          <a:avLst/>
                        </a:prstGeom>
                        <a:solidFill>
                          <a:srgbClr val="000060"/>
                        </a:solidFill>
                        <a:ln w="12700">
                          <a:noFill/>
                          <a:round/>
                          <a:headEnd/>
                          <a:tailEnd/>
                        </a:ln>
                        <a:effectLst/>
                      </p:spPr>
                      <p:txBody>
                        <a:bodyPr wrap="none" anchor="ctr"/>
                        <a:lstStyle/>
                        <a:p>
                          <a:endParaRPr lang="en-US" b="1">
                            <a:solidFill>
                              <a:prstClr val="black"/>
                            </a:solidFill>
                          </a:endParaRPr>
                        </a:p>
                      </p:txBody>
                    </p:sp>
                    <p:sp>
                      <p:nvSpPr>
                        <p:cNvPr id="331" name="Oval 75">
                          <a:extLst>
                            <a:ext uri="{FF2B5EF4-FFF2-40B4-BE49-F238E27FC236}">
                              <a16:creationId xmlns:a16="http://schemas.microsoft.com/office/drawing/2014/main" id="{D0709902-A0DE-27D3-BA0E-C31ABA6833F7}"/>
                            </a:ext>
                          </a:extLst>
                        </p:cNvPr>
                        <p:cNvSpPr>
                          <a:spLocks noChangeArrowheads="1"/>
                        </p:cNvSpPr>
                        <p:nvPr/>
                      </p:nvSpPr>
                      <p:spPr bwMode="auto">
                        <a:xfrm>
                          <a:off x="1398" y="963"/>
                          <a:ext cx="231" cy="283"/>
                        </a:xfrm>
                        <a:prstGeom prst="ellipse">
                          <a:avLst/>
                        </a:prstGeom>
                        <a:solidFill>
                          <a:srgbClr val="000080"/>
                        </a:solidFill>
                        <a:ln w="12700">
                          <a:noFill/>
                          <a:round/>
                          <a:headEnd/>
                          <a:tailEnd/>
                        </a:ln>
                        <a:effectLst/>
                      </p:spPr>
                      <p:txBody>
                        <a:bodyPr wrap="none" anchor="ctr"/>
                        <a:lstStyle/>
                        <a:p>
                          <a:endParaRPr lang="en-US" b="1">
                            <a:solidFill>
                              <a:prstClr val="black"/>
                            </a:solidFill>
                          </a:endParaRPr>
                        </a:p>
                      </p:txBody>
                    </p:sp>
                    <p:sp>
                      <p:nvSpPr>
                        <p:cNvPr id="332" name="Oval 76">
                          <a:extLst>
                            <a:ext uri="{FF2B5EF4-FFF2-40B4-BE49-F238E27FC236}">
                              <a16:creationId xmlns:a16="http://schemas.microsoft.com/office/drawing/2014/main" id="{59206076-419D-651E-F47A-94C02D87EE85}"/>
                            </a:ext>
                          </a:extLst>
                        </p:cNvPr>
                        <p:cNvSpPr>
                          <a:spLocks noChangeArrowheads="1"/>
                        </p:cNvSpPr>
                        <p:nvPr/>
                      </p:nvSpPr>
                      <p:spPr bwMode="auto">
                        <a:xfrm>
                          <a:off x="1407" y="969"/>
                          <a:ext cx="197" cy="242"/>
                        </a:xfrm>
                        <a:prstGeom prst="ellipse">
                          <a:avLst/>
                        </a:prstGeom>
                        <a:solidFill>
                          <a:srgbClr val="0000A0"/>
                        </a:solidFill>
                        <a:ln w="12700">
                          <a:noFill/>
                          <a:round/>
                          <a:headEnd/>
                          <a:tailEnd/>
                        </a:ln>
                        <a:effectLst/>
                      </p:spPr>
                      <p:txBody>
                        <a:bodyPr wrap="none" anchor="ctr"/>
                        <a:lstStyle/>
                        <a:p>
                          <a:endParaRPr lang="en-US" b="1">
                            <a:solidFill>
                              <a:prstClr val="black"/>
                            </a:solidFill>
                          </a:endParaRPr>
                        </a:p>
                      </p:txBody>
                    </p:sp>
                    <p:sp>
                      <p:nvSpPr>
                        <p:cNvPr id="333" name="Oval 77">
                          <a:extLst>
                            <a:ext uri="{FF2B5EF4-FFF2-40B4-BE49-F238E27FC236}">
                              <a16:creationId xmlns:a16="http://schemas.microsoft.com/office/drawing/2014/main" id="{FDF0170F-FEF2-79B4-FF5D-93490DE4ED1E}"/>
                            </a:ext>
                          </a:extLst>
                        </p:cNvPr>
                        <p:cNvSpPr>
                          <a:spLocks noChangeArrowheads="1"/>
                        </p:cNvSpPr>
                        <p:nvPr/>
                      </p:nvSpPr>
                      <p:spPr bwMode="auto">
                        <a:xfrm>
                          <a:off x="1414" y="977"/>
                          <a:ext cx="163" cy="200"/>
                        </a:xfrm>
                        <a:prstGeom prst="ellipse">
                          <a:avLst/>
                        </a:prstGeom>
                        <a:solidFill>
                          <a:srgbClr val="0000C4"/>
                        </a:solidFill>
                        <a:ln w="12700">
                          <a:noFill/>
                          <a:round/>
                          <a:headEnd/>
                          <a:tailEnd/>
                        </a:ln>
                        <a:effectLst/>
                      </p:spPr>
                      <p:txBody>
                        <a:bodyPr wrap="none" anchor="ctr"/>
                        <a:lstStyle/>
                        <a:p>
                          <a:endParaRPr lang="en-US" b="1">
                            <a:solidFill>
                              <a:prstClr val="black"/>
                            </a:solidFill>
                          </a:endParaRPr>
                        </a:p>
                      </p:txBody>
                    </p:sp>
                    <p:sp>
                      <p:nvSpPr>
                        <p:cNvPr id="334" name="Oval 78">
                          <a:extLst>
                            <a:ext uri="{FF2B5EF4-FFF2-40B4-BE49-F238E27FC236}">
                              <a16:creationId xmlns:a16="http://schemas.microsoft.com/office/drawing/2014/main" id="{CA5A8631-7456-12B8-CBE4-8071498CBC3E}"/>
                            </a:ext>
                          </a:extLst>
                        </p:cNvPr>
                        <p:cNvSpPr>
                          <a:spLocks noChangeArrowheads="1"/>
                        </p:cNvSpPr>
                        <p:nvPr/>
                      </p:nvSpPr>
                      <p:spPr bwMode="auto">
                        <a:xfrm>
                          <a:off x="1421" y="985"/>
                          <a:ext cx="130" cy="160"/>
                        </a:xfrm>
                        <a:prstGeom prst="ellipse">
                          <a:avLst/>
                        </a:prstGeom>
                        <a:solidFill>
                          <a:srgbClr val="0000E0"/>
                        </a:solidFill>
                        <a:ln w="12700">
                          <a:noFill/>
                          <a:round/>
                          <a:headEnd/>
                          <a:tailEnd/>
                        </a:ln>
                        <a:effectLst/>
                      </p:spPr>
                      <p:txBody>
                        <a:bodyPr wrap="none" anchor="ctr"/>
                        <a:lstStyle/>
                        <a:p>
                          <a:endParaRPr lang="en-US" b="1">
                            <a:solidFill>
                              <a:prstClr val="black"/>
                            </a:solidFill>
                          </a:endParaRPr>
                        </a:p>
                      </p:txBody>
                    </p:sp>
                    <p:sp>
                      <p:nvSpPr>
                        <p:cNvPr id="335" name="Oval 79">
                          <a:extLst>
                            <a:ext uri="{FF2B5EF4-FFF2-40B4-BE49-F238E27FC236}">
                              <a16:creationId xmlns:a16="http://schemas.microsoft.com/office/drawing/2014/main" id="{EB1CEAFA-613E-9C35-9011-D8DAF9BE99D2}"/>
                            </a:ext>
                          </a:extLst>
                        </p:cNvPr>
                        <p:cNvSpPr>
                          <a:spLocks noChangeArrowheads="1"/>
                        </p:cNvSpPr>
                        <p:nvPr/>
                      </p:nvSpPr>
                      <p:spPr bwMode="auto">
                        <a:xfrm>
                          <a:off x="1429" y="991"/>
                          <a:ext cx="96" cy="118"/>
                        </a:xfrm>
                        <a:prstGeom prst="ellipse">
                          <a:avLst/>
                        </a:prstGeom>
                        <a:solidFill>
                          <a:srgbClr val="0000FF"/>
                        </a:solidFill>
                        <a:ln w="12700">
                          <a:noFill/>
                          <a:round/>
                          <a:headEnd/>
                          <a:tailEnd/>
                        </a:ln>
                        <a:effectLst/>
                      </p:spPr>
                      <p:txBody>
                        <a:bodyPr wrap="none" anchor="ctr"/>
                        <a:lstStyle/>
                        <a:p>
                          <a:endParaRPr lang="en-US" b="1">
                            <a:solidFill>
                              <a:prstClr val="black"/>
                            </a:solidFill>
                          </a:endParaRPr>
                        </a:p>
                      </p:txBody>
                    </p:sp>
                    <p:sp>
                      <p:nvSpPr>
                        <p:cNvPr id="336" name="Oval 80">
                          <a:extLst>
                            <a:ext uri="{FF2B5EF4-FFF2-40B4-BE49-F238E27FC236}">
                              <a16:creationId xmlns:a16="http://schemas.microsoft.com/office/drawing/2014/main" id="{FAD80934-2EE1-3AEB-495A-DC3BB4668EAF}"/>
                            </a:ext>
                          </a:extLst>
                        </p:cNvPr>
                        <p:cNvSpPr>
                          <a:spLocks noChangeArrowheads="1"/>
                        </p:cNvSpPr>
                        <p:nvPr/>
                      </p:nvSpPr>
                      <p:spPr bwMode="auto">
                        <a:xfrm>
                          <a:off x="1435" y="993"/>
                          <a:ext cx="77" cy="96"/>
                        </a:xfrm>
                        <a:prstGeom prst="ellipse">
                          <a:avLst/>
                        </a:prstGeom>
                        <a:solidFill>
                          <a:srgbClr val="4040FF"/>
                        </a:solidFill>
                        <a:ln w="12700">
                          <a:noFill/>
                          <a:round/>
                          <a:headEnd/>
                          <a:tailEnd/>
                        </a:ln>
                        <a:effectLst/>
                      </p:spPr>
                      <p:txBody>
                        <a:bodyPr wrap="none" anchor="ctr"/>
                        <a:lstStyle/>
                        <a:p>
                          <a:endParaRPr lang="en-US" b="1">
                            <a:solidFill>
                              <a:prstClr val="black"/>
                            </a:solidFill>
                          </a:endParaRPr>
                        </a:p>
                      </p:txBody>
                    </p:sp>
                    <p:sp>
                      <p:nvSpPr>
                        <p:cNvPr id="337" name="Oval 81">
                          <a:extLst>
                            <a:ext uri="{FF2B5EF4-FFF2-40B4-BE49-F238E27FC236}">
                              <a16:creationId xmlns:a16="http://schemas.microsoft.com/office/drawing/2014/main" id="{8CF9C844-0397-B97B-9941-2A0B7BDE127A}"/>
                            </a:ext>
                          </a:extLst>
                        </p:cNvPr>
                        <p:cNvSpPr>
                          <a:spLocks noChangeArrowheads="1"/>
                        </p:cNvSpPr>
                        <p:nvPr/>
                      </p:nvSpPr>
                      <p:spPr bwMode="auto">
                        <a:xfrm>
                          <a:off x="1439" y="999"/>
                          <a:ext cx="56" cy="71"/>
                        </a:xfrm>
                        <a:prstGeom prst="ellipse">
                          <a:avLst/>
                        </a:prstGeom>
                        <a:solidFill>
                          <a:srgbClr val="8080FF"/>
                        </a:solidFill>
                        <a:ln w="12700">
                          <a:noFill/>
                          <a:round/>
                          <a:headEnd/>
                          <a:tailEnd/>
                        </a:ln>
                        <a:effectLst/>
                      </p:spPr>
                      <p:txBody>
                        <a:bodyPr wrap="none" anchor="ctr"/>
                        <a:lstStyle/>
                        <a:p>
                          <a:endParaRPr lang="en-US" b="1">
                            <a:solidFill>
                              <a:prstClr val="black"/>
                            </a:solidFill>
                          </a:endParaRPr>
                        </a:p>
                      </p:txBody>
                    </p:sp>
                    <p:sp>
                      <p:nvSpPr>
                        <p:cNvPr id="338" name="Oval 82">
                          <a:extLst>
                            <a:ext uri="{FF2B5EF4-FFF2-40B4-BE49-F238E27FC236}">
                              <a16:creationId xmlns:a16="http://schemas.microsoft.com/office/drawing/2014/main" id="{25D3A6C1-598C-2E38-8CB0-1867013D9CA8}"/>
                            </a:ext>
                          </a:extLst>
                        </p:cNvPr>
                        <p:cNvSpPr>
                          <a:spLocks noChangeArrowheads="1"/>
                        </p:cNvSpPr>
                        <p:nvPr/>
                      </p:nvSpPr>
                      <p:spPr bwMode="auto">
                        <a:xfrm>
                          <a:off x="1443" y="1004"/>
                          <a:ext cx="37" cy="48"/>
                        </a:xfrm>
                        <a:prstGeom prst="ellipse">
                          <a:avLst/>
                        </a:prstGeom>
                        <a:solidFill>
                          <a:srgbClr val="C0C0FF"/>
                        </a:solidFill>
                        <a:ln w="12700">
                          <a:noFill/>
                          <a:round/>
                          <a:headEnd/>
                          <a:tailEnd/>
                        </a:ln>
                        <a:effectLst/>
                      </p:spPr>
                      <p:txBody>
                        <a:bodyPr wrap="none" anchor="ctr"/>
                        <a:lstStyle/>
                        <a:p>
                          <a:endParaRPr lang="en-US" b="1">
                            <a:solidFill>
                              <a:prstClr val="black"/>
                            </a:solidFill>
                          </a:endParaRPr>
                        </a:p>
                      </p:txBody>
                    </p:sp>
                  </p:grpSp>
                  <p:sp>
                    <p:nvSpPr>
                      <p:cNvPr id="327" name="Rectangle 83">
                        <a:extLst>
                          <a:ext uri="{FF2B5EF4-FFF2-40B4-BE49-F238E27FC236}">
                            <a16:creationId xmlns:a16="http://schemas.microsoft.com/office/drawing/2014/main" id="{7B0D855B-0F33-558C-63C7-5A13E98C7ECE}"/>
                          </a:ext>
                        </a:extLst>
                      </p:cNvPr>
                      <p:cNvSpPr>
                        <a:spLocks noChangeArrowheads="1"/>
                      </p:cNvSpPr>
                      <p:nvPr/>
                    </p:nvSpPr>
                    <p:spPr bwMode="auto">
                      <a:xfrm>
                        <a:off x="931" y="1235"/>
                        <a:ext cx="1185" cy="292"/>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t>Employers</a:t>
                        </a:r>
                      </a:p>
                    </p:txBody>
                  </p:sp>
                </p:grpSp>
                <p:grpSp>
                  <p:nvGrpSpPr>
                    <p:cNvPr id="312" name="Group 84">
                      <a:extLst>
                        <a:ext uri="{FF2B5EF4-FFF2-40B4-BE49-F238E27FC236}">
                          <a16:creationId xmlns:a16="http://schemas.microsoft.com/office/drawing/2014/main" id="{E8C9D1D8-2C05-71DE-3D2F-AEB8EBDC0773}"/>
                        </a:ext>
                      </a:extLst>
                    </p:cNvPr>
                    <p:cNvGrpSpPr>
                      <a:grpSpLocks/>
                    </p:cNvGrpSpPr>
                    <p:nvPr/>
                  </p:nvGrpSpPr>
                  <p:grpSpPr bwMode="auto">
                    <a:xfrm>
                      <a:off x="4868" y="3073"/>
                      <a:ext cx="794" cy="546"/>
                      <a:chOff x="1223" y="948"/>
                      <a:chExt cx="893" cy="624"/>
                    </a:xfrm>
                  </p:grpSpPr>
                  <p:grpSp>
                    <p:nvGrpSpPr>
                      <p:cNvPr id="313" name="Group 85">
                        <a:extLst>
                          <a:ext uri="{FF2B5EF4-FFF2-40B4-BE49-F238E27FC236}">
                            <a16:creationId xmlns:a16="http://schemas.microsoft.com/office/drawing/2014/main" id="{C5EDEFD6-0FFE-8003-F0D9-FF10F895B443}"/>
                          </a:ext>
                        </a:extLst>
                      </p:cNvPr>
                      <p:cNvGrpSpPr>
                        <a:grpSpLocks/>
                      </p:cNvGrpSpPr>
                      <p:nvPr/>
                    </p:nvGrpSpPr>
                    <p:grpSpPr bwMode="auto">
                      <a:xfrm>
                        <a:off x="1379" y="948"/>
                        <a:ext cx="324" cy="401"/>
                        <a:chOff x="1379" y="948"/>
                        <a:chExt cx="324" cy="401"/>
                      </a:xfrm>
                    </p:grpSpPr>
                    <p:sp>
                      <p:nvSpPr>
                        <p:cNvPr id="315" name="Oval 86">
                          <a:extLst>
                            <a:ext uri="{FF2B5EF4-FFF2-40B4-BE49-F238E27FC236}">
                              <a16:creationId xmlns:a16="http://schemas.microsoft.com/office/drawing/2014/main" id="{E5BBF9CD-03A8-B6D8-A74F-707B29727DB4}"/>
                            </a:ext>
                          </a:extLst>
                        </p:cNvPr>
                        <p:cNvSpPr>
                          <a:spLocks noChangeArrowheads="1"/>
                        </p:cNvSpPr>
                        <p:nvPr/>
                      </p:nvSpPr>
                      <p:spPr bwMode="auto">
                        <a:xfrm>
                          <a:off x="1379" y="948"/>
                          <a:ext cx="324" cy="401"/>
                        </a:xfrm>
                        <a:prstGeom prst="ellipse">
                          <a:avLst/>
                        </a:prstGeom>
                        <a:solidFill>
                          <a:srgbClr val="000020"/>
                        </a:solidFill>
                        <a:ln w="12700">
                          <a:noFill/>
                          <a:round/>
                          <a:headEnd/>
                          <a:tailEnd/>
                        </a:ln>
                        <a:effectLst/>
                      </p:spPr>
                      <p:txBody>
                        <a:bodyPr wrap="none" anchor="ctr"/>
                        <a:lstStyle/>
                        <a:p>
                          <a:endParaRPr lang="en-US" b="1">
                            <a:solidFill>
                              <a:prstClr val="black"/>
                            </a:solidFill>
                          </a:endParaRPr>
                        </a:p>
                      </p:txBody>
                    </p:sp>
                    <p:sp>
                      <p:nvSpPr>
                        <p:cNvPr id="316" name="Oval 87">
                          <a:extLst>
                            <a:ext uri="{FF2B5EF4-FFF2-40B4-BE49-F238E27FC236}">
                              <a16:creationId xmlns:a16="http://schemas.microsoft.com/office/drawing/2014/main" id="{59BD8E82-5B38-5E51-2F88-94FCD855C689}"/>
                            </a:ext>
                          </a:extLst>
                        </p:cNvPr>
                        <p:cNvSpPr>
                          <a:spLocks noChangeArrowheads="1"/>
                        </p:cNvSpPr>
                        <p:nvPr/>
                      </p:nvSpPr>
                      <p:spPr bwMode="auto">
                        <a:xfrm>
                          <a:off x="1384" y="949"/>
                          <a:ext cx="296" cy="366"/>
                        </a:xfrm>
                        <a:prstGeom prst="ellipse">
                          <a:avLst/>
                        </a:prstGeom>
                        <a:solidFill>
                          <a:srgbClr val="000040"/>
                        </a:solidFill>
                        <a:ln w="12700">
                          <a:noFill/>
                          <a:round/>
                          <a:headEnd/>
                          <a:tailEnd/>
                        </a:ln>
                        <a:effectLst/>
                      </p:spPr>
                      <p:txBody>
                        <a:bodyPr wrap="none" anchor="ctr"/>
                        <a:lstStyle/>
                        <a:p>
                          <a:endParaRPr lang="en-US" b="1">
                            <a:solidFill>
                              <a:prstClr val="black"/>
                            </a:solidFill>
                          </a:endParaRPr>
                        </a:p>
                      </p:txBody>
                    </p:sp>
                    <p:sp>
                      <p:nvSpPr>
                        <p:cNvPr id="317" name="Oval 88">
                          <a:extLst>
                            <a:ext uri="{FF2B5EF4-FFF2-40B4-BE49-F238E27FC236}">
                              <a16:creationId xmlns:a16="http://schemas.microsoft.com/office/drawing/2014/main" id="{60A7206B-BBE7-5280-6365-4F1CE79132C2}"/>
                            </a:ext>
                          </a:extLst>
                        </p:cNvPr>
                        <p:cNvSpPr>
                          <a:spLocks noChangeArrowheads="1"/>
                        </p:cNvSpPr>
                        <p:nvPr/>
                      </p:nvSpPr>
                      <p:spPr bwMode="auto">
                        <a:xfrm>
                          <a:off x="1391" y="956"/>
                          <a:ext cx="263" cy="324"/>
                        </a:xfrm>
                        <a:prstGeom prst="ellipse">
                          <a:avLst/>
                        </a:prstGeom>
                        <a:solidFill>
                          <a:srgbClr val="000060"/>
                        </a:solidFill>
                        <a:ln w="12700">
                          <a:noFill/>
                          <a:round/>
                          <a:headEnd/>
                          <a:tailEnd/>
                        </a:ln>
                        <a:effectLst/>
                      </p:spPr>
                      <p:txBody>
                        <a:bodyPr wrap="none" anchor="ctr"/>
                        <a:lstStyle/>
                        <a:p>
                          <a:endParaRPr lang="en-US" b="1">
                            <a:solidFill>
                              <a:prstClr val="black"/>
                            </a:solidFill>
                          </a:endParaRPr>
                        </a:p>
                      </p:txBody>
                    </p:sp>
                    <p:sp>
                      <p:nvSpPr>
                        <p:cNvPr id="318" name="Oval 89">
                          <a:extLst>
                            <a:ext uri="{FF2B5EF4-FFF2-40B4-BE49-F238E27FC236}">
                              <a16:creationId xmlns:a16="http://schemas.microsoft.com/office/drawing/2014/main" id="{750E40C8-3814-B5D4-4E40-C815D0340FBC}"/>
                            </a:ext>
                          </a:extLst>
                        </p:cNvPr>
                        <p:cNvSpPr>
                          <a:spLocks noChangeArrowheads="1"/>
                        </p:cNvSpPr>
                        <p:nvPr/>
                      </p:nvSpPr>
                      <p:spPr bwMode="auto">
                        <a:xfrm>
                          <a:off x="1398" y="963"/>
                          <a:ext cx="231" cy="283"/>
                        </a:xfrm>
                        <a:prstGeom prst="ellipse">
                          <a:avLst/>
                        </a:prstGeom>
                        <a:solidFill>
                          <a:srgbClr val="000080"/>
                        </a:solidFill>
                        <a:ln w="12700">
                          <a:noFill/>
                          <a:round/>
                          <a:headEnd/>
                          <a:tailEnd/>
                        </a:ln>
                        <a:effectLst/>
                      </p:spPr>
                      <p:txBody>
                        <a:bodyPr wrap="none" anchor="ctr"/>
                        <a:lstStyle/>
                        <a:p>
                          <a:endParaRPr lang="en-US" b="1">
                            <a:solidFill>
                              <a:prstClr val="black"/>
                            </a:solidFill>
                          </a:endParaRPr>
                        </a:p>
                      </p:txBody>
                    </p:sp>
                    <p:sp>
                      <p:nvSpPr>
                        <p:cNvPr id="319" name="Oval 90">
                          <a:extLst>
                            <a:ext uri="{FF2B5EF4-FFF2-40B4-BE49-F238E27FC236}">
                              <a16:creationId xmlns:a16="http://schemas.microsoft.com/office/drawing/2014/main" id="{DA85D407-5705-0D83-858B-057B693AB7E7}"/>
                            </a:ext>
                          </a:extLst>
                        </p:cNvPr>
                        <p:cNvSpPr>
                          <a:spLocks noChangeArrowheads="1"/>
                        </p:cNvSpPr>
                        <p:nvPr/>
                      </p:nvSpPr>
                      <p:spPr bwMode="auto">
                        <a:xfrm>
                          <a:off x="1407" y="969"/>
                          <a:ext cx="197" cy="242"/>
                        </a:xfrm>
                        <a:prstGeom prst="ellipse">
                          <a:avLst/>
                        </a:prstGeom>
                        <a:solidFill>
                          <a:srgbClr val="0000A0"/>
                        </a:solidFill>
                        <a:ln w="12700">
                          <a:noFill/>
                          <a:round/>
                          <a:headEnd/>
                          <a:tailEnd/>
                        </a:ln>
                        <a:effectLst/>
                      </p:spPr>
                      <p:txBody>
                        <a:bodyPr wrap="none" anchor="ctr"/>
                        <a:lstStyle/>
                        <a:p>
                          <a:endParaRPr lang="en-US" b="1">
                            <a:solidFill>
                              <a:prstClr val="black"/>
                            </a:solidFill>
                          </a:endParaRPr>
                        </a:p>
                      </p:txBody>
                    </p:sp>
                    <p:sp>
                      <p:nvSpPr>
                        <p:cNvPr id="320" name="Oval 91">
                          <a:extLst>
                            <a:ext uri="{FF2B5EF4-FFF2-40B4-BE49-F238E27FC236}">
                              <a16:creationId xmlns:a16="http://schemas.microsoft.com/office/drawing/2014/main" id="{05DCB68B-8660-3F05-7877-F626067FC045}"/>
                            </a:ext>
                          </a:extLst>
                        </p:cNvPr>
                        <p:cNvSpPr>
                          <a:spLocks noChangeArrowheads="1"/>
                        </p:cNvSpPr>
                        <p:nvPr/>
                      </p:nvSpPr>
                      <p:spPr bwMode="auto">
                        <a:xfrm>
                          <a:off x="1414" y="977"/>
                          <a:ext cx="163" cy="200"/>
                        </a:xfrm>
                        <a:prstGeom prst="ellipse">
                          <a:avLst/>
                        </a:prstGeom>
                        <a:solidFill>
                          <a:srgbClr val="0000C4"/>
                        </a:solidFill>
                        <a:ln w="12700">
                          <a:noFill/>
                          <a:round/>
                          <a:headEnd/>
                          <a:tailEnd/>
                        </a:ln>
                        <a:effectLst/>
                      </p:spPr>
                      <p:txBody>
                        <a:bodyPr wrap="none" anchor="ctr"/>
                        <a:lstStyle/>
                        <a:p>
                          <a:endParaRPr lang="en-US" b="1">
                            <a:solidFill>
                              <a:prstClr val="black"/>
                            </a:solidFill>
                          </a:endParaRPr>
                        </a:p>
                      </p:txBody>
                    </p:sp>
                    <p:sp>
                      <p:nvSpPr>
                        <p:cNvPr id="321" name="Oval 92">
                          <a:extLst>
                            <a:ext uri="{FF2B5EF4-FFF2-40B4-BE49-F238E27FC236}">
                              <a16:creationId xmlns:a16="http://schemas.microsoft.com/office/drawing/2014/main" id="{D3F6FEE9-7F21-4128-7AA8-EFE3F4C5EE8D}"/>
                            </a:ext>
                          </a:extLst>
                        </p:cNvPr>
                        <p:cNvSpPr>
                          <a:spLocks noChangeArrowheads="1"/>
                        </p:cNvSpPr>
                        <p:nvPr/>
                      </p:nvSpPr>
                      <p:spPr bwMode="auto">
                        <a:xfrm>
                          <a:off x="1421" y="985"/>
                          <a:ext cx="130" cy="160"/>
                        </a:xfrm>
                        <a:prstGeom prst="ellipse">
                          <a:avLst/>
                        </a:prstGeom>
                        <a:solidFill>
                          <a:srgbClr val="0000E0"/>
                        </a:solidFill>
                        <a:ln w="12700">
                          <a:noFill/>
                          <a:round/>
                          <a:headEnd/>
                          <a:tailEnd/>
                        </a:ln>
                        <a:effectLst/>
                      </p:spPr>
                      <p:txBody>
                        <a:bodyPr wrap="none" anchor="ctr"/>
                        <a:lstStyle/>
                        <a:p>
                          <a:endParaRPr lang="en-US" b="1">
                            <a:solidFill>
                              <a:prstClr val="black"/>
                            </a:solidFill>
                          </a:endParaRPr>
                        </a:p>
                      </p:txBody>
                    </p:sp>
                    <p:sp>
                      <p:nvSpPr>
                        <p:cNvPr id="322" name="Oval 93">
                          <a:extLst>
                            <a:ext uri="{FF2B5EF4-FFF2-40B4-BE49-F238E27FC236}">
                              <a16:creationId xmlns:a16="http://schemas.microsoft.com/office/drawing/2014/main" id="{AE3AFF32-1078-D33B-C160-E92DCB4BABF3}"/>
                            </a:ext>
                          </a:extLst>
                        </p:cNvPr>
                        <p:cNvSpPr>
                          <a:spLocks noChangeArrowheads="1"/>
                        </p:cNvSpPr>
                        <p:nvPr/>
                      </p:nvSpPr>
                      <p:spPr bwMode="auto">
                        <a:xfrm>
                          <a:off x="1429" y="991"/>
                          <a:ext cx="96" cy="118"/>
                        </a:xfrm>
                        <a:prstGeom prst="ellipse">
                          <a:avLst/>
                        </a:prstGeom>
                        <a:solidFill>
                          <a:srgbClr val="0000FF"/>
                        </a:solidFill>
                        <a:ln w="12700">
                          <a:noFill/>
                          <a:round/>
                          <a:headEnd/>
                          <a:tailEnd/>
                        </a:ln>
                        <a:effectLst/>
                      </p:spPr>
                      <p:txBody>
                        <a:bodyPr wrap="none" anchor="ctr"/>
                        <a:lstStyle/>
                        <a:p>
                          <a:endParaRPr lang="en-US" b="1">
                            <a:solidFill>
                              <a:prstClr val="black"/>
                            </a:solidFill>
                          </a:endParaRPr>
                        </a:p>
                      </p:txBody>
                    </p:sp>
                    <p:sp>
                      <p:nvSpPr>
                        <p:cNvPr id="323" name="Oval 94">
                          <a:extLst>
                            <a:ext uri="{FF2B5EF4-FFF2-40B4-BE49-F238E27FC236}">
                              <a16:creationId xmlns:a16="http://schemas.microsoft.com/office/drawing/2014/main" id="{E6D5C37D-D334-68D8-37B1-D46BFFDB8C03}"/>
                            </a:ext>
                          </a:extLst>
                        </p:cNvPr>
                        <p:cNvSpPr>
                          <a:spLocks noChangeArrowheads="1"/>
                        </p:cNvSpPr>
                        <p:nvPr/>
                      </p:nvSpPr>
                      <p:spPr bwMode="auto">
                        <a:xfrm>
                          <a:off x="1435" y="993"/>
                          <a:ext cx="77" cy="96"/>
                        </a:xfrm>
                        <a:prstGeom prst="ellipse">
                          <a:avLst/>
                        </a:prstGeom>
                        <a:solidFill>
                          <a:srgbClr val="4040FF"/>
                        </a:solidFill>
                        <a:ln w="12700">
                          <a:noFill/>
                          <a:round/>
                          <a:headEnd/>
                          <a:tailEnd/>
                        </a:ln>
                        <a:effectLst/>
                      </p:spPr>
                      <p:txBody>
                        <a:bodyPr wrap="none" anchor="ctr"/>
                        <a:lstStyle/>
                        <a:p>
                          <a:endParaRPr lang="en-US" b="1">
                            <a:solidFill>
                              <a:prstClr val="black"/>
                            </a:solidFill>
                          </a:endParaRPr>
                        </a:p>
                      </p:txBody>
                    </p:sp>
                    <p:sp>
                      <p:nvSpPr>
                        <p:cNvPr id="324" name="Oval 95">
                          <a:extLst>
                            <a:ext uri="{FF2B5EF4-FFF2-40B4-BE49-F238E27FC236}">
                              <a16:creationId xmlns:a16="http://schemas.microsoft.com/office/drawing/2014/main" id="{8A58B316-A160-DD1C-966F-45FEDEFE89D3}"/>
                            </a:ext>
                          </a:extLst>
                        </p:cNvPr>
                        <p:cNvSpPr>
                          <a:spLocks noChangeArrowheads="1"/>
                        </p:cNvSpPr>
                        <p:nvPr/>
                      </p:nvSpPr>
                      <p:spPr bwMode="auto">
                        <a:xfrm>
                          <a:off x="1439" y="999"/>
                          <a:ext cx="56" cy="71"/>
                        </a:xfrm>
                        <a:prstGeom prst="ellipse">
                          <a:avLst/>
                        </a:prstGeom>
                        <a:solidFill>
                          <a:srgbClr val="8080FF"/>
                        </a:solidFill>
                        <a:ln w="12700">
                          <a:noFill/>
                          <a:round/>
                          <a:headEnd/>
                          <a:tailEnd/>
                        </a:ln>
                        <a:effectLst/>
                      </p:spPr>
                      <p:txBody>
                        <a:bodyPr wrap="none" anchor="ctr"/>
                        <a:lstStyle/>
                        <a:p>
                          <a:endParaRPr lang="en-US" b="1">
                            <a:solidFill>
                              <a:prstClr val="black"/>
                            </a:solidFill>
                          </a:endParaRPr>
                        </a:p>
                      </p:txBody>
                    </p:sp>
                    <p:sp>
                      <p:nvSpPr>
                        <p:cNvPr id="325" name="Oval 96">
                          <a:extLst>
                            <a:ext uri="{FF2B5EF4-FFF2-40B4-BE49-F238E27FC236}">
                              <a16:creationId xmlns:a16="http://schemas.microsoft.com/office/drawing/2014/main" id="{569F85AC-B759-89AE-6E4B-560E834ABF97}"/>
                            </a:ext>
                          </a:extLst>
                        </p:cNvPr>
                        <p:cNvSpPr>
                          <a:spLocks noChangeArrowheads="1"/>
                        </p:cNvSpPr>
                        <p:nvPr/>
                      </p:nvSpPr>
                      <p:spPr bwMode="auto">
                        <a:xfrm>
                          <a:off x="1443" y="1004"/>
                          <a:ext cx="37" cy="48"/>
                        </a:xfrm>
                        <a:prstGeom prst="ellipse">
                          <a:avLst/>
                        </a:prstGeom>
                        <a:solidFill>
                          <a:srgbClr val="C0C0FF"/>
                        </a:solidFill>
                        <a:ln w="12700">
                          <a:noFill/>
                          <a:round/>
                          <a:headEnd/>
                          <a:tailEnd/>
                        </a:ln>
                        <a:effectLst/>
                      </p:spPr>
                      <p:txBody>
                        <a:bodyPr wrap="none" anchor="ctr"/>
                        <a:lstStyle/>
                        <a:p>
                          <a:endParaRPr lang="en-US" b="1">
                            <a:solidFill>
                              <a:prstClr val="black"/>
                            </a:solidFill>
                          </a:endParaRPr>
                        </a:p>
                      </p:txBody>
                    </p:sp>
                  </p:grpSp>
                  <p:sp>
                    <p:nvSpPr>
                      <p:cNvPr id="314" name="Rectangle 97">
                        <a:extLst>
                          <a:ext uri="{FF2B5EF4-FFF2-40B4-BE49-F238E27FC236}">
                            <a16:creationId xmlns:a16="http://schemas.microsoft.com/office/drawing/2014/main" id="{7DCFB67D-F09D-ADD6-00D5-8C1CEE5B32E9}"/>
                          </a:ext>
                        </a:extLst>
                      </p:cNvPr>
                      <p:cNvSpPr>
                        <a:spLocks noChangeArrowheads="1"/>
                      </p:cNvSpPr>
                      <p:nvPr/>
                    </p:nvSpPr>
                    <p:spPr bwMode="auto">
                      <a:xfrm>
                        <a:off x="1223" y="1280"/>
                        <a:ext cx="893" cy="292"/>
                      </a:xfrm>
                      <a:prstGeom prst="rect">
                        <a:avLst/>
                      </a:prstGeom>
                      <a:noFill/>
                      <a:ln w="12700">
                        <a:noFill/>
                        <a:miter lim="800000"/>
                        <a:headEnd/>
                        <a:tailEnd/>
                      </a:ln>
                      <a:effectLst/>
                    </p:spPr>
                    <p:txBody>
                      <a:bodyPr wrap="square" lIns="90488" tIns="44450" rIns="90488" bIns="44450">
                        <a:spAutoFit/>
                      </a:bodyPr>
                      <a:lstStyle/>
                      <a:p>
                        <a:pPr eaLnBrk="0" hangingPunct="0">
                          <a:spcBef>
                            <a:spcPct val="50000"/>
                          </a:spcBef>
                        </a:pPr>
                        <a:r>
                          <a:rPr lang="en-US" b="1"/>
                          <a:t>Transit</a:t>
                        </a:r>
                      </a:p>
                    </p:txBody>
                  </p:sp>
                </p:grpSp>
              </p:grpSp>
            </p:grpSp>
            <p:grpSp>
              <p:nvGrpSpPr>
                <p:cNvPr id="137" name="Group 98">
                  <a:extLst>
                    <a:ext uri="{FF2B5EF4-FFF2-40B4-BE49-F238E27FC236}">
                      <a16:creationId xmlns:a16="http://schemas.microsoft.com/office/drawing/2014/main" id="{0F777D8B-C9AA-CED9-EA8F-CFA459AEDBF4}"/>
                    </a:ext>
                  </a:extLst>
                </p:cNvPr>
                <p:cNvGrpSpPr>
                  <a:grpSpLocks/>
                </p:cNvGrpSpPr>
                <p:nvPr/>
              </p:nvGrpSpPr>
              <p:grpSpPr bwMode="auto">
                <a:xfrm>
                  <a:off x="192" y="528"/>
                  <a:ext cx="5157" cy="3664"/>
                  <a:chOff x="288" y="528"/>
                  <a:chExt cx="5157" cy="3664"/>
                </a:xfrm>
              </p:grpSpPr>
              <p:grpSp>
                <p:nvGrpSpPr>
                  <p:cNvPr id="138" name="Group 99">
                    <a:extLst>
                      <a:ext uri="{FF2B5EF4-FFF2-40B4-BE49-F238E27FC236}">
                        <a16:creationId xmlns:a16="http://schemas.microsoft.com/office/drawing/2014/main" id="{788EF21D-23ED-6B3A-D9F3-8C0B4581C600}"/>
                      </a:ext>
                    </a:extLst>
                  </p:cNvPr>
                  <p:cNvGrpSpPr>
                    <a:grpSpLocks/>
                  </p:cNvGrpSpPr>
                  <p:nvPr/>
                </p:nvGrpSpPr>
                <p:grpSpPr bwMode="auto">
                  <a:xfrm>
                    <a:off x="624" y="720"/>
                    <a:ext cx="4368" cy="3168"/>
                    <a:chOff x="624" y="720"/>
                    <a:chExt cx="4368" cy="3168"/>
                  </a:xfrm>
                </p:grpSpPr>
                <p:sp>
                  <p:nvSpPr>
                    <p:cNvPr id="280" name="Line 100">
                      <a:extLst>
                        <a:ext uri="{FF2B5EF4-FFF2-40B4-BE49-F238E27FC236}">
                          <a16:creationId xmlns:a16="http://schemas.microsoft.com/office/drawing/2014/main" id="{D92B01F1-57CC-90EE-7ADB-F725C466DBD0}"/>
                        </a:ext>
                      </a:extLst>
                    </p:cNvPr>
                    <p:cNvSpPr>
                      <a:spLocks noChangeShapeType="1"/>
                    </p:cNvSpPr>
                    <p:nvPr/>
                  </p:nvSpPr>
                  <p:spPr bwMode="auto">
                    <a:xfrm flipV="1">
                      <a:off x="864" y="960"/>
                      <a:ext cx="1152" cy="4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1" name="Line 101">
                      <a:extLst>
                        <a:ext uri="{FF2B5EF4-FFF2-40B4-BE49-F238E27FC236}">
                          <a16:creationId xmlns:a16="http://schemas.microsoft.com/office/drawing/2014/main" id="{BECB4454-ADFB-86D8-886B-AD11980A0A36}"/>
                        </a:ext>
                      </a:extLst>
                    </p:cNvPr>
                    <p:cNvSpPr>
                      <a:spLocks noChangeShapeType="1"/>
                    </p:cNvSpPr>
                    <p:nvPr/>
                  </p:nvSpPr>
                  <p:spPr bwMode="auto">
                    <a:xfrm flipH="1">
                      <a:off x="624" y="1104"/>
                      <a:ext cx="192" cy="81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2" name="Line 102">
                      <a:extLst>
                        <a:ext uri="{FF2B5EF4-FFF2-40B4-BE49-F238E27FC236}">
                          <a16:creationId xmlns:a16="http://schemas.microsoft.com/office/drawing/2014/main" id="{0D099754-54C2-1B02-5C6F-C506FE33E5AD}"/>
                        </a:ext>
                      </a:extLst>
                    </p:cNvPr>
                    <p:cNvSpPr>
                      <a:spLocks noChangeShapeType="1"/>
                    </p:cNvSpPr>
                    <p:nvPr/>
                  </p:nvSpPr>
                  <p:spPr bwMode="auto">
                    <a:xfrm>
                      <a:off x="816" y="1104"/>
                      <a:ext cx="336" cy="144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3" name="Line 103">
                      <a:extLst>
                        <a:ext uri="{FF2B5EF4-FFF2-40B4-BE49-F238E27FC236}">
                          <a16:creationId xmlns:a16="http://schemas.microsoft.com/office/drawing/2014/main" id="{0CD1B37C-9EE0-9A30-D5B7-2C64F3A8A940}"/>
                        </a:ext>
                      </a:extLst>
                    </p:cNvPr>
                    <p:cNvSpPr>
                      <a:spLocks noChangeShapeType="1"/>
                    </p:cNvSpPr>
                    <p:nvPr/>
                  </p:nvSpPr>
                  <p:spPr bwMode="auto">
                    <a:xfrm flipV="1">
                      <a:off x="1152" y="960"/>
                      <a:ext cx="864" cy="158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4" name="Line 104">
                      <a:extLst>
                        <a:ext uri="{FF2B5EF4-FFF2-40B4-BE49-F238E27FC236}">
                          <a16:creationId xmlns:a16="http://schemas.microsoft.com/office/drawing/2014/main" id="{4F93BE5C-9850-8733-42D8-A6656DE54014}"/>
                        </a:ext>
                      </a:extLst>
                    </p:cNvPr>
                    <p:cNvSpPr>
                      <a:spLocks noChangeShapeType="1"/>
                    </p:cNvSpPr>
                    <p:nvPr/>
                  </p:nvSpPr>
                  <p:spPr bwMode="auto">
                    <a:xfrm flipH="1" flipV="1">
                      <a:off x="672" y="2016"/>
                      <a:ext cx="528" cy="52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5" name="Line 105">
                      <a:extLst>
                        <a:ext uri="{FF2B5EF4-FFF2-40B4-BE49-F238E27FC236}">
                          <a16:creationId xmlns:a16="http://schemas.microsoft.com/office/drawing/2014/main" id="{15121CAC-E776-6510-8E91-5802B5BAFD9D}"/>
                        </a:ext>
                      </a:extLst>
                    </p:cNvPr>
                    <p:cNvSpPr>
                      <a:spLocks noChangeShapeType="1"/>
                    </p:cNvSpPr>
                    <p:nvPr/>
                  </p:nvSpPr>
                  <p:spPr bwMode="auto">
                    <a:xfrm flipH="1" flipV="1">
                      <a:off x="768" y="1056"/>
                      <a:ext cx="2208" cy="100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6" name="Line 106">
                      <a:extLst>
                        <a:ext uri="{FF2B5EF4-FFF2-40B4-BE49-F238E27FC236}">
                          <a16:creationId xmlns:a16="http://schemas.microsoft.com/office/drawing/2014/main" id="{31BC1D66-3E73-F38D-7643-C72D1DD21CE0}"/>
                        </a:ext>
                      </a:extLst>
                    </p:cNvPr>
                    <p:cNvSpPr>
                      <a:spLocks noChangeShapeType="1"/>
                    </p:cNvSpPr>
                    <p:nvPr/>
                  </p:nvSpPr>
                  <p:spPr bwMode="auto">
                    <a:xfrm flipV="1">
                      <a:off x="2160" y="2160"/>
                      <a:ext cx="816" cy="76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7" name="Line 107">
                      <a:extLst>
                        <a:ext uri="{FF2B5EF4-FFF2-40B4-BE49-F238E27FC236}">
                          <a16:creationId xmlns:a16="http://schemas.microsoft.com/office/drawing/2014/main" id="{797499E6-8AC7-69E0-BEE4-36AD7FD813C1}"/>
                        </a:ext>
                      </a:extLst>
                    </p:cNvPr>
                    <p:cNvSpPr>
                      <a:spLocks noChangeShapeType="1"/>
                    </p:cNvSpPr>
                    <p:nvPr/>
                  </p:nvSpPr>
                  <p:spPr bwMode="auto">
                    <a:xfrm flipV="1">
                      <a:off x="1152" y="2304"/>
                      <a:ext cx="1776" cy="24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8" name="Line 108">
                      <a:extLst>
                        <a:ext uri="{FF2B5EF4-FFF2-40B4-BE49-F238E27FC236}">
                          <a16:creationId xmlns:a16="http://schemas.microsoft.com/office/drawing/2014/main" id="{013E0FBA-D353-5E17-D60C-C166DF8C0E18}"/>
                        </a:ext>
                      </a:extLst>
                    </p:cNvPr>
                    <p:cNvSpPr>
                      <a:spLocks noChangeShapeType="1"/>
                    </p:cNvSpPr>
                    <p:nvPr/>
                  </p:nvSpPr>
                  <p:spPr bwMode="auto">
                    <a:xfrm flipV="1">
                      <a:off x="1152" y="2208"/>
                      <a:ext cx="864" cy="28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89" name="Line 109">
                      <a:extLst>
                        <a:ext uri="{FF2B5EF4-FFF2-40B4-BE49-F238E27FC236}">
                          <a16:creationId xmlns:a16="http://schemas.microsoft.com/office/drawing/2014/main" id="{6579C122-DF0C-EDAC-7665-768BE1E330FE}"/>
                        </a:ext>
                      </a:extLst>
                    </p:cNvPr>
                    <p:cNvSpPr>
                      <a:spLocks noChangeShapeType="1"/>
                    </p:cNvSpPr>
                    <p:nvPr/>
                  </p:nvSpPr>
                  <p:spPr bwMode="auto">
                    <a:xfrm flipH="1">
                      <a:off x="2448" y="2208"/>
                      <a:ext cx="528" cy="158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0" name="Line 110">
                      <a:extLst>
                        <a:ext uri="{FF2B5EF4-FFF2-40B4-BE49-F238E27FC236}">
                          <a16:creationId xmlns:a16="http://schemas.microsoft.com/office/drawing/2014/main" id="{469F1AA6-1772-8455-8FCA-D91B84A5E20A}"/>
                        </a:ext>
                      </a:extLst>
                    </p:cNvPr>
                    <p:cNvSpPr>
                      <a:spLocks noChangeShapeType="1"/>
                    </p:cNvSpPr>
                    <p:nvPr/>
                  </p:nvSpPr>
                  <p:spPr bwMode="auto">
                    <a:xfrm>
                      <a:off x="2928" y="2160"/>
                      <a:ext cx="864" cy="139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1" name="Line 111">
                      <a:extLst>
                        <a:ext uri="{FF2B5EF4-FFF2-40B4-BE49-F238E27FC236}">
                          <a16:creationId xmlns:a16="http://schemas.microsoft.com/office/drawing/2014/main" id="{8AA8EA49-F3E2-1508-72AC-E68D346168D2}"/>
                        </a:ext>
                      </a:extLst>
                    </p:cNvPr>
                    <p:cNvSpPr>
                      <a:spLocks noChangeShapeType="1"/>
                    </p:cNvSpPr>
                    <p:nvPr/>
                  </p:nvSpPr>
                  <p:spPr bwMode="auto">
                    <a:xfrm flipV="1">
                      <a:off x="2496" y="3600"/>
                      <a:ext cx="1296" cy="28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2" name="Line 112">
                      <a:extLst>
                        <a:ext uri="{FF2B5EF4-FFF2-40B4-BE49-F238E27FC236}">
                          <a16:creationId xmlns:a16="http://schemas.microsoft.com/office/drawing/2014/main" id="{4085CB79-956B-1D24-1CCC-6E3679252B55}"/>
                        </a:ext>
                      </a:extLst>
                    </p:cNvPr>
                    <p:cNvSpPr>
                      <a:spLocks noChangeShapeType="1"/>
                    </p:cNvSpPr>
                    <p:nvPr/>
                  </p:nvSpPr>
                  <p:spPr bwMode="auto">
                    <a:xfrm>
                      <a:off x="2160" y="2976"/>
                      <a:ext cx="336" cy="86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3" name="Line 113">
                      <a:extLst>
                        <a:ext uri="{FF2B5EF4-FFF2-40B4-BE49-F238E27FC236}">
                          <a16:creationId xmlns:a16="http://schemas.microsoft.com/office/drawing/2014/main" id="{C3080F59-DB8F-6915-23E7-D27751A190D8}"/>
                        </a:ext>
                      </a:extLst>
                    </p:cNvPr>
                    <p:cNvSpPr>
                      <a:spLocks noChangeShapeType="1"/>
                    </p:cNvSpPr>
                    <p:nvPr/>
                  </p:nvSpPr>
                  <p:spPr bwMode="auto">
                    <a:xfrm>
                      <a:off x="3024" y="768"/>
                      <a:ext cx="720" cy="283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4" name="Line 114">
                      <a:extLst>
                        <a:ext uri="{FF2B5EF4-FFF2-40B4-BE49-F238E27FC236}">
                          <a16:creationId xmlns:a16="http://schemas.microsoft.com/office/drawing/2014/main" id="{F9B8B210-B351-E700-466A-E9564F9BDA9A}"/>
                        </a:ext>
                      </a:extLst>
                    </p:cNvPr>
                    <p:cNvSpPr>
                      <a:spLocks noChangeShapeType="1"/>
                    </p:cNvSpPr>
                    <p:nvPr/>
                  </p:nvSpPr>
                  <p:spPr bwMode="auto">
                    <a:xfrm flipH="1" flipV="1">
                      <a:off x="2064" y="2208"/>
                      <a:ext cx="144" cy="76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5" name="Line 115">
                      <a:extLst>
                        <a:ext uri="{FF2B5EF4-FFF2-40B4-BE49-F238E27FC236}">
                          <a16:creationId xmlns:a16="http://schemas.microsoft.com/office/drawing/2014/main" id="{8F183949-F16C-7926-8242-2B6B4C3C3EB3}"/>
                        </a:ext>
                      </a:extLst>
                    </p:cNvPr>
                    <p:cNvSpPr>
                      <a:spLocks noChangeShapeType="1"/>
                    </p:cNvSpPr>
                    <p:nvPr/>
                  </p:nvSpPr>
                  <p:spPr bwMode="auto">
                    <a:xfrm>
                      <a:off x="3024" y="2160"/>
                      <a:ext cx="768" cy="76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6" name="Line 116">
                      <a:extLst>
                        <a:ext uri="{FF2B5EF4-FFF2-40B4-BE49-F238E27FC236}">
                          <a16:creationId xmlns:a16="http://schemas.microsoft.com/office/drawing/2014/main" id="{8A7628D7-72D7-044E-007D-E127A440AD4F}"/>
                        </a:ext>
                      </a:extLst>
                    </p:cNvPr>
                    <p:cNvSpPr>
                      <a:spLocks noChangeShapeType="1"/>
                    </p:cNvSpPr>
                    <p:nvPr/>
                  </p:nvSpPr>
                  <p:spPr bwMode="auto">
                    <a:xfrm>
                      <a:off x="3024" y="768"/>
                      <a:ext cx="768" cy="216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7" name="Line 117">
                      <a:extLst>
                        <a:ext uri="{FF2B5EF4-FFF2-40B4-BE49-F238E27FC236}">
                          <a16:creationId xmlns:a16="http://schemas.microsoft.com/office/drawing/2014/main" id="{570A116C-3D8E-07F3-E077-B4133DB6ED1E}"/>
                        </a:ext>
                      </a:extLst>
                    </p:cNvPr>
                    <p:cNvSpPr>
                      <a:spLocks noChangeShapeType="1"/>
                    </p:cNvSpPr>
                    <p:nvPr/>
                  </p:nvSpPr>
                  <p:spPr bwMode="auto">
                    <a:xfrm>
                      <a:off x="2976" y="2160"/>
                      <a:ext cx="1680" cy="100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8" name="Line 118">
                      <a:extLst>
                        <a:ext uri="{FF2B5EF4-FFF2-40B4-BE49-F238E27FC236}">
                          <a16:creationId xmlns:a16="http://schemas.microsoft.com/office/drawing/2014/main" id="{3DF49231-9256-09D9-58FD-2D94A2B804F4}"/>
                        </a:ext>
                      </a:extLst>
                    </p:cNvPr>
                    <p:cNvSpPr>
                      <a:spLocks noChangeShapeType="1"/>
                    </p:cNvSpPr>
                    <p:nvPr/>
                  </p:nvSpPr>
                  <p:spPr bwMode="auto">
                    <a:xfrm flipV="1">
                      <a:off x="3792" y="3168"/>
                      <a:ext cx="864" cy="43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299" name="Line 119">
                      <a:extLst>
                        <a:ext uri="{FF2B5EF4-FFF2-40B4-BE49-F238E27FC236}">
                          <a16:creationId xmlns:a16="http://schemas.microsoft.com/office/drawing/2014/main" id="{3E9C91A0-DBE5-BA60-F407-2EAE1D0404D0}"/>
                        </a:ext>
                      </a:extLst>
                    </p:cNvPr>
                    <p:cNvSpPr>
                      <a:spLocks noChangeShapeType="1"/>
                    </p:cNvSpPr>
                    <p:nvPr/>
                  </p:nvSpPr>
                  <p:spPr bwMode="auto">
                    <a:xfrm flipV="1">
                      <a:off x="2016" y="864"/>
                      <a:ext cx="2592" cy="9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0" name="Line 120">
                      <a:extLst>
                        <a:ext uri="{FF2B5EF4-FFF2-40B4-BE49-F238E27FC236}">
                          <a16:creationId xmlns:a16="http://schemas.microsoft.com/office/drawing/2014/main" id="{D3F9342E-0040-DAC2-F4AB-0222B19C3BAB}"/>
                        </a:ext>
                      </a:extLst>
                    </p:cNvPr>
                    <p:cNvSpPr>
                      <a:spLocks noChangeShapeType="1"/>
                    </p:cNvSpPr>
                    <p:nvPr/>
                  </p:nvSpPr>
                  <p:spPr bwMode="auto">
                    <a:xfrm flipH="1" flipV="1">
                      <a:off x="4560" y="816"/>
                      <a:ext cx="432" cy="110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1" name="Line 121">
                      <a:extLst>
                        <a:ext uri="{FF2B5EF4-FFF2-40B4-BE49-F238E27FC236}">
                          <a16:creationId xmlns:a16="http://schemas.microsoft.com/office/drawing/2014/main" id="{6544903D-8187-2312-5AED-038F020A94C1}"/>
                        </a:ext>
                      </a:extLst>
                    </p:cNvPr>
                    <p:cNvSpPr>
                      <a:spLocks noChangeShapeType="1"/>
                    </p:cNvSpPr>
                    <p:nvPr/>
                  </p:nvSpPr>
                  <p:spPr bwMode="auto">
                    <a:xfrm flipH="1" flipV="1">
                      <a:off x="4560" y="816"/>
                      <a:ext cx="144" cy="182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2" name="Line 122">
                      <a:extLst>
                        <a:ext uri="{FF2B5EF4-FFF2-40B4-BE49-F238E27FC236}">
                          <a16:creationId xmlns:a16="http://schemas.microsoft.com/office/drawing/2014/main" id="{435EA053-BCA9-EE6D-4219-5179079F9CDA}"/>
                        </a:ext>
                      </a:extLst>
                    </p:cNvPr>
                    <p:cNvSpPr>
                      <a:spLocks noChangeShapeType="1"/>
                    </p:cNvSpPr>
                    <p:nvPr/>
                  </p:nvSpPr>
                  <p:spPr bwMode="auto">
                    <a:xfrm flipV="1">
                      <a:off x="4704" y="1968"/>
                      <a:ext cx="240" cy="672"/>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3" name="Line 123">
                      <a:extLst>
                        <a:ext uri="{FF2B5EF4-FFF2-40B4-BE49-F238E27FC236}">
                          <a16:creationId xmlns:a16="http://schemas.microsoft.com/office/drawing/2014/main" id="{C232CEFF-2F41-F808-6A02-4AE7D6CF8378}"/>
                        </a:ext>
                      </a:extLst>
                    </p:cNvPr>
                    <p:cNvSpPr>
                      <a:spLocks noChangeShapeType="1"/>
                    </p:cNvSpPr>
                    <p:nvPr/>
                  </p:nvSpPr>
                  <p:spPr bwMode="auto">
                    <a:xfrm flipV="1">
                      <a:off x="3840" y="2688"/>
                      <a:ext cx="816" cy="240"/>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4" name="Line 124">
                      <a:extLst>
                        <a:ext uri="{FF2B5EF4-FFF2-40B4-BE49-F238E27FC236}">
                          <a16:creationId xmlns:a16="http://schemas.microsoft.com/office/drawing/2014/main" id="{31FE4997-B899-71B0-5166-3A7ACD275F89}"/>
                        </a:ext>
                      </a:extLst>
                    </p:cNvPr>
                    <p:cNvSpPr>
                      <a:spLocks noChangeShapeType="1"/>
                    </p:cNvSpPr>
                    <p:nvPr/>
                  </p:nvSpPr>
                  <p:spPr bwMode="auto">
                    <a:xfrm flipV="1">
                      <a:off x="2976" y="2928"/>
                      <a:ext cx="816" cy="336"/>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5" name="Line 125">
                      <a:extLst>
                        <a:ext uri="{FF2B5EF4-FFF2-40B4-BE49-F238E27FC236}">
                          <a16:creationId xmlns:a16="http://schemas.microsoft.com/office/drawing/2014/main" id="{88CA2D9F-01B5-EB30-DF92-4C2F419B934E}"/>
                        </a:ext>
                      </a:extLst>
                    </p:cNvPr>
                    <p:cNvSpPr>
                      <a:spLocks noChangeShapeType="1"/>
                    </p:cNvSpPr>
                    <p:nvPr/>
                  </p:nvSpPr>
                  <p:spPr bwMode="auto">
                    <a:xfrm>
                      <a:off x="2976" y="2160"/>
                      <a:ext cx="1680" cy="528"/>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6" name="Line 126">
                      <a:extLst>
                        <a:ext uri="{FF2B5EF4-FFF2-40B4-BE49-F238E27FC236}">
                          <a16:creationId xmlns:a16="http://schemas.microsoft.com/office/drawing/2014/main" id="{C374593C-DB67-4DFE-5E13-D6FBD8322EE4}"/>
                        </a:ext>
                      </a:extLst>
                    </p:cNvPr>
                    <p:cNvSpPr>
                      <a:spLocks noChangeShapeType="1"/>
                    </p:cNvSpPr>
                    <p:nvPr/>
                  </p:nvSpPr>
                  <p:spPr bwMode="auto">
                    <a:xfrm flipV="1">
                      <a:off x="2976" y="720"/>
                      <a:ext cx="48" cy="1344"/>
                    </a:xfrm>
                    <a:prstGeom prst="line">
                      <a:avLst/>
                    </a:prstGeom>
                    <a:noFill/>
                    <a:ln w="9525">
                      <a:solidFill>
                        <a:srgbClr val="969696"/>
                      </a:solidFill>
                      <a:round/>
                      <a:headEnd/>
                      <a:tailEnd/>
                    </a:ln>
                    <a:effectLst/>
                  </p:spPr>
                  <p:txBody>
                    <a:bodyPr wrap="none"/>
                    <a:lstStyle/>
                    <a:p>
                      <a:endParaRPr lang="en-US" b="1">
                        <a:solidFill>
                          <a:prstClr val="black"/>
                        </a:solidFill>
                      </a:endParaRPr>
                    </a:p>
                  </p:txBody>
                </p:sp>
                <p:sp>
                  <p:nvSpPr>
                    <p:cNvPr id="307" name="Line 127">
                      <a:extLst>
                        <a:ext uri="{FF2B5EF4-FFF2-40B4-BE49-F238E27FC236}">
                          <a16:creationId xmlns:a16="http://schemas.microsoft.com/office/drawing/2014/main" id="{ACF8B748-493F-D353-E8CF-5F6A92FF9691}"/>
                        </a:ext>
                      </a:extLst>
                    </p:cNvPr>
                    <p:cNvSpPr>
                      <a:spLocks noChangeShapeType="1"/>
                    </p:cNvSpPr>
                    <p:nvPr/>
                  </p:nvSpPr>
                  <p:spPr bwMode="auto">
                    <a:xfrm flipV="1">
                      <a:off x="2976" y="912"/>
                      <a:ext cx="1632" cy="1296"/>
                    </a:xfrm>
                    <a:prstGeom prst="line">
                      <a:avLst/>
                    </a:prstGeom>
                    <a:noFill/>
                    <a:ln w="9525">
                      <a:solidFill>
                        <a:srgbClr val="969696"/>
                      </a:solidFill>
                      <a:round/>
                      <a:headEnd/>
                      <a:tailEnd/>
                    </a:ln>
                    <a:effectLst/>
                  </p:spPr>
                  <p:txBody>
                    <a:bodyPr wrap="none"/>
                    <a:lstStyle/>
                    <a:p>
                      <a:endParaRPr lang="en-US" b="1">
                        <a:solidFill>
                          <a:prstClr val="black"/>
                        </a:solidFill>
                      </a:endParaRPr>
                    </a:p>
                  </p:txBody>
                </p:sp>
              </p:grpSp>
              <p:grpSp>
                <p:nvGrpSpPr>
                  <p:cNvPr id="139" name="Group 128">
                    <a:extLst>
                      <a:ext uri="{FF2B5EF4-FFF2-40B4-BE49-F238E27FC236}">
                        <a16:creationId xmlns:a16="http://schemas.microsoft.com/office/drawing/2014/main" id="{1AA8E6B7-F5AD-818C-A567-45EFF57B60D9}"/>
                      </a:ext>
                    </a:extLst>
                  </p:cNvPr>
                  <p:cNvGrpSpPr>
                    <a:grpSpLocks/>
                  </p:cNvGrpSpPr>
                  <p:nvPr/>
                </p:nvGrpSpPr>
                <p:grpSpPr bwMode="auto">
                  <a:xfrm>
                    <a:off x="288" y="528"/>
                    <a:ext cx="5157" cy="3664"/>
                    <a:chOff x="288" y="528"/>
                    <a:chExt cx="5157" cy="3664"/>
                  </a:xfrm>
                </p:grpSpPr>
                <p:grpSp>
                  <p:nvGrpSpPr>
                    <p:cNvPr id="140" name="Group 129">
                      <a:extLst>
                        <a:ext uri="{FF2B5EF4-FFF2-40B4-BE49-F238E27FC236}">
                          <a16:creationId xmlns:a16="http://schemas.microsoft.com/office/drawing/2014/main" id="{FD3D02D2-63B1-D190-A621-6A07B5046880}"/>
                        </a:ext>
                      </a:extLst>
                    </p:cNvPr>
                    <p:cNvGrpSpPr>
                      <a:grpSpLocks/>
                    </p:cNvGrpSpPr>
                    <p:nvPr/>
                  </p:nvGrpSpPr>
                  <p:grpSpPr bwMode="auto">
                    <a:xfrm>
                      <a:off x="3360" y="3360"/>
                      <a:ext cx="1305" cy="688"/>
                      <a:chOff x="720" y="912"/>
                      <a:chExt cx="1305" cy="688"/>
                    </a:xfrm>
                  </p:grpSpPr>
                  <p:grpSp>
                    <p:nvGrpSpPr>
                      <p:cNvPr id="267" name="Group 130">
                        <a:extLst>
                          <a:ext uri="{FF2B5EF4-FFF2-40B4-BE49-F238E27FC236}">
                            <a16:creationId xmlns:a16="http://schemas.microsoft.com/office/drawing/2014/main" id="{1C2E1CED-12FC-DAE6-21E7-9B1FFFEABF6C}"/>
                          </a:ext>
                        </a:extLst>
                      </p:cNvPr>
                      <p:cNvGrpSpPr>
                        <a:grpSpLocks/>
                      </p:cNvGrpSpPr>
                      <p:nvPr/>
                    </p:nvGrpSpPr>
                    <p:grpSpPr bwMode="auto">
                      <a:xfrm>
                        <a:off x="960" y="912"/>
                        <a:ext cx="364" cy="505"/>
                        <a:chOff x="1512" y="1923"/>
                        <a:chExt cx="409" cy="505"/>
                      </a:xfrm>
                    </p:grpSpPr>
                    <p:sp>
                      <p:nvSpPr>
                        <p:cNvPr id="269" name="Oval 131">
                          <a:extLst>
                            <a:ext uri="{FF2B5EF4-FFF2-40B4-BE49-F238E27FC236}">
                              <a16:creationId xmlns:a16="http://schemas.microsoft.com/office/drawing/2014/main" id="{EEB4BC1C-C2EA-09BA-02FA-8753DB586A4A}"/>
                            </a:ext>
                          </a:extLst>
                        </p:cNvPr>
                        <p:cNvSpPr>
                          <a:spLocks noChangeArrowheads="1"/>
                        </p:cNvSpPr>
                        <p:nvPr/>
                      </p:nvSpPr>
                      <p:spPr bwMode="auto">
                        <a:xfrm>
                          <a:off x="1512" y="1923"/>
                          <a:ext cx="409" cy="505"/>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270" name="Oval 132">
                          <a:extLst>
                            <a:ext uri="{FF2B5EF4-FFF2-40B4-BE49-F238E27FC236}">
                              <a16:creationId xmlns:a16="http://schemas.microsoft.com/office/drawing/2014/main" id="{4808AEA2-848F-5F9C-4F72-B04F99EEB05F}"/>
                            </a:ext>
                          </a:extLst>
                        </p:cNvPr>
                        <p:cNvSpPr>
                          <a:spLocks noChangeArrowheads="1"/>
                        </p:cNvSpPr>
                        <p:nvPr/>
                      </p:nvSpPr>
                      <p:spPr bwMode="auto">
                        <a:xfrm>
                          <a:off x="1519" y="1924"/>
                          <a:ext cx="372" cy="461"/>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271" name="Oval 133">
                          <a:extLst>
                            <a:ext uri="{FF2B5EF4-FFF2-40B4-BE49-F238E27FC236}">
                              <a16:creationId xmlns:a16="http://schemas.microsoft.com/office/drawing/2014/main" id="{D2C78080-E3FE-4905-B6F9-FA37B6EA763C}"/>
                            </a:ext>
                          </a:extLst>
                        </p:cNvPr>
                        <p:cNvSpPr>
                          <a:spLocks noChangeArrowheads="1"/>
                        </p:cNvSpPr>
                        <p:nvPr/>
                      </p:nvSpPr>
                      <p:spPr bwMode="auto">
                        <a:xfrm>
                          <a:off x="1527" y="1933"/>
                          <a:ext cx="332" cy="40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272" name="Oval 134">
                          <a:extLst>
                            <a:ext uri="{FF2B5EF4-FFF2-40B4-BE49-F238E27FC236}">
                              <a16:creationId xmlns:a16="http://schemas.microsoft.com/office/drawing/2014/main" id="{5E7D7E96-FD2F-4C97-57B3-A530418EC225}"/>
                            </a:ext>
                          </a:extLst>
                        </p:cNvPr>
                        <p:cNvSpPr>
                          <a:spLocks noChangeArrowheads="1"/>
                        </p:cNvSpPr>
                        <p:nvPr/>
                      </p:nvSpPr>
                      <p:spPr bwMode="auto">
                        <a:xfrm>
                          <a:off x="1535" y="1941"/>
                          <a:ext cx="292" cy="357"/>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273" name="Oval 135">
                          <a:extLst>
                            <a:ext uri="{FF2B5EF4-FFF2-40B4-BE49-F238E27FC236}">
                              <a16:creationId xmlns:a16="http://schemas.microsoft.com/office/drawing/2014/main" id="{67C16509-316F-B2D4-589E-3A70ACF0C4BD}"/>
                            </a:ext>
                          </a:extLst>
                        </p:cNvPr>
                        <p:cNvSpPr>
                          <a:spLocks noChangeArrowheads="1"/>
                        </p:cNvSpPr>
                        <p:nvPr/>
                      </p:nvSpPr>
                      <p:spPr bwMode="auto">
                        <a:xfrm>
                          <a:off x="1547" y="1950"/>
                          <a:ext cx="247" cy="30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274" name="Oval 136">
                          <a:extLst>
                            <a:ext uri="{FF2B5EF4-FFF2-40B4-BE49-F238E27FC236}">
                              <a16:creationId xmlns:a16="http://schemas.microsoft.com/office/drawing/2014/main" id="{AEFCA885-8AB8-DF89-05DE-A7015BC46D58}"/>
                            </a:ext>
                          </a:extLst>
                        </p:cNvPr>
                        <p:cNvSpPr>
                          <a:spLocks noChangeArrowheads="1"/>
                        </p:cNvSpPr>
                        <p:nvPr/>
                      </p:nvSpPr>
                      <p:spPr bwMode="auto">
                        <a:xfrm>
                          <a:off x="1556" y="1959"/>
                          <a:ext cx="205" cy="254"/>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275" name="Oval 137">
                          <a:extLst>
                            <a:ext uri="{FF2B5EF4-FFF2-40B4-BE49-F238E27FC236}">
                              <a16:creationId xmlns:a16="http://schemas.microsoft.com/office/drawing/2014/main" id="{4546B877-0212-36EC-D401-192259CA6B07}"/>
                            </a:ext>
                          </a:extLst>
                        </p:cNvPr>
                        <p:cNvSpPr>
                          <a:spLocks noChangeArrowheads="1"/>
                        </p:cNvSpPr>
                        <p:nvPr/>
                      </p:nvSpPr>
                      <p:spPr bwMode="auto">
                        <a:xfrm>
                          <a:off x="1565" y="1968"/>
                          <a:ext cx="164" cy="204"/>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276" name="Oval 138">
                          <a:extLst>
                            <a:ext uri="{FF2B5EF4-FFF2-40B4-BE49-F238E27FC236}">
                              <a16:creationId xmlns:a16="http://schemas.microsoft.com/office/drawing/2014/main" id="{4FE2CE7E-42A6-8A26-CFB0-445BB546A3C5}"/>
                            </a:ext>
                          </a:extLst>
                        </p:cNvPr>
                        <p:cNvSpPr>
                          <a:spLocks noChangeArrowheads="1"/>
                        </p:cNvSpPr>
                        <p:nvPr/>
                      </p:nvSpPr>
                      <p:spPr bwMode="auto">
                        <a:xfrm>
                          <a:off x="1575" y="1977"/>
                          <a:ext cx="121" cy="150"/>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277" name="Oval 139">
                          <a:extLst>
                            <a:ext uri="{FF2B5EF4-FFF2-40B4-BE49-F238E27FC236}">
                              <a16:creationId xmlns:a16="http://schemas.microsoft.com/office/drawing/2014/main" id="{6FD89936-1977-0C39-BFF1-EBFCE18A6916}"/>
                            </a:ext>
                          </a:extLst>
                        </p:cNvPr>
                        <p:cNvSpPr>
                          <a:spLocks noChangeArrowheads="1"/>
                        </p:cNvSpPr>
                        <p:nvPr/>
                      </p:nvSpPr>
                      <p:spPr bwMode="auto">
                        <a:xfrm>
                          <a:off x="1582" y="1980"/>
                          <a:ext cx="98" cy="121"/>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278" name="Oval 140">
                          <a:extLst>
                            <a:ext uri="{FF2B5EF4-FFF2-40B4-BE49-F238E27FC236}">
                              <a16:creationId xmlns:a16="http://schemas.microsoft.com/office/drawing/2014/main" id="{C33B49DB-B387-77C8-AB2F-2F408958EAB6}"/>
                            </a:ext>
                          </a:extLst>
                        </p:cNvPr>
                        <p:cNvSpPr>
                          <a:spLocks noChangeArrowheads="1"/>
                        </p:cNvSpPr>
                        <p:nvPr/>
                      </p:nvSpPr>
                      <p:spPr bwMode="auto">
                        <a:xfrm>
                          <a:off x="1587" y="1986"/>
                          <a:ext cx="71" cy="9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279" name="Oval 141">
                          <a:extLst>
                            <a:ext uri="{FF2B5EF4-FFF2-40B4-BE49-F238E27FC236}">
                              <a16:creationId xmlns:a16="http://schemas.microsoft.com/office/drawing/2014/main" id="{996ABE25-02B3-12DF-EBB5-145DBC504BAC}"/>
                            </a:ext>
                          </a:extLst>
                        </p:cNvPr>
                        <p:cNvSpPr>
                          <a:spLocks noChangeArrowheads="1"/>
                        </p:cNvSpPr>
                        <p:nvPr/>
                      </p:nvSpPr>
                      <p:spPr bwMode="auto">
                        <a:xfrm>
                          <a:off x="1593" y="1993"/>
                          <a:ext cx="47" cy="63"/>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268" name="Rectangle 142">
                        <a:extLst>
                          <a:ext uri="{FF2B5EF4-FFF2-40B4-BE49-F238E27FC236}">
                            <a16:creationId xmlns:a16="http://schemas.microsoft.com/office/drawing/2014/main" id="{7AC7CBDB-1F3F-7FE1-A8E4-BFCCA56DC365}"/>
                          </a:ext>
                        </a:extLst>
                      </p:cNvPr>
                      <p:cNvSpPr>
                        <a:spLocks noChangeArrowheads="1"/>
                      </p:cNvSpPr>
                      <p:nvPr/>
                    </p:nvSpPr>
                    <p:spPr bwMode="auto">
                      <a:xfrm>
                        <a:off x="720" y="1344"/>
                        <a:ext cx="1305" cy="256"/>
                      </a:xfrm>
                      <a:prstGeom prst="rect">
                        <a:avLst/>
                      </a:prstGeom>
                      <a:noFill/>
                      <a:ln w="12700">
                        <a:noFill/>
                        <a:miter lim="800000"/>
                        <a:headEnd/>
                        <a:tailEnd/>
                      </a:ln>
                      <a:effectLst/>
                    </p:spPr>
                    <p:txBody>
                      <a:bodyPr wrap="square" lIns="90488" tIns="44450" rIns="90488" bIns="44450">
                        <a:spAutoFit/>
                      </a:bodyPr>
                      <a:lstStyle/>
                      <a:p>
                        <a:pPr eaLnBrk="0" hangingPunct="0">
                          <a:spcBef>
                            <a:spcPct val="50000"/>
                          </a:spcBef>
                        </a:pPr>
                        <a:r>
                          <a:rPr lang="en-US" b="1"/>
                          <a:t>Elected Officials</a:t>
                        </a:r>
                      </a:p>
                    </p:txBody>
                  </p:sp>
                </p:grpSp>
                <p:grpSp>
                  <p:nvGrpSpPr>
                    <p:cNvPr id="141" name="Group 143">
                      <a:extLst>
                        <a:ext uri="{FF2B5EF4-FFF2-40B4-BE49-F238E27FC236}">
                          <a16:creationId xmlns:a16="http://schemas.microsoft.com/office/drawing/2014/main" id="{071ACEE7-139A-96A3-F29A-9168BC356F72}"/>
                        </a:ext>
                      </a:extLst>
                    </p:cNvPr>
                    <p:cNvGrpSpPr>
                      <a:grpSpLocks/>
                    </p:cNvGrpSpPr>
                    <p:nvPr/>
                  </p:nvGrpSpPr>
                  <p:grpSpPr bwMode="auto">
                    <a:xfrm>
                      <a:off x="624" y="2352"/>
                      <a:ext cx="1053" cy="544"/>
                      <a:chOff x="768" y="2400"/>
                      <a:chExt cx="1053" cy="544"/>
                    </a:xfrm>
                  </p:grpSpPr>
                  <p:grpSp>
                    <p:nvGrpSpPr>
                      <p:cNvPr id="254" name="Group 144">
                        <a:extLst>
                          <a:ext uri="{FF2B5EF4-FFF2-40B4-BE49-F238E27FC236}">
                            <a16:creationId xmlns:a16="http://schemas.microsoft.com/office/drawing/2014/main" id="{863B054B-D428-CB37-558D-874FB2C4E123}"/>
                          </a:ext>
                        </a:extLst>
                      </p:cNvPr>
                      <p:cNvGrpSpPr>
                        <a:grpSpLocks/>
                      </p:cNvGrpSpPr>
                      <p:nvPr/>
                    </p:nvGrpSpPr>
                    <p:grpSpPr bwMode="auto">
                      <a:xfrm>
                        <a:off x="1163" y="2400"/>
                        <a:ext cx="256" cy="358"/>
                        <a:chOff x="546" y="1254"/>
                        <a:chExt cx="288" cy="358"/>
                      </a:xfrm>
                    </p:grpSpPr>
                    <p:sp>
                      <p:nvSpPr>
                        <p:cNvPr id="256" name="Oval 145">
                          <a:extLst>
                            <a:ext uri="{FF2B5EF4-FFF2-40B4-BE49-F238E27FC236}">
                              <a16:creationId xmlns:a16="http://schemas.microsoft.com/office/drawing/2014/main" id="{10BD551D-C48F-A59D-F839-33D8BFB337D9}"/>
                            </a:ext>
                          </a:extLst>
                        </p:cNvPr>
                        <p:cNvSpPr>
                          <a:spLocks noChangeArrowheads="1"/>
                        </p:cNvSpPr>
                        <p:nvPr/>
                      </p:nvSpPr>
                      <p:spPr bwMode="auto">
                        <a:xfrm>
                          <a:off x="546" y="1254"/>
                          <a:ext cx="288" cy="358"/>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257" name="Oval 146">
                          <a:extLst>
                            <a:ext uri="{FF2B5EF4-FFF2-40B4-BE49-F238E27FC236}">
                              <a16:creationId xmlns:a16="http://schemas.microsoft.com/office/drawing/2014/main" id="{3FF49C6C-3F75-79DB-9456-771C267486CD}"/>
                            </a:ext>
                          </a:extLst>
                        </p:cNvPr>
                        <p:cNvSpPr>
                          <a:spLocks noChangeArrowheads="1"/>
                        </p:cNvSpPr>
                        <p:nvPr/>
                      </p:nvSpPr>
                      <p:spPr bwMode="auto">
                        <a:xfrm>
                          <a:off x="551" y="1255"/>
                          <a:ext cx="262" cy="326"/>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258" name="Oval 147">
                          <a:extLst>
                            <a:ext uri="{FF2B5EF4-FFF2-40B4-BE49-F238E27FC236}">
                              <a16:creationId xmlns:a16="http://schemas.microsoft.com/office/drawing/2014/main" id="{50B7D99F-8632-CA08-0578-5ED9FC01B21D}"/>
                            </a:ext>
                          </a:extLst>
                        </p:cNvPr>
                        <p:cNvSpPr>
                          <a:spLocks noChangeArrowheads="1"/>
                        </p:cNvSpPr>
                        <p:nvPr/>
                      </p:nvSpPr>
                      <p:spPr bwMode="auto">
                        <a:xfrm>
                          <a:off x="557" y="1261"/>
                          <a:ext cx="233" cy="28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259" name="Oval 148">
                          <a:extLst>
                            <a:ext uri="{FF2B5EF4-FFF2-40B4-BE49-F238E27FC236}">
                              <a16:creationId xmlns:a16="http://schemas.microsoft.com/office/drawing/2014/main" id="{8B52DAE5-27A0-5A7A-C226-E2C838A320D1}"/>
                            </a:ext>
                          </a:extLst>
                        </p:cNvPr>
                        <p:cNvSpPr>
                          <a:spLocks noChangeArrowheads="1"/>
                        </p:cNvSpPr>
                        <p:nvPr/>
                      </p:nvSpPr>
                      <p:spPr bwMode="auto">
                        <a:xfrm>
                          <a:off x="563" y="1268"/>
                          <a:ext cx="204" cy="251"/>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260" name="Oval 149">
                          <a:extLst>
                            <a:ext uri="{FF2B5EF4-FFF2-40B4-BE49-F238E27FC236}">
                              <a16:creationId xmlns:a16="http://schemas.microsoft.com/office/drawing/2014/main" id="{C51DA977-473B-D4DF-06A8-2E5B09D649EA}"/>
                            </a:ext>
                          </a:extLst>
                        </p:cNvPr>
                        <p:cNvSpPr>
                          <a:spLocks noChangeArrowheads="1"/>
                        </p:cNvSpPr>
                        <p:nvPr/>
                      </p:nvSpPr>
                      <p:spPr bwMode="auto">
                        <a:xfrm>
                          <a:off x="571" y="1274"/>
                          <a:ext cx="173" cy="21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261" name="Oval 150">
                          <a:extLst>
                            <a:ext uri="{FF2B5EF4-FFF2-40B4-BE49-F238E27FC236}">
                              <a16:creationId xmlns:a16="http://schemas.microsoft.com/office/drawing/2014/main" id="{6B5006A2-9D45-0B52-024F-659990A84DBC}"/>
                            </a:ext>
                          </a:extLst>
                        </p:cNvPr>
                        <p:cNvSpPr>
                          <a:spLocks noChangeArrowheads="1"/>
                        </p:cNvSpPr>
                        <p:nvPr/>
                      </p:nvSpPr>
                      <p:spPr bwMode="auto">
                        <a:xfrm>
                          <a:off x="578" y="1280"/>
                          <a:ext cx="142" cy="178"/>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262" name="Oval 151">
                          <a:extLst>
                            <a:ext uri="{FF2B5EF4-FFF2-40B4-BE49-F238E27FC236}">
                              <a16:creationId xmlns:a16="http://schemas.microsoft.com/office/drawing/2014/main" id="{2CD0EC81-83C2-70F2-89FF-8D9BAAB16BA3}"/>
                            </a:ext>
                          </a:extLst>
                        </p:cNvPr>
                        <p:cNvSpPr>
                          <a:spLocks noChangeArrowheads="1"/>
                        </p:cNvSpPr>
                        <p:nvPr/>
                      </p:nvSpPr>
                      <p:spPr bwMode="auto">
                        <a:xfrm>
                          <a:off x="584" y="1287"/>
                          <a:ext cx="113" cy="141"/>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263" name="Oval 152">
                          <a:extLst>
                            <a:ext uri="{FF2B5EF4-FFF2-40B4-BE49-F238E27FC236}">
                              <a16:creationId xmlns:a16="http://schemas.microsoft.com/office/drawing/2014/main" id="{B93FF336-912E-B60F-3DB8-572BF9440478}"/>
                            </a:ext>
                          </a:extLst>
                        </p:cNvPr>
                        <p:cNvSpPr>
                          <a:spLocks noChangeArrowheads="1"/>
                        </p:cNvSpPr>
                        <p:nvPr/>
                      </p:nvSpPr>
                      <p:spPr bwMode="auto">
                        <a:xfrm>
                          <a:off x="591" y="1293"/>
                          <a:ext cx="85" cy="103"/>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264" name="Oval 153">
                          <a:extLst>
                            <a:ext uri="{FF2B5EF4-FFF2-40B4-BE49-F238E27FC236}">
                              <a16:creationId xmlns:a16="http://schemas.microsoft.com/office/drawing/2014/main" id="{93F9A5E6-BE1C-EB47-1F95-A2DE4D131464}"/>
                            </a:ext>
                          </a:extLst>
                        </p:cNvPr>
                        <p:cNvSpPr>
                          <a:spLocks noChangeArrowheads="1"/>
                        </p:cNvSpPr>
                        <p:nvPr/>
                      </p:nvSpPr>
                      <p:spPr bwMode="auto">
                        <a:xfrm>
                          <a:off x="596" y="1295"/>
                          <a:ext cx="68" cy="83"/>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265" name="Oval 154">
                          <a:extLst>
                            <a:ext uri="{FF2B5EF4-FFF2-40B4-BE49-F238E27FC236}">
                              <a16:creationId xmlns:a16="http://schemas.microsoft.com/office/drawing/2014/main" id="{0EB0993A-73C1-BAEF-D410-575C42935566}"/>
                            </a:ext>
                          </a:extLst>
                        </p:cNvPr>
                        <p:cNvSpPr>
                          <a:spLocks noChangeArrowheads="1"/>
                        </p:cNvSpPr>
                        <p:nvPr/>
                      </p:nvSpPr>
                      <p:spPr bwMode="auto">
                        <a:xfrm>
                          <a:off x="600" y="1300"/>
                          <a:ext cx="49" cy="6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266" name="Oval 155">
                          <a:extLst>
                            <a:ext uri="{FF2B5EF4-FFF2-40B4-BE49-F238E27FC236}">
                              <a16:creationId xmlns:a16="http://schemas.microsoft.com/office/drawing/2014/main" id="{FE332665-0313-4E04-7695-045E643FD04C}"/>
                            </a:ext>
                          </a:extLst>
                        </p:cNvPr>
                        <p:cNvSpPr>
                          <a:spLocks noChangeArrowheads="1"/>
                        </p:cNvSpPr>
                        <p:nvPr/>
                      </p:nvSpPr>
                      <p:spPr bwMode="auto">
                        <a:xfrm>
                          <a:off x="604" y="1305"/>
                          <a:ext cx="32" cy="41"/>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255" name="Rectangle 156">
                        <a:extLst>
                          <a:ext uri="{FF2B5EF4-FFF2-40B4-BE49-F238E27FC236}">
                            <a16:creationId xmlns:a16="http://schemas.microsoft.com/office/drawing/2014/main" id="{621E4FA5-C312-A07A-4DFA-20B2061FD698}"/>
                          </a:ext>
                        </a:extLst>
                      </p:cNvPr>
                      <p:cNvSpPr>
                        <a:spLocks noChangeArrowheads="1"/>
                      </p:cNvSpPr>
                      <p:nvPr/>
                    </p:nvSpPr>
                    <p:spPr bwMode="auto">
                      <a:xfrm>
                        <a:off x="768" y="2688"/>
                        <a:ext cx="1053" cy="256"/>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t>Doctors</a:t>
                        </a:r>
                      </a:p>
                    </p:txBody>
                  </p:sp>
                </p:grpSp>
                <p:grpSp>
                  <p:nvGrpSpPr>
                    <p:cNvPr id="142" name="Group 157">
                      <a:extLst>
                        <a:ext uri="{FF2B5EF4-FFF2-40B4-BE49-F238E27FC236}">
                          <a16:creationId xmlns:a16="http://schemas.microsoft.com/office/drawing/2014/main" id="{F633CBFF-B9C0-9EEB-BE70-18786F81DD3A}"/>
                        </a:ext>
                      </a:extLst>
                    </p:cNvPr>
                    <p:cNvGrpSpPr>
                      <a:grpSpLocks/>
                    </p:cNvGrpSpPr>
                    <p:nvPr/>
                  </p:nvGrpSpPr>
                  <p:grpSpPr bwMode="auto">
                    <a:xfrm>
                      <a:off x="288" y="864"/>
                      <a:ext cx="1053" cy="544"/>
                      <a:chOff x="768" y="2400"/>
                      <a:chExt cx="1053" cy="544"/>
                    </a:xfrm>
                  </p:grpSpPr>
                  <p:grpSp>
                    <p:nvGrpSpPr>
                      <p:cNvPr id="241" name="Group 158">
                        <a:extLst>
                          <a:ext uri="{FF2B5EF4-FFF2-40B4-BE49-F238E27FC236}">
                            <a16:creationId xmlns:a16="http://schemas.microsoft.com/office/drawing/2014/main" id="{9941391C-8206-D84D-815C-E4947B6BD837}"/>
                          </a:ext>
                        </a:extLst>
                      </p:cNvPr>
                      <p:cNvGrpSpPr>
                        <a:grpSpLocks/>
                      </p:cNvGrpSpPr>
                      <p:nvPr/>
                    </p:nvGrpSpPr>
                    <p:grpSpPr bwMode="auto">
                      <a:xfrm>
                        <a:off x="1163" y="2400"/>
                        <a:ext cx="256" cy="358"/>
                        <a:chOff x="546" y="1254"/>
                        <a:chExt cx="288" cy="358"/>
                      </a:xfrm>
                    </p:grpSpPr>
                    <p:sp>
                      <p:nvSpPr>
                        <p:cNvPr id="243" name="Oval 159">
                          <a:extLst>
                            <a:ext uri="{FF2B5EF4-FFF2-40B4-BE49-F238E27FC236}">
                              <a16:creationId xmlns:a16="http://schemas.microsoft.com/office/drawing/2014/main" id="{5E05FF85-82C1-C078-3318-282B2CED2A20}"/>
                            </a:ext>
                          </a:extLst>
                        </p:cNvPr>
                        <p:cNvSpPr>
                          <a:spLocks noChangeArrowheads="1"/>
                        </p:cNvSpPr>
                        <p:nvPr/>
                      </p:nvSpPr>
                      <p:spPr bwMode="auto">
                        <a:xfrm>
                          <a:off x="546" y="1254"/>
                          <a:ext cx="288" cy="358"/>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244" name="Oval 160">
                          <a:extLst>
                            <a:ext uri="{FF2B5EF4-FFF2-40B4-BE49-F238E27FC236}">
                              <a16:creationId xmlns:a16="http://schemas.microsoft.com/office/drawing/2014/main" id="{7A570631-13E9-723D-8DC7-1605BC244ED7}"/>
                            </a:ext>
                          </a:extLst>
                        </p:cNvPr>
                        <p:cNvSpPr>
                          <a:spLocks noChangeArrowheads="1"/>
                        </p:cNvSpPr>
                        <p:nvPr/>
                      </p:nvSpPr>
                      <p:spPr bwMode="auto">
                        <a:xfrm>
                          <a:off x="551" y="1255"/>
                          <a:ext cx="262" cy="326"/>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245" name="Oval 161">
                          <a:extLst>
                            <a:ext uri="{FF2B5EF4-FFF2-40B4-BE49-F238E27FC236}">
                              <a16:creationId xmlns:a16="http://schemas.microsoft.com/office/drawing/2014/main" id="{70464206-D99D-3332-40FC-6CE4BCB3592A}"/>
                            </a:ext>
                          </a:extLst>
                        </p:cNvPr>
                        <p:cNvSpPr>
                          <a:spLocks noChangeArrowheads="1"/>
                        </p:cNvSpPr>
                        <p:nvPr/>
                      </p:nvSpPr>
                      <p:spPr bwMode="auto">
                        <a:xfrm>
                          <a:off x="557" y="1261"/>
                          <a:ext cx="233" cy="28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246" name="Oval 162">
                          <a:extLst>
                            <a:ext uri="{FF2B5EF4-FFF2-40B4-BE49-F238E27FC236}">
                              <a16:creationId xmlns:a16="http://schemas.microsoft.com/office/drawing/2014/main" id="{60C44A45-5F54-E516-D0CB-EE56965CD0F2}"/>
                            </a:ext>
                          </a:extLst>
                        </p:cNvPr>
                        <p:cNvSpPr>
                          <a:spLocks noChangeArrowheads="1"/>
                        </p:cNvSpPr>
                        <p:nvPr/>
                      </p:nvSpPr>
                      <p:spPr bwMode="auto">
                        <a:xfrm>
                          <a:off x="563" y="1268"/>
                          <a:ext cx="204" cy="251"/>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247" name="Oval 163">
                          <a:extLst>
                            <a:ext uri="{FF2B5EF4-FFF2-40B4-BE49-F238E27FC236}">
                              <a16:creationId xmlns:a16="http://schemas.microsoft.com/office/drawing/2014/main" id="{3F97635A-DAD9-F3FC-2A2F-AA10DA07B478}"/>
                            </a:ext>
                          </a:extLst>
                        </p:cNvPr>
                        <p:cNvSpPr>
                          <a:spLocks noChangeArrowheads="1"/>
                        </p:cNvSpPr>
                        <p:nvPr/>
                      </p:nvSpPr>
                      <p:spPr bwMode="auto">
                        <a:xfrm>
                          <a:off x="571" y="1274"/>
                          <a:ext cx="173" cy="21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248" name="Oval 164">
                          <a:extLst>
                            <a:ext uri="{FF2B5EF4-FFF2-40B4-BE49-F238E27FC236}">
                              <a16:creationId xmlns:a16="http://schemas.microsoft.com/office/drawing/2014/main" id="{BA7AC01E-C351-3F4A-9A11-330EAC3ED83D}"/>
                            </a:ext>
                          </a:extLst>
                        </p:cNvPr>
                        <p:cNvSpPr>
                          <a:spLocks noChangeArrowheads="1"/>
                        </p:cNvSpPr>
                        <p:nvPr/>
                      </p:nvSpPr>
                      <p:spPr bwMode="auto">
                        <a:xfrm>
                          <a:off x="578" y="1280"/>
                          <a:ext cx="142" cy="178"/>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249" name="Oval 165">
                          <a:extLst>
                            <a:ext uri="{FF2B5EF4-FFF2-40B4-BE49-F238E27FC236}">
                              <a16:creationId xmlns:a16="http://schemas.microsoft.com/office/drawing/2014/main" id="{F168CC0C-5CB2-9335-0F9E-E9463A14CD5C}"/>
                            </a:ext>
                          </a:extLst>
                        </p:cNvPr>
                        <p:cNvSpPr>
                          <a:spLocks noChangeArrowheads="1"/>
                        </p:cNvSpPr>
                        <p:nvPr/>
                      </p:nvSpPr>
                      <p:spPr bwMode="auto">
                        <a:xfrm>
                          <a:off x="584" y="1287"/>
                          <a:ext cx="113" cy="141"/>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250" name="Oval 166">
                          <a:extLst>
                            <a:ext uri="{FF2B5EF4-FFF2-40B4-BE49-F238E27FC236}">
                              <a16:creationId xmlns:a16="http://schemas.microsoft.com/office/drawing/2014/main" id="{0441AAEB-84AD-1EB2-1482-39B83682CCB2}"/>
                            </a:ext>
                          </a:extLst>
                        </p:cNvPr>
                        <p:cNvSpPr>
                          <a:spLocks noChangeArrowheads="1"/>
                        </p:cNvSpPr>
                        <p:nvPr/>
                      </p:nvSpPr>
                      <p:spPr bwMode="auto">
                        <a:xfrm>
                          <a:off x="591" y="1293"/>
                          <a:ext cx="85" cy="103"/>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251" name="Oval 167">
                          <a:extLst>
                            <a:ext uri="{FF2B5EF4-FFF2-40B4-BE49-F238E27FC236}">
                              <a16:creationId xmlns:a16="http://schemas.microsoft.com/office/drawing/2014/main" id="{BAAE6638-66D7-39FE-1437-DC9AE589ACAF}"/>
                            </a:ext>
                          </a:extLst>
                        </p:cNvPr>
                        <p:cNvSpPr>
                          <a:spLocks noChangeArrowheads="1"/>
                        </p:cNvSpPr>
                        <p:nvPr/>
                      </p:nvSpPr>
                      <p:spPr bwMode="auto">
                        <a:xfrm>
                          <a:off x="596" y="1295"/>
                          <a:ext cx="68" cy="83"/>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252" name="Oval 168">
                          <a:extLst>
                            <a:ext uri="{FF2B5EF4-FFF2-40B4-BE49-F238E27FC236}">
                              <a16:creationId xmlns:a16="http://schemas.microsoft.com/office/drawing/2014/main" id="{6820C7D9-25A7-C1B4-396C-B8F38872EFE1}"/>
                            </a:ext>
                          </a:extLst>
                        </p:cNvPr>
                        <p:cNvSpPr>
                          <a:spLocks noChangeArrowheads="1"/>
                        </p:cNvSpPr>
                        <p:nvPr/>
                      </p:nvSpPr>
                      <p:spPr bwMode="auto">
                        <a:xfrm>
                          <a:off x="600" y="1300"/>
                          <a:ext cx="49" cy="6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253" name="Oval 169">
                          <a:extLst>
                            <a:ext uri="{FF2B5EF4-FFF2-40B4-BE49-F238E27FC236}">
                              <a16:creationId xmlns:a16="http://schemas.microsoft.com/office/drawing/2014/main" id="{CDFE1240-CB10-1365-14AF-B7470C749695}"/>
                            </a:ext>
                          </a:extLst>
                        </p:cNvPr>
                        <p:cNvSpPr>
                          <a:spLocks noChangeArrowheads="1"/>
                        </p:cNvSpPr>
                        <p:nvPr/>
                      </p:nvSpPr>
                      <p:spPr bwMode="auto">
                        <a:xfrm>
                          <a:off x="604" y="1305"/>
                          <a:ext cx="32" cy="41"/>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242" name="Rectangle 170">
                        <a:extLst>
                          <a:ext uri="{FF2B5EF4-FFF2-40B4-BE49-F238E27FC236}">
                            <a16:creationId xmlns:a16="http://schemas.microsoft.com/office/drawing/2014/main" id="{B4E563A1-9D83-8E6D-C7CC-94DFA1001FEB}"/>
                          </a:ext>
                        </a:extLst>
                      </p:cNvPr>
                      <p:cNvSpPr>
                        <a:spLocks noChangeArrowheads="1"/>
                      </p:cNvSpPr>
                      <p:nvPr/>
                    </p:nvSpPr>
                    <p:spPr bwMode="auto">
                      <a:xfrm>
                        <a:off x="768" y="2688"/>
                        <a:ext cx="1053" cy="256"/>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t>EMS</a:t>
                        </a:r>
                      </a:p>
                    </p:txBody>
                  </p:sp>
                </p:grpSp>
                <p:grpSp>
                  <p:nvGrpSpPr>
                    <p:cNvPr id="143" name="Group 171">
                      <a:extLst>
                        <a:ext uri="{FF2B5EF4-FFF2-40B4-BE49-F238E27FC236}">
                          <a16:creationId xmlns:a16="http://schemas.microsoft.com/office/drawing/2014/main" id="{5B12EB20-28B5-84B0-3A2B-6D85A6018858}"/>
                        </a:ext>
                      </a:extLst>
                    </p:cNvPr>
                    <p:cNvGrpSpPr>
                      <a:grpSpLocks/>
                    </p:cNvGrpSpPr>
                    <p:nvPr/>
                  </p:nvGrpSpPr>
                  <p:grpSpPr bwMode="auto">
                    <a:xfrm>
                      <a:off x="1632" y="2784"/>
                      <a:ext cx="1053" cy="737"/>
                      <a:chOff x="768" y="2400"/>
                      <a:chExt cx="1053" cy="737"/>
                    </a:xfrm>
                  </p:grpSpPr>
                  <p:grpSp>
                    <p:nvGrpSpPr>
                      <p:cNvPr id="228" name="Group 172">
                        <a:extLst>
                          <a:ext uri="{FF2B5EF4-FFF2-40B4-BE49-F238E27FC236}">
                            <a16:creationId xmlns:a16="http://schemas.microsoft.com/office/drawing/2014/main" id="{B8563952-B25D-E6FF-42E4-F7E86AA70F0A}"/>
                          </a:ext>
                        </a:extLst>
                      </p:cNvPr>
                      <p:cNvGrpSpPr>
                        <a:grpSpLocks/>
                      </p:cNvGrpSpPr>
                      <p:nvPr/>
                    </p:nvGrpSpPr>
                    <p:grpSpPr bwMode="auto">
                      <a:xfrm>
                        <a:off x="1163" y="2400"/>
                        <a:ext cx="256" cy="358"/>
                        <a:chOff x="546" y="1254"/>
                        <a:chExt cx="288" cy="358"/>
                      </a:xfrm>
                    </p:grpSpPr>
                    <p:sp>
                      <p:nvSpPr>
                        <p:cNvPr id="230" name="Oval 173">
                          <a:extLst>
                            <a:ext uri="{FF2B5EF4-FFF2-40B4-BE49-F238E27FC236}">
                              <a16:creationId xmlns:a16="http://schemas.microsoft.com/office/drawing/2014/main" id="{65687743-2AD0-B336-76F4-B47E5CB5B6CD}"/>
                            </a:ext>
                          </a:extLst>
                        </p:cNvPr>
                        <p:cNvSpPr>
                          <a:spLocks noChangeArrowheads="1"/>
                        </p:cNvSpPr>
                        <p:nvPr/>
                      </p:nvSpPr>
                      <p:spPr bwMode="auto">
                        <a:xfrm>
                          <a:off x="546" y="1254"/>
                          <a:ext cx="288" cy="358"/>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231" name="Oval 174">
                          <a:extLst>
                            <a:ext uri="{FF2B5EF4-FFF2-40B4-BE49-F238E27FC236}">
                              <a16:creationId xmlns:a16="http://schemas.microsoft.com/office/drawing/2014/main" id="{F43C33BA-B63A-C34E-5F45-CD46367314A7}"/>
                            </a:ext>
                          </a:extLst>
                        </p:cNvPr>
                        <p:cNvSpPr>
                          <a:spLocks noChangeArrowheads="1"/>
                        </p:cNvSpPr>
                        <p:nvPr/>
                      </p:nvSpPr>
                      <p:spPr bwMode="auto">
                        <a:xfrm>
                          <a:off x="551" y="1255"/>
                          <a:ext cx="262" cy="326"/>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232" name="Oval 175">
                          <a:extLst>
                            <a:ext uri="{FF2B5EF4-FFF2-40B4-BE49-F238E27FC236}">
                              <a16:creationId xmlns:a16="http://schemas.microsoft.com/office/drawing/2014/main" id="{9C25DFCF-399C-E4DE-BC8B-EA339AF55A07}"/>
                            </a:ext>
                          </a:extLst>
                        </p:cNvPr>
                        <p:cNvSpPr>
                          <a:spLocks noChangeArrowheads="1"/>
                        </p:cNvSpPr>
                        <p:nvPr/>
                      </p:nvSpPr>
                      <p:spPr bwMode="auto">
                        <a:xfrm>
                          <a:off x="557" y="1261"/>
                          <a:ext cx="233" cy="28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233" name="Oval 176">
                          <a:extLst>
                            <a:ext uri="{FF2B5EF4-FFF2-40B4-BE49-F238E27FC236}">
                              <a16:creationId xmlns:a16="http://schemas.microsoft.com/office/drawing/2014/main" id="{FA0E3D9E-C6AF-C9D3-04E0-37C97DACDD31}"/>
                            </a:ext>
                          </a:extLst>
                        </p:cNvPr>
                        <p:cNvSpPr>
                          <a:spLocks noChangeArrowheads="1"/>
                        </p:cNvSpPr>
                        <p:nvPr/>
                      </p:nvSpPr>
                      <p:spPr bwMode="auto">
                        <a:xfrm>
                          <a:off x="563" y="1268"/>
                          <a:ext cx="204" cy="251"/>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234" name="Oval 177">
                          <a:extLst>
                            <a:ext uri="{FF2B5EF4-FFF2-40B4-BE49-F238E27FC236}">
                              <a16:creationId xmlns:a16="http://schemas.microsoft.com/office/drawing/2014/main" id="{0248564B-E70F-C64C-F3EA-7F519BD0344C}"/>
                            </a:ext>
                          </a:extLst>
                        </p:cNvPr>
                        <p:cNvSpPr>
                          <a:spLocks noChangeArrowheads="1"/>
                        </p:cNvSpPr>
                        <p:nvPr/>
                      </p:nvSpPr>
                      <p:spPr bwMode="auto">
                        <a:xfrm>
                          <a:off x="571" y="1274"/>
                          <a:ext cx="173" cy="21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235" name="Oval 178">
                          <a:extLst>
                            <a:ext uri="{FF2B5EF4-FFF2-40B4-BE49-F238E27FC236}">
                              <a16:creationId xmlns:a16="http://schemas.microsoft.com/office/drawing/2014/main" id="{91274B67-A70D-C015-C461-B391950172A6}"/>
                            </a:ext>
                          </a:extLst>
                        </p:cNvPr>
                        <p:cNvSpPr>
                          <a:spLocks noChangeArrowheads="1"/>
                        </p:cNvSpPr>
                        <p:nvPr/>
                      </p:nvSpPr>
                      <p:spPr bwMode="auto">
                        <a:xfrm>
                          <a:off x="578" y="1280"/>
                          <a:ext cx="142" cy="178"/>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236" name="Oval 179">
                          <a:extLst>
                            <a:ext uri="{FF2B5EF4-FFF2-40B4-BE49-F238E27FC236}">
                              <a16:creationId xmlns:a16="http://schemas.microsoft.com/office/drawing/2014/main" id="{D53C4372-CB8D-E97C-1D2B-A27DA2C7600F}"/>
                            </a:ext>
                          </a:extLst>
                        </p:cNvPr>
                        <p:cNvSpPr>
                          <a:spLocks noChangeArrowheads="1"/>
                        </p:cNvSpPr>
                        <p:nvPr/>
                      </p:nvSpPr>
                      <p:spPr bwMode="auto">
                        <a:xfrm>
                          <a:off x="584" y="1287"/>
                          <a:ext cx="113" cy="141"/>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237" name="Oval 180">
                          <a:extLst>
                            <a:ext uri="{FF2B5EF4-FFF2-40B4-BE49-F238E27FC236}">
                              <a16:creationId xmlns:a16="http://schemas.microsoft.com/office/drawing/2014/main" id="{A9D065E2-3A5F-1D48-BE39-40A08EC0F29E}"/>
                            </a:ext>
                          </a:extLst>
                        </p:cNvPr>
                        <p:cNvSpPr>
                          <a:spLocks noChangeArrowheads="1"/>
                        </p:cNvSpPr>
                        <p:nvPr/>
                      </p:nvSpPr>
                      <p:spPr bwMode="auto">
                        <a:xfrm>
                          <a:off x="591" y="1293"/>
                          <a:ext cx="85" cy="103"/>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238" name="Oval 181">
                          <a:extLst>
                            <a:ext uri="{FF2B5EF4-FFF2-40B4-BE49-F238E27FC236}">
                              <a16:creationId xmlns:a16="http://schemas.microsoft.com/office/drawing/2014/main" id="{E8E2E724-FF57-3C22-887A-3CDD7583856A}"/>
                            </a:ext>
                          </a:extLst>
                        </p:cNvPr>
                        <p:cNvSpPr>
                          <a:spLocks noChangeArrowheads="1"/>
                        </p:cNvSpPr>
                        <p:nvPr/>
                      </p:nvSpPr>
                      <p:spPr bwMode="auto">
                        <a:xfrm>
                          <a:off x="596" y="1295"/>
                          <a:ext cx="68" cy="83"/>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239" name="Oval 182">
                          <a:extLst>
                            <a:ext uri="{FF2B5EF4-FFF2-40B4-BE49-F238E27FC236}">
                              <a16:creationId xmlns:a16="http://schemas.microsoft.com/office/drawing/2014/main" id="{4B203D58-720F-BBD1-A541-57E512806B56}"/>
                            </a:ext>
                          </a:extLst>
                        </p:cNvPr>
                        <p:cNvSpPr>
                          <a:spLocks noChangeArrowheads="1"/>
                        </p:cNvSpPr>
                        <p:nvPr/>
                      </p:nvSpPr>
                      <p:spPr bwMode="auto">
                        <a:xfrm>
                          <a:off x="600" y="1300"/>
                          <a:ext cx="49" cy="6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240" name="Oval 183">
                          <a:extLst>
                            <a:ext uri="{FF2B5EF4-FFF2-40B4-BE49-F238E27FC236}">
                              <a16:creationId xmlns:a16="http://schemas.microsoft.com/office/drawing/2014/main" id="{51099C93-19EE-8C10-9644-33BDFC0EFF60}"/>
                            </a:ext>
                          </a:extLst>
                        </p:cNvPr>
                        <p:cNvSpPr>
                          <a:spLocks noChangeArrowheads="1"/>
                        </p:cNvSpPr>
                        <p:nvPr/>
                      </p:nvSpPr>
                      <p:spPr bwMode="auto">
                        <a:xfrm>
                          <a:off x="604" y="1305"/>
                          <a:ext cx="32" cy="41"/>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229" name="Rectangle 184">
                        <a:extLst>
                          <a:ext uri="{FF2B5EF4-FFF2-40B4-BE49-F238E27FC236}">
                            <a16:creationId xmlns:a16="http://schemas.microsoft.com/office/drawing/2014/main" id="{C7D0004A-3E2F-23E5-9528-094AC91CFDFC}"/>
                          </a:ext>
                        </a:extLst>
                      </p:cNvPr>
                      <p:cNvSpPr>
                        <a:spLocks noChangeArrowheads="1"/>
                      </p:cNvSpPr>
                      <p:nvPr/>
                    </p:nvSpPr>
                    <p:spPr bwMode="auto">
                      <a:xfrm>
                        <a:off x="768" y="2688"/>
                        <a:ext cx="1053" cy="449"/>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t>Law Enforcement</a:t>
                        </a:r>
                      </a:p>
                    </p:txBody>
                  </p:sp>
                </p:grpSp>
                <p:grpSp>
                  <p:nvGrpSpPr>
                    <p:cNvPr id="144" name="Group 185">
                      <a:extLst>
                        <a:ext uri="{FF2B5EF4-FFF2-40B4-BE49-F238E27FC236}">
                          <a16:creationId xmlns:a16="http://schemas.microsoft.com/office/drawing/2014/main" id="{AAE47116-24A6-5365-4994-A491B21F5738}"/>
                        </a:ext>
                      </a:extLst>
                    </p:cNvPr>
                    <p:cNvGrpSpPr>
                      <a:grpSpLocks/>
                    </p:cNvGrpSpPr>
                    <p:nvPr/>
                  </p:nvGrpSpPr>
                  <p:grpSpPr bwMode="auto">
                    <a:xfrm>
                      <a:off x="4121" y="672"/>
                      <a:ext cx="1218" cy="544"/>
                      <a:chOff x="809" y="2400"/>
                      <a:chExt cx="1218" cy="544"/>
                    </a:xfrm>
                  </p:grpSpPr>
                  <p:grpSp>
                    <p:nvGrpSpPr>
                      <p:cNvPr id="215" name="Group 186">
                        <a:extLst>
                          <a:ext uri="{FF2B5EF4-FFF2-40B4-BE49-F238E27FC236}">
                            <a16:creationId xmlns:a16="http://schemas.microsoft.com/office/drawing/2014/main" id="{F5ABFA1E-4F43-3753-9099-AC06835072F0}"/>
                          </a:ext>
                        </a:extLst>
                      </p:cNvPr>
                      <p:cNvGrpSpPr>
                        <a:grpSpLocks/>
                      </p:cNvGrpSpPr>
                      <p:nvPr/>
                    </p:nvGrpSpPr>
                    <p:grpSpPr bwMode="auto">
                      <a:xfrm>
                        <a:off x="1163" y="2400"/>
                        <a:ext cx="256" cy="358"/>
                        <a:chOff x="546" y="1254"/>
                        <a:chExt cx="288" cy="358"/>
                      </a:xfrm>
                    </p:grpSpPr>
                    <p:sp>
                      <p:nvSpPr>
                        <p:cNvPr id="217" name="Oval 187">
                          <a:extLst>
                            <a:ext uri="{FF2B5EF4-FFF2-40B4-BE49-F238E27FC236}">
                              <a16:creationId xmlns:a16="http://schemas.microsoft.com/office/drawing/2014/main" id="{8AB0340A-0007-B60F-097D-7EAB751A3D47}"/>
                            </a:ext>
                          </a:extLst>
                        </p:cNvPr>
                        <p:cNvSpPr>
                          <a:spLocks noChangeArrowheads="1"/>
                        </p:cNvSpPr>
                        <p:nvPr/>
                      </p:nvSpPr>
                      <p:spPr bwMode="auto">
                        <a:xfrm>
                          <a:off x="546" y="1254"/>
                          <a:ext cx="288" cy="358"/>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218" name="Oval 188">
                          <a:extLst>
                            <a:ext uri="{FF2B5EF4-FFF2-40B4-BE49-F238E27FC236}">
                              <a16:creationId xmlns:a16="http://schemas.microsoft.com/office/drawing/2014/main" id="{9A81D183-7936-F0D2-3218-A19D46F76AF9}"/>
                            </a:ext>
                          </a:extLst>
                        </p:cNvPr>
                        <p:cNvSpPr>
                          <a:spLocks noChangeArrowheads="1"/>
                        </p:cNvSpPr>
                        <p:nvPr/>
                      </p:nvSpPr>
                      <p:spPr bwMode="auto">
                        <a:xfrm>
                          <a:off x="551" y="1255"/>
                          <a:ext cx="262" cy="326"/>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219" name="Oval 189">
                          <a:extLst>
                            <a:ext uri="{FF2B5EF4-FFF2-40B4-BE49-F238E27FC236}">
                              <a16:creationId xmlns:a16="http://schemas.microsoft.com/office/drawing/2014/main" id="{A4F709BF-9CAA-2434-2196-2C71F68C383C}"/>
                            </a:ext>
                          </a:extLst>
                        </p:cNvPr>
                        <p:cNvSpPr>
                          <a:spLocks noChangeArrowheads="1"/>
                        </p:cNvSpPr>
                        <p:nvPr/>
                      </p:nvSpPr>
                      <p:spPr bwMode="auto">
                        <a:xfrm>
                          <a:off x="557" y="1261"/>
                          <a:ext cx="233" cy="28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220" name="Oval 190">
                          <a:extLst>
                            <a:ext uri="{FF2B5EF4-FFF2-40B4-BE49-F238E27FC236}">
                              <a16:creationId xmlns:a16="http://schemas.microsoft.com/office/drawing/2014/main" id="{37A1A65A-DD05-6261-B46D-1E2B2C5B05B0}"/>
                            </a:ext>
                          </a:extLst>
                        </p:cNvPr>
                        <p:cNvSpPr>
                          <a:spLocks noChangeArrowheads="1"/>
                        </p:cNvSpPr>
                        <p:nvPr/>
                      </p:nvSpPr>
                      <p:spPr bwMode="auto">
                        <a:xfrm>
                          <a:off x="563" y="1268"/>
                          <a:ext cx="204" cy="251"/>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221" name="Oval 191">
                          <a:extLst>
                            <a:ext uri="{FF2B5EF4-FFF2-40B4-BE49-F238E27FC236}">
                              <a16:creationId xmlns:a16="http://schemas.microsoft.com/office/drawing/2014/main" id="{38A2410A-3088-E265-0C4C-CA4EF5960434}"/>
                            </a:ext>
                          </a:extLst>
                        </p:cNvPr>
                        <p:cNvSpPr>
                          <a:spLocks noChangeArrowheads="1"/>
                        </p:cNvSpPr>
                        <p:nvPr/>
                      </p:nvSpPr>
                      <p:spPr bwMode="auto">
                        <a:xfrm>
                          <a:off x="571" y="1274"/>
                          <a:ext cx="173" cy="21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222" name="Oval 192">
                          <a:extLst>
                            <a:ext uri="{FF2B5EF4-FFF2-40B4-BE49-F238E27FC236}">
                              <a16:creationId xmlns:a16="http://schemas.microsoft.com/office/drawing/2014/main" id="{2A4380DB-82E4-258C-9BF5-BF82043B69FB}"/>
                            </a:ext>
                          </a:extLst>
                        </p:cNvPr>
                        <p:cNvSpPr>
                          <a:spLocks noChangeArrowheads="1"/>
                        </p:cNvSpPr>
                        <p:nvPr/>
                      </p:nvSpPr>
                      <p:spPr bwMode="auto">
                        <a:xfrm>
                          <a:off x="578" y="1280"/>
                          <a:ext cx="142" cy="178"/>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223" name="Oval 193">
                          <a:extLst>
                            <a:ext uri="{FF2B5EF4-FFF2-40B4-BE49-F238E27FC236}">
                              <a16:creationId xmlns:a16="http://schemas.microsoft.com/office/drawing/2014/main" id="{9B3CA83B-9773-4487-91B2-F072AB1FF70A}"/>
                            </a:ext>
                          </a:extLst>
                        </p:cNvPr>
                        <p:cNvSpPr>
                          <a:spLocks noChangeArrowheads="1"/>
                        </p:cNvSpPr>
                        <p:nvPr/>
                      </p:nvSpPr>
                      <p:spPr bwMode="auto">
                        <a:xfrm>
                          <a:off x="584" y="1287"/>
                          <a:ext cx="113" cy="141"/>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224" name="Oval 194">
                          <a:extLst>
                            <a:ext uri="{FF2B5EF4-FFF2-40B4-BE49-F238E27FC236}">
                              <a16:creationId xmlns:a16="http://schemas.microsoft.com/office/drawing/2014/main" id="{A69B4638-74CB-1D10-FC6F-50EA1C9F94AB}"/>
                            </a:ext>
                          </a:extLst>
                        </p:cNvPr>
                        <p:cNvSpPr>
                          <a:spLocks noChangeArrowheads="1"/>
                        </p:cNvSpPr>
                        <p:nvPr/>
                      </p:nvSpPr>
                      <p:spPr bwMode="auto">
                        <a:xfrm>
                          <a:off x="591" y="1293"/>
                          <a:ext cx="85" cy="103"/>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225" name="Oval 195">
                          <a:extLst>
                            <a:ext uri="{FF2B5EF4-FFF2-40B4-BE49-F238E27FC236}">
                              <a16:creationId xmlns:a16="http://schemas.microsoft.com/office/drawing/2014/main" id="{D57C4537-0138-64FE-80B0-6C90C8A85636}"/>
                            </a:ext>
                          </a:extLst>
                        </p:cNvPr>
                        <p:cNvSpPr>
                          <a:spLocks noChangeArrowheads="1"/>
                        </p:cNvSpPr>
                        <p:nvPr/>
                      </p:nvSpPr>
                      <p:spPr bwMode="auto">
                        <a:xfrm>
                          <a:off x="596" y="1295"/>
                          <a:ext cx="68" cy="83"/>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226" name="Oval 196">
                          <a:extLst>
                            <a:ext uri="{FF2B5EF4-FFF2-40B4-BE49-F238E27FC236}">
                              <a16:creationId xmlns:a16="http://schemas.microsoft.com/office/drawing/2014/main" id="{8C1E5AF1-C221-96AF-A7F6-90202E614FB1}"/>
                            </a:ext>
                          </a:extLst>
                        </p:cNvPr>
                        <p:cNvSpPr>
                          <a:spLocks noChangeArrowheads="1"/>
                        </p:cNvSpPr>
                        <p:nvPr/>
                      </p:nvSpPr>
                      <p:spPr bwMode="auto">
                        <a:xfrm>
                          <a:off x="600" y="1300"/>
                          <a:ext cx="49" cy="6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227" name="Oval 197">
                          <a:extLst>
                            <a:ext uri="{FF2B5EF4-FFF2-40B4-BE49-F238E27FC236}">
                              <a16:creationId xmlns:a16="http://schemas.microsoft.com/office/drawing/2014/main" id="{02E9AFD2-06EB-5DD2-72CB-C6068397601A}"/>
                            </a:ext>
                          </a:extLst>
                        </p:cNvPr>
                        <p:cNvSpPr>
                          <a:spLocks noChangeArrowheads="1"/>
                        </p:cNvSpPr>
                        <p:nvPr/>
                      </p:nvSpPr>
                      <p:spPr bwMode="auto">
                        <a:xfrm>
                          <a:off x="604" y="1305"/>
                          <a:ext cx="32" cy="41"/>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216" name="Rectangle 198">
                        <a:extLst>
                          <a:ext uri="{FF2B5EF4-FFF2-40B4-BE49-F238E27FC236}">
                            <a16:creationId xmlns:a16="http://schemas.microsoft.com/office/drawing/2014/main" id="{130555B7-D336-8BAE-0DF5-39D3ECB08DA1}"/>
                          </a:ext>
                        </a:extLst>
                      </p:cNvPr>
                      <p:cNvSpPr>
                        <a:spLocks noChangeArrowheads="1"/>
                      </p:cNvSpPr>
                      <p:nvPr/>
                    </p:nvSpPr>
                    <p:spPr bwMode="auto">
                      <a:xfrm>
                        <a:off x="809" y="2688"/>
                        <a:ext cx="1218" cy="256"/>
                      </a:xfrm>
                      <a:prstGeom prst="rect">
                        <a:avLst/>
                      </a:prstGeom>
                      <a:noFill/>
                      <a:ln w="12700">
                        <a:noFill/>
                        <a:miter lim="800000"/>
                        <a:headEnd/>
                        <a:tailEnd/>
                      </a:ln>
                      <a:effectLst/>
                    </p:spPr>
                    <p:txBody>
                      <a:bodyPr wrap="square" lIns="90488" tIns="44450" rIns="90488" bIns="44450">
                        <a:spAutoFit/>
                      </a:bodyPr>
                      <a:lstStyle/>
                      <a:p>
                        <a:pPr eaLnBrk="0" hangingPunct="0">
                          <a:spcBef>
                            <a:spcPct val="50000"/>
                          </a:spcBef>
                        </a:pPr>
                        <a:r>
                          <a:rPr lang="en-US" b="1"/>
                          <a:t>Nursing Homes</a:t>
                        </a:r>
                      </a:p>
                    </p:txBody>
                  </p:sp>
                </p:grpSp>
                <p:grpSp>
                  <p:nvGrpSpPr>
                    <p:cNvPr id="145" name="Group 199">
                      <a:extLst>
                        <a:ext uri="{FF2B5EF4-FFF2-40B4-BE49-F238E27FC236}">
                          <a16:creationId xmlns:a16="http://schemas.microsoft.com/office/drawing/2014/main" id="{6C7A80BC-A2AB-4BFA-2B9B-3139DB64EE46}"/>
                        </a:ext>
                      </a:extLst>
                    </p:cNvPr>
                    <p:cNvGrpSpPr>
                      <a:grpSpLocks/>
                    </p:cNvGrpSpPr>
                    <p:nvPr/>
                  </p:nvGrpSpPr>
                  <p:grpSpPr bwMode="auto">
                    <a:xfrm>
                      <a:off x="4496" y="3024"/>
                      <a:ext cx="495" cy="544"/>
                      <a:chOff x="1088" y="2400"/>
                      <a:chExt cx="495" cy="544"/>
                    </a:xfrm>
                  </p:grpSpPr>
                  <p:grpSp>
                    <p:nvGrpSpPr>
                      <p:cNvPr id="202" name="Group 200">
                        <a:extLst>
                          <a:ext uri="{FF2B5EF4-FFF2-40B4-BE49-F238E27FC236}">
                            <a16:creationId xmlns:a16="http://schemas.microsoft.com/office/drawing/2014/main" id="{97658E62-6F86-1D2F-7122-0B468C6B358D}"/>
                          </a:ext>
                        </a:extLst>
                      </p:cNvPr>
                      <p:cNvGrpSpPr>
                        <a:grpSpLocks/>
                      </p:cNvGrpSpPr>
                      <p:nvPr/>
                    </p:nvGrpSpPr>
                    <p:grpSpPr bwMode="auto">
                      <a:xfrm>
                        <a:off x="1163" y="2400"/>
                        <a:ext cx="256" cy="358"/>
                        <a:chOff x="546" y="1254"/>
                        <a:chExt cx="288" cy="358"/>
                      </a:xfrm>
                    </p:grpSpPr>
                    <p:sp>
                      <p:nvSpPr>
                        <p:cNvPr id="204" name="Oval 201">
                          <a:extLst>
                            <a:ext uri="{FF2B5EF4-FFF2-40B4-BE49-F238E27FC236}">
                              <a16:creationId xmlns:a16="http://schemas.microsoft.com/office/drawing/2014/main" id="{71331C61-3B01-9F7E-8670-48D55B49BA4C}"/>
                            </a:ext>
                          </a:extLst>
                        </p:cNvPr>
                        <p:cNvSpPr>
                          <a:spLocks noChangeArrowheads="1"/>
                        </p:cNvSpPr>
                        <p:nvPr/>
                      </p:nvSpPr>
                      <p:spPr bwMode="auto">
                        <a:xfrm>
                          <a:off x="546" y="1254"/>
                          <a:ext cx="288" cy="358"/>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205" name="Oval 202">
                          <a:extLst>
                            <a:ext uri="{FF2B5EF4-FFF2-40B4-BE49-F238E27FC236}">
                              <a16:creationId xmlns:a16="http://schemas.microsoft.com/office/drawing/2014/main" id="{90E3976A-F42F-56C8-4609-006A3E6B6751}"/>
                            </a:ext>
                          </a:extLst>
                        </p:cNvPr>
                        <p:cNvSpPr>
                          <a:spLocks noChangeArrowheads="1"/>
                        </p:cNvSpPr>
                        <p:nvPr/>
                      </p:nvSpPr>
                      <p:spPr bwMode="auto">
                        <a:xfrm>
                          <a:off x="551" y="1255"/>
                          <a:ext cx="262" cy="326"/>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206" name="Oval 203">
                          <a:extLst>
                            <a:ext uri="{FF2B5EF4-FFF2-40B4-BE49-F238E27FC236}">
                              <a16:creationId xmlns:a16="http://schemas.microsoft.com/office/drawing/2014/main" id="{182CF5A4-3281-EE1E-DB84-2CD414B059E2}"/>
                            </a:ext>
                          </a:extLst>
                        </p:cNvPr>
                        <p:cNvSpPr>
                          <a:spLocks noChangeArrowheads="1"/>
                        </p:cNvSpPr>
                        <p:nvPr/>
                      </p:nvSpPr>
                      <p:spPr bwMode="auto">
                        <a:xfrm>
                          <a:off x="557" y="1261"/>
                          <a:ext cx="233" cy="28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207" name="Oval 204">
                          <a:extLst>
                            <a:ext uri="{FF2B5EF4-FFF2-40B4-BE49-F238E27FC236}">
                              <a16:creationId xmlns:a16="http://schemas.microsoft.com/office/drawing/2014/main" id="{01E57859-3551-4FEE-3BD0-5C4D98A69297}"/>
                            </a:ext>
                          </a:extLst>
                        </p:cNvPr>
                        <p:cNvSpPr>
                          <a:spLocks noChangeArrowheads="1"/>
                        </p:cNvSpPr>
                        <p:nvPr/>
                      </p:nvSpPr>
                      <p:spPr bwMode="auto">
                        <a:xfrm>
                          <a:off x="563" y="1268"/>
                          <a:ext cx="204" cy="251"/>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208" name="Oval 205">
                          <a:extLst>
                            <a:ext uri="{FF2B5EF4-FFF2-40B4-BE49-F238E27FC236}">
                              <a16:creationId xmlns:a16="http://schemas.microsoft.com/office/drawing/2014/main" id="{E27EE175-0939-D944-2FA3-EE563FC4F367}"/>
                            </a:ext>
                          </a:extLst>
                        </p:cNvPr>
                        <p:cNvSpPr>
                          <a:spLocks noChangeArrowheads="1"/>
                        </p:cNvSpPr>
                        <p:nvPr/>
                      </p:nvSpPr>
                      <p:spPr bwMode="auto">
                        <a:xfrm>
                          <a:off x="571" y="1274"/>
                          <a:ext cx="173" cy="21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209" name="Oval 206">
                          <a:extLst>
                            <a:ext uri="{FF2B5EF4-FFF2-40B4-BE49-F238E27FC236}">
                              <a16:creationId xmlns:a16="http://schemas.microsoft.com/office/drawing/2014/main" id="{54D2CB6D-D0FE-AD60-108D-3AD108AD8E08}"/>
                            </a:ext>
                          </a:extLst>
                        </p:cNvPr>
                        <p:cNvSpPr>
                          <a:spLocks noChangeArrowheads="1"/>
                        </p:cNvSpPr>
                        <p:nvPr/>
                      </p:nvSpPr>
                      <p:spPr bwMode="auto">
                        <a:xfrm>
                          <a:off x="578" y="1280"/>
                          <a:ext cx="142" cy="178"/>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210" name="Oval 207">
                          <a:extLst>
                            <a:ext uri="{FF2B5EF4-FFF2-40B4-BE49-F238E27FC236}">
                              <a16:creationId xmlns:a16="http://schemas.microsoft.com/office/drawing/2014/main" id="{3D178D4E-955D-1FC3-62CC-E4EED49F8C49}"/>
                            </a:ext>
                          </a:extLst>
                        </p:cNvPr>
                        <p:cNvSpPr>
                          <a:spLocks noChangeArrowheads="1"/>
                        </p:cNvSpPr>
                        <p:nvPr/>
                      </p:nvSpPr>
                      <p:spPr bwMode="auto">
                        <a:xfrm>
                          <a:off x="584" y="1287"/>
                          <a:ext cx="113" cy="141"/>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211" name="Oval 208">
                          <a:extLst>
                            <a:ext uri="{FF2B5EF4-FFF2-40B4-BE49-F238E27FC236}">
                              <a16:creationId xmlns:a16="http://schemas.microsoft.com/office/drawing/2014/main" id="{DB3643F1-D5C1-F1FE-0D1D-42469D6F46AF}"/>
                            </a:ext>
                          </a:extLst>
                        </p:cNvPr>
                        <p:cNvSpPr>
                          <a:spLocks noChangeArrowheads="1"/>
                        </p:cNvSpPr>
                        <p:nvPr/>
                      </p:nvSpPr>
                      <p:spPr bwMode="auto">
                        <a:xfrm>
                          <a:off x="591" y="1293"/>
                          <a:ext cx="85" cy="103"/>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212" name="Oval 209">
                          <a:extLst>
                            <a:ext uri="{FF2B5EF4-FFF2-40B4-BE49-F238E27FC236}">
                              <a16:creationId xmlns:a16="http://schemas.microsoft.com/office/drawing/2014/main" id="{163C486B-9510-9D4B-9045-E55AA17F89A9}"/>
                            </a:ext>
                          </a:extLst>
                        </p:cNvPr>
                        <p:cNvSpPr>
                          <a:spLocks noChangeArrowheads="1"/>
                        </p:cNvSpPr>
                        <p:nvPr/>
                      </p:nvSpPr>
                      <p:spPr bwMode="auto">
                        <a:xfrm>
                          <a:off x="596" y="1295"/>
                          <a:ext cx="68" cy="83"/>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213" name="Oval 210">
                          <a:extLst>
                            <a:ext uri="{FF2B5EF4-FFF2-40B4-BE49-F238E27FC236}">
                              <a16:creationId xmlns:a16="http://schemas.microsoft.com/office/drawing/2014/main" id="{1836DEA8-62A2-09C8-C30E-1DEDAB4344E9}"/>
                            </a:ext>
                          </a:extLst>
                        </p:cNvPr>
                        <p:cNvSpPr>
                          <a:spLocks noChangeArrowheads="1"/>
                        </p:cNvSpPr>
                        <p:nvPr/>
                      </p:nvSpPr>
                      <p:spPr bwMode="auto">
                        <a:xfrm>
                          <a:off x="600" y="1300"/>
                          <a:ext cx="49" cy="6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214" name="Oval 211">
                          <a:extLst>
                            <a:ext uri="{FF2B5EF4-FFF2-40B4-BE49-F238E27FC236}">
                              <a16:creationId xmlns:a16="http://schemas.microsoft.com/office/drawing/2014/main" id="{9B4D20E7-FC20-7446-76CA-78AB68B59FB8}"/>
                            </a:ext>
                          </a:extLst>
                        </p:cNvPr>
                        <p:cNvSpPr>
                          <a:spLocks noChangeArrowheads="1"/>
                        </p:cNvSpPr>
                        <p:nvPr/>
                      </p:nvSpPr>
                      <p:spPr bwMode="auto">
                        <a:xfrm>
                          <a:off x="604" y="1305"/>
                          <a:ext cx="32" cy="41"/>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203" name="Rectangle 212">
                        <a:extLst>
                          <a:ext uri="{FF2B5EF4-FFF2-40B4-BE49-F238E27FC236}">
                            <a16:creationId xmlns:a16="http://schemas.microsoft.com/office/drawing/2014/main" id="{3D18DDDF-7589-3217-EF12-1D0F7A6ABF00}"/>
                          </a:ext>
                        </a:extLst>
                      </p:cNvPr>
                      <p:cNvSpPr>
                        <a:spLocks noChangeArrowheads="1"/>
                      </p:cNvSpPr>
                      <p:nvPr/>
                    </p:nvSpPr>
                    <p:spPr bwMode="auto">
                      <a:xfrm>
                        <a:off x="1088" y="2688"/>
                        <a:ext cx="495" cy="256"/>
                      </a:xfrm>
                      <a:prstGeom prst="rect">
                        <a:avLst/>
                      </a:prstGeom>
                      <a:noFill/>
                      <a:ln w="12700">
                        <a:noFill/>
                        <a:miter lim="800000"/>
                        <a:headEnd/>
                        <a:tailEnd/>
                      </a:ln>
                      <a:effectLst/>
                    </p:spPr>
                    <p:txBody>
                      <a:bodyPr wrap="square" lIns="90488" tIns="44450" rIns="90488" bIns="44450">
                        <a:spAutoFit/>
                      </a:bodyPr>
                      <a:lstStyle/>
                      <a:p>
                        <a:pPr eaLnBrk="0" hangingPunct="0">
                          <a:spcBef>
                            <a:spcPct val="50000"/>
                          </a:spcBef>
                        </a:pPr>
                        <a:r>
                          <a:rPr lang="en-US" b="1"/>
                          <a:t>Fire</a:t>
                        </a:r>
                      </a:p>
                    </p:txBody>
                  </p:sp>
                </p:grpSp>
                <p:grpSp>
                  <p:nvGrpSpPr>
                    <p:cNvPr id="146" name="Group 213">
                      <a:extLst>
                        <a:ext uri="{FF2B5EF4-FFF2-40B4-BE49-F238E27FC236}">
                          <a16:creationId xmlns:a16="http://schemas.microsoft.com/office/drawing/2014/main" id="{B5CE26EF-78CE-745E-74D0-975476A43458}"/>
                        </a:ext>
                      </a:extLst>
                    </p:cNvPr>
                    <p:cNvGrpSpPr>
                      <a:grpSpLocks/>
                    </p:cNvGrpSpPr>
                    <p:nvPr/>
                  </p:nvGrpSpPr>
                  <p:grpSpPr bwMode="auto">
                    <a:xfrm>
                      <a:off x="1968" y="3648"/>
                      <a:ext cx="1053" cy="544"/>
                      <a:chOff x="768" y="2400"/>
                      <a:chExt cx="1053" cy="544"/>
                    </a:xfrm>
                  </p:grpSpPr>
                  <p:grpSp>
                    <p:nvGrpSpPr>
                      <p:cNvPr id="189" name="Group 214">
                        <a:extLst>
                          <a:ext uri="{FF2B5EF4-FFF2-40B4-BE49-F238E27FC236}">
                            <a16:creationId xmlns:a16="http://schemas.microsoft.com/office/drawing/2014/main" id="{FEE0AD8D-14C3-23B5-293B-D5C742EDD531}"/>
                          </a:ext>
                        </a:extLst>
                      </p:cNvPr>
                      <p:cNvGrpSpPr>
                        <a:grpSpLocks/>
                      </p:cNvGrpSpPr>
                      <p:nvPr/>
                    </p:nvGrpSpPr>
                    <p:grpSpPr bwMode="auto">
                      <a:xfrm>
                        <a:off x="1163" y="2400"/>
                        <a:ext cx="256" cy="358"/>
                        <a:chOff x="546" y="1254"/>
                        <a:chExt cx="288" cy="358"/>
                      </a:xfrm>
                    </p:grpSpPr>
                    <p:sp>
                      <p:nvSpPr>
                        <p:cNvPr id="191" name="Oval 215">
                          <a:extLst>
                            <a:ext uri="{FF2B5EF4-FFF2-40B4-BE49-F238E27FC236}">
                              <a16:creationId xmlns:a16="http://schemas.microsoft.com/office/drawing/2014/main" id="{F193D83B-0040-24BE-A065-E96AF30A0FA8}"/>
                            </a:ext>
                          </a:extLst>
                        </p:cNvPr>
                        <p:cNvSpPr>
                          <a:spLocks noChangeArrowheads="1"/>
                        </p:cNvSpPr>
                        <p:nvPr/>
                      </p:nvSpPr>
                      <p:spPr bwMode="auto">
                        <a:xfrm>
                          <a:off x="546" y="1254"/>
                          <a:ext cx="288" cy="358"/>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192" name="Oval 216">
                          <a:extLst>
                            <a:ext uri="{FF2B5EF4-FFF2-40B4-BE49-F238E27FC236}">
                              <a16:creationId xmlns:a16="http://schemas.microsoft.com/office/drawing/2014/main" id="{23D23329-8733-047B-A0F7-00DF4534B26A}"/>
                            </a:ext>
                          </a:extLst>
                        </p:cNvPr>
                        <p:cNvSpPr>
                          <a:spLocks noChangeArrowheads="1"/>
                        </p:cNvSpPr>
                        <p:nvPr/>
                      </p:nvSpPr>
                      <p:spPr bwMode="auto">
                        <a:xfrm>
                          <a:off x="551" y="1255"/>
                          <a:ext cx="262" cy="326"/>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193" name="Oval 217">
                          <a:extLst>
                            <a:ext uri="{FF2B5EF4-FFF2-40B4-BE49-F238E27FC236}">
                              <a16:creationId xmlns:a16="http://schemas.microsoft.com/office/drawing/2014/main" id="{1C9ACA6C-D512-59CB-3694-DBF24512A37E}"/>
                            </a:ext>
                          </a:extLst>
                        </p:cNvPr>
                        <p:cNvSpPr>
                          <a:spLocks noChangeArrowheads="1"/>
                        </p:cNvSpPr>
                        <p:nvPr/>
                      </p:nvSpPr>
                      <p:spPr bwMode="auto">
                        <a:xfrm>
                          <a:off x="557" y="1261"/>
                          <a:ext cx="233" cy="28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194" name="Oval 218">
                          <a:extLst>
                            <a:ext uri="{FF2B5EF4-FFF2-40B4-BE49-F238E27FC236}">
                              <a16:creationId xmlns:a16="http://schemas.microsoft.com/office/drawing/2014/main" id="{7B61AD15-EE04-722B-8646-7B4F3BD2EF87}"/>
                            </a:ext>
                          </a:extLst>
                        </p:cNvPr>
                        <p:cNvSpPr>
                          <a:spLocks noChangeArrowheads="1"/>
                        </p:cNvSpPr>
                        <p:nvPr/>
                      </p:nvSpPr>
                      <p:spPr bwMode="auto">
                        <a:xfrm>
                          <a:off x="563" y="1268"/>
                          <a:ext cx="204" cy="251"/>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195" name="Oval 219">
                          <a:extLst>
                            <a:ext uri="{FF2B5EF4-FFF2-40B4-BE49-F238E27FC236}">
                              <a16:creationId xmlns:a16="http://schemas.microsoft.com/office/drawing/2014/main" id="{AB13B094-C4DB-EC6D-442B-F76AA4A42E56}"/>
                            </a:ext>
                          </a:extLst>
                        </p:cNvPr>
                        <p:cNvSpPr>
                          <a:spLocks noChangeArrowheads="1"/>
                        </p:cNvSpPr>
                        <p:nvPr/>
                      </p:nvSpPr>
                      <p:spPr bwMode="auto">
                        <a:xfrm>
                          <a:off x="571" y="1274"/>
                          <a:ext cx="173" cy="21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196" name="Oval 220">
                          <a:extLst>
                            <a:ext uri="{FF2B5EF4-FFF2-40B4-BE49-F238E27FC236}">
                              <a16:creationId xmlns:a16="http://schemas.microsoft.com/office/drawing/2014/main" id="{C982170D-0721-C469-7E45-75A7F50685D5}"/>
                            </a:ext>
                          </a:extLst>
                        </p:cNvPr>
                        <p:cNvSpPr>
                          <a:spLocks noChangeArrowheads="1"/>
                        </p:cNvSpPr>
                        <p:nvPr/>
                      </p:nvSpPr>
                      <p:spPr bwMode="auto">
                        <a:xfrm>
                          <a:off x="578" y="1280"/>
                          <a:ext cx="142" cy="178"/>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197" name="Oval 221">
                          <a:extLst>
                            <a:ext uri="{FF2B5EF4-FFF2-40B4-BE49-F238E27FC236}">
                              <a16:creationId xmlns:a16="http://schemas.microsoft.com/office/drawing/2014/main" id="{AC35ED4D-558C-AEB4-1978-CE2B872B9445}"/>
                            </a:ext>
                          </a:extLst>
                        </p:cNvPr>
                        <p:cNvSpPr>
                          <a:spLocks noChangeArrowheads="1"/>
                        </p:cNvSpPr>
                        <p:nvPr/>
                      </p:nvSpPr>
                      <p:spPr bwMode="auto">
                        <a:xfrm>
                          <a:off x="584" y="1287"/>
                          <a:ext cx="113" cy="141"/>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198" name="Oval 222">
                          <a:extLst>
                            <a:ext uri="{FF2B5EF4-FFF2-40B4-BE49-F238E27FC236}">
                              <a16:creationId xmlns:a16="http://schemas.microsoft.com/office/drawing/2014/main" id="{B8F2D566-809B-B742-DC9B-2E24B69B5F5C}"/>
                            </a:ext>
                          </a:extLst>
                        </p:cNvPr>
                        <p:cNvSpPr>
                          <a:spLocks noChangeArrowheads="1"/>
                        </p:cNvSpPr>
                        <p:nvPr/>
                      </p:nvSpPr>
                      <p:spPr bwMode="auto">
                        <a:xfrm>
                          <a:off x="591" y="1293"/>
                          <a:ext cx="85" cy="103"/>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199" name="Oval 223">
                          <a:extLst>
                            <a:ext uri="{FF2B5EF4-FFF2-40B4-BE49-F238E27FC236}">
                              <a16:creationId xmlns:a16="http://schemas.microsoft.com/office/drawing/2014/main" id="{2A25BBB3-B6DD-F148-2A3B-E4490D1548A9}"/>
                            </a:ext>
                          </a:extLst>
                        </p:cNvPr>
                        <p:cNvSpPr>
                          <a:spLocks noChangeArrowheads="1"/>
                        </p:cNvSpPr>
                        <p:nvPr/>
                      </p:nvSpPr>
                      <p:spPr bwMode="auto">
                        <a:xfrm>
                          <a:off x="596" y="1295"/>
                          <a:ext cx="68" cy="83"/>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200" name="Oval 224">
                          <a:extLst>
                            <a:ext uri="{FF2B5EF4-FFF2-40B4-BE49-F238E27FC236}">
                              <a16:creationId xmlns:a16="http://schemas.microsoft.com/office/drawing/2014/main" id="{E9331FDA-DB29-9844-0035-7E9FA3E6C031}"/>
                            </a:ext>
                          </a:extLst>
                        </p:cNvPr>
                        <p:cNvSpPr>
                          <a:spLocks noChangeArrowheads="1"/>
                        </p:cNvSpPr>
                        <p:nvPr/>
                      </p:nvSpPr>
                      <p:spPr bwMode="auto">
                        <a:xfrm>
                          <a:off x="600" y="1300"/>
                          <a:ext cx="49" cy="6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201" name="Oval 225">
                          <a:extLst>
                            <a:ext uri="{FF2B5EF4-FFF2-40B4-BE49-F238E27FC236}">
                              <a16:creationId xmlns:a16="http://schemas.microsoft.com/office/drawing/2014/main" id="{9ABABFDB-8348-2BE9-65F4-8F2AF8DDB88A}"/>
                            </a:ext>
                          </a:extLst>
                        </p:cNvPr>
                        <p:cNvSpPr>
                          <a:spLocks noChangeArrowheads="1"/>
                        </p:cNvSpPr>
                        <p:nvPr/>
                      </p:nvSpPr>
                      <p:spPr bwMode="auto">
                        <a:xfrm>
                          <a:off x="604" y="1305"/>
                          <a:ext cx="32" cy="41"/>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190" name="Rectangle 226">
                        <a:extLst>
                          <a:ext uri="{FF2B5EF4-FFF2-40B4-BE49-F238E27FC236}">
                            <a16:creationId xmlns:a16="http://schemas.microsoft.com/office/drawing/2014/main" id="{F2F1C21A-F532-EF9D-5F5C-1A3CDBF8B233}"/>
                          </a:ext>
                        </a:extLst>
                      </p:cNvPr>
                      <p:cNvSpPr>
                        <a:spLocks noChangeArrowheads="1"/>
                      </p:cNvSpPr>
                      <p:nvPr/>
                    </p:nvSpPr>
                    <p:spPr bwMode="auto">
                      <a:xfrm>
                        <a:off x="768" y="2688"/>
                        <a:ext cx="1053" cy="256"/>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t>Corrections</a:t>
                        </a:r>
                      </a:p>
                    </p:txBody>
                  </p:sp>
                </p:grpSp>
                <p:grpSp>
                  <p:nvGrpSpPr>
                    <p:cNvPr id="147" name="Group 227">
                      <a:extLst>
                        <a:ext uri="{FF2B5EF4-FFF2-40B4-BE49-F238E27FC236}">
                          <a16:creationId xmlns:a16="http://schemas.microsoft.com/office/drawing/2014/main" id="{2CC30939-562E-493A-401E-330F6F51FA15}"/>
                        </a:ext>
                      </a:extLst>
                    </p:cNvPr>
                    <p:cNvGrpSpPr>
                      <a:grpSpLocks/>
                    </p:cNvGrpSpPr>
                    <p:nvPr/>
                  </p:nvGrpSpPr>
                  <p:grpSpPr bwMode="auto">
                    <a:xfrm>
                      <a:off x="4272" y="2448"/>
                      <a:ext cx="1173" cy="592"/>
                      <a:chOff x="4368" y="2016"/>
                      <a:chExt cx="1173" cy="592"/>
                    </a:xfrm>
                  </p:grpSpPr>
                  <p:sp>
                    <p:nvSpPr>
                      <p:cNvPr id="176" name="Rectangle 228">
                        <a:extLst>
                          <a:ext uri="{FF2B5EF4-FFF2-40B4-BE49-F238E27FC236}">
                            <a16:creationId xmlns:a16="http://schemas.microsoft.com/office/drawing/2014/main" id="{4C9ADE81-A809-ACE2-D574-25C7F4316BE6}"/>
                          </a:ext>
                        </a:extLst>
                      </p:cNvPr>
                      <p:cNvSpPr>
                        <a:spLocks noChangeArrowheads="1"/>
                      </p:cNvSpPr>
                      <p:nvPr/>
                    </p:nvSpPr>
                    <p:spPr bwMode="auto">
                      <a:xfrm>
                        <a:off x="4368" y="2352"/>
                        <a:ext cx="1173" cy="256"/>
                      </a:xfrm>
                      <a:prstGeom prst="rect">
                        <a:avLst/>
                      </a:prstGeom>
                      <a:noFill/>
                      <a:ln w="12700">
                        <a:noFill/>
                        <a:miter lim="800000"/>
                        <a:headEnd/>
                        <a:tailEnd/>
                      </a:ln>
                      <a:effectLst/>
                    </p:spPr>
                    <p:txBody>
                      <a:bodyPr wrap="square" lIns="90488" tIns="44450" rIns="90488" bIns="44450">
                        <a:spAutoFit/>
                      </a:bodyPr>
                      <a:lstStyle/>
                      <a:p>
                        <a:pPr eaLnBrk="0" hangingPunct="0">
                          <a:spcBef>
                            <a:spcPct val="50000"/>
                          </a:spcBef>
                        </a:pPr>
                        <a:r>
                          <a:rPr lang="en-US" b="1"/>
                          <a:t>Mental Health</a:t>
                        </a:r>
                      </a:p>
                    </p:txBody>
                  </p:sp>
                  <p:grpSp>
                    <p:nvGrpSpPr>
                      <p:cNvPr id="177" name="Group 229">
                        <a:extLst>
                          <a:ext uri="{FF2B5EF4-FFF2-40B4-BE49-F238E27FC236}">
                            <a16:creationId xmlns:a16="http://schemas.microsoft.com/office/drawing/2014/main" id="{FC1E8988-7529-5255-5F92-33711128C284}"/>
                          </a:ext>
                        </a:extLst>
                      </p:cNvPr>
                      <p:cNvGrpSpPr>
                        <a:grpSpLocks/>
                      </p:cNvGrpSpPr>
                      <p:nvPr/>
                    </p:nvGrpSpPr>
                    <p:grpSpPr bwMode="auto">
                      <a:xfrm>
                        <a:off x="4656" y="2016"/>
                        <a:ext cx="290" cy="404"/>
                        <a:chOff x="3629" y="3513"/>
                        <a:chExt cx="326" cy="404"/>
                      </a:xfrm>
                    </p:grpSpPr>
                    <p:sp>
                      <p:nvSpPr>
                        <p:cNvPr id="178" name="Oval 230">
                          <a:extLst>
                            <a:ext uri="{FF2B5EF4-FFF2-40B4-BE49-F238E27FC236}">
                              <a16:creationId xmlns:a16="http://schemas.microsoft.com/office/drawing/2014/main" id="{74299B06-8D96-F900-0147-6389E9824146}"/>
                            </a:ext>
                          </a:extLst>
                        </p:cNvPr>
                        <p:cNvSpPr>
                          <a:spLocks noChangeArrowheads="1"/>
                        </p:cNvSpPr>
                        <p:nvPr/>
                      </p:nvSpPr>
                      <p:spPr bwMode="auto">
                        <a:xfrm>
                          <a:off x="3629" y="3513"/>
                          <a:ext cx="326" cy="404"/>
                        </a:xfrm>
                        <a:prstGeom prst="ellipse">
                          <a:avLst/>
                        </a:prstGeom>
                        <a:solidFill>
                          <a:srgbClr val="200000"/>
                        </a:solidFill>
                        <a:ln w="12700">
                          <a:noFill/>
                          <a:round/>
                          <a:headEnd/>
                          <a:tailEnd/>
                        </a:ln>
                        <a:effectLst/>
                      </p:spPr>
                      <p:txBody>
                        <a:bodyPr wrap="none" anchor="ctr"/>
                        <a:lstStyle/>
                        <a:p>
                          <a:endParaRPr lang="en-US" b="1">
                            <a:solidFill>
                              <a:prstClr val="black"/>
                            </a:solidFill>
                          </a:endParaRPr>
                        </a:p>
                      </p:txBody>
                    </p:sp>
                    <p:sp>
                      <p:nvSpPr>
                        <p:cNvPr id="179" name="Oval 231">
                          <a:extLst>
                            <a:ext uri="{FF2B5EF4-FFF2-40B4-BE49-F238E27FC236}">
                              <a16:creationId xmlns:a16="http://schemas.microsoft.com/office/drawing/2014/main" id="{FEE5A86B-87C6-ACEB-EC2C-4BBFB5621053}"/>
                            </a:ext>
                          </a:extLst>
                        </p:cNvPr>
                        <p:cNvSpPr>
                          <a:spLocks noChangeArrowheads="1"/>
                        </p:cNvSpPr>
                        <p:nvPr/>
                      </p:nvSpPr>
                      <p:spPr bwMode="auto">
                        <a:xfrm>
                          <a:off x="3635" y="3516"/>
                          <a:ext cx="296" cy="366"/>
                        </a:xfrm>
                        <a:prstGeom prst="ellipse">
                          <a:avLst/>
                        </a:prstGeom>
                        <a:solidFill>
                          <a:srgbClr val="400000"/>
                        </a:solidFill>
                        <a:ln w="12700">
                          <a:noFill/>
                          <a:round/>
                          <a:headEnd/>
                          <a:tailEnd/>
                        </a:ln>
                        <a:effectLst/>
                      </p:spPr>
                      <p:txBody>
                        <a:bodyPr wrap="none" anchor="ctr"/>
                        <a:lstStyle/>
                        <a:p>
                          <a:endParaRPr lang="en-US" b="1">
                            <a:solidFill>
                              <a:prstClr val="black"/>
                            </a:solidFill>
                          </a:endParaRPr>
                        </a:p>
                      </p:txBody>
                    </p:sp>
                    <p:sp>
                      <p:nvSpPr>
                        <p:cNvPr id="180" name="Oval 232">
                          <a:extLst>
                            <a:ext uri="{FF2B5EF4-FFF2-40B4-BE49-F238E27FC236}">
                              <a16:creationId xmlns:a16="http://schemas.microsoft.com/office/drawing/2014/main" id="{5F1B6F6F-0A17-5E78-B285-68FB22E13FBC}"/>
                            </a:ext>
                          </a:extLst>
                        </p:cNvPr>
                        <p:cNvSpPr>
                          <a:spLocks noChangeArrowheads="1"/>
                        </p:cNvSpPr>
                        <p:nvPr/>
                      </p:nvSpPr>
                      <p:spPr bwMode="auto">
                        <a:xfrm>
                          <a:off x="3642" y="3522"/>
                          <a:ext cx="263" cy="326"/>
                        </a:xfrm>
                        <a:prstGeom prst="ellipse">
                          <a:avLst/>
                        </a:prstGeom>
                        <a:solidFill>
                          <a:srgbClr val="600000"/>
                        </a:solidFill>
                        <a:ln w="12700">
                          <a:noFill/>
                          <a:round/>
                          <a:headEnd/>
                          <a:tailEnd/>
                        </a:ln>
                        <a:effectLst/>
                      </p:spPr>
                      <p:txBody>
                        <a:bodyPr wrap="none" anchor="ctr"/>
                        <a:lstStyle/>
                        <a:p>
                          <a:endParaRPr lang="en-US" b="1">
                            <a:solidFill>
                              <a:prstClr val="black"/>
                            </a:solidFill>
                          </a:endParaRPr>
                        </a:p>
                      </p:txBody>
                    </p:sp>
                    <p:sp>
                      <p:nvSpPr>
                        <p:cNvPr id="181" name="Oval 233">
                          <a:extLst>
                            <a:ext uri="{FF2B5EF4-FFF2-40B4-BE49-F238E27FC236}">
                              <a16:creationId xmlns:a16="http://schemas.microsoft.com/office/drawing/2014/main" id="{685BE27B-CB41-9CE8-1423-14C6DDD57138}"/>
                            </a:ext>
                          </a:extLst>
                        </p:cNvPr>
                        <p:cNvSpPr>
                          <a:spLocks noChangeArrowheads="1"/>
                        </p:cNvSpPr>
                        <p:nvPr/>
                      </p:nvSpPr>
                      <p:spPr bwMode="auto">
                        <a:xfrm>
                          <a:off x="3649" y="3529"/>
                          <a:ext cx="230" cy="284"/>
                        </a:xfrm>
                        <a:prstGeom prst="ellipse">
                          <a:avLst/>
                        </a:prstGeom>
                        <a:solidFill>
                          <a:srgbClr val="800000"/>
                        </a:solidFill>
                        <a:ln w="12700">
                          <a:noFill/>
                          <a:round/>
                          <a:headEnd/>
                          <a:tailEnd/>
                        </a:ln>
                        <a:effectLst/>
                      </p:spPr>
                      <p:txBody>
                        <a:bodyPr wrap="none" anchor="ctr"/>
                        <a:lstStyle/>
                        <a:p>
                          <a:endParaRPr lang="en-US" b="1">
                            <a:solidFill>
                              <a:prstClr val="black"/>
                            </a:solidFill>
                          </a:endParaRPr>
                        </a:p>
                      </p:txBody>
                    </p:sp>
                    <p:sp>
                      <p:nvSpPr>
                        <p:cNvPr id="182" name="Oval 234">
                          <a:extLst>
                            <a:ext uri="{FF2B5EF4-FFF2-40B4-BE49-F238E27FC236}">
                              <a16:creationId xmlns:a16="http://schemas.microsoft.com/office/drawing/2014/main" id="{9872D7C1-13F8-DBDD-D3A2-46E8DCCEB6AB}"/>
                            </a:ext>
                          </a:extLst>
                        </p:cNvPr>
                        <p:cNvSpPr>
                          <a:spLocks noChangeArrowheads="1"/>
                        </p:cNvSpPr>
                        <p:nvPr/>
                      </p:nvSpPr>
                      <p:spPr bwMode="auto">
                        <a:xfrm>
                          <a:off x="3658" y="3535"/>
                          <a:ext cx="196" cy="244"/>
                        </a:xfrm>
                        <a:prstGeom prst="ellipse">
                          <a:avLst/>
                        </a:prstGeom>
                        <a:solidFill>
                          <a:srgbClr val="A00000"/>
                        </a:solidFill>
                        <a:ln w="12700">
                          <a:noFill/>
                          <a:round/>
                          <a:headEnd/>
                          <a:tailEnd/>
                        </a:ln>
                        <a:effectLst/>
                      </p:spPr>
                      <p:txBody>
                        <a:bodyPr wrap="none" anchor="ctr"/>
                        <a:lstStyle/>
                        <a:p>
                          <a:endParaRPr lang="en-US" b="1">
                            <a:solidFill>
                              <a:prstClr val="black"/>
                            </a:solidFill>
                          </a:endParaRPr>
                        </a:p>
                      </p:txBody>
                    </p:sp>
                    <p:sp>
                      <p:nvSpPr>
                        <p:cNvPr id="183" name="Oval 235">
                          <a:extLst>
                            <a:ext uri="{FF2B5EF4-FFF2-40B4-BE49-F238E27FC236}">
                              <a16:creationId xmlns:a16="http://schemas.microsoft.com/office/drawing/2014/main" id="{BD23B678-355C-9276-459B-48BF91F989C0}"/>
                            </a:ext>
                          </a:extLst>
                        </p:cNvPr>
                        <p:cNvSpPr>
                          <a:spLocks noChangeArrowheads="1"/>
                        </p:cNvSpPr>
                        <p:nvPr/>
                      </p:nvSpPr>
                      <p:spPr bwMode="auto">
                        <a:xfrm>
                          <a:off x="3665" y="3543"/>
                          <a:ext cx="163" cy="201"/>
                        </a:xfrm>
                        <a:prstGeom prst="ellipse">
                          <a:avLst/>
                        </a:prstGeom>
                        <a:solidFill>
                          <a:srgbClr val="C00000"/>
                        </a:solidFill>
                        <a:ln w="12700">
                          <a:noFill/>
                          <a:round/>
                          <a:headEnd/>
                          <a:tailEnd/>
                        </a:ln>
                        <a:effectLst/>
                      </p:spPr>
                      <p:txBody>
                        <a:bodyPr wrap="none" anchor="ctr"/>
                        <a:lstStyle/>
                        <a:p>
                          <a:endParaRPr lang="en-US" b="1">
                            <a:solidFill>
                              <a:prstClr val="black"/>
                            </a:solidFill>
                          </a:endParaRPr>
                        </a:p>
                      </p:txBody>
                    </p:sp>
                    <p:sp>
                      <p:nvSpPr>
                        <p:cNvPr id="184" name="Oval 236">
                          <a:extLst>
                            <a:ext uri="{FF2B5EF4-FFF2-40B4-BE49-F238E27FC236}">
                              <a16:creationId xmlns:a16="http://schemas.microsoft.com/office/drawing/2014/main" id="{94530853-8BFD-5B7E-9791-A5B96D3A9773}"/>
                            </a:ext>
                          </a:extLst>
                        </p:cNvPr>
                        <p:cNvSpPr>
                          <a:spLocks noChangeArrowheads="1"/>
                        </p:cNvSpPr>
                        <p:nvPr/>
                      </p:nvSpPr>
                      <p:spPr bwMode="auto">
                        <a:xfrm>
                          <a:off x="3672" y="3551"/>
                          <a:ext cx="130" cy="160"/>
                        </a:xfrm>
                        <a:prstGeom prst="ellipse">
                          <a:avLst/>
                        </a:prstGeom>
                        <a:solidFill>
                          <a:srgbClr val="E00000"/>
                        </a:solidFill>
                        <a:ln w="12700">
                          <a:noFill/>
                          <a:round/>
                          <a:headEnd/>
                          <a:tailEnd/>
                        </a:ln>
                        <a:effectLst/>
                      </p:spPr>
                      <p:txBody>
                        <a:bodyPr wrap="none" anchor="ctr"/>
                        <a:lstStyle/>
                        <a:p>
                          <a:endParaRPr lang="en-US" b="1">
                            <a:solidFill>
                              <a:prstClr val="black"/>
                            </a:solidFill>
                          </a:endParaRPr>
                        </a:p>
                      </p:txBody>
                    </p:sp>
                    <p:sp>
                      <p:nvSpPr>
                        <p:cNvPr id="185" name="Oval 237">
                          <a:extLst>
                            <a:ext uri="{FF2B5EF4-FFF2-40B4-BE49-F238E27FC236}">
                              <a16:creationId xmlns:a16="http://schemas.microsoft.com/office/drawing/2014/main" id="{FDBE94E3-3775-34E1-ECC4-457C58A3C238}"/>
                            </a:ext>
                          </a:extLst>
                        </p:cNvPr>
                        <p:cNvSpPr>
                          <a:spLocks noChangeArrowheads="1"/>
                        </p:cNvSpPr>
                        <p:nvPr/>
                      </p:nvSpPr>
                      <p:spPr bwMode="auto">
                        <a:xfrm>
                          <a:off x="3680" y="3558"/>
                          <a:ext cx="96" cy="117"/>
                        </a:xfrm>
                        <a:prstGeom prst="ellipse">
                          <a:avLst/>
                        </a:prstGeom>
                        <a:solidFill>
                          <a:srgbClr val="FF0000"/>
                        </a:solidFill>
                        <a:ln w="12700">
                          <a:noFill/>
                          <a:round/>
                          <a:headEnd/>
                          <a:tailEnd/>
                        </a:ln>
                        <a:effectLst/>
                      </p:spPr>
                      <p:txBody>
                        <a:bodyPr wrap="none" anchor="ctr"/>
                        <a:lstStyle/>
                        <a:p>
                          <a:endParaRPr lang="en-US" b="1">
                            <a:solidFill>
                              <a:prstClr val="black"/>
                            </a:solidFill>
                          </a:endParaRPr>
                        </a:p>
                      </p:txBody>
                    </p:sp>
                    <p:sp>
                      <p:nvSpPr>
                        <p:cNvPr id="186" name="Oval 238">
                          <a:extLst>
                            <a:ext uri="{FF2B5EF4-FFF2-40B4-BE49-F238E27FC236}">
                              <a16:creationId xmlns:a16="http://schemas.microsoft.com/office/drawing/2014/main" id="{BB65DBF6-6781-1E8F-6414-E332093C7FF7}"/>
                            </a:ext>
                          </a:extLst>
                        </p:cNvPr>
                        <p:cNvSpPr>
                          <a:spLocks noChangeArrowheads="1"/>
                        </p:cNvSpPr>
                        <p:nvPr/>
                      </p:nvSpPr>
                      <p:spPr bwMode="auto">
                        <a:xfrm>
                          <a:off x="3686" y="3559"/>
                          <a:ext cx="77" cy="95"/>
                        </a:xfrm>
                        <a:prstGeom prst="ellipse">
                          <a:avLst/>
                        </a:prstGeom>
                        <a:solidFill>
                          <a:srgbClr val="FF4040"/>
                        </a:solidFill>
                        <a:ln w="12700">
                          <a:noFill/>
                          <a:round/>
                          <a:headEnd/>
                          <a:tailEnd/>
                        </a:ln>
                        <a:effectLst/>
                      </p:spPr>
                      <p:txBody>
                        <a:bodyPr wrap="none" anchor="ctr"/>
                        <a:lstStyle/>
                        <a:p>
                          <a:endParaRPr lang="en-US" b="1">
                            <a:solidFill>
                              <a:prstClr val="black"/>
                            </a:solidFill>
                          </a:endParaRPr>
                        </a:p>
                      </p:txBody>
                    </p:sp>
                    <p:sp>
                      <p:nvSpPr>
                        <p:cNvPr id="187" name="Oval 239">
                          <a:extLst>
                            <a:ext uri="{FF2B5EF4-FFF2-40B4-BE49-F238E27FC236}">
                              <a16:creationId xmlns:a16="http://schemas.microsoft.com/office/drawing/2014/main" id="{47D98C73-EC3A-3583-5E53-6C5BCA7B2108}"/>
                            </a:ext>
                          </a:extLst>
                        </p:cNvPr>
                        <p:cNvSpPr>
                          <a:spLocks noChangeArrowheads="1"/>
                        </p:cNvSpPr>
                        <p:nvPr/>
                      </p:nvSpPr>
                      <p:spPr bwMode="auto">
                        <a:xfrm>
                          <a:off x="3690" y="3565"/>
                          <a:ext cx="56" cy="71"/>
                        </a:xfrm>
                        <a:prstGeom prst="ellipse">
                          <a:avLst/>
                        </a:prstGeom>
                        <a:solidFill>
                          <a:srgbClr val="FF8080"/>
                        </a:solidFill>
                        <a:ln w="12700">
                          <a:noFill/>
                          <a:round/>
                          <a:headEnd/>
                          <a:tailEnd/>
                        </a:ln>
                        <a:effectLst/>
                      </p:spPr>
                      <p:txBody>
                        <a:bodyPr wrap="none" anchor="ctr"/>
                        <a:lstStyle/>
                        <a:p>
                          <a:endParaRPr lang="en-US" b="1">
                            <a:solidFill>
                              <a:prstClr val="black"/>
                            </a:solidFill>
                          </a:endParaRPr>
                        </a:p>
                      </p:txBody>
                    </p:sp>
                    <p:sp>
                      <p:nvSpPr>
                        <p:cNvPr id="188" name="Oval 240">
                          <a:extLst>
                            <a:ext uri="{FF2B5EF4-FFF2-40B4-BE49-F238E27FC236}">
                              <a16:creationId xmlns:a16="http://schemas.microsoft.com/office/drawing/2014/main" id="{B99C84D1-A27A-418A-FAA6-69F685B8C7B1}"/>
                            </a:ext>
                          </a:extLst>
                        </p:cNvPr>
                        <p:cNvSpPr>
                          <a:spLocks noChangeArrowheads="1"/>
                        </p:cNvSpPr>
                        <p:nvPr/>
                      </p:nvSpPr>
                      <p:spPr bwMode="auto">
                        <a:xfrm>
                          <a:off x="3694" y="3570"/>
                          <a:ext cx="38" cy="49"/>
                        </a:xfrm>
                        <a:prstGeom prst="ellipse">
                          <a:avLst/>
                        </a:prstGeom>
                        <a:solidFill>
                          <a:srgbClr val="FFC0C0"/>
                        </a:solidFill>
                        <a:ln w="12700">
                          <a:noFill/>
                          <a:round/>
                          <a:headEnd/>
                          <a:tailEnd/>
                        </a:ln>
                        <a:effectLst/>
                      </p:spPr>
                      <p:txBody>
                        <a:bodyPr wrap="none" anchor="ctr"/>
                        <a:lstStyle/>
                        <a:p>
                          <a:endParaRPr lang="en-US" b="1">
                            <a:solidFill>
                              <a:prstClr val="black"/>
                            </a:solidFill>
                          </a:endParaRPr>
                        </a:p>
                      </p:txBody>
                    </p:sp>
                  </p:grpSp>
                </p:grpSp>
                <p:grpSp>
                  <p:nvGrpSpPr>
                    <p:cNvPr id="148" name="Group 241">
                      <a:extLst>
                        <a:ext uri="{FF2B5EF4-FFF2-40B4-BE49-F238E27FC236}">
                          <a16:creationId xmlns:a16="http://schemas.microsoft.com/office/drawing/2014/main" id="{EC05EE7F-AE89-0BE0-340D-05908001D9E9}"/>
                        </a:ext>
                      </a:extLst>
                    </p:cNvPr>
                    <p:cNvGrpSpPr>
                      <a:grpSpLocks/>
                    </p:cNvGrpSpPr>
                    <p:nvPr/>
                  </p:nvGrpSpPr>
                  <p:grpSpPr bwMode="auto">
                    <a:xfrm>
                      <a:off x="3174" y="2736"/>
                      <a:ext cx="1336" cy="583"/>
                      <a:chOff x="829" y="948"/>
                      <a:chExt cx="1503" cy="583"/>
                    </a:xfrm>
                  </p:grpSpPr>
                  <p:grpSp>
                    <p:nvGrpSpPr>
                      <p:cNvPr id="163" name="Group 242">
                        <a:extLst>
                          <a:ext uri="{FF2B5EF4-FFF2-40B4-BE49-F238E27FC236}">
                            <a16:creationId xmlns:a16="http://schemas.microsoft.com/office/drawing/2014/main" id="{643730AD-8C58-EC25-79F2-3224097C6D12}"/>
                          </a:ext>
                        </a:extLst>
                      </p:cNvPr>
                      <p:cNvGrpSpPr>
                        <a:grpSpLocks/>
                      </p:cNvGrpSpPr>
                      <p:nvPr/>
                    </p:nvGrpSpPr>
                    <p:grpSpPr bwMode="auto">
                      <a:xfrm>
                        <a:off x="1379" y="948"/>
                        <a:ext cx="324" cy="401"/>
                        <a:chOff x="1379" y="948"/>
                        <a:chExt cx="324" cy="401"/>
                      </a:xfrm>
                    </p:grpSpPr>
                    <p:sp>
                      <p:nvSpPr>
                        <p:cNvPr id="165" name="Oval 243">
                          <a:extLst>
                            <a:ext uri="{FF2B5EF4-FFF2-40B4-BE49-F238E27FC236}">
                              <a16:creationId xmlns:a16="http://schemas.microsoft.com/office/drawing/2014/main" id="{8965309B-A99C-B927-1929-0FC292027C49}"/>
                            </a:ext>
                          </a:extLst>
                        </p:cNvPr>
                        <p:cNvSpPr>
                          <a:spLocks noChangeArrowheads="1"/>
                        </p:cNvSpPr>
                        <p:nvPr/>
                      </p:nvSpPr>
                      <p:spPr bwMode="auto">
                        <a:xfrm>
                          <a:off x="1379" y="948"/>
                          <a:ext cx="324" cy="401"/>
                        </a:xfrm>
                        <a:prstGeom prst="ellipse">
                          <a:avLst/>
                        </a:prstGeom>
                        <a:solidFill>
                          <a:srgbClr val="000020"/>
                        </a:solidFill>
                        <a:ln w="12700">
                          <a:noFill/>
                          <a:round/>
                          <a:headEnd/>
                          <a:tailEnd/>
                        </a:ln>
                        <a:effectLst/>
                      </p:spPr>
                      <p:txBody>
                        <a:bodyPr wrap="none" anchor="ctr"/>
                        <a:lstStyle/>
                        <a:p>
                          <a:endParaRPr lang="en-US" b="1">
                            <a:solidFill>
                              <a:prstClr val="black"/>
                            </a:solidFill>
                          </a:endParaRPr>
                        </a:p>
                      </p:txBody>
                    </p:sp>
                    <p:sp>
                      <p:nvSpPr>
                        <p:cNvPr id="166" name="Oval 244">
                          <a:extLst>
                            <a:ext uri="{FF2B5EF4-FFF2-40B4-BE49-F238E27FC236}">
                              <a16:creationId xmlns:a16="http://schemas.microsoft.com/office/drawing/2014/main" id="{13C66C2B-3A22-FF33-17B8-75FF33A2D20E}"/>
                            </a:ext>
                          </a:extLst>
                        </p:cNvPr>
                        <p:cNvSpPr>
                          <a:spLocks noChangeArrowheads="1"/>
                        </p:cNvSpPr>
                        <p:nvPr/>
                      </p:nvSpPr>
                      <p:spPr bwMode="auto">
                        <a:xfrm>
                          <a:off x="1384" y="949"/>
                          <a:ext cx="296" cy="366"/>
                        </a:xfrm>
                        <a:prstGeom prst="ellipse">
                          <a:avLst/>
                        </a:prstGeom>
                        <a:solidFill>
                          <a:srgbClr val="000040"/>
                        </a:solidFill>
                        <a:ln w="12700">
                          <a:noFill/>
                          <a:round/>
                          <a:headEnd/>
                          <a:tailEnd/>
                        </a:ln>
                        <a:effectLst/>
                      </p:spPr>
                      <p:txBody>
                        <a:bodyPr wrap="none" anchor="ctr"/>
                        <a:lstStyle/>
                        <a:p>
                          <a:endParaRPr lang="en-US" b="1">
                            <a:solidFill>
                              <a:prstClr val="black"/>
                            </a:solidFill>
                          </a:endParaRPr>
                        </a:p>
                      </p:txBody>
                    </p:sp>
                    <p:sp>
                      <p:nvSpPr>
                        <p:cNvPr id="167" name="Oval 245">
                          <a:extLst>
                            <a:ext uri="{FF2B5EF4-FFF2-40B4-BE49-F238E27FC236}">
                              <a16:creationId xmlns:a16="http://schemas.microsoft.com/office/drawing/2014/main" id="{B0BE0822-0C29-94E3-11C0-BD53CD225B19}"/>
                            </a:ext>
                          </a:extLst>
                        </p:cNvPr>
                        <p:cNvSpPr>
                          <a:spLocks noChangeArrowheads="1"/>
                        </p:cNvSpPr>
                        <p:nvPr/>
                      </p:nvSpPr>
                      <p:spPr bwMode="auto">
                        <a:xfrm>
                          <a:off x="1391" y="956"/>
                          <a:ext cx="263" cy="324"/>
                        </a:xfrm>
                        <a:prstGeom prst="ellipse">
                          <a:avLst/>
                        </a:prstGeom>
                        <a:solidFill>
                          <a:srgbClr val="000060"/>
                        </a:solidFill>
                        <a:ln w="12700">
                          <a:noFill/>
                          <a:round/>
                          <a:headEnd/>
                          <a:tailEnd/>
                        </a:ln>
                        <a:effectLst/>
                      </p:spPr>
                      <p:txBody>
                        <a:bodyPr wrap="none" anchor="ctr"/>
                        <a:lstStyle/>
                        <a:p>
                          <a:endParaRPr lang="en-US" b="1">
                            <a:solidFill>
                              <a:prstClr val="black"/>
                            </a:solidFill>
                          </a:endParaRPr>
                        </a:p>
                      </p:txBody>
                    </p:sp>
                    <p:sp>
                      <p:nvSpPr>
                        <p:cNvPr id="168" name="Oval 246">
                          <a:extLst>
                            <a:ext uri="{FF2B5EF4-FFF2-40B4-BE49-F238E27FC236}">
                              <a16:creationId xmlns:a16="http://schemas.microsoft.com/office/drawing/2014/main" id="{A0F2D53D-914C-D01C-5678-A84470588245}"/>
                            </a:ext>
                          </a:extLst>
                        </p:cNvPr>
                        <p:cNvSpPr>
                          <a:spLocks noChangeArrowheads="1"/>
                        </p:cNvSpPr>
                        <p:nvPr/>
                      </p:nvSpPr>
                      <p:spPr bwMode="auto">
                        <a:xfrm>
                          <a:off x="1398" y="963"/>
                          <a:ext cx="231" cy="283"/>
                        </a:xfrm>
                        <a:prstGeom prst="ellipse">
                          <a:avLst/>
                        </a:prstGeom>
                        <a:solidFill>
                          <a:srgbClr val="000080"/>
                        </a:solidFill>
                        <a:ln w="12700">
                          <a:noFill/>
                          <a:round/>
                          <a:headEnd/>
                          <a:tailEnd/>
                        </a:ln>
                        <a:effectLst/>
                      </p:spPr>
                      <p:txBody>
                        <a:bodyPr wrap="none" anchor="ctr"/>
                        <a:lstStyle/>
                        <a:p>
                          <a:endParaRPr lang="en-US" b="1">
                            <a:solidFill>
                              <a:prstClr val="black"/>
                            </a:solidFill>
                          </a:endParaRPr>
                        </a:p>
                      </p:txBody>
                    </p:sp>
                    <p:sp>
                      <p:nvSpPr>
                        <p:cNvPr id="169" name="Oval 247">
                          <a:extLst>
                            <a:ext uri="{FF2B5EF4-FFF2-40B4-BE49-F238E27FC236}">
                              <a16:creationId xmlns:a16="http://schemas.microsoft.com/office/drawing/2014/main" id="{40601B71-99C5-5718-A8E8-88BE8AD9AA72}"/>
                            </a:ext>
                          </a:extLst>
                        </p:cNvPr>
                        <p:cNvSpPr>
                          <a:spLocks noChangeArrowheads="1"/>
                        </p:cNvSpPr>
                        <p:nvPr/>
                      </p:nvSpPr>
                      <p:spPr bwMode="auto">
                        <a:xfrm>
                          <a:off x="1407" y="969"/>
                          <a:ext cx="197" cy="242"/>
                        </a:xfrm>
                        <a:prstGeom prst="ellipse">
                          <a:avLst/>
                        </a:prstGeom>
                        <a:solidFill>
                          <a:srgbClr val="0000A0"/>
                        </a:solidFill>
                        <a:ln w="12700">
                          <a:noFill/>
                          <a:round/>
                          <a:headEnd/>
                          <a:tailEnd/>
                        </a:ln>
                        <a:effectLst/>
                      </p:spPr>
                      <p:txBody>
                        <a:bodyPr wrap="none" anchor="ctr"/>
                        <a:lstStyle/>
                        <a:p>
                          <a:endParaRPr lang="en-US" b="1">
                            <a:solidFill>
                              <a:prstClr val="black"/>
                            </a:solidFill>
                          </a:endParaRPr>
                        </a:p>
                      </p:txBody>
                    </p:sp>
                    <p:sp>
                      <p:nvSpPr>
                        <p:cNvPr id="170" name="Oval 248">
                          <a:extLst>
                            <a:ext uri="{FF2B5EF4-FFF2-40B4-BE49-F238E27FC236}">
                              <a16:creationId xmlns:a16="http://schemas.microsoft.com/office/drawing/2014/main" id="{7ADBA3B9-3FA4-C828-D27B-97743A466284}"/>
                            </a:ext>
                          </a:extLst>
                        </p:cNvPr>
                        <p:cNvSpPr>
                          <a:spLocks noChangeArrowheads="1"/>
                        </p:cNvSpPr>
                        <p:nvPr/>
                      </p:nvSpPr>
                      <p:spPr bwMode="auto">
                        <a:xfrm>
                          <a:off x="1414" y="977"/>
                          <a:ext cx="163" cy="200"/>
                        </a:xfrm>
                        <a:prstGeom prst="ellipse">
                          <a:avLst/>
                        </a:prstGeom>
                        <a:solidFill>
                          <a:srgbClr val="0000C4"/>
                        </a:solidFill>
                        <a:ln w="12700">
                          <a:noFill/>
                          <a:round/>
                          <a:headEnd/>
                          <a:tailEnd/>
                        </a:ln>
                        <a:effectLst/>
                      </p:spPr>
                      <p:txBody>
                        <a:bodyPr wrap="none" anchor="ctr"/>
                        <a:lstStyle/>
                        <a:p>
                          <a:endParaRPr lang="en-US" b="1">
                            <a:solidFill>
                              <a:prstClr val="black"/>
                            </a:solidFill>
                          </a:endParaRPr>
                        </a:p>
                      </p:txBody>
                    </p:sp>
                    <p:sp>
                      <p:nvSpPr>
                        <p:cNvPr id="171" name="Oval 249">
                          <a:extLst>
                            <a:ext uri="{FF2B5EF4-FFF2-40B4-BE49-F238E27FC236}">
                              <a16:creationId xmlns:a16="http://schemas.microsoft.com/office/drawing/2014/main" id="{E3ECACA4-66F1-8DCF-BE8F-BC5A67723257}"/>
                            </a:ext>
                          </a:extLst>
                        </p:cNvPr>
                        <p:cNvSpPr>
                          <a:spLocks noChangeArrowheads="1"/>
                        </p:cNvSpPr>
                        <p:nvPr/>
                      </p:nvSpPr>
                      <p:spPr bwMode="auto">
                        <a:xfrm>
                          <a:off x="1421" y="985"/>
                          <a:ext cx="130" cy="160"/>
                        </a:xfrm>
                        <a:prstGeom prst="ellipse">
                          <a:avLst/>
                        </a:prstGeom>
                        <a:solidFill>
                          <a:srgbClr val="0000E0"/>
                        </a:solidFill>
                        <a:ln w="12700">
                          <a:noFill/>
                          <a:round/>
                          <a:headEnd/>
                          <a:tailEnd/>
                        </a:ln>
                        <a:effectLst/>
                      </p:spPr>
                      <p:txBody>
                        <a:bodyPr wrap="none" anchor="ctr"/>
                        <a:lstStyle/>
                        <a:p>
                          <a:endParaRPr lang="en-US" b="1">
                            <a:solidFill>
                              <a:prstClr val="black"/>
                            </a:solidFill>
                          </a:endParaRPr>
                        </a:p>
                      </p:txBody>
                    </p:sp>
                    <p:sp>
                      <p:nvSpPr>
                        <p:cNvPr id="172" name="Oval 250">
                          <a:extLst>
                            <a:ext uri="{FF2B5EF4-FFF2-40B4-BE49-F238E27FC236}">
                              <a16:creationId xmlns:a16="http://schemas.microsoft.com/office/drawing/2014/main" id="{A90B9D71-527F-98CA-30D7-694964520CD8}"/>
                            </a:ext>
                          </a:extLst>
                        </p:cNvPr>
                        <p:cNvSpPr>
                          <a:spLocks noChangeArrowheads="1"/>
                        </p:cNvSpPr>
                        <p:nvPr/>
                      </p:nvSpPr>
                      <p:spPr bwMode="auto">
                        <a:xfrm>
                          <a:off x="1429" y="991"/>
                          <a:ext cx="96" cy="118"/>
                        </a:xfrm>
                        <a:prstGeom prst="ellipse">
                          <a:avLst/>
                        </a:prstGeom>
                        <a:solidFill>
                          <a:srgbClr val="0000FF"/>
                        </a:solidFill>
                        <a:ln w="12700">
                          <a:noFill/>
                          <a:round/>
                          <a:headEnd/>
                          <a:tailEnd/>
                        </a:ln>
                        <a:effectLst/>
                      </p:spPr>
                      <p:txBody>
                        <a:bodyPr wrap="none" anchor="ctr"/>
                        <a:lstStyle/>
                        <a:p>
                          <a:endParaRPr lang="en-US" b="1">
                            <a:solidFill>
                              <a:prstClr val="black"/>
                            </a:solidFill>
                          </a:endParaRPr>
                        </a:p>
                      </p:txBody>
                    </p:sp>
                    <p:sp>
                      <p:nvSpPr>
                        <p:cNvPr id="173" name="Oval 251">
                          <a:extLst>
                            <a:ext uri="{FF2B5EF4-FFF2-40B4-BE49-F238E27FC236}">
                              <a16:creationId xmlns:a16="http://schemas.microsoft.com/office/drawing/2014/main" id="{484CA09D-7D44-8F63-94D4-EEBE48A4CB90}"/>
                            </a:ext>
                          </a:extLst>
                        </p:cNvPr>
                        <p:cNvSpPr>
                          <a:spLocks noChangeArrowheads="1"/>
                        </p:cNvSpPr>
                        <p:nvPr/>
                      </p:nvSpPr>
                      <p:spPr bwMode="auto">
                        <a:xfrm>
                          <a:off x="1435" y="993"/>
                          <a:ext cx="77" cy="96"/>
                        </a:xfrm>
                        <a:prstGeom prst="ellipse">
                          <a:avLst/>
                        </a:prstGeom>
                        <a:solidFill>
                          <a:srgbClr val="4040FF"/>
                        </a:solidFill>
                        <a:ln w="12700">
                          <a:noFill/>
                          <a:round/>
                          <a:headEnd/>
                          <a:tailEnd/>
                        </a:ln>
                        <a:effectLst/>
                      </p:spPr>
                      <p:txBody>
                        <a:bodyPr wrap="none" anchor="ctr"/>
                        <a:lstStyle/>
                        <a:p>
                          <a:endParaRPr lang="en-US" b="1">
                            <a:solidFill>
                              <a:prstClr val="black"/>
                            </a:solidFill>
                          </a:endParaRPr>
                        </a:p>
                      </p:txBody>
                    </p:sp>
                    <p:sp>
                      <p:nvSpPr>
                        <p:cNvPr id="174" name="Oval 252">
                          <a:extLst>
                            <a:ext uri="{FF2B5EF4-FFF2-40B4-BE49-F238E27FC236}">
                              <a16:creationId xmlns:a16="http://schemas.microsoft.com/office/drawing/2014/main" id="{F63854ED-6A1B-AABE-7076-B3DE8396FA25}"/>
                            </a:ext>
                          </a:extLst>
                        </p:cNvPr>
                        <p:cNvSpPr>
                          <a:spLocks noChangeArrowheads="1"/>
                        </p:cNvSpPr>
                        <p:nvPr/>
                      </p:nvSpPr>
                      <p:spPr bwMode="auto">
                        <a:xfrm>
                          <a:off x="1439" y="999"/>
                          <a:ext cx="56" cy="71"/>
                        </a:xfrm>
                        <a:prstGeom prst="ellipse">
                          <a:avLst/>
                        </a:prstGeom>
                        <a:solidFill>
                          <a:srgbClr val="8080FF"/>
                        </a:solidFill>
                        <a:ln w="12700">
                          <a:noFill/>
                          <a:round/>
                          <a:headEnd/>
                          <a:tailEnd/>
                        </a:ln>
                        <a:effectLst/>
                      </p:spPr>
                      <p:txBody>
                        <a:bodyPr wrap="none" anchor="ctr"/>
                        <a:lstStyle/>
                        <a:p>
                          <a:endParaRPr lang="en-US" b="1">
                            <a:solidFill>
                              <a:prstClr val="black"/>
                            </a:solidFill>
                          </a:endParaRPr>
                        </a:p>
                      </p:txBody>
                    </p:sp>
                    <p:sp>
                      <p:nvSpPr>
                        <p:cNvPr id="175" name="Oval 253">
                          <a:extLst>
                            <a:ext uri="{FF2B5EF4-FFF2-40B4-BE49-F238E27FC236}">
                              <a16:creationId xmlns:a16="http://schemas.microsoft.com/office/drawing/2014/main" id="{3294986B-1362-4DBB-5E7D-4A77D5CEF256}"/>
                            </a:ext>
                          </a:extLst>
                        </p:cNvPr>
                        <p:cNvSpPr>
                          <a:spLocks noChangeArrowheads="1"/>
                        </p:cNvSpPr>
                        <p:nvPr/>
                      </p:nvSpPr>
                      <p:spPr bwMode="auto">
                        <a:xfrm>
                          <a:off x="1443" y="1004"/>
                          <a:ext cx="37" cy="48"/>
                        </a:xfrm>
                        <a:prstGeom prst="ellipse">
                          <a:avLst/>
                        </a:prstGeom>
                        <a:solidFill>
                          <a:srgbClr val="C0C0FF"/>
                        </a:solidFill>
                        <a:ln w="12700">
                          <a:noFill/>
                          <a:round/>
                          <a:headEnd/>
                          <a:tailEnd/>
                        </a:ln>
                        <a:effectLst/>
                      </p:spPr>
                      <p:txBody>
                        <a:bodyPr wrap="none" anchor="ctr"/>
                        <a:lstStyle/>
                        <a:p>
                          <a:endParaRPr lang="en-US" b="1">
                            <a:solidFill>
                              <a:prstClr val="black"/>
                            </a:solidFill>
                          </a:endParaRPr>
                        </a:p>
                      </p:txBody>
                    </p:sp>
                  </p:grpSp>
                  <p:sp>
                    <p:nvSpPr>
                      <p:cNvPr id="164" name="Rectangle 254">
                        <a:extLst>
                          <a:ext uri="{FF2B5EF4-FFF2-40B4-BE49-F238E27FC236}">
                            <a16:creationId xmlns:a16="http://schemas.microsoft.com/office/drawing/2014/main" id="{F6B5DBC8-15B3-D21F-D8E9-04FE299E8EDD}"/>
                          </a:ext>
                        </a:extLst>
                      </p:cNvPr>
                      <p:cNvSpPr>
                        <a:spLocks noChangeArrowheads="1"/>
                      </p:cNvSpPr>
                      <p:nvPr/>
                    </p:nvSpPr>
                    <p:spPr bwMode="auto">
                      <a:xfrm>
                        <a:off x="829" y="1275"/>
                        <a:ext cx="1503" cy="256"/>
                      </a:xfrm>
                      <a:prstGeom prst="rect">
                        <a:avLst/>
                      </a:prstGeom>
                      <a:noFill/>
                      <a:ln w="12700">
                        <a:noFill/>
                        <a:miter lim="800000"/>
                        <a:headEnd/>
                        <a:tailEnd/>
                      </a:ln>
                      <a:effectLst/>
                    </p:spPr>
                    <p:txBody>
                      <a:bodyPr wrap="square" lIns="90488" tIns="44450" rIns="90488" bIns="44450">
                        <a:spAutoFit/>
                      </a:bodyPr>
                      <a:lstStyle/>
                      <a:p>
                        <a:pPr algn="ctr" eaLnBrk="0" hangingPunct="0">
                          <a:spcBef>
                            <a:spcPct val="50000"/>
                          </a:spcBef>
                        </a:pPr>
                        <a:r>
                          <a:rPr lang="en-US" b="1"/>
                          <a:t>Faith Institutions</a:t>
                        </a:r>
                      </a:p>
                    </p:txBody>
                  </p:sp>
                </p:grpSp>
                <p:grpSp>
                  <p:nvGrpSpPr>
                    <p:cNvPr id="149" name="Group 255">
                      <a:extLst>
                        <a:ext uri="{FF2B5EF4-FFF2-40B4-BE49-F238E27FC236}">
                          <a16:creationId xmlns:a16="http://schemas.microsoft.com/office/drawing/2014/main" id="{CEDA367F-39E3-EECB-7744-EF7D7CE26C92}"/>
                        </a:ext>
                      </a:extLst>
                    </p:cNvPr>
                    <p:cNvGrpSpPr>
                      <a:grpSpLocks/>
                    </p:cNvGrpSpPr>
                    <p:nvPr/>
                  </p:nvGrpSpPr>
                  <p:grpSpPr bwMode="auto">
                    <a:xfrm>
                      <a:off x="2496" y="528"/>
                      <a:ext cx="1053" cy="544"/>
                      <a:chOff x="768" y="2400"/>
                      <a:chExt cx="1053" cy="544"/>
                    </a:xfrm>
                  </p:grpSpPr>
                  <p:grpSp>
                    <p:nvGrpSpPr>
                      <p:cNvPr id="150" name="Group 256">
                        <a:extLst>
                          <a:ext uri="{FF2B5EF4-FFF2-40B4-BE49-F238E27FC236}">
                            <a16:creationId xmlns:a16="http://schemas.microsoft.com/office/drawing/2014/main" id="{15FF51FF-B216-27AA-7912-E0D12748A578}"/>
                          </a:ext>
                        </a:extLst>
                      </p:cNvPr>
                      <p:cNvGrpSpPr>
                        <a:grpSpLocks/>
                      </p:cNvGrpSpPr>
                      <p:nvPr/>
                    </p:nvGrpSpPr>
                    <p:grpSpPr bwMode="auto">
                      <a:xfrm>
                        <a:off x="1163" y="2400"/>
                        <a:ext cx="256" cy="358"/>
                        <a:chOff x="546" y="1254"/>
                        <a:chExt cx="288" cy="358"/>
                      </a:xfrm>
                    </p:grpSpPr>
                    <p:sp>
                      <p:nvSpPr>
                        <p:cNvPr id="152" name="Oval 257">
                          <a:extLst>
                            <a:ext uri="{FF2B5EF4-FFF2-40B4-BE49-F238E27FC236}">
                              <a16:creationId xmlns:a16="http://schemas.microsoft.com/office/drawing/2014/main" id="{8D3ACD29-3683-F0EF-F567-F660948209EF}"/>
                            </a:ext>
                          </a:extLst>
                        </p:cNvPr>
                        <p:cNvSpPr>
                          <a:spLocks noChangeArrowheads="1"/>
                        </p:cNvSpPr>
                        <p:nvPr/>
                      </p:nvSpPr>
                      <p:spPr bwMode="auto">
                        <a:xfrm>
                          <a:off x="546" y="1254"/>
                          <a:ext cx="288" cy="358"/>
                        </a:xfrm>
                        <a:prstGeom prst="ellipse">
                          <a:avLst/>
                        </a:prstGeom>
                        <a:solidFill>
                          <a:srgbClr val="202000"/>
                        </a:solidFill>
                        <a:ln w="12700">
                          <a:noFill/>
                          <a:round/>
                          <a:headEnd/>
                          <a:tailEnd/>
                        </a:ln>
                        <a:effectLst/>
                      </p:spPr>
                      <p:txBody>
                        <a:bodyPr wrap="none" anchor="ctr"/>
                        <a:lstStyle/>
                        <a:p>
                          <a:endParaRPr lang="en-US" b="1">
                            <a:solidFill>
                              <a:prstClr val="black"/>
                            </a:solidFill>
                          </a:endParaRPr>
                        </a:p>
                      </p:txBody>
                    </p:sp>
                    <p:sp>
                      <p:nvSpPr>
                        <p:cNvPr id="153" name="Oval 258">
                          <a:extLst>
                            <a:ext uri="{FF2B5EF4-FFF2-40B4-BE49-F238E27FC236}">
                              <a16:creationId xmlns:a16="http://schemas.microsoft.com/office/drawing/2014/main" id="{870A6575-3124-BFA3-169F-CFFED4060D39}"/>
                            </a:ext>
                          </a:extLst>
                        </p:cNvPr>
                        <p:cNvSpPr>
                          <a:spLocks noChangeArrowheads="1"/>
                        </p:cNvSpPr>
                        <p:nvPr/>
                      </p:nvSpPr>
                      <p:spPr bwMode="auto">
                        <a:xfrm>
                          <a:off x="551" y="1255"/>
                          <a:ext cx="262" cy="326"/>
                        </a:xfrm>
                        <a:prstGeom prst="ellipse">
                          <a:avLst/>
                        </a:prstGeom>
                        <a:solidFill>
                          <a:srgbClr val="404000"/>
                        </a:solidFill>
                        <a:ln w="12700">
                          <a:noFill/>
                          <a:round/>
                          <a:headEnd/>
                          <a:tailEnd/>
                        </a:ln>
                        <a:effectLst/>
                      </p:spPr>
                      <p:txBody>
                        <a:bodyPr wrap="none" anchor="ctr"/>
                        <a:lstStyle/>
                        <a:p>
                          <a:endParaRPr lang="en-US" b="1">
                            <a:solidFill>
                              <a:prstClr val="black"/>
                            </a:solidFill>
                          </a:endParaRPr>
                        </a:p>
                      </p:txBody>
                    </p:sp>
                    <p:sp>
                      <p:nvSpPr>
                        <p:cNvPr id="154" name="Oval 259">
                          <a:extLst>
                            <a:ext uri="{FF2B5EF4-FFF2-40B4-BE49-F238E27FC236}">
                              <a16:creationId xmlns:a16="http://schemas.microsoft.com/office/drawing/2014/main" id="{F59449A2-96B5-D1B7-49E3-AD0CD158111B}"/>
                            </a:ext>
                          </a:extLst>
                        </p:cNvPr>
                        <p:cNvSpPr>
                          <a:spLocks noChangeArrowheads="1"/>
                        </p:cNvSpPr>
                        <p:nvPr/>
                      </p:nvSpPr>
                      <p:spPr bwMode="auto">
                        <a:xfrm>
                          <a:off x="557" y="1261"/>
                          <a:ext cx="233" cy="289"/>
                        </a:xfrm>
                        <a:prstGeom prst="ellipse">
                          <a:avLst/>
                        </a:prstGeom>
                        <a:solidFill>
                          <a:srgbClr val="606000"/>
                        </a:solidFill>
                        <a:ln w="12700">
                          <a:noFill/>
                          <a:round/>
                          <a:headEnd/>
                          <a:tailEnd/>
                        </a:ln>
                        <a:effectLst/>
                      </p:spPr>
                      <p:txBody>
                        <a:bodyPr wrap="none" anchor="ctr"/>
                        <a:lstStyle/>
                        <a:p>
                          <a:endParaRPr lang="en-US" b="1">
                            <a:solidFill>
                              <a:prstClr val="black"/>
                            </a:solidFill>
                          </a:endParaRPr>
                        </a:p>
                      </p:txBody>
                    </p:sp>
                    <p:sp>
                      <p:nvSpPr>
                        <p:cNvPr id="155" name="Oval 260">
                          <a:extLst>
                            <a:ext uri="{FF2B5EF4-FFF2-40B4-BE49-F238E27FC236}">
                              <a16:creationId xmlns:a16="http://schemas.microsoft.com/office/drawing/2014/main" id="{A564B7A9-FBC1-5AEB-F0A8-CA33CBDA9B0D}"/>
                            </a:ext>
                          </a:extLst>
                        </p:cNvPr>
                        <p:cNvSpPr>
                          <a:spLocks noChangeArrowheads="1"/>
                        </p:cNvSpPr>
                        <p:nvPr/>
                      </p:nvSpPr>
                      <p:spPr bwMode="auto">
                        <a:xfrm>
                          <a:off x="563" y="1268"/>
                          <a:ext cx="204" cy="251"/>
                        </a:xfrm>
                        <a:prstGeom prst="ellipse">
                          <a:avLst/>
                        </a:prstGeom>
                        <a:solidFill>
                          <a:srgbClr val="808000"/>
                        </a:solidFill>
                        <a:ln w="12700">
                          <a:noFill/>
                          <a:round/>
                          <a:headEnd/>
                          <a:tailEnd/>
                        </a:ln>
                        <a:effectLst/>
                      </p:spPr>
                      <p:txBody>
                        <a:bodyPr wrap="none" anchor="ctr"/>
                        <a:lstStyle/>
                        <a:p>
                          <a:endParaRPr lang="en-US" b="1">
                            <a:solidFill>
                              <a:prstClr val="black"/>
                            </a:solidFill>
                          </a:endParaRPr>
                        </a:p>
                      </p:txBody>
                    </p:sp>
                    <p:sp>
                      <p:nvSpPr>
                        <p:cNvPr id="156" name="Oval 261">
                          <a:extLst>
                            <a:ext uri="{FF2B5EF4-FFF2-40B4-BE49-F238E27FC236}">
                              <a16:creationId xmlns:a16="http://schemas.microsoft.com/office/drawing/2014/main" id="{2BA085ED-270A-7C2E-00D6-A70488392488}"/>
                            </a:ext>
                          </a:extLst>
                        </p:cNvPr>
                        <p:cNvSpPr>
                          <a:spLocks noChangeArrowheads="1"/>
                        </p:cNvSpPr>
                        <p:nvPr/>
                      </p:nvSpPr>
                      <p:spPr bwMode="auto">
                        <a:xfrm>
                          <a:off x="571" y="1274"/>
                          <a:ext cx="173" cy="215"/>
                        </a:xfrm>
                        <a:prstGeom prst="ellipse">
                          <a:avLst/>
                        </a:prstGeom>
                        <a:solidFill>
                          <a:srgbClr val="A0A000"/>
                        </a:solidFill>
                        <a:ln w="12700">
                          <a:noFill/>
                          <a:round/>
                          <a:headEnd/>
                          <a:tailEnd/>
                        </a:ln>
                        <a:effectLst/>
                      </p:spPr>
                      <p:txBody>
                        <a:bodyPr wrap="none" anchor="ctr"/>
                        <a:lstStyle/>
                        <a:p>
                          <a:endParaRPr lang="en-US" b="1">
                            <a:solidFill>
                              <a:prstClr val="black"/>
                            </a:solidFill>
                          </a:endParaRPr>
                        </a:p>
                      </p:txBody>
                    </p:sp>
                    <p:sp>
                      <p:nvSpPr>
                        <p:cNvPr id="157" name="Oval 262">
                          <a:extLst>
                            <a:ext uri="{FF2B5EF4-FFF2-40B4-BE49-F238E27FC236}">
                              <a16:creationId xmlns:a16="http://schemas.microsoft.com/office/drawing/2014/main" id="{7FEAD422-1B31-70E3-FFA9-34425DDF25AE}"/>
                            </a:ext>
                          </a:extLst>
                        </p:cNvPr>
                        <p:cNvSpPr>
                          <a:spLocks noChangeArrowheads="1"/>
                        </p:cNvSpPr>
                        <p:nvPr/>
                      </p:nvSpPr>
                      <p:spPr bwMode="auto">
                        <a:xfrm>
                          <a:off x="578" y="1280"/>
                          <a:ext cx="142" cy="178"/>
                        </a:xfrm>
                        <a:prstGeom prst="ellipse">
                          <a:avLst/>
                        </a:prstGeom>
                        <a:solidFill>
                          <a:srgbClr val="C0C000"/>
                        </a:solidFill>
                        <a:ln w="12700">
                          <a:noFill/>
                          <a:round/>
                          <a:headEnd/>
                          <a:tailEnd/>
                        </a:ln>
                        <a:effectLst/>
                      </p:spPr>
                      <p:txBody>
                        <a:bodyPr wrap="none" anchor="ctr"/>
                        <a:lstStyle/>
                        <a:p>
                          <a:endParaRPr lang="en-US" b="1">
                            <a:solidFill>
                              <a:prstClr val="black"/>
                            </a:solidFill>
                          </a:endParaRPr>
                        </a:p>
                      </p:txBody>
                    </p:sp>
                    <p:sp>
                      <p:nvSpPr>
                        <p:cNvPr id="158" name="Oval 263">
                          <a:extLst>
                            <a:ext uri="{FF2B5EF4-FFF2-40B4-BE49-F238E27FC236}">
                              <a16:creationId xmlns:a16="http://schemas.microsoft.com/office/drawing/2014/main" id="{EE004D09-1A6D-AED4-E473-AAA6406D698E}"/>
                            </a:ext>
                          </a:extLst>
                        </p:cNvPr>
                        <p:cNvSpPr>
                          <a:spLocks noChangeArrowheads="1"/>
                        </p:cNvSpPr>
                        <p:nvPr/>
                      </p:nvSpPr>
                      <p:spPr bwMode="auto">
                        <a:xfrm>
                          <a:off x="584" y="1287"/>
                          <a:ext cx="113" cy="141"/>
                        </a:xfrm>
                        <a:prstGeom prst="ellipse">
                          <a:avLst/>
                        </a:prstGeom>
                        <a:solidFill>
                          <a:srgbClr val="E0E000"/>
                        </a:solidFill>
                        <a:ln w="12700">
                          <a:noFill/>
                          <a:round/>
                          <a:headEnd/>
                          <a:tailEnd/>
                        </a:ln>
                        <a:effectLst/>
                      </p:spPr>
                      <p:txBody>
                        <a:bodyPr wrap="none" anchor="ctr"/>
                        <a:lstStyle/>
                        <a:p>
                          <a:endParaRPr lang="en-US" b="1">
                            <a:solidFill>
                              <a:prstClr val="black"/>
                            </a:solidFill>
                          </a:endParaRPr>
                        </a:p>
                      </p:txBody>
                    </p:sp>
                    <p:sp>
                      <p:nvSpPr>
                        <p:cNvPr id="159" name="Oval 264">
                          <a:extLst>
                            <a:ext uri="{FF2B5EF4-FFF2-40B4-BE49-F238E27FC236}">
                              <a16:creationId xmlns:a16="http://schemas.microsoft.com/office/drawing/2014/main" id="{0CF0D2DD-795D-691F-7B21-ED93BC5BE626}"/>
                            </a:ext>
                          </a:extLst>
                        </p:cNvPr>
                        <p:cNvSpPr>
                          <a:spLocks noChangeArrowheads="1"/>
                        </p:cNvSpPr>
                        <p:nvPr/>
                      </p:nvSpPr>
                      <p:spPr bwMode="auto">
                        <a:xfrm>
                          <a:off x="591" y="1293"/>
                          <a:ext cx="85" cy="103"/>
                        </a:xfrm>
                        <a:prstGeom prst="ellipse">
                          <a:avLst/>
                        </a:prstGeom>
                        <a:solidFill>
                          <a:srgbClr val="FFFF00"/>
                        </a:solidFill>
                        <a:ln w="12700">
                          <a:noFill/>
                          <a:round/>
                          <a:headEnd/>
                          <a:tailEnd/>
                        </a:ln>
                        <a:effectLst/>
                      </p:spPr>
                      <p:txBody>
                        <a:bodyPr wrap="none" anchor="ctr"/>
                        <a:lstStyle/>
                        <a:p>
                          <a:endParaRPr lang="en-US" b="1">
                            <a:solidFill>
                              <a:prstClr val="black"/>
                            </a:solidFill>
                          </a:endParaRPr>
                        </a:p>
                      </p:txBody>
                    </p:sp>
                    <p:sp>
                      <p:nvSpPr>
                        <p:cNvPr id="160" name="Oval 265">
                          <a:extLst>
                            <a:ext uri="{FF2B5EF4-FFF2-40B4-BE49-F238E27FC236}">
                              <a16:creationId xmlns:a16="http://schemas.microsoft.com/office/drawing/2014/main" id="{ACD5AF29-92EE-D796-DC3A-58D1FB62C28F}"/>
                            </a:ext>
                          </a:extLst>
                        </p:cNvPr>
                        <p:cNvSpPr>
                          <a:spLocks noChangeArrowheads="1"/>
                        </p:cNvSpPr>
                        <p:nvPr/>
                      </p:nvSpPr>
                      <p:spPr bwMode="auto">
                        <a:xfrm>
                          <a:off x="596" y="1295"/>
                          <a:ext cx="68" cy="83"/>
                        </a:xfrm>
                        <a:prstGeom prst="ellipse">
                          <a:avLst/>
                        </a:prstGeom>
                        <a:solidFill>
                          <a:srgbClr val="FFFF40"/>
                        </a:solidFill>
                        <a:ln w="12700">
                          <a:noFill/>
                          <a:round/>
                          <a:headEnd/>
                          <a:tailEnd/>
                        </a:ln>
                        <a:effectLst/>
                      </p:spPr>
                      <p:txBody>
                        <a:bodyPr wrap="none" anchor="ctr"/>
                        <a:lstStyle/>
                        <a:p>
                          <a:endParaRPr lang="en-US" b="1">
                            <a:solidFill>
                              <a:prstClr val="black"/>
                            </a:solidFill>
                          </a:endParaRPr>
                        </a:p>
                      </p:txBody>
                    </p:sp>
                    <p:sp>
                      <p:nvSpPr>
                        <p:cNvPr id="161" name="Oval 266">
                          <a:extLst>
                            <a:ext uri="{FF2B5EF4-FFF2-40B4-BE49-F238E27FC236}">
                              <a16:creationId xmlns:a16="http://schemas.microsoft.com/office/drawing/2014/main" id="{5487507B-1B39-C7F3-D509-0521C4AA259F}"/>
                            </a:ext>
                          </a:extLst>
                        </p:cNvPr>
                        <p:cNvSpPr>
                          <a:spLocks noChangeArrowheads="1"/>
                        </p:cNvSpPr>
                        <p:nvPr/>
                      </p:nvSpPr>
                      <p:spPr bwMode="auto">
                        <a:xfrm>
                          <a:off x="600" y="1300"/>
                          <a:ext cx="49" cy="61"/>
                        </a:xfrm>
                        <a:prstGeom prst="ellipse">
                          <a:avLst/>
                        </a:prstGeom>
                        <a:solidFill>
                          <a:srgbClr val="FFFF80"/>
                        </a:solidFill>
                        <a:ln w="12700">
                          <a:noFill/>
                          <a:round/>
                          <a:headEnd/>
                          <a:tailEnd/>
                        </a:ln>
                        <a:effectLst/>
                      </p:spPr>
                      <p:txBody>
                        <a:bodyPr wrap="none" anchor="ctr"/>
                        <a:lstStyle/>
                        <a:p>
                          <a:endParaRPr lang="en-US" b="1">
                            <a:solidFill>
                              <a:prstClr val="black"/>
                            </a:solidFill>
                          </a:endParaRPr>
                        </a:p>
                      </p:txBody>
                    </p:sp>
                    <p:sp>
                      <p:nvSpPr>
                        <p:cNvPr id="162" name="Oval 267">
                          <a:extLst>
                            <a:ext uri="{FF2B5EF4-FFF2-40B4-BE49-F238E27FC236}">
                              <a16:creationId xmlns:a16="http://schemas.microsoft.com/office/drawing/2014/main" id="{02F5E2B7-632B-F2FB-875B-CF877CACC6CC}"/>
                            </a:ext>
                          </a:extLst>
                        </p:cNvPr>
                        <p:cNvSpPr>
                          <a:spLocks noChangeArrowheads="1"/>
                        </p:cNvSpPr>
                        <p:nvPr/>
                      </p:nvSpPr>
                      <p:spPr bwMode="auto">
                        <a:xfrm>
                          <a:off x="604" y="1305"/>
                          <a:ext cx="32" cy="41"/>
                        </a:xfrm>
                        <a:prstGeom prst="ellipse">
                          <a:avLst/>
                        </a:prstGeom>
                        <a:solidFill>
                          <a:srgbClr val="FFFFC0"/>
                        </a:solidFill>
                        <a:ln w="12700">
                          <a:noFill/>
                          <a:round/>
                          <a:headEnd/>
                          <a:tailEnd/>
                        </a:ln>
                        <a:effectLst/>
                      </p:spPr>
                      <p:txBody>
                        <a:bodyPr wrap="none" anchor="ctr"/>
                        <a:lstStyle/>
                        <a:p>
                          <a:endParaRPr lang="en-US" b="1">
                            <a:solidFill>
                              <a:prstClr val="black"/>
                            </a:solidFill>
                          </a:endParaRPr>
                        </a:p>
                      </p:txBody>
                    </p:sp>
                  </p:grpSp>
                  <p:sp>
                    <p:nvSpPr>
                      <p:cNvPr id="151" name="Rectangle 268">
                        <a:extLst>
                          <a:ext uri="{FF2B5EF4-FFF2-40B4-BE49-F238E27FC236}">
                            <a16:creationId xmlns:a16="http://schemas.microsoft.com/office/drawing/2014/main" id="{A3D43B56-2B05-70A4-FC2A-4386F07C642F}"/>
                          </a:ext>
                        </a:extLst>
                      </p:cNvPr>
                      <p:cNvSpPr>
                        <a:spLocks noChangeArrowheads="1"/>
                      </p:cNvSpPr>
                      <p:nvPr/>
                    </p:nvSpPr>
                    <p:spPr bwMode="auto">
                      <a:xfrm>
                        <a:off x="768" y="2688"/>
                        <a:ext cx="1053" cy="256"/>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endParaRPr lang="en-US" b="1">
                          <a:effectLst>
                            <a:outerShdw blurRad="38100" dist="38100" dir="2700000" algn="tl">
                              <a:srgbClr val="800000"/>
                            </a:outerShdw>
                          </a:effectLst>
                        </a:endParaRPr>
                      </a:p>
                    </p:txBody>
                  </p:sp>
                </p:grpSp>
              </p:grpSp>
            </p:grpSp>
          </p:grpSp>
        </p:grpSp>
        <p:grpSp>
          <p:nvGrpSpPr>
            <p:cNvPr id="7" name="Group 269">
              <a:extLst>
                <a:ext uri="{FF2B5EF4-FFF2-40B4-BE49-F238E27FC236}">
                  <a16:creationId xmlns:a16="http://schemas.microsoft.com/office/drawing/2014/main" id="{64427DF3-9675-B4CF-AF3B-4288278A80B2}"/>
                </a:ext>
              </a:extLst>
            </p:cNvPr>
            <p:cNvGrpSpPr>
              <a:grpSpLocks/>
            </p:cNvGrpSpPr>
            <p:nvPr/>
          </p:nvGrpSpPr>
          <p:grpSpPr bwMode="auto">
            <a:xfrm>
              <a:off x="181" y="720"/>
              <a:ext cx="5192" cy="3137"/>
              <a:chOff x="373" y="768"/>
              <a:chExt cx="5192" cy="3137"/>
            </a:xfrm>
          </p:grpSpPr>
          <p:grpSp>
            <p:nvGrpSpPr>
              <p:cNvPr id="22" name="Group 270">
                <a:extLst>
                  <a:ext uri="{FF2B5EF4-FFF2-40B4-BE49-F238E27FC236}">
                    <a16:creationId xmlns:a16="http://schemas.microsoft.com/office/drawing/2014/main" id="{3B596E8B-22CE-59D1-EC5D-A687715B31B7}"/>
                  </a:ext>
                </a:extLst>
              </p:cNvPr>
              <p:cNvGrpSpPr>
                <a:grpSpLocks/>
              </p:cNvGrpSpPr>
              <p:nvPr/>
            </p:nvGrpSpPr>
            <p:grpSpPr bwMode="auto">
              <a:xfrm>
                <a:off x="3408" y="960"/>
                <a:ext cx="1163" cy="881"/>
                <a:chOff x="3408" y="1152"/>
                <a:chExt cx="1163" cy="881"/>
              </a:xfrm>
            </p:grpSpPr>
            <p:grpSp>
              <p:nvGrpSpPr>
                <p:cNvPr id="121" name="Group 271">
                  <a:extLst>
                    <a:ext uri="{FF2B5EF4-FFF2-40B4-BE49-F238E27FC236}">
                      <a16:creationId xmlns:a16="http://schemas.microsoft.com/office/drawing/2014/main" id="{36AE45F0-D2DA-F039-88FC-BDFC0E8248C7}"/>
                    </a:ext>
                  </a:extLst>
                </p:cNvPr>
                <p:cNvGrpSpPr>
                  <a:grpSpLocks/>
                </p:cNvGrpSpPr>
                <p:nvPr/>
              </p:nvGrpSpPr>
              <p:grpSpPr bwMode="auto">
                <a:xfrm>
                  <a:off x="3792" y="1152"/>
                  <a:ext cx="354" cy="492"/>
                  <a:chOff x="4013" y="2015"/>
                  <a:chExt cx="398" cy="492"/>
                </a:xfrm>
              </p:grpSpPr>
              <p:sp>
                <p:nvSpPr>
                  <p:cNvPr id="123" name="Oval 272">
                    <a:extLst>
                      <a:ext uri="{FF2B5EF4-FFF2-40B4-BE49-F238E27FC236}">
                        <a16:creationId xmlns:a16="http://schemas.microsoft.com/office/drawing/2014/main" id="{5E63E747-116E-6C42-7A57-667EB77494EB}"/>
                      </a:ext>
                    </a:extLst>
                  </p:cNvPr>
                  <p:cNvSpPr>
                    <a:spLocks noChangeArrowheads="1"/>
                  </p:cNvSpPr>
                  <p:nvPr/>
                </p:nvSpPr>
                <p:spPr bwMode="auto">
                  <a:xfrm>
                    <a:off x="4013" y="2015"/>
                    <a:ext cx="398" cy="492"/>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124" name="Oval 273">
                    <a:extLst>
                      <a:ext uri="{FF2B5EF4-FFF2-40B4-BE49-F238E27FC236}">
                        <a16:creationId xmlns:a16="http://schemas.microsoft.com/office/drawing/2014/main" id="{F076ECEE-A41D-766D-EA40-C9401FA10A05}"/>
                      </a:ext>
                    </a:extLst>
                  </p:cNvPr>
                  <p:cNvSpPr>
                    <a:spLocks noChangeArrowheads="1"/>
                  </p:cNvSpPr>
                  <p:nvPr/>
                </p:nvSpPr>
                <p:spPr bwMode="auto">
                  <a:xfrm>
                    <a:off x="4021" y="2019"/>
                    <a:ext cx="362" cy="448"/>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125" name="Oval 274">
                    <a:extLst>
                      <a:ext uri="{FF2B5EF4-FFF2-40B4-BE49-F238E27FC236}">
                        <a16:creationId xmlns:a16="http://schemas.microsoft.com/office/drawing/2014/main" id="{CF3EE617-F2A9-9BEA-8423-87A1B911373E}"/>
                      </a:ext>
                    </a:extLst>
                  </p:cNvPr>
                  <p:cNvSpPr>
                    <a:spLocks noChangeArrowheads="1"/>
                  </p:cNvSpPr>
                  <p:nvPr/>
                </p:nvSpPr>
                <p:spPr bwMode="auto">
                  <a:xfrm>
                    <a:off x="4029" y="2026"/>
                    <a:ext cx="322" cy="399"/>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126" name="Oval 275">
                    <a:extLst>
                      <a:ext uri="{FF2B5EF4-FFF2-40B4-BE49-F238E27FC236}">
                        <a16:creationId xmlns:a16="http://schemas.microsoft.com/office/drawing/2014/main" id="{6F4F0357-8A8B-3D98-8110-C91CA45383BF}"/>
                      </a:ext>
                    </a:extLst>
                  </p:cNvPr>
                  <p:cNvSpPr>
                    <a:spLocks noChangeArrowheads="1"/>
                  </p:cNvSpPr>
                  <p:nvPr/>
                </p:nvSpPr>
                <p:spPr bwMode="auto">
                  <a:xfrm>
                    <a:off x="4038" y="2035"/>
                    <a:ext cx="281" cy="348"/>
                  </a:xfrm>
                  <a:prstGeom prst="ellipse">
                    <a:avLst/>
                  </a:prstGeom>
                  <a:solidFill>
                    <a:srgbClr val="800080"/>
                  </a:solidFill>
                  <a:ln w="12700">
                    <a:noFill/>
                    <a:round/>
                    <a:headEnd/>
                    <a:tailEnd/>
                  </a:ln>
                  <a:effectLst/>
                </p:spPr>
                <p:txBody>
                  <a:bodyPr wrap="none" anchor="ctr"/>
                  <a:lstStyle/>
                  <a:p>
                    <a:endParaRPr lang="en-US" b="1">
                      <a:solidFill>
                        <a:prstClr val="black"/>
                      </a:solidFill>
                    </a:endParaRPr>
                  </a:p>
                </p:txBody>
              </p:sp>
              <p:sp>
                <p:nvSpPr>
                  <p:cNvPr id="127" name="Oval 276">
                    <a:extLst>
                      <a:ext uri="{FF2B5EF4-FFF2-40B4-BE49-F238E27FC236}">
                        <a16:creationId xmlns:a16="http://schemas.microsoft.com/office/drawing/2014/main" id="{41D751D3-394C-E03F-BEF9-48741145B497}"/>
                      </a:ext>
                    </a:extLst>
                  </p:cNvPr>
                  <p:cNvSpPr>
                    <a:spLocks noChangeArrowheads="1"/>
                  </p:cNvSpPr>
                  <p:nvPr/>
                </p:nvSpPr>
                <p:spPr bwMode="auto">
                  <a:xfrm>
                    <a:off x="4049" y="2042"/>
                    <a:ext cx="240" cy="298"/>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128" name="Oval 277">
                    <a:extLst>
                      <a:ext uri="{FF2B5EF4-FFF2-40B4-BE49-F238E27FC236}">
                        <a16:creationId xmlns:a16="http://schemas.microsoft.com/office/drawing/2014/main" id="{6C4928C7-F8B2-CEA0-31A8-1D2C8359420C}"/>
                      </a:ext>
                    </a:extLst>
                  </p:cNvPr>
                  <p:cNvSpPr>
                    <a:spLocks noChangeArrowheads="1"/>
                  </p:cNvSpPr>
                  <p:nvPr/>
                </p:nvSpPr>
                <p:spPr bwMode="auto">
                  <a:xfrm>
                    <a:off x="4057" y="2052"/>
                    <a:ext cx="199" cy="247"/>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129" name="Oval 278">
                    <a:extLst>
                      <a:ext uri="{FF2B5EF4-FFF2-40B4-BE49-F238E27FC236}">
                        <a16:creationId xmlns:a16="http://schemas.microsoft.com/office/drawing/2014/main" id="{17426B29-B582-BDC4-357A-8384E82E7038}"/>
                      </a:ext>
                    </a:extLst>
                  </p:cNvPr>
                  <p:cNvSpPr>
                    <a:spLocks noChangeArrowheads="1"/>
                  </p:cNvSpPr>
                  <p:nvPr/>
                </p:nvSpPr>
                <p:spPr bwMode="auto">
                  <a:xfrm>
                    <a:off x="4066" y="2062"/>
                    <a:ext cx="159" cy="198"/>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130" name="Oval 279">
                    <a:extLst>
                      <a:ext uri="{FF2B5EF4-FFF2-40B4-BE49-F238E27FC236}">
                        <a16:creationId xmlns:a16="http://schemas.microsoft.com/office/drawing/2014/main" id="{3C1FA3D0-0A42-9E05-F7FE-A8D344E48F75}"/>
                      </a:ext>
                    </a:extLst>
                  </p:cNvPr>
                  <p:cNvSpPr>
                    <a:spLocks noChangeArrowheads="1"/>
                  </p:cNvSpPr>
                  <p:nvPr/>
                </p:nvSpPr>
                <p:spPr bwMode="auto">
                  <a:xfrm>
                    <a:off x="4076" y="2070"/>
                    <a:ext cx="118" cy="147"/>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131" name="Oval 280">
                    <a:extLst>
                      <a:ext uri="{FF2B5EF4-FFF2-40B4-BE49-F238E27FC236}">
                        <a16:creationId xmlns:a16="http://schemas.microsoft.com/office/drawing/2014/main" id="{95266E53-CEED-398A-8F5E-937D51709CBD}"/>
                      </a:ext>
                    </a:extLst>
                  </p:cNvPr>
                  <p:cNvSpPr>
                    <a:spLocks noChangeArrowheads="1"/>
                  </p:cNvSpPr>
                  <p:nvPr/>
                </p:nvSpPr>
                <p:spPr bwMode="auto">
                  <a:xfrm>
                    <a:off x="4083" y="2072"/>
                    <a:ext cx="95" cy="119"/>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132" name="Oval 281">
                    <a:extLst>
                      <a:ext uri="{FF2B5EF4-FFF2-40B4-BE49-F238E27FC236}">
                        <a16:creationId xmlns:a16="http://schemas.microsoft.com/office/drawing/2014/main" id="{0F5B1C96-9CBE-141E-92A3-04CE538B5309}"/>
                      </a:ext>
                    </a:extLst>
                  </p:cNvPr>
                  <p:cNvSpPr>
                    <a:spLocks noChangeArrowheads="1"/>
                  </p:cNvSpPr>
                  <p:nvPr/>
                </p:nvSpPr>
                <p:spPr bwMode="auto">
                  <a:xfrm>
                    <a:off x="4088" y="2079"/>
                    <a:ext cx="69" cy="87"/>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133" name="Oval 282">
                    <a:extLst>
                      <a:ext uri="{FF2B5EF4-FFF2-40B4-BE49-F238E27FC236}">
                        <a16:creationId xmlns:a16="http://schemas.microsoft.com/office/drawing/2014/main" id="{5278D5E4-8B25-2165-7D8C-720D9CCC99BF}"/>
                      </a:ext>
                    </a:extLst>
                  </p:cNvPr>
                  <p:cNvSpPr>
                    <a:spLocks noChangeArrowheads="1"/>
                  </p:cNvSpPr>
                  <p:nvPr/>
                </p:nvSpPr>
                <p:spPr bwMode="auto">
                  <a:xfrm>
                    <a:off x="4092" y="2084"/>
                    <a:ext cx="49" cy="62"/>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122" name="Rectangle 283">
                  <a:extLst>
                    <a:ext uri="{FF2B5EF4-FFF2-40B4-BE49-F238E27FC236}">
                      <a16:creationId xmlns:a16="http://schemas.microsoft.com/office/drawing/2014/main" id="{12C0F674-3933-53A4-4615-56E7C2DB5E21}"/>
                    </a:ext>
                  </a:extLst>
                </p:cNvPr>
                <p:cNvSpPr>
                  <a:spLocks noChangeArrowheads="1"/>
                </p:cNvSpPr>
                <p:nvPr/>
              </p:nvSpPr>
              <p:spPr bwMode="auto">
                <a:xfrm>
                  <a:off x="3408" y="1584"/>
                  <a:ext cx="1163" cy="449"/>
                </a:xfrm>
                <a:prstGeom prst="rect">
                  <a:avLst/>
                </a:prstGeom>
                <a:noFill/>
                <a:ln w="12700">
                  <a:noFill/>
                  <a:miter lim="800000"/>
                  <a:headEnd/>
                  <a:tailEnd/>
                </a:ln>
                <a:effectLst/>
              </p:spPr>
              <p:txBody>
                <a:bodyPr wrap="square" lIns="90488" tIns="44450" rIns="90488" bIns="44450">
                  <a:spAutoFit/>
                </a:bodyPr>
                <a:lstStyle/>
                <a:p>
                  <a:pPr algn="ctr" eaLnBrk="0" hangingPunct="0">
                    <a:spcBef>
                      <a:spcPts val="0"/>
                    </a:spcBef>
                  </a:pPr>
                  <a:r>
                    <a:rPr lang="en-US" b="1"/>
                    <a:t>Nonprofit</a:t>
                  </a:r>
                </a:p>
                <a:p>
                  <a:pPr algn="ctr" eaLnBrk="0" hangingPunct="0">
                    <a:spcBef>
                      <a:spcPts val="0"/>
                    </a:spcBef>
                  </a:pPr>
                  <a:r>
                    <a:rPr lang="en-US" b="1"/>
                    <a:t>Organizations</a:t>
                  </a:r>
                </a:p>
              </p:txBody>
            </p:sp>
          </p:grpSp>
          <p:grpSp>
            <p:nvGrpSpPr>
              <p:cNvPr id="23" name="Group 284">
                <a:extLst>
                  <a:ext uri="{FF2B5EF4-FFF2-40B4-BE49-F238E27FC236}">
                    <a16:creationId xmlns:a16="http://schemas.microsoft.com/office/drawing/2014/main" id="{1CC2B934-17E0-1DBA-C116-02B12DA42323}"/>
                  </a:ext>
                </a:extLst>
              </p:cNvPr>
              <p:cNvGrpSpPr>
                <a:grpSpLocks/>
              </p:cNvGrpSpPr>
              <p:nvPr/>
            </p:nvGrpSpPr>
            <p:grpSpPr bwMode="auto">
              <a:xfrm>
                <a:off x="373" y="768"/>
                <a:ext cx="5192" cy="3137"/>
                <a:chOff x="373" y="768"/>
                <a:chExt cx="5192" cy="3137"/>
              </a:xfrm>
            </p:grpSpPr>
            <p:grpSp>
              <p:nvGrpSpPr>
                <p:cNvPr id="24" name="Group 285">
                  <a:extLst>
                    <a:ext uri="{FF2B5EF4-FFF2-40B4-BE49-F238E27FC236}">
                      <a16:creationId xmlns:a16="http://schemas.microsoft.com/office/drawing/2014/main" id="{66A9203B-F4A6-576E-1592-91464C6EC630}"/>
                    </a:ext>
                  </a:extLst>
                </p:cNvPr>
                <p:cNvGrpSpPr>
                  <a:grpSpLocks/>
                </p:cNvGrpSpPr>
                <p:nvPr/>
              </p:nvGrpSpPr>
              <p:grpSpPr bwMode="auto">
                <a:xfrm>
                  <a:off x="1584" y="768"/>
                  <a:ext cx="1283" cy="1170"/>
                  <a:chOff x="1584" y="768"/>
                  <a:chExt cx="1283" cy="1170"/>
                </a:xfrm>
              </p:grpSpPr>
              <p:grpSp>
                <p:nvGrpSpPr>
                  <p:cNvPr id="109" name="Group 286">
                    <a:extLst>
                      <a:ext uri="{FF2B5EF4-FFF2-40B4-BE49-F238E27FC236}">
                        <a16:creationId xmlns:a16="http://schemas.microsoft.com/office/drawing/2014/main" id="{D5E4430A-75D5-5A50-1C1B-906C9103FA48}"/>
                      </a:ext>
                    </a:extLst>
                  </p:cNvPr>
                  <p:cNvGrpSpPr>
                    <a:grpSpLocks/>
                  </p:cNvGrpSpPr>
                  <p:nvPr/>
                </p:nvGrpSpPr>
                <p:grpSpPr bwMode="auto">
                  <a:xfrm>
                    <a:off x="1968" y="768"/>
                    <a:ext cx="354" cy="492"/>
                    <a:chOff x="4013" y="2015"/>
                    <a:chExt cx="398" cy="492"/>
                  </a:xfrm>
                </p:grpSpPr>
                <p:sp>
                  <p:nvSpPr>
                    <p:cNvPr id="111" name="Oval 287">
                      <a:extLst>
                        <a:ext uri="{FF2B5EF4-FFF2-40B4-BE49-F238E27FC236}">
                          <a16:creationId xmlns:a16="http://schemas.microsoft.com/office/drawing/2014/main" id="{775E3968-A34F-0CDF-1E2A-EA48C955C949}"/>
                        </a:ext>
                      </a:extLst>
                    </p:cNvPr>
                    <p:cNvSpPr>
                      <a:spLocks noChangeArrowheads="1"/>
                    </p:cNvSpPr>
                    <p:nvPr/>
                  </p:nvSpPr>
                  <p:spPr bwMode="auto">
                    <a:xfrm>
                      <a:off x="4013" y="2015"/>
                      <a:ext cx="398" cy="492"/>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112" name="Oval 288">
                      <a:extLst>
                        <a:ext uri="{FF2B5EF4-FFF2-40B4-BE49-F238E27FC236}">
                          <a16:creationId xmlns:a16="http://schemas.microsoft.com/office/drawing/2014/main" id="{5DD47A35-6381-A588-A1C5-FCA1F52E6918}"/>
                        </a:ext>
                      </a:extLst>
                    </p:cNvPr>
                    <p:cNvSpPr>
                      <a:spLocks noChangeArrowheads="1"/>
                    </p:cNvSpPr>
                    <p:nvPr/>
                  </p:nvSpPr>
                  <p:spPr bwMode="auto">
                    <a:xfrm>
                      <a:off x="4021" y="2019"/>
                      <a:ext cx="362" cy="448"/>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113" name="Oval 289">
                      <a:extLst>
                        <a:ext uri="{FF2B5EF4-FFF2-40B4-BE49-F238E27FC236}">
                          <a16:creationId xmlns:a16="http://schemas.microsoft.com/office/drawing/2014/main" id="{D26AE6D3-A170-3C98-E42C-D202D8018D31}"/>
                        </a:ext>
                      </a:extLst>
                    </p:cNvPr>
                    <p:cNvSpPr>
                      <a:spLocks noChangeArrowheads="1"/>
                    </p:cNvSpPr>
                    <p:nvPr/>
                  </p:nvSpPr>
                  <p:spPr bwMode="auto">
                    <a:xfrm>
                      <a:off x="4029" y="2026"/>
                      <a:ext cx="322" cy="399"/>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114" name="Oval 291">
                      <a:extLst>
                        <a:ext uri="{FF2B5EF4-FFF2-40B4-BE49-F238E27FC236}">
                          <a16:creationId xmlns:a16="http://schemas.microsoft.com/office/drawing/2014/main" id="{8B54756A-5561-B6C1-0427-2CF9F9AD45A4}"/>
                        </a:ext>
                      </a:extLst>
                    </p:cNvPr>
                    <p:cNvSpPr>
                      <a:spLocks noChangeArrowheads="1"/>
                    </p:cNvSpPr>
                    <p:nvPr/>
                  </p:nvSpPr>
                  <p:spPr bwMode="auto">
                    <a:xfrm>
                      <a:off x="4049" y="2042"/>
                      <a:ext cx="240" cy="298"/>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115" name="Oval 292">
                      <a:extLst>
                        <a:ext uri="{FF2B5EF4-FFF2-40B4-BE49-F238E27FC236}">
                          <a16:creationId xmlns:a16="http://schemas.microsoft.com/office/drawing/2014/main" id="{A714C566-276A-5F14-C85C-97710A37E6B0}"/>
                        </a:ext>
                      </a:extLst>
                    </p:cNvPr>
                    <p:cNvSpPr>
                      <a:spLocks noChangeArrowheads="1"/>
                    </p:cNvSpPr>
                    <p:nvPr/>
                  </p:nvSpPr>
                  <p:spPr bwMode="auto">
                    <a:xfrm>
                      <a:off x="4057" y="2052"/>
                      <a:ext cx="199" cy="247"/>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116" name="Oval 293">
                      <a:extLst>
                        <a:ext uri="{FF2B5EF4-FFF2-40B4-BE49-F238E27FC236}">
                          <a16:creationId xmlns:a16="http://schemas.microsoft.com/office/drawing/2014/main" id="{CB733E14-887B-B86E-730D-9FD197DC3847}"/>
                        </a:ext>
                      </a:extLst>
                    </p:cNvPr>
                    <p:cNvSpPr>
                      <a:spLocks noChangeArrowheads="1"/>
                    </p:cNvSpPr>
                    <p:nvPr/>
                  </p:nvSpPr>
                  <p:spPr bwMode="auto">
                    <a:xfrm>
                      <a:off x="4066" y="2062"/>
                      <a:ext cx="159" cy="198"/>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117" name="Oval 294">
                      <a:extLst>
                        <a:ext uri="{FF2B5EF4-FFF2-40B4-BE49-F238E27FC236}">
                          <a16:creationId xmlns:a16="http://schemas.microsoft.com/office/drawing/2014/main" id="{540D2680-C3D3-6733-8DEE-83D8C1D6D07A}"/>
                        </a:ext>
                      </a:extLst>
                    </p:cNvPr>
                    <p:cNvSpPr>
                      <a:spLocks noChangeArrowheads="1"/>
                    </p:cNvSpPr>
                    <p:nvPr/>
                  </p:nvSpPr>
                  <p:spPr bwMode="auto">
                    <a:xfrm>
                      <a:off x="4076" y="2070"/>
                      <a:ext cx="118" cy="147"/>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118" name="Oval 295">
                      <a:extLst>
                        <a:ext uri="{FF2B5EF4-FFF2-40B4-BE49-F238E27FC236}">
                          <a16:creationId xmlns:a16="http://schemas.microsoft.com/office/drawing/2014/main" id="{76ED8D1B-25C6-F944-995B-47176756C734}"/>
                        </a:ext>
                      </a:extLst>
                    </p:cNvPr>
                    <p:cNvSpPr>
                      <a:spLocks noChangeArrowheads="1"/>
                    </p:cNvSpPr>
                    <p:nvPr/>
                  </p:nvSpPr>
                  <p:spPr bwMode="auto">
                    <a:xfrm>
                      <a:off x="4083" y="2072"/>
                      <a:ext cx="95" cy="119"/>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119" name="Oval 296">
                      <a:extLst>
                        <a:ext uri="{FF2B5EF4-FFF2-40B4-BE49-F238E27FC236}">
                          <a16:creationId xmlns:a16="http://schemas.microsoft.com/office/drawing/2014/main" id="{46C65E4F-276F-A933-900B-5527E7A5E132}"/>
                        </a:ext>
                      </a:extLst>
                    </p:cNvPr>
                    <p:cNvSpPr>
                      <a:spLocks noChangeArrowheads="1"/>
                    </p:cNvSpPr>
                    <p:nvPr/>
                  </p:nvSpPr>
                  <p:spPr bwMode="auto">
                    <a:xfrm>
                      <a:off x="4088" y="2079"/>
                      <a:ext cx="69" cy="87"/>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120" name="Oval 297">
                      <a:extLst>
                        <a:ext uri="{FF2B5EF4-FFF2-40B4-BE49-F238E27FC236}">
                          <a16:creationId xmlns:a16="http://schemas.microsoft.com/office/drawing/2014/main" id="{DC799708-265E-FBF7-B0C3-438137942DBA}"/>
                        </a:ext>
                      </a:extLst>
                    </p:cNvPr>
                    <p:cNvSpPr>
                      <a:spLocks noChangeArrowheads="1"/>
                    </p:cNvSpPr>
                    <p:nvPr/>
                  </p:nvSpPr>
                  <p:spPr bwMode="auto">
                    <a:xfrm>
                      <a:off x="4092" y="2084"/>
                      <a:ext cx="49" cy="62"/>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110" name="Rectangle 298">
                    <a:extLst>
                      <a:ext uri="{FF2B5EF4-FFF2-40B4-BE49-F238E27FC236}">
                        <a16:creationId xmlns:a16="http://schemas.microsoft.com/office/drawing/2014/main" id="{896F09FA-8804-E2DF-BD29-4F0C908E916E}"/>
                      </a:ext>
                    </a:extLst>
                  </p:cNvPr>
                  <p:cNvSpPr>
                    <a:spLocks noChangeArrowheads="1"/>
                  </p:cNvSpPr>
                  <p:nvPr/>
                </p:nvSpPr>
                <p:spPr bwMode="auto">
                  <a:xfrm>
                    <a:off x="1584" y="1200"/>
                    <a:ext cx="1283" cy="738"/>
                  </a:xfrm>
                  <a:prstGeom prst="rect">
                    <a:avLst/>
                  </a:prstGeom>
                  <a:noFill/>
                  <a:ln w="12700">
                    <a:noFill/>
                    <a:miter lim="800000"/>
                    <a:headEnd/>
                    <a:tailEnd/>
                  </a:ln>
                  <a:effectLst/>
                </p:spPr>
                <p:txBody>
                  <a:bodyPr wrap="square" lIns="90488" tIns="44450" rIns="90488" bIns="44450">
                    <a:spAutoFit/>
                  </a:bodyPr>
                  <a:lstStyle/>
                  <a:p>
                    <a:pPr algn="ctr" eaLnBrk="0" hangingPunct="0">
                      <a:spcBef>
                        <a:spcPct val="50000"/>
                      </a:spcBef>
                    </a:pPr>
                    <a:r>
                      <a:rPr lang="en-US" b="1"/>
                      <a:t>Neighborhood Organizations</a:t>
                    </a:r>
                  </a:p>
                  <a:p>
                    <a:pPr eaLnBrk="0" hangingPunct="0">
                      <a:spcBef>
                        <a:spcPct val="50000"/>
                      </a:spcBef>
                    </a:pPr>
                    <a:endParaRPr lang="en-US" b="1">
                      <a:solidFill>
                        <a:prstClr val="black"/>
                      </a:solidFill>
                    </a:endParaRPr>
                  </a:p>
                </p:txBody>
              </p:sp>
            </p:grpSp>
            <p:grpSp>
              <p:nvGrpSpPr>
                <p:cNvPr id="25" name="Group 299">
                  <a:extLst>
                    <a:ext uri="{FF2B5EF4-FFF2-40B4-BE49-F238E27FC236}">
                      <a16:creationId xmlns:a16="http://schemas.microsoft.com/office/drawing/2014/main" id="{7A8AEE99-948D-50D3-9044-71C12B3B82AF}"/>
                    </a:ext>
                  </a:extLst>
                </p:cNvPr>
                <p:cNvGrpSpPr>
                  <a:grpSpLocks/>
                </p:cNvGrpSpPr>
                <p:nvPr/>
              </p:nvGrpSpPr>
              <p:grpSpPr bwMode="auto">
                <a:xfrm>
                  <a:off x="3696" y="2016"/>
                  <a:ext cx="1053" cy="688"/>
                  <a:chOff x="3840" y="2592"/>
                  <a:chExt cx="1053" cy="688"/>
                </a:xfrm>
              </p:grpSpPr>
              <p:grpSp>
                <p:nvGrpSpPr>
                  <p:cNvPr id="96" name="Group 300">
                    <a:extLst>
                      <a:ext uri="{FF2B5EF4-FFF2-40B4-BE49-F238E27FC236}">
                        <a16:creationId xmlns:a16="http://schemas.microsoft.com/office/drawing/2014/main" id="{84E96E52-58D4-6FC4-8B0C-B4D8EFC2FF86}"/>
                      </a:ext>
                    </a:extLst>
                  </p:cNvPr>
                  <p:cNvGrpSpPr>
                    <a:grpSpLocks/>
                  </p:cNvGrpSpPr>
                  <p:nvPr/>
                </p:nvGrpSpPr>
                <p:grpSpPr bwMode="auto">
                  <a:xfrm>
                    <a:off x="4224" y="2592"/>
                    <a:ext cx="354" cy="492"/>
                    <a:chOff x="4013" y="2015"/>
                    <a:chExt cx="398" cy="492"/>
                  </a:xfrm>
                </p:grpSpPr>
                <p:sp>
                  <p:nvSpPr>
                    <p:cNvPr id="98" name="Oval 301">
                      <a:extLst>
                        <a:ext uri="{FF2B5EF4-FFF2-40B4-BE49-F238E27FC236}">
                          <a16:creationId xmlns:a16="http://schemas.microsoft.com/office/drawing/2014/main" id="{4E43F684-E69E-89E0-20BA-8FC2503DB89B}"/>
                        </a:ext>
                      </a:extLst>
                    </p:cNvPr>
                    <p:cNvSpPr>
                      <a:spLocks noChangeArrowheads="1"/>
                    </p:cNvSpPr>
                    <p:nvPr/>
                  </p:nvSpPr>
                  <p:spPr bwMode="auto">
                    <a:xfrm>
                      <a:off x="4013" y="2015"/>
                      <a:ext cx="398" cy="492"/>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99" name="Oval 302">
                      <a:extLst>
                        <a:ext uri="{FF2B5EF4-FFF2-40B4-BE49-F238E27FC236}">
                          <a16:creationId xmlns:a16="http://schemas.microsoft.com/office/drawing/2014/main" id="{FB368516-DA3D-C447-AEC0-5534C6EA9FC0}"/>
                        </a:ext>
                      </a:extLst>
                    </p:cNvPr>
                    <p:cNvSpPr>
                      <a:spLocks noChangeArrowheads="1"/>
                    </p:cNvSpPr>
                    <p:nvPr/>
                  </p:nvSpPr>
                  <p:spPr bwMode="auto">
                    <a:xfrm>
                      <a:off x="4021" y="2019"/>
                      <a:ext cx="362" cy="448"/>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100" name="Oval 303">
                      <a:extLst>
                        <a:ext uri="{FF2B5EF4-FFF2-40B4-BE49-F238E27FC236}">
                          <a16:creationId xmlns:a16="http://schemas.microsoft.com/office/drawing/2014/main" id="{6834A536-2289-7D61-49E4-976B19E9F0E8}"/>
                        </a:ext>
                      </a:extLst>
                    </p:cNvPr>
                    <p:cNvSpPr>
                      <a:spLocks noChangeArrowheads="1"/>
                    </p:cNvSpPr>
                    <p:nvPr/>
                  </p:nvSpPr>
                  <p:spPr bwMode="auto">
                    <a:xfrm>
                      <a:off x="4029" y="2026"/>
                      <a:ext cx="322" cy="399"/>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101" name="Oval 304">
                      <a:extLst>
                        <a:ext uri="{FF2B5EF4-FFF2-40B4-BE49-F238E27FC236}">
                          <a16:creationId xmlns:a16="http://schemas.microsoft.com/office/drawing/2014/main" id="{DD23EB6E-10E6-6324-7229-4804F1DD12D8}"/>
                        </a:ext>
                      </a:extLst>
                    </p:cNvPr>
                    <p:cNvSpPr>
                      <a:spLocks noChangeArrowheads="1"/>
                    </p:cNvSpPr>
                    <p:nvPr/>
                  </p:nvSpPr>
                  <p:spPr bwMode="auto">
                    <a:xfrm>
                      <a:off x="4038" y="2035"/>
                      <a:ext cx="281" cy="348"/>
                    </a:xfrm>
                    <a:prstGeom prst="ellipse">
                      <a:avLst/>
                    </a:prstGeom>
                    <a:solidFill>
                      <a:srgbClr val="800080"/>
                    </a:solidFill>
                    <a:ln w="12700">
                      <a:noFill/>
                      <a:round/>
                      <a:headEnd/>
                      <a:tailEnd/>
                    </a:ln>
                    <a:effectLst/>
                  </p:spPr>
                  <p:txBody>
                    <a:bodyPr wrap="none" anchor="ctr"/>
                    <a:lstStyle/>
                    <a:p>
                      <a:endParaRPr lang="en-US" b="1">
                        <a:solidFill>
                          <a:prstClr val="black"/>
                        </a:solidFill>
                      </a:endParaRPr>
                    </a:p>
                  </p:txBody>
                </p:sp>
                <p:sp>
                  <p:nvSpPr>
                    <p:cNvPr id="102" name="Oval 305">
                      <a:extLst>
                        <a:ext uri="{FF2B5EF4-FFF2-40B4-BE49-F238E27FC236}">
                          <a16:creationId xmlns:a16="http://schemas.microsoft.com/office/drawing/2014/main" id="{D18F3A41-9A1C-4912-B231-90D8A20BD5CC}"/>
                        </a:ext>
                      </a:extLst>
                    </p:cNvPr>
                    <p:cNvSpPr>
                      <a:spLocks noChangeArrowheads="1"/>
                    </p:cNvSpPr>
                    <p:nvPr/>
                  </p:nvSpPr>
                  <p:spPr bwMode="auto">
                    <a:xfrm>
                      <a:off x="4049" y="2042"/>
                      <a:ext cx="240" cy="298"/>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103" name="Oval 306">
                      <a:extLst>
                        <a:ext uri="{FF2B5EF4-FFF2-40B4-BE49-F238E27FC236}">
                          <a16:creationId xmlns:a16="http://schemas.microsoft.com/office/drawing/2014/main" id="{9B708FD5-8A97-EE7E-1A49-DDF2F1CC101D}"/>
                        </a:ext>
                      </a:extLst>
                    </p:cNvPr>
                    <p:cNvSpPr>
                      <a:spLocks noChangeArrowheads="1"/>
                    </p:cNvSpPr>
                    <p:nvPr/>
                  </p:nvSpPr>
                  <p:spPr bwMode="auto">
                    <a:xfrm>
                      <a:off x="4057" y="2052"/>
                      <a:ext cx="199" cy="247"/>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104" name="Oval 307">
                      <a:extLst>
                        <a:ext uri="{FF2B5EF4-FFF2-40B4-BE49-F238E27FC236}">
                          <a16:creationId xmlns:a16="http://schemas.microsoft.com/office/drawing/2014/main" id="{0D5CE266-08ED-DD67-9DCD-2B421481F87A}"/>
                        </a:ext>
                      </a:extLst>
                    </p:cNvPr>
                    <p:cNvSpPr>
                      <a:spLocks noChangeArrowheads="1"/>
                    </p:cNvSpPr>
                    <p:nvPr/>
                  </p:nvSpPr>
                  <p:spPr bwMode="auto">
                    <a:xfrm>
                      <a:off x="4066" y="2062"/>
                      <a:ext cx="159" cy="198"/>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105" name="Oval 308">
                      <a:extLst>
                        <a:ext uri="{FF2B5EF4-FFF2-40B4-BE49-F238E27FC236}">
                          <a16:creationId xmlns:a16="http://schemas.microsoft.com/office/drawing/2014/main" id="{F40A40F1-6D94-7363-9FF1-9791144EFAEC}"/>
                        </a:ext>
                      </a:extLst>
                    </p:cNvPr>
                    <p:cNvSpPr>
                      <a:spLocks noChangeArrowheads="1"/>
                    </p:cNvSpPr>
                    <p:nvPr/>
                  </p:nvSpPr>
                  <p:spPr bwMode="auto">
                    <a:xfrm>
                      <a:off x="4076" y="2070"/>
                      <a:ext cx="118" cy="147"/>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106" name="Oval 309">
                      <a:extLst>
                        <a:ext uri="{FF2B5EF4-FFF2-40B4-BE49-F238E27FC236}">
                          <a16:creationId xmlns:a16="http://schemas.microsoft.com/office/drawing/2014/main" id="{6425A4D4-2775-0456-9D61-4586E812A49C}"/>
                        </a:ext>
                      </a:extLst>
                    </p:cNvPr>
                    <p:cNvSpPr>
                      <a:spLocks noChangeArrowheads="1"/>
                    </p:cNvSpPr>
                    <p:nvPr/>
                  </p:nvSpPr>
                  <p:spPr bwMode="auto">
                    <a:xfrm>
                      <a:off x="4083" y="2072"/>
                      <a:ext cx="95" cy="119"/>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107" name="Oval 310">
                      <a:extLst>
                        <a:ext uri="{FF2B5EF4-FFF2-40B4-BE49-F238E27FC236}">
                          <a16:creationId xmlns:a16="http://schemas.microsoft.com/office/drawing/2014/main" id="{EA094216-8B0E-E4BF-0805-E738423D98CA}"/>
                        </a:ext>
                      </a:extLst>
                    </p:cNvPr>
                    <p:cNvSpPr>
                      <a:spLocks noChangeArrowheads="1"/>
                    </p:cNvSpPr>
                    <p:nvPr/>
                  </p:nvSpPr>
                  <p:spPr bwMode="auto">
                    <a:xfrm>
                      <a:off x="4088" y="2079"/>
                      <a:ext cx="69" cy="87"/>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108" name="Oval 311">
                      <a:extLst>
                        <a:ext uri="{FF2B5EF4-FFF2-40B4-BE49-F238E27FC236}">
                          <a16:creationId xmlns:a16="http://schemas.microsoft.com/office/drawing/2014/main" id="{E1828E4A-532F-35C8-BB2A-96C91B9F6CFA}"/>
                        </a:ext>
                      </a:extLst>
                    </p:cNvPr>
                    <p:cNvSpPr>
                      <a:spLocks noChangeArrowheads="1"/>
                    </p:cNvSpPr>
                    <p:nvPr/>
                  </p:nvSpPr>
                  <p:spPr bwMode="auto">
                    <a:xfrm>
                      <a:off x="4092" y="2084"/>
                      <a:ext cx="49" cy="62"/>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97" name="Rectangle 312">
                    <a:extLst>
                      <a:ext uri="{FF2B5EF4-FFF2-40B4-BE49-F238E27FC236}">
                        <a16:creationId xmlns:a16="http://schemas.microsoft.com/office/drawing/2014/main" id="{7235D5B4-2554-D6EF-F21F-FB2646867CE5}"/>
                      </a:ext>
                    </a:extLst>
                  </p:cNvPr>
                  <p:cNvSpPr>
                    <a:spLocks noChangeArrowheads="1"/>
                  </p:cNvSpPr>
                  <p:nvPr/>
                </p:nvSpPr>
                <p:spPr bwMode="auto">
                  <a:xfrm>
                    <a:off x="3840" y="3024"/>
                    <a:ext cx="1053" cy="256"/>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b="1"/>
                      <a:t>Laboratories</a:t>
                    </a:r>
                  </a:p>
                </p:txBody>
              </p:sp>
            </p:grpSp>
            <p:grpSp>
              <p:nvGrpSpPr>
                <p:cNvPr id="26" name="Group 313">
                  <a:extLst>
                    <a:ext uri="{FF2B5EF4-FFF2-40B4-BE49-F238E27FC236}">
                      <a16:creationId xmlns:a16="http://schemas.microsoft.com/office/drawing/2014/main" id="{A9AAE9D5-DD16-CE2B-D6B1-5DF6DC9C6245}"/>
                    </a:ext>
                  </a:extLst>
                </p:cNvPr>
                <p:cNvGrpSpPr>
                  <a:grpSpLocks/>
                </p:cNvGrpSpPr>
                <p:nvPr/>
              </p:nvGrpSpPr>
              <p:grpSpPr bwMode="auto">
                <a:xfrm>
                  <a:off x="4512" y="1776"/>
                  <a:ext cx="1053" cy="597"/>
                  <a:chOff x="4608" y="1195"/>
                  <a:chExt cx="1053" cy="597"/>
                </a:xfrm>
              </p:grpSpPr>
              <p:grpSp>
                <p:nvGrpSpPr>
                  <p:cNvPr id="83" name="Group 314">
                    <a:extLst>
                      <a:ext uri="{FF2B5EF4-FFF2-40B4-BE49-F238E27FC236}">
                        <a16:creationId xmlns:a16="http://schemas.microsoft.com/office/drawing/2014/main" id="{6BA561E3-EB62-30D6-23F4-0D384CD98FC6}"/>
                      </a:ext>
                    </a:extLst>
                  </p:cNvPr>
                  <p:cNvGrpSpPr>
                    <a:grpSpLocks/>
                  </p:cNvGrpSpPr>
                  <p:nvPr/>
                </p:nvGrpSpPr>
                <p:grpSpPr bwMode="auto">
                  <a:xfrm>
                    <a:off x="4979" y="1195"/>
                    <a:ext cx="290" cy="403"/>
                    <a:chOff x="5669" y="1191"/>
                    <a:chExt cx="326" cy="403"/>
                  </a:xfrm>
                </p:grpSpPr>
                <p:sp>
                  <p:nvSpPr>
                    <p:cNvPr id="85" name="Oval 315">
                      <a:extLst>
                        <a:ext uri="{FF2B5EF4-FFF2-40B4-BE49-F238E27FC236}">
                          <a16:creationId xmlns:a16="http://schemas.microsoft.com/office/drawing/2014/main" id="{367B31E4-9CDE-8750-AA25-24DC8A5A173B}"/>
                        </a:ext>
                      </a:extLst>
                    </p:cNvPr>
                    <p:cNvSpPr>
                      <a:spLocks noChangeArrowheads="1"/>
                    </p:cNvSpPr>
                    <p:nvPr/>
                  </p:nvSpPr>
                  <p:spPr bwMode="auto">
                    <a:xfrm>
                      <a:off x="5669" y="1191"/>
                      <a:ext cx="326" cy="403"/>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86" name="Oval 316">
                      <a:extLst>
                        <a:ext uri="{FF2B5EF4-FFF2-40B4-BE49-F238E27FC236}">
                          <a16:creationId xmlns:a16="http://schemas.microsoft.com/office/drawing/2014/main" id="{889CAC26-1FD4-1A0A-B4D0-7282A81140B4}"/>
                        </a:ext>
                      </a:extLst>
                    </p:cNvPr>
                    <p:cNvSpPr>
                      <a:spLocks noChangeArrowheads="1"/>
                    </p:cNvSpPr>
                    <p:nvPr/>
                  </p:nvSpPr>
                  <p:spPr bwMode="auto">
                    <a:xfrm>
                      <a:off x="5675" y="1194"/>
                      <a:ext cx="296" cy="366"/>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87" name="Oval 317">
                      <a:extLst>
                        <a:ext uri="{FF2B5EF4-FFF2-40B4-BE49-F238E27FC236}">
                          <a16:creationId xmlns:a16="http://schemas.microsoft.com/office/drawing/2014/main" id="{8EBE5B9A-D79A-DDBF-D7EF-3A2CDEB3822C}"/>
                        </a:ext>
                      </a:extLst>
                    </p:cNvPr>
                    <p:cNvSpPr>
                      <a:spLocks noChangeArrowheads="1"/>
                    </p:cNvSpPr>
                    <p:nvPr/>
                  </p:nvSpPr>
                  <p:spPr bwMode="auto">
                    <a:xfrm>
                      <a:off x="5682" y="1200"/>
                      <a:ext cx="263" cy="325"/>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88" name="Oval 318">
                      <a:extLst>
                        <a:ext uri="{FF2B5EF4-FFF2-40B4-BE49-F238E27FC236}">
                          <a16:creationId xmlns:a16="http://schemas.microsoft.com/office/drawing/2014/main" id="{BF21BC31-A814-8378-BC90-3EE2B4B66374}"/>
                        </a:ext>
                      </a:extLst>
                    </p:cNvPr>
                    <p:cNvSpPr>
                      <a:spLocks noChangeArrowheads="1"/>
                    </p:cNvSpPr>
                    <p:nvPr/>
                  </p:nvSpPr>
                  <p:spPr bwMode="auto">
                    <a:xfrm>
                      <a:off x="5689" y="1207"/>
                      <a:ext cx="230" cy="284"/>
                    </a:xfrm>
                    <a:prstGeom prst="ellipse">
                      <a:avLst/>
                    </a:prstGeom>
                    <a:solidFill>
                      <a:srgbClr val="800080"/>
                    </a:solidFill>
                    <a:ln w="12700">
                      <a:noFill/>
                      <a:round/>
                      <a:headEnd/>
                      <a:tailEnd/>
                    </a:ln>
                    <a:effectLst/>
                  </p:spPr>
                  <p:txBody>
                    <a:bodyPr wrap="none" anchor="ctr"/>
                    <a:lstStyle/>
                    <a:p>
                      <a:endParaRPr lang="en-US" b="1">
                        <a:solidFill>
                          <a:prstClr val="black"/>
                        </a:solidFill>
                      </a:endParaRPr>
                    </a:p>
                  </p:txBody>
                </p:sp>
                <p:sp>
                  <p:nvSpPr>
                    <p:cNvPr id="89" name="Oval 319">
                      <a:extLst>
                        <a:ext uri="{FF2B5EF4-FFF2-40B4-BE49-F238E27FC236}">
                          <a16:creationId xmlns:a16="http://schemas.microsoft.com/office/drawing/2014/main" id="{1E43962C-6757-7DEC-FB9C-DE1EA7082818}"/>
                        </a:ext>
                      </a:extLst>
                    </p:cNvPr>
                    <p:cNvSpPr>
                      <a:spLocks noChangeArrowheads="1"/>
                    </p:cNvSpPr>
                    <p:nvPr/>
                  </p:nvSpPr>
                  <p:spPr bwMode="auto">
                    <a:xfrm>
                      <a:off x="5698" y="1213"/>
                      <a:ext cx="196" cy="243"/>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90" name="Oval 320">
                      <a:extLst>
                        <a:ext uri="{FF2B5EF4-FFF2-40B4-BE49-F238E27FC236}">
                          <a16:creationId xmlns:a16="http://schemas.microsoft.com/office/drawing/2014/main" id="{BAD3A44F-CD2D-D801-0DA0-5E3C46D889A9}"/>
                        </a:ext>
                      </a:extLst>
                    </p:cNvPr>
                    <p:cNvSpPr>
                      <a:spLocks noChangeArrowheads="1"/>
                    </p:cNvSpPr>
                    <p:nvPr/>
                  </p:nvSpPr>
                  <p:spPr bwMode="auto">
                    <a:xfrm>
                      <a:off x="5705" y="1221"/>
                      <a:ext cx="162" cy="201"/>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91" name="Oval 321">
                      <a:extLst>
                        <a:ext uri="{FF2B5EF4-FFF2-40B4-BE49-F238E27FC236}">
                          <a16:creationId xmlns:a16="http://schemas.microsoft.com/office/drawing/2014/main" id="{15B2BB89-B602-C882-3329-1755C1858F1E}"/>
                        </a:ext>
                      </a:extLst>
                    </p:cNvPr>
                    <p:cNvSpPr>
                      <a:spLocks noChangeArrowheads="1"/>
                    </p:cNvSpPr>
                    <p:nvPr/>
                  </p:nvSpPr>
                  <p:spPr bwMode="auto">
                    <a:xfrm>
                      <a:off x="5712" y="1229"/>
                      <a:ext cx="130" cy="161"/>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92" name="Oval 322">
                      <a:extLst>
                        <a:ext uri="{FF2B5EF4-FFF2-40B4-BE49-F238E27FC236}">
                          <a16:creationId xmlns:a16="http://schemas.microsoft.com/office/drawing/2014/main" id="{F589F224-AA79-8B4F-C18D-0DE9EDC9F107}"/>
                        </a:ext>
                      </a:extLst>
                    </p:cNvPr>
                    <p:cNvSpPr>
                      <a:spLocks noChangeArrowheads="1"/>
                    </p:cNvSpPr>
                    <p:nvPr/>
                  </p:nvSpPr>
                  <p:spPr bwMode="auto">
                    <a:xfrm>
                      <a:off x="5720" y="1235"/>
                      <a:ext cx="96" cy="119"/>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93" name="Oval 323">
                      <a:extLst>
                        <a:ext uri="{FF2B5EF4-FFF2-40B4-BE49-F238E27FC236}">
                          <a16:creationId xmlns:a16="http://schemas.microsoft.com/office/drawing/2014/main" id="{65D1472A-EB7E-7021-1FB6-DFDEC69D59FB}"/>
                        </a:ext>
                      </a:extLst>
                    </p:cNvPr>
                    <p:cNvSpPr>
                      <a:spLocks noChangeArrowheads="1"/>
                    </p:cNvSpPr>
                    <p:nvPr/>
                  </p:nvSpPr>
                  <p:spPr bwMode="auto">
                    <a:xfrm>
                      <a:off x="5726" y="1237"/>
                      <a:ext cx="77" cy="96"/>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94" name="Oval 324">
                      <a:extLst>
                        <a:ext uri="{FF2B5EF4-FFF2-40B4-BE49-F238E27FC236}">
                          <a16:creationId xmlns:a16="http://schemas.microsoft.com/office/drawing/2014/main" id="{B051318F-9235-DC72-0935-BD73B1B1D5E6}"/>
                        </a:ext>
                      </a:extLst>
                    </p:cNvPr>
                    <p:cNvSpPr>
                      <a:spLocks noChangeArrowheads="1"/>
                    </p:cNvSpPr>
                    <p:nvPr/>
                  </p:nvSpPr>
                  <p:spPr bwMode="auto">
                    <a:xfrm>
                      <a:off x="5730" y="1243"/>
                      <a:ext cx="56" cy="71"/>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95" name="Oval 325">
                      <a:extLst>
                        <a:ext uri="{FF2B5EF4-FFF2-40B4-BE49-F238E27FC236}">
                          <a16:creationId xmlns:a16="http://schemas.microsoft.com/office/drawing/2014/main" id="{83BF1A11-5438-ACC1-BDEF-CF2F931CED24}"/>
                        </a:ext>
                      </a:extLst>
                    </p:cNvPr>
                    <p:cNvSpPr>
                      <a:spLocks noChangeArrowheads="1"/>
                    </p:cNvSpPr>
                    <p:nvPr/>
                  </p:nvSpPr>
                  <p:spPr bwMode="auto">
                    <a:xfrm>
                      <a:off x="5734" y="1248"/>
                      <a:ext cx="38" cy="48"/>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84" name="Rectangle 326">
                    <a:extLst>
                      <a:ext uri="{FF2B5EF4-FFF2-40B4-BE49-F238E27FC236}">
                        <a16:creationId xmlns:a16="http://schemas.microsoft.com/office/drawing/2014/main" id="{FCF4CC4A-F559-D5E6-883B-B3D0D2786A7A}"/>
                      </a:ext>
                    </a:extLst>
                  </p:cNvPr>
                  <p:cNvSpPr>
                    <a:spLocks noChangeArrowheads="1"/>
                  </p:cNvSpPr>
                  <p:nvPr/>
                </p:nvSpPr>
                <p:spPr bwMode="auto">
                  <a:xfrm>
                    <a:off x="4608" y="1536"/>
                    <a:ext cx="1053" cy="256"/>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b="1"/>
                      <a:t>Home Health</a:t>
                    </a:r>
                  </a:p>
                </p:txBody>
              </p:sp>
            </p:grpSp>
            <p:grpSp>
              <p:nvGrpSpPr>
                <p:cNvPr id="27" name="Group 327">
                  <a:extLst>
                    <a:ext uri="{FF2B5EF4-FFF2-40B4-BE49-F238E27FC236}">
                      <a16:creationId xmlns:a16="http://schemas.microsoft.com/office/drawing/2014/main" id="{F49C540C-70BD-8E2D-3C9D-811142F231F7}"/>
                    </a:ext>
                  </a:extLst>
                </p:cNvPr>
                <p:cNvGrpSpPr>
                  <a:grpSpLocks/>
                </p:cNvGrpSpPr>
                <p:nvPr/>
              </p:nvGrpSpPr>
              <p:grpSpPr bwMode="auto">
                <a:xfrm>
                  <a:off x="373" y="3115"/>
                  <a:ext cx="1163" cy="790"/>
                  <a:chOff x="373" y="3115"/>
                  <a:chExt cx="1163" cy="790"/>
                </a:xfrm>
              </p:grpSpPr>
              <p:grpSp>
                <p:nvGrpSpPr>
                  <p:cNvPr id="70" name="Group 328">
                    <a:extLst>
                      <a:ext uri="{FF2B5EF4-FFF2-40B4-BE49-F238E27FC236}">
                        <a16:creationId xmlns:a16="http://schemas.microsoft.com/office/drawing/2014/main" id="{39790DE6-43C0-FC01-F3DA-D0EDBF3FE99D}"/>
                      </a:ext>
                    </a:extLst>
                  </p:cNvPr>
                  <p:cNvGrpSpPr>
                    <a:grpSpLocks/>
                  </p:cNvGrpSpPr>
                  <p:nvPr/>
                </p:nvGrpSpPr>
                <p:grpSpPr bwMode="auto">
                  <a:xfrm>
                    <a:off x="1091" y="3115"/>
                    <a:ext cx="290" cy="403"/>
                    <a:chOff x="5669" y="1191"/>
                    <a:chExt cx="326" cy="403"/>
                  </a:xfrm>
                </p:grpSpPr>
                <p:sp>
                  <p:nvSpPr>
                    <p:cNvPr id="72" name="Oval 329">
                      <a:extLst>
                        <a:ext uri="{FF2B5EF4-FFF2-40B4-BE49-F238E27FC236}">
                          <a16:creationId xmlns:a16="http://schemas.microsoft.com/office/drawing/2014/main" id="{87CC1DBC-D0A2-5E67-17AE-6F8FA3124F48}"/>
                        </a:ext>
                      </a:extLst>
                    </p:cNvPr>
                    <p:cNvSpPr>
                      <a:spLocks noChangeArrowheads="1"/>
                    </p:cNvSpPr>
                    <p:nvPr/>
                  </p:nvSpPr>
                  <p:spPr bwMode="auto">
                    <a:xfrm>
                      <a:off x="5669" y="1191"/>
                      <a:ext cx="326" cy="403"/>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73" name="Oval 330">
                      <a:extLst>
                        <a:ext uri="{FF2B5EF4-FFF2-40B4-BE49-F238E27FC236}">
                          <a16:creationId xmlns:a16="http://schemas.microsoft.com/office/drawing/2014/main" id="{0C48E8F9-DAB1-0182-836C-28AC204D511A}"/>
                        </a:ext>
                      </a:extLst>
                    </p:cNvPr>
                    <p:cNvSpPr>
                      <a:spLocks noChangeArrowheads="1"/>
                    </p:cNvSpPr>
                    <p:nvPr/>
                  </p:nvSpPr>
                  <p:spPr bwMode="auto">
                    <a:xfrm>
                      <a:off x="5675" y="1194"/>
                      <a:ext cx="296" cy="366"/>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74" name="Oval 331">
                      <a:extLst>
                        <a:ext uri="{FF2B5EF4-FFF2-40B4-BE49-F238E27FC236}">
                          <a16:creationId xmlns:a16="http://schemas.microsoft.com/office/drawing/2014/main" id="{0D750785-8363-19DE-2DA9-AC2108B47A59}"/>
                        </a:ext>
                      </a:extLst>
                    </p:cNvPr>
                    <p:cNvSpPr>
                      <a:spLocks noChangeArrowheads="1"/>
                    </p:cNvSpPr>
                    <p:nvPr/>
                  </p:nvSpPr>
                  <p:spPr bwMode="auto">
                    <a:xfrm>
                      <a:off x="5682" y="1200"/>
                      <a:ext cx="263" cy="325"/>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75" name="Oval 332">
                      <a:extLst>
                        <a:ext uri="{FF2B5EF4-FFF2-40B4-BE49-F238E27FC236}">
                          <a16:creationId xmlns:a16="http://schemas.microsoft.com/office/drawing/2014/main" id="{D00545A7-A381-4C4E-06A7-376A7E26C731}"/>
                        </a:ext>
                      </a:extLst>
                    </p:cNvPr>
                    <p:cNvSpPr>
                      <a:spLocks noChangeArrowheads="1"/>
                    </p:cNvSpPr>
                    <p:nvPr/>
                  </p:nvSpPr>
                  <p:spPr bwMode="auto">
                    <a:xfrm>
                      <a:off x="5689" y="1207"/>
                      <a:ext cx="230" cy="284"/>
                    </a:xfrm>
                    <a:prstGeom prst="ellipse">
                      <a:avLst/>
                    </a:prstGeom>
                    <a:solidFill>
                      <a:srgbClr val="800080"/>
                    </a:solidFill>
                    <a:ln w="12700">
                      <a:noFill/>
                      <a:round/>
                      <a:headEnd/>
                      <a:tailEnd/>
                    </a:ln>
                    <a:effectLst/>
                  </p:spPr>
                  <p:txBody>
                    <a:bodyPr wrap="none" anchor="ctr"/>
                    <a:lstStyle/>
                    <a:p>
                      <a:endParaRPr lang="en-US" b="1">
                        <a:solidFill>
                          <a:prstClr val="black"/>
                        </a:solidFill>
                      </a:endParaRPr>
                    </a:p>
                  </p:txBody>
                </p:sp>
                <p:sp>
                  <p:nvSpPr>
                    <p:cNvPr id="76" name="Oval 333">
                      <a:extLst>
                        <a:ext uri="{FF2B5EF4-FFF2-40B4-BE49-F238E27FC236}">
                          <a16:creationId xmlns:a16="http://schemas.microsoft.com/office/drawing/2014/main" id="{60759B0B-E3EB-9E46-2622-CD478423309A}"/>
                        </a:ext>
                      </a:extLst>
                    </p:cNvPr>
                    <p:cNvSpPr>
                      <a:spLocks noChangeArrowheads="1"/>
                    </p:cNvSpPr>
                    <p:nvPr/>
                  </p:nvSpPr>
                  <p:spPr bwMode="auto">
                    <a:xfrm>
                      <a:off x="5698" y="1213"/>
                      <a:ext cx="196" cy="243"/>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77" name="Oval 334">
                      <a:extLst>
                        <a:ext uri="{FF2B5EF4-FFF2-40B4-BE49-F238E27FC236}">
                          <a16:creationId xmlns:a16="http://schemas.microsoft.com/office/drawing/2014/main" id="{3CA30133-795B-534D-2E3A-5FD8552C3881}"/>
                        </a:ext>
                      </a:extLst>
                    </p:cNvPr>
                    <p:cNvSpPr>
                      <a:spLocks noChangeArrowheads="1"/>
                    </p:cNvSpPr>
                    <p:nvPr/>
                  </p:nvSpPr>
                  <p:spPr bwMode="auto">
                    <a:xfrm>
                      <a:off x="5705" y="1221"/>
                      <a:ext cx="162" cy="201"/>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78" name="Oval 335">
                      <a:extLst>
                        <a:ext uri="{FF2B5EF4-FFF2-40B4-BE49-F238E27FC236}">
                          <a16:creationId xmlns:a16="http://schemas.microsoft.com/office/drawing/2014/main" id="{995E5211-7963-C24B-3D36-250DCE637D7A}"/>
                        </a:ext>
                      </a:extLst>
                    </p:cNvPr>
                    <p:cNvSpPr>
                      <a:spLocks noChangeArrowheads="1"/>
                    </p:cNvSpPr>
                    <p:nvPr/>
                  </p:nvSpPr>
                  <p:spPr bwMode="auto">
                    <a:xfrm>
                      <a:off x="5712" y="1229"/>
                      <a:ext cx="130" cy="161"/>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79" name="Oval 336">
                      <a:extLst>
                        <a:ext uri="{FF2B5EF4-FFF2-40B4-BE49-F238E27FC236}">
                          <a16:creationId xmlns:a16="http://schemas.microsoft.com/office/drawing/2014/main" id="{95F89ED3-F62C-47A6-5C23-70411F7FD97C}"/>
                        </a:ext>
                      </a:extLst>
                    </p:cNvPr>
                    <p:cNvSpPr>
                      <a:spLocks noChangeArrowheads="1"/>
                    </p:cNvSpPr>
                    <p:nvPr/>
                  </p:nvSpPr>
                  <p:spPr bwMode="auto">
                    <a:xfrm>
                      <a:off x="5720" y="1235"/>
                      <a:ext cx="96" cy="119"/>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80" name="Oval 337">
                      <a:extLst>
                        <a:ext uri="{FF2B5EF4-FFF2-40B4-BE49-F238E27FC236}">
                          <a16:creationId xmlns:a16="http://schemas.microsoft.com/office/drawing/2014/main" id="{A613EAF7-77F5-5AD3-E9B5-56C8C6C53F4F}"/>
                        </a:ext>
                      </a:extLst>
                    </p:cNvPr>
                    <p:cNvSpPr>
                      <a:spLocks noChangeArrowheads="1"/>
                    </p:cNvSpPr>
                    <p:nvPr/>
                  </p:nvSpPr>
                  <p:spPr bwMode="auto">
                    <a:xfrm>
                      <a:off x="5726" y="1237"/>
                      <a:ext cx="77" cy="96"/>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81" name="Oval 338">
                      <a:extLst>
                        <a:ext uri="{FF2B5EF4-FFF2-40B4-BE49-F238E27FC236}">
                          <a16:creationId xmlns:a16="http://schemas.microsoft.com/office/drawing/2014/main" id="{9C9EEF71-57DD-7CD7-FCB8-413878AB63B7}"/>
                        </a:ext>
                      </a:extLst>
                    </p:cNvPr>
                    <p:cNvSpPr>
                      <a:spLocks noChangeArrowheads="1"/>
                    </p:cNvSpPr>
                    <p:nvPr/>
                  </p:nvSpPr>
                  <p:spPr bwMode="auto">
                    <a:xfrm>
                      <a:off x="5730" y="1243"/>
                      <a:ext cx="56" cy="71"/>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82" name="Oval 339">
                      <a:extLst>
                        <a:ext uri="{FF2B5EF4-FFF2-40B4-BE49-F238E27FC236}">
                          <a16:creationId xmlns:a16="http://schemas.microsoft.com/office/drawing/2014/main" id="{F87B7D92-B864-4C8A-5980-711ABA82EDCE}"/>
                        </a:ext>
                      </a:extLst>
                    </p:cNvPr>
                    <p:cNvSpPr>
                      <a:spLocks noChangeArrowheads="1"/>
                    </p:cNvSpPr>
                    <p:nvPr/>
                  </p:nvSpPr>
                  <p:spPr bwMode="auto">
                    <a:xfrm>
                      <a:off x="5734" y="1248"/>
                      <a:ext cx="38" cy="48"/>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71" name="Rectangle 340">
                    <a:extLst>
                      <a:ext uri="{FF2B5EF4-FFF2-40B4-BE49-F238E27FC236}">
                        <a16:creationId xmlns:a16="http://schemas.microsoft.com/office/drawing/2014/main" id="{FD05F3AB-6943-E079-5DC0-390CE9BE18B4}"/>
                      </a:ext>
                    </a:extLst>
                  </p:cNvPr>
                  <p:cNvSpPr>
                    <a:spLocks noChangeArrowheads="1"/>
                  </p:cNvSpPr>
                  <p:nvPr/>
                </p:nvSpPr>
                <p:spPr bwMode="auto">
                  <a:xfrm>
                    <a:off x="373" y="3456"/>
                    <a:ext cx="1163" cy="449"/>
                  </a:xfrm>
                  <a:prstGeom prst="rect">
                    <a:avLst/>
                  </a:prstGeom>
                  <a:noFill/>
                  <a:ln w="12700">
                    <a:noFill/>
                    <a:miter lim="800000"/>
                    <a:headEnd/>
                    <a:tailEnd/>
                  </a:ln>
                  <a:effectLst/>
                </p:spPr>
                <p:txBody>
                  <a:bodyPr wrap="square" lIns="90488" tIns="44450" rIns="90488" bIns="44450">
                    <a:spAutoFit/>
                  </a:bodyPr>
                  <a:lstStyle/>
                  <a:p>
                    <a:pPr algn="ctr" eaLnBrk="0" hangingPunct="0">
                      <a:spcBef>
                        <a:spcPct val="50000"/>
                      </a:spcBef>
                    </a:pPr>
                    <a:r>
                      <a:rPr lang="en-US" b="1"/>
                      <a:t>Community health Centers</a:t>
                    </a:r>
                  </a:p>
                </p:txBody>
              </p:sp>
            </p:grpSp>
            <p:grpSp>
              <p:nvGrpSpPr>
                <p:cNvPr id="28" name="Group 341">
                  <a:extLst>
                    <a:ext uri="{FF2B5EF4-FFF2-40B4-BE49-F238E27FC236}">
                      <a16:creationId xmlns:a16="http://schemas.microsoft.com/office/drawing/2014/main" id="{416D6C1A-3F6D-8B07-F139-57E448AA8091}"/>
                    </a:ext>
                  </a:extLst>
                </p:cNvPr>
                <p:cNvGrpSpPr>
                  <a:grpSpLocks/>
                </p:cNvGrpSpPr>
                <p:nvPr/>
              </p:nvGrpSpPr>
              <p:grpSpPr bwMode="auto">
                <a:xfrm>
                  <a:off x="384" y="1824"/>
                  <a:ext cx="844" cy="597"/>
                  <a:chOff x="384" y="1824"/>
                  <a:chExt cx="844" cy="597"/>
                </a:xfrm>
              </p:grpSpPr>
              <p:grpSp>
                <p:nvGrpSpPr>
                  <p:cNvPr id="57" name="Group 342">
                    <a:extLst>
                      <a:ext uri="{FF2B5EF4-FFF2-40B4-BE49-F238E27FC236}">
                        <a16:creationId xmlns:a16="http://schemas.microsoft.com/office/drawing/2014/main" id="{59B54BF7-1ADC-7DDD-4B92-69638DF48C49}"/>
                      </a:ext>
                    </a:extLst>
                  </p:cNvPr>
                  <p:cNvGrpSpPr>
                    <a:grpSpLocks/>
                  </p:cNvGrpSpPr>
                  <p:nvPr/>
                </p:nvGrpSpPr>
                <p:grpSpPr bwMode="auto">
                  <a:xfrm>
                    <a:off x="563" y="1824"/>
                    <a:ext cx="290" cy="403"/>
                    <a:chOff x="5669" y="1191"/>
                    <a:chExt cx="326" cy="403"/>
                  </a:xfrm>
                </p:grpSpPr>
                <p:sp>
                  <p:nvSpPr>
                    <p:cNvPr id="59" name="Oval 343">
                      <a:extLst>
                        <a:ext uri="{FF2B5EF4-FFF2-40B4-BE49-F238E27FC236}">
                          <a16:creationId xmlns:a16="http://schemas.microsoft.com/office/drawing/2014/main" id="{BA88F04A-4E9B-5833-815D-41042CF4EDE0}"/>
                        </a:ext>
                      </a:extLst>
                    </p:cNvPr>
                    <p:cNvSpPr>
                      <a:spLocks noChangeArrowheads="1"/>
                    </p:cNvSpPr>
                    <p:nvPr/>
                  </p:nvSpPr>
                  <p:spPr bwMode="auto">
                    <a:xfrm>
                      <a:off x="5669" y="1191"/>
                      <a:ext cx="326" cy="403"/>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60" name="Oval 344">
                      <a:extLst>
                        <a:ext uri="{FF2B5EF4-FFF2-40B4-BE49-F238E27FC236}">
                          <a16:creationId xmlns:a16="http://schemas.microsoft.com/office/drawing/2014/main" id="{B126057E-4EDF-86E4-2FA3-15654FCE4131}"/>
                        </a:ext>
                      </a:extLst>
                    </p:cNvPr>
                    <p:cNvSpPr>
                      <a:spLocks noChangeArrowheads="1"/>
                    </p:cNvSpPr>
                    <p:nvPr/>
                  </p:nvSpPr>
                  <p:spPr bwMode="auto">
                    <a:xfrm>
                      <a:off x="5675" y="1194"/>
                      <a:ext cx="296" cy="366"/>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61" name="Oval 345">
                      <a:extLst>
                        <a:ext uri="{FF2B5EF4-FFF2-40B4-BE49-F238E27FC236}">
                          <a16:creationId xmlns:a16="http://schemas.microsoft.com/office/drawing/2014/main" id="{8053394D-CFCB-AA86-8292-548D81B6FAE7}"/>
                        </a:ext>
                      </a:extLst>
                    </p:cNvPr>
                    <p:cNvSpPr>
                      <a:spLocks noChangeArrowheads="1"/>
                    </p:cNvSpPr>
                    <p:nvPr/>
                  </p:nvSpPr>
                  <p:spPr bwMode="auto">
                    <a:xfrm>
                      <a:off x="5682" y="1200"/>
                      <a:ext cx="263" cy="325"/>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62" name="Oval 346">
                      <a:extLst>
                        <a:ext uri="{FF2B5EF4-FFF2-40B4-BE49-F238E27FC236}">
                          <a16:creationId xmlns:a16="http://schemas.microsoft.com/office/drawing/2014/main" id="{FED40E7D-39FA-A021-F95D-438DFB132756}"/>
                        </a:ext>
                      </a:extLst>
                    </p:cNvPr>
                    <p:cNvSpPr>
                      <a:spLocks noChangeArrowheads="1"/>
                    </p:cNvSpPr>
                    <p:nvPr/>
                  </p:nvSpPr>
                  <p:spPr bwMode="auto">
                    <a:xfrm>
                      <a:off x="5689" y="1207"/>
                      <a:ext cx="230" cy="284"/>
                    </a:xfrm>
                    <a:prstGeom prst="ellipse">
                      <a:avLst/>
                    </a:prstGeom>
                    <a:solidFill>
                      <a:srgbClr val="800080"/>
                    </a:solidFill>
                    <a:ln w="12700">
                      <a:noFill/>
                      <a:round/>
                      <a:headEnd/>
                      <a:tailEnd/>
                    </a:ln>
                    <a:effectLst/>
                  </p:spPr>
                  <p:txBody>
                    <a:bodyPr wrap="none" anchor="ctr"/>
                    <a:lstStyle/>
                    <a:p>
                      <a:endParaRPr lang="en-US" b="1">
                        <a:solidFill>
                          <a:prstClr val="black"/>
                        </a:solidFill>
                      </a:endParaRPr>
                    </a:p>
                  </p:txBody>
                </p:sp>
                <p:sp>
                  <p:nvSpPr>
                    <p:cNvPr id="63" name="Oval 347">
                      <a:extLst>
                        <a:ext uri="{FF2B5EF4-FFF2-40B4-BE49-F238E27FC236}">
                          <a16:creationId xmlns:a16="http://schemas.microsoft.com/office/drawing/2014/main" id="{33A8F747-9882-D0A7-2D58-646392A1FF8E}"/>
                        </a:ext>
                      </a:extLst>
                    </p:cNvPr>
                    <p:cNvSpPr>
                      <a:spLocks noChangeArrowheads="1"/>
                    </p:cNvSpPr>
                    <p:nvPr/>
                  </p:nvSpPr>
                  <p:spPr bwMode="auto">
                    <a:xfrm>
                      <a:off x="5698" y="1213"/>
                      <a:ext cx="196" cy="243"/>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64" name="Oval 348">
                      <a:extLst>
                        <a:ext uri="{FF2B5EF4-FFF2-40B4-BE49-F238E27FC236}">
                          <a16:creationId xmlns:a16="http://schemas.microsoft.com/office/drawing/2014/main" id="{C4EFF5B0-37D9-8EA8-C02C-1008E7591D3A}"/>
                        </a:ext>
                      </a:extLst>
                    </p:cNvPr>
                    <p:cNvSpPr>
                      <a:spLocks noChangeArrowheads="1"/>
                    </p:cNvSpPr>
                    <p:nvPr/>
                  </p:nvSpPr>
                  <p:spPr bwMode="auto">
                    <a:xfrm>
                      <a:off x="5705" y="1221"/>
                      <a:ext cx="162" cy="201"/>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65" name="Oval 349">
                      <a:extLst>
                        <a:ext uri="{FF2B5EF4-FFF2-40B4-BE49-F238E27FC236}">
                          <a16:creationId xmlns:a16="http://schemas.microsoft.com/office/drawing/2014/main" id="{BF3463A4-59FB-5FA7-642E-144899765CCB}"/>
                        </a:ext>
                      </a:extLst>
                    </p:cNvPr>
                    <p:cNvSpPr>
                      <a:spLocks noChangeArrowheads="1"/>
                    </p:cNvSpPr>
                    <p:nvPr/>
                  </p:nvSpPr>
                  <p:spPr bwMode="auto">
                    <a:xfrm>
                      <a:off x="5712" y="1229"/>
                      <a:ext cx="130" cy="161"/>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66" name="Oval 350">
                      <a:extLst>
                        <a:ext uri="{FF2B5EF4-FFF2-40B4-BE49-F238E27FC236}">
                          <a16:creationId xmlns:a16="http://schemas.microsoft.com/office/drawing/2014/main" id="{D73246B8-3BB3-606C-7210-73E4D0601393}"/>
                        </a:ext>
                      </a:extLst>
                    </p:cNvPr>
                    <p:cNvSpPr>
                      <a:spLocks noChangeArrowheads="1"/>
                    </p:cNvSpPr>
                    <p:nvPr/>
                  </p:nvSpPr>
                  <p:spPr bwMode="auto">
                    <a:xfrm>
                      <a:off x="5720" y="1235"/>
                      <a:ext cx="96" cy="119"/>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67" name="Oval 351">
                      <a:extLst>
                        <a:ext uri="{FF2B5EF4-FFF2-40B4-BE49-F238E27FC236}">
                          <a16:creationId xmlns:a16="http://schemas.microsoft.com/office/drawing/2014/main" id="{C9A86680-B90A-797E-5091-C9182BCD1CA0}"/>
                        </a:ext>
                      </a:extLst>
                    </p:cNvPr>
                    <p:cNvSpPr>
                      <a:spLocks noChangeArrowheads="1"/>
                    </p:cNvSpPr>
                    <p:nvPr/>
                  </p:nvSpPr>
                  <p:spPr bwMode="auto">
                    <a:xfrm>
                      <a:off x="5726" y="1237"/>
                      <a:ext cx="77" cy="96"/>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68" name="Oval 352">
                      <a:extLst>
                        <a:ext uri="{FF2B5EF4-FFF2-40B4-BE49-F238E27FC236}">
                          <a16:creationId xmlns:a16="http://schemas.microsoft.com/office/drawing/2014/main" id="{7086C7A3-1D53-BDB2-94FC-6035DB82EF8E}"/>
                        </a:ext>
                      </a:extLst>
                    </p:cNvPr>
                    <p:cNvSpPr>
                      <a:spLocks noChangeArrowheads="1"/>
                    </p:cNvSpPr>
                    <p:nvPr/>
                  </p:nvSpPr>
                  <p:spPr bwMode="auto">
                    <a:xfrm>
                      <a:off x="5730" y="1243"/>
                      <a:ext cx="56" cy="71"/>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69" name="Oval 353">
                      <a:extLst>
                        <a:ext uri="{FF2B5EF4-FFF2-40B4-BE49-F238E27FC236}">
                          <a16:creationId xmlns:a16="http://schemas.microsoft.com/office/drawing/2014/main" id="{CEB6C66B-AC19-DAB5-7E2D-98C2FFD67B05}"/>
                        </a:ext>
                      </a:extLst>
                    </p:cNvPr>
                    <p:cNvSpPr>
                      <a:spLocks noChangeArrowheads="1"/>
                    </p:cNvSpPr>
                    <p:nvPr/>
                  </p:nvSpPr>
                  <p:spPr bwMode="auto">
                    <a:xfrm>
                      <a:off x="5734" y="1248"/>
                      <a:ext cx="38" cy="48"/>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58" name="Rectangle 354">
                    <a:extLst>
                      <a:ext uri="{FF2B5EF4-FFF2-40B4-BE49-F238E27FC236}">
                        <a16:creationId xmlns:a16="http://schemas.microsoft.com/office/drawing/2014/main" id="{9989624D-AAF6-762A-F6A0-0ED5685E2ACE}"/>
                      </a:ext>
                    </a:extLst>
                  </p:cNvPr>
                  <p:cNvSpPr>
                    <a:spLocks noChangeArrowheads="1"/>
                  </p:cNvSpPr>
                  <p:nvPr/>
                </p:nvSpPr>
                <p:spPr bwMode="auto">
                  <a:xfrm>
                    <a:off x="384" y="2165"/>
                    <a:ext cx="844" cy="256"/>
                  </a:xfrm>
                  <a:prstGeom prst="rect">
                    <a:avLst/>
                  </a:prstGeom>
                  <a:noFill/>
                  <a:ln w="12700">
                    <a:noFill/>
                    <a:miter lim="800000"/>
                    <a:headEnd/>
                    <a:tailEnd/>
                  </a:ln>
                  <a:effectLst/>
                </p:spPr>
                <p:txBody>
                  <a:bodyPr wrap="square" lIns="90488" tIns="44450" rIns="90488" bIns="44450">
                    <a:spAutoFit/>
                  </a:bodyPr>
                  <a:lstStyle/>
                  <a:p>
                    <a:pPr eaLnBrk="0" hangingPunct="0">
                      <a:spcBef>
                        <a:spcPct val="50000"/>
                      </a:spcBef>
                    </a:pPr>
                    <a:r>
                      <a:rPr lang="en-US" b="1"/>
                      <a:t>Hospitals</a:t>
                    </a:r>
                  </a:p>
                </p:txBody>
              </p:sp>
            </p:grpSp>
            <p:grpSp>
              <p:nvGrpSpPr>
                <p:cNvPr id="29" name="Group 355">
                  <a:extLst>
                    <a:ext uri="{FF2B5EF4-FFF2-40B4-BE49-F238E27FC236}">
                      <a16:creationId xmlns:a16="http://schemas.microsoft.com/office/drawing/2014/main" id="{FA46D88F-D9D3-A2F4-E73A-EFC7BC5A22E6}"/>
                    </a:ext>
                  </a:extLst>
                </p:cNvPr>
                <p:cNvGrpSpPr>
                  <a:grpSpLocks/>
                </p:cNvGrpSpPr>
                <p:nvPr/>
              </p:nvGrpSpPr>
              <p:grpSpPr bwMode="auto">
                <a:xfrm>
                  <a:off x="2496" y="3120"/>
                  <a:ext cx="1053" cy="597"/>
                  <a:chOff x="4608" y="1195"/>
                  <a:chExt cx="1053" cy="597"/>
                </a:xfrm>
              </p:grpSpPr>
              <p:grpSp>
                <p:nvGrpSpPr>
                  <p:cNvPr id="44" name="Group 356">
                    <a:extLst>
                      <a:ext uri="{FF2B5EF4-FFF2-40B4-BE49-F238E27FC236}">
                        <a16:creationId xmlns:a16="http://schemas.microsoft.com/office/drawing/2014/main" id="{52A61EC4-EEC2-2018-7D66-81DD368EBB8A}"/>
                      </a:ext>
                    </a:extLst>
                  </p:cNvPr>
                  <p:cNvGrpSpPr>
                    <a:grpSpLocks/>
                  </p:cNvGrpSpPr>
                  <p:nvPr/>
                </p:nvGrpSpPr>
                <p:grpSpPr bwMode="auto">
                  <a:xfrm>
                    <a:off x="4979" y="1195"/>
                    <a:ext cx="290" cy="403"/>
                    <a:chOff x="5669" y="1191"/>
                    <a:chExt cx="326" cy="403"/>
                  </a:xfrm>
                </p:grpSpPr>
                <p:sp>
                  <p:nvSpPr>
                    <p:cNvPr id="46" name="Oval 357">
                      <a:extLst>
                        <a:ext uri="{FF2B5EF4-FFF2-40B4-BE49-F238E27FC236}">
                          <a16:creationId xmlns:a16="http://schemas.microsoft.com/office/drawing/2014/main" id="{56AC71CB-5119-ED92-7430-5E0FD68EF5F2}"/>
                        </a:ext>
                      </a:extLst>
                    </p:cNvPr>
                    <p:cNvSpPr>
                      <a:spLocks noChangeArrowheads="1"/>
                    </p:cNvSpPr>
                    <p:nvPr/>
                  </p:nvSpPr>
                  <p:spPr bwMode="auto">
                    <a:xfrm>
                      <a:off x="5669" y="1191"/>
                      <a:ext cx="326" cy="403"/>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47" name="Oval 358">
                      <a:extLst>
                        <a:ext uri="{FF2B5EF4-FFF2-40B4-BE49-F238E27FC236}">
                          <a16:creationId xmlns:a16="http://schemas.microsoft.com/office/drawing/2014/main" id="{7FA4B24A-A378-4975-0430-6227BC82018E}"/>
                        </a:ext>
                      </a:extLst>
                    </p:cNvPr>
                    <p:cNvSpPr>
                      <a:spLocks noChangeArrowheads="1"/>
                    </p:cNvSpPr>
                    <p:nvPr/>
                  </p:nvSpPr>
                  <p:spPr bwMode="auto">
                    <a:xfrm>
                      <a:off x="5675" y="1194"/>
                      <a:ext cx="296" cy="366"/>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48" name="Oval 359">
                      <a:extLst>
                        <a:ext uri="{FF2B5EF4-FFF2-40B4-BE49-F238E27FC236}">
                          <a16:creationId xmlns:a16="http://schemas.microsoft.com/office/drawing/2014/main" id="{77AF120C-8D17-BF86-FC4C-370CA8ED3082}"/>
                        </a:ext>
                      </a:extLst>
                    </p:cNvPr>
                    <p:cNvSpPr>
                      <a:spLocks noChangeArrowheads="1"/>
                    </p:cNvSpPr>
                    <p:nvPr/>
                  </p:nvSpPr>
                  <p:spPr bwMode="auto">
                    <a:xfrm>
                      <a:off x="5682" y="1200"/>
                      <a:ext cx="263" cy="325"/>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49" name="Oval 360">
                      <a:extLst>
                        <a:ext uri="{FF2B5EF4-FFF2-40B4-BE49-F238E27FC236}">
                          <a16:creationId xmlns:a16="http://schemas.microsoft.com/office/drawing/2014/main" id="{C4A364B9-9112-347C-1A8D-84F6495EE377}"/>
                        </a:ext>
                      </a:extLst>
                    </p:cNvPr>
                    <p:cNvSpPr>
                      <a:spLocks noChangeArrowheads="1"/>
                    </p:cNvSpPr>
                    <p:nvPr/>
                  </p:nvSpPr>
                  <p:spPr bwMode="auto">
                    <a:xfrm>
                      <a:off x="5689" y="1207"/>
                      <a:ext cx="230" cy="284"/>
                    </a:xfrm>
                    <a:prstGeom prst="ellipse">
                      <a:avLst/>
                    </a:prstGeom>
                    <a:solidFill>
                      <a:srgbClr val="800080"/>
                    </a:solidFill>
                    <a:ln w="12700">
                      <a:noFill/>
                      <a:round/>
                      <a:headEnd/>
                      <a:tailEnd/>
                    </a:ln>
                    <a:effectLst/>
                  </p:spPr>
                  <p:txBody>
                    <a:bodyPr wrap="none" anchor="ctr"/>
                    <a:lstStyle/>
                    <a:p>
                      <a:endParaRPr lang="en-US" b="1">
                        <a:solidFill>
                          <a:prstClr val="black"/>
                        </a:solidFill>
                      </a:endParaRPr>
                    </a:p>
                  </p:txBody>
                </p:sp>
                <p:sp>
                  <p:nvSpPr>
                    <p:cNvPr id="50" name="Oval 361">
                      <a:extLst>
                        <a:ext uri="{FF2B5EF4-FFF2-40B4-BE49-F238E27FC236}">
                          <a16:creationId xmlns:a16="http://schemas.microsoft.com/office/drawing/2014/main" id="{5DBF1393-DE95-B058-3E57-1B9E3BBF6343}"/>
                        </a:ext>
                      </a:extLst>
                    </p:cNvPr>
                    <p:cNvSpPr>
                      <a:spLocks noChangeArrowheads="1"/>
                    </p:cNvSpPr>
                    <p:nvPr/>
                  </p:nvSpPr>
                  <p:spPr bwMode="auto">
                    <a:xfrm>
                      <a:off x="5698" y="1213"/>
                      <a:ext cx="196" cy="243"/>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51" name="Oval 362">
                      <a:extLst>
                        <a:ext uri="{FF2B5EF4-FFF2-40B4-BE49-F238E27FC236}">
                          <a16:creationId xmlns:a16="http://schemas.microsoft.com/office/drawing/2014/main" id="{200830A6-5344-28A8-8607-3F503694CE48}"/>
                        </a:ext>
                      </a:extLst>
                    </p:cNvPr>
                    <p:cNvSpPr>
                      <a:spLocks noChangeArrowheads="1"/>
                    </p:cNvSpPr>
                    <p:nvPr/>
                  </p:nvSpPr>
                  <p:spPr bwMode="auto">
                    <a:xfrm>
                      <a:off x="5705" y="1221"/>
                      <a:ext cx="162" cy="201"/>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52" name="Oval 363">
                      <a:extLst>
                        <a:ext uri="{FF2B5EF4-FFF2-40B4-BE49-F238E27FC236}">
                          <a16:creationId xmlns:a16="http://schemas.microsoft.com/office/drawing/2014/main" id="{47B46386-DC7A-09A9-C6D5-2AB5548F3891}"/>
                        </a:ext>
                      </a:extLst>
                    </p:cNvPr>
                    <p:cNvSpPr>
                      <a:spLocks noChangeArrowheads="1"/>
                    </p:cNvSpPr>
                    <p:nvPr/>
                  </p:nvSpPr>
                  <p:spPr bwMode="auto">
                    <a:xfrm>
                      <a:off x="5712" y="1229"/>
                      <a:ext cx="130" cy="161"/>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53" name="Oval 364">
                      <a:extLst>
                        <a:ext uri="{FF2B5EF4-FFF2-40B4-BE49-F238E27FC236}">
                          <a16:creationId xmlns:a16="http://schemas.microsoft.com/office/drawing/2014/main" id="{9BC09AFA-3C0A-3A38-5081-541AC41B4AC4}"/>
                        </a:ext>
                      </a:extLst>
                    </p:cNvPr>
                    <p:cNvSpPr>
                      <a:spLocks noChangeArrowheads="1"/>
                    </p:cNvSpPr>
                    <p:nvPr/>
                  </p:nvSpPr>
                  <p:spPr bwMode="auto">
                    <a:xfrm>
                      <a:off x="5720" y="1235"/>
                      <a:ext cx="96" cy="119"/>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54" name="Oval 365">
                      <a:extLst>
                        <a:ext uri="{FF2B5EF4-FFF2-40B4-BE49-F238E27FC236}">
                          <a16:creationId xmlns:a16="http://schemas.microsoft.com/office/drawing/2014/main" id="{5666D6DD-FDB7-0D59-1A23-902922B70437}"/>
                        </a:ext>
                      </a:extLst>
                    </p:cNvPr>
                    <p:cNvSpPr>
                      <a:spLocks noChangeArrowheads="1"/>
                    </p:cNvSpPr>
                    <p:nvPr/>
                  </p:nvSpPr>
                  <p:spPr bwMode="auto">
                    <a:xfrm>
                      <a:off x="5726" y="1237"/>
                      <a:ext cx="77" cy="96"/>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55" name="Oval 366">
                      <a:extLst>
                        <a:ext uri="{FF2B5EF4-FFF2-40B4-BE49-F238E27FC236}">
                          <a16:creationId xmlns:a16="http://schemas.microsoft.com/office/drawing/2014/main" id="{F93C8EAF-7612-7545-5C51-C8A0BF661C52}"/>
                        </a:ext>
                      </a:extLst>
                    </p:cNvPr>
                    <p:cNvSpPr>
                      <a:spLocks noChangeArrowheads="1"/>
                    </p:cNvSpPr>
                    <p:nvPr/>
                  </p:nvSpPr>
                  <p:spPr bwMode="auto">
                    <a:xfrm>
                      <a:off x="5730" y="1243"/>
                      <a:ext cx="56" cy="71"/>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56" name="Oval 367">
                      <a:extLst>
                        <a:ext uri="{FF2B5EF4-FFF2-40B4-BE49-F238E27FC236}">
                          <a16:creationId xmlns:a16="http://schemas.microsoft.com/office/drawing/2014/main" id="{DC71E61C-1E5C-89CC-DB5A-BBD03C40A608}"/>
                        </a:ext>
                      </a:extLst>
                    </p:cNvPr>
                    <p:cNvSpPr>
                      <a:spLocks noChangeArrowheads="1"/>
                    </p:cNvSpPr>
                    <p:nvPr/>
                  </p:nvSpPr>
                  <p:spPr bwMode="auto">
                    <a:xfrm>
                      <a:off x="5734" y="1248"/>
                      <a:ext cx="38" cy="48"/>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45" name="Rectangle 368">
                    <a:extLst>
                      <a:ext uri="{FF2B5EF4-FFF2-40B4-BE49-F238E27FC236}">
                        <a16:creationId xmlns:a16="http://schemas.microsoft.com/office/drawing/2014/main" id="{D4088356-E479-EEEC-6C7B-733861FB9299}"/>
                      </a:ext>
                    </a:extLst>
                  </p:cNvPr>
                  <p:cNvSpPr>
                    <a:spLocks noChangeArrowheads="1"/>
                  </p:cNvSpPr>
                  <p:nvPr/>
                </p:nvSpPr>
                <p:spPr bwMode="auto">
                  <a:xfrm>
                    <a:off x="4608" y="1536"/>
                    <a:ext cx="1053" cy="256"/>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b="1"/>
                      <a:t>Tribal Health</a:t>
                    </a:r>
                  </a:p>
                </p:txBody>
              </p:sp>
            </p:grpSp>
            <p:grpSp>
              <p:nvGrpSpPr>
                <p:cNvPr id="30" name="Group 369">
                  <a:extLst>
                    <a:ext uri="{FF2B5EF4-FFF2-40B4-BE49-F238E27FC236}">
                      <a16:creationId xmlns:a16="http://schemas.microsoft.com/office/drawing/2014/main" id="{FEB73086-294A-243A-09CF-7D29E2DBBA14}"/>
                    </a:ext>
                  </a:extLst>
                </p:cNvPr>
                <p:cNvGrpSpPr>
                  <a:grpSpLocks/>
                </p:cNvGrpSpPr>
                <p:nvPr/>
              </p:nvGrpSpPr>
              <p:grpSpPr bwMode="auto">
                <a:xfrm>
                  <a:off x="1632" y="2064"/>
                  <a:ext cx="1053" cy="790"/>
                  <a:chOff x="4608" y="1195"/>
                  <a:chExt cx="1053" cy="790"/>
                </a:xfrm>
              </p:grpSpPr>
              <p:grpSp>
                <p:nvGrpSpPr>
                  <p:cNvPr id="31" name="Group 370">
                    <a:extLst>
                      <a:ext uri="{FF2B5EF4-FFF2-40B4-BE49-F238E27FC236}">
                        <a16:creationId xmlns:a16="http://schemas.microsoft.com/office/drawing/2014/main" id="{48A3C3EA-2CB4-C133-E69A-4125E5EF875C}"/>
                      </a:ext>
                    </a:extLst>
                  </p:cNvPr>
                  <p:cNvGrpSpPr>
                    <a:grpSpLocks/>
                  </p:cNvGrpSpPr>
                  <p:nvPr/>
                </p:nvGrpSpPr>
                <p:grpSpPr bwMode="auto">
                  <a:xfrm>
                    <a:off x="4979" y="1195"/>
                    <a:ext cx="290" cy="403"/>
                    <a:chOff x="5669" y="1191"/>
                    <a:chExt cx="326" cy="403"/>
                  </a:xfrm>
                </p:grpSpPr>
                <p:sp>
                  <p:nvSpPr>
                    <p:cNvPr id="33" name="Oval 371">
                      <a:extLst>
                        <a:ext uri="{FF2B5EF4-FFF2-40B4-BE49-F238E27FC236}">
                          <a16:creationId xmlns:a16="http://schemas.microsoft.com/office/drawing/2014/main" id="{F2D781E2-6B40-D5D3-C98C-46C7E329C9ED}"/>
                        </a:ext>
                      </a:extLst>
                    </p:cNvPr>
                    <p:cNvSpPr>
                      <a:spLocks noChangeArrowheads="1"/>
                    </p:cNvSpPr>
                    <p:nvPr/>
                  </p:nvSpPr>
                  <p:spPr bwMode="auto">
                    <a:xfrm>
                      <a:off x="5669" y="1191"/>
                      <a:ext cx="326" cy="403"/>
                    </a:xfrm>
                    <a:prstGeom prst="ellipse">
                      <a:avLst/>
                    </a:prstGeom>
                    <a:solidFill>
                      <a:srgbClr val="200020"/>
                    </a:solidFill>
                    <a:ln w="12700">
                      <a:noFill/>
                      <a:round/>
                      <a:headEnd/>
                      <a:tailEnd/>
                    </a:ln>
                    <a:effectLst/>
                  </p:spPr>
                  <p:txBody>
                    <a:bodyPr wrap="none" anchor="ctr"/>
                    <a:lstStyle/>
                    <a:p>
                      <a:endParaRPr lang="en-US" b="1">
                        <a:solidFill>
                          <a:prstClr val="black"/>
                        </a:solidFill>
                      </a:endParaRPr>
                    </a:p>
                  </p:txBody>
                </p:sp>
                <p:sp>
                  <p:nvSpPr>
                    <p:cNvPr id="34" name="Oval 372">
                      <a:extLst>
                        <a:ext uri="{FF2B5EF4-FFF2-40B4-BE49-F238E27FC236}">
                          <a16:creationId xmlns:a16="http://schemas.microsoft.com/office/drawing/2014/main" id="{71AB7577-CFFC-6DD9-1B8B-66A29B6BF3F2}"/>
                        </a:ext>
                      </a:extLst>
                    </p:cNvPr>
                    <p:cNvSpPr>
                      <a:spLocks noChangeArrowheads="1"/>
                    </p:cNvSpPr>
                    <p:nvPr/>
                  </p:nvSpPr>
                  <p:spPr bwMode="auto">
                    <a:xfrm>
                      <a:off x="5675" y="1194"/>
                      <a:ext cx="296" cy="366"/>
                    </a:xfrm>
                    <a:prstGeom prst="ellipse">
                      <a:avLst/>
                    </a:prstGeom>
                    <a:solidFill>
                      <a:srgbClr val="400040"/>
                    </a:solidFill>
                    <a:ln w="12700">
                      <a:noFill/>
                      <a:round/>
                      <a:headEnd/>
                      <a:tailEnd/>
                    </a:ln>
                    <a:effectLst/>
                  </p:spPr>
                  <p:txBody>
                    <a:bodyPr wrap="none" anchor="ctr"/>
                    <a:lstStyle/>
                    <a:p>
                      <a:endParaRPr lang="en-US" b="1">
                        <a:solidFill>
                          <a:prstClr val="black"/>
                        </a:solidFill>
                      </a:endParaRPr>
                    </a:p>
                  </p:txBody>
                </p:sp>
                <p:sp>
                  <p:nvSpPr>
                    <p:cNvPr id="35" name="Oval 373">
                      <a:extLst>
                        <a:ext uri="{FF2B5EF4-FFF2-40B4-BE49-F238E27FC236}">
                          <a16:creationId xmlns:a16="http://schemas.microsoft.com/office/drawing/2014/main" id="{A426FEBB-4F0E-4B4F-F902-65EDDFB1E2BE}"/>
                        </a:ext>
                      </a:extLst>
                    </p:cNvPr>
                    <p:cNvSpPr>
                      <a:spLocks noChangeArrowheads="1"/>
                    </p:cNvSpPr>
                    <p:nvPr/>
                  </p:nvSpPr>
                  <p:spPr bwMode="auto">
                    <a:xfrm>
                      <a:off x="5682" y="1200"/>
                      <a:ext cx="263" cy="325"/>
                    </a:xfrm>
                    <a:prstGeom prst="ellipse">
                      <a:avLst/>
                    </a:prstGeom>
                    <a:solidFill>
                      <a:srgbClr val="600060"/>
                    </a:solidFill>
                    <a:ln w="12700">
                      <a:noFill/>
                      <a:round/>
                      <a:headEnd/>
                      <a:tailEnd/>
                    </a:ln>
                    <a:effectLst/>
                  </p:spPr>
                  <p:txBody>
                    <a:bodyPr wrap="none" anchor="ctr"/>
                    <a:lstStyle/>
                    <a:p>
                      <a:endParaRPr lang="en-US" b="1">
                        <a:solidFill>
                          <a:prstClr val="black"/>
                        </a:solidFill>
                      </a:endParaRPr>
                    </a:p>
                  </p:txBody>
                </p:sp>
                <p:sp>
                  <p:nvSpPr>
                    <p:cNvPr id="36" name="Oval 374">
                      <a:extLst>
                        <a:ext uri="{FF2B5EF4-FFF2-40B4-BE49-F238E27FC236}">
                          <a16:creationId xmlns:a16="http://schemas.microsoft.com/office/drawing/2014/main" id="{517B1D11-7155-1C0B-98F2-F5F0A6A757D0}"/>
                        </a:ext>
                      </a:extLst>
                    </p:cNvPr>
                    <p:cNvSpPr>
                      <a:spLocks noChangeArrowheads="1"/>
                    </p:cNvSpPr>
                    <p:nvPr/>
                  </p:nvSpPr>
                  <p:spPr bwMode="auto">
                    <a:xfrm>
                      <a:off x="5689" y="1207"/>
                      <a:ext cx="230" cy="284"/>
                    </a:xfrm>
                    <a:prstGeom prst="ellipse">
                      <a:avLst/>
                    </a:prstGeom>
                    <a:solidFill>
                      <a:srgbClr val="800080"/>
                    </a:solidFill>
                    <a:ln w="12700">
                      <a:noFill/>
                      <a:round/>
                      <a:headEnd/>
                      <a:tailEnd/>
                    </a:ln>
                    <a:effectLst/>
                  </p:spPr>
                  <p:txBody>
                    <a:bodyPr wrap="none" anchor="ctr"/>
                    <a:lstStyle/>
                    <a:p>
                      <a:endParaRPr lang="en-US" b="1">
                        <a:solidFill>
                          <a:prstClr val="black"/>
                        </a:solidFill>
                      </a:endParaRPr>
                    </a:p>
                  </p:txBody>
                </p:sp>
                <p:sp>
                  <p:nvSpPr>
                    <p:cNvPr id="37" name="Oval 375">
                      <a:extLst>
                        <a:ext uri="{FF2B5EF4-FFF2-40B4-BE49-F238E27FC236}">
                          <a16:creationId xmlns:a16="http://schemas.microsoft.com/office/drawing/2014/main" id="{0DBAB9F8-EE1C-4BF5-D8D2-7724FA93C173}"/>
                        </a:ext>
                      </a:extLst>
                    </p:cNvPr>
                    <p:cNvSpPr>
                      <a:spLocks noChangeArrowheads="1"/>
                    </p:cNvSpPr>
                    <p:nvPr/>
                  </p:nvSpPr>
                  <p:spPr bwMode="auto">
                    <a:xfrm>
                      <a:off x="5698" y="1213"/>
                      <a:ext cx="196" cy="243"/>
                    </a:xfrm>
                    <a:prstGeom prst="ellipse">
                      <a:avLst/>
                    </a:prstGeom>
                    <a:solidFill>
                      <a:srgbClr val="A000A0"/>
                    </a:solidFill>
                    <a:ln w="12700">
                      <a:noFill/>
                      <a:round/>
                      <a:headEnd/>
                      <a:tailEnd/>
                    </a:ln>
                    <a:effectLst/>
                  </p:spPr>
                  <p:txBody>
                    <a:bodyPr wrap="none" anchor="ctr"/>
                    <a:lstStyle/>
                    <a:p>
                      <a:endParaRPr lang="en-US" b="1">
                        <a:solidFill>
                          <a:prstClr val="black"/>
                        </a:solidFill>
                      </a:endParaRPr>
                    </a:p>
                  </p:txBody>
                </p:sp>
                <p:sp>
                  <p:nvSpPr>
                    <p:cNvPr id="38" name="Oval 376">
                      <a:extLst>
                        <a:ext uri="{FF2B5EF4-FFF2-40B4-BE49-F238E27FC236}">
                          <a16:creationId xmlns:a16="http://schemas.microsoft.com/office/drawing/2014/main" id="{3EDED44F-4041-B257-33A2-61CA3529B855}"/>
                        </a:ext>
                      </a:extLst>
                    </p:cNvPr>
                    <p:cNvSpPr>
                      <a:spLocks noChangeArrowheads="1"/>
                    </p:cNvSpPr>
                    <p:nvPr/>
                  </p:nvSpPr>
                  <p:spPr bwMode="auto">
                    <a:xfrm>
                      <a:off x="5705" y="1221"/>
                      <a:ext cx="162" cy="201"/>
                    </a:xfrm>
                    <a:prstGeom prst="ellipse">
                      <a:avLst/>
                    </a:prstGeom>
                    <a:solidFill>
                      <a:srgbClr val="C000C0"/>
                    </a:solidFill>
                    <a:ln w="12700">
                      <a:noFill/>
                      <a:round/>
                      <a:headEnd/>
                      <a:tailEnd/>
                    </a:ln>
                    <a:effectLst/>
                  </p:spPr>
                  <p:txBody>
                    <a:bodyPr wrap="none" anchor="ctr"/>
                    <a:lstStyle/>
                    <a:p>
                      <a:endParaRPr lang="en-US" b="1">
                        <a:solidFill>
                          <a:prstClr val="black"/>
                        </a:solidFill>
                      </a:endParaRPr>
                    </a:p>
                  </p:txBody>
                </p:sp>
                <p:sp>
                  <p:nvSpPr>
                    <p:cNvPr id="39" name="Oval 377">
                      <a:extLst>
                        <a:ext uri="{FF2B5EF4-FFF2-40B4-BE49-F238E27FC236}">
                          <a16:creationId xmlns:a16="http://schemas.microsoft.com/office/drawing/2014/main" id="{9B347B79-E9A8-A519-C96A-2FB3DDB962F5}"/>
                        </a:ext>
                      </a:extLst>
                    </p:cNvPr>
                    <p:cNvSpPr>
                      <a:spLocks noChangeArrowheads="1"/>
                    </p:cNvSpPr>
                    <p:nvPr/>
                  </p:nvSpPr>
                  <p:spPr bwMode="auto">
                    <a:xfrm>
                      <a:off x="5712" y="1229"/>
                      <a:ext cx="130" cy="161"/>
                    </a:xfrm>
                    <a:prstGeom prst="ellipse">
                      <a:avLst/>
                    </a:prstGeom>
                    <a:solidFill>
                      <a:srgbClr val="E000E0"/>
                    </a:solidFill>
                    <a:ln w="12700">
                      <a:noFill/>
                      <a:round/>
                      <a:headEnd/>
                      <a:tailEnd/>
                    </a:ln>
                    <a:effectLst/>
                  </p:spPr>
                  <p:txBody>
                    <a:bodyPr wrap="none" anchor="ctr"/>
                    <a:lstStyle/>
                    <a:p>
                      <a:endParaRPr lang="en-US" b="1">
                        <a:solidFill>
                          <a:prstClr val="black"/>
                        </a:solidFill>
                      </a:endParaRPr>
                    </a:p>
                  </p:txBody>
                </p:sp>
                <p:sp>
                  <p:nvSpPr>
                    <p:cNvPr id="40" name="Oval 378">
                      <a:extLst>
                        <a:ext uri="{FF2B5EF4-FFF2-40B4-BE49-F238E27FC236}">
                          <a16:creationId xmlns:a16="http://schemas.microsoft.com/office/drawing/2014/main" id="{74BC6829-3624-5BB3-0B5E-1D52A32CEF0D}"/>
                        </a:ext>
                      </a:extLst>
                    </p:cNvPr>
                    <p:cNvSpPr>
                      <a:spLocks noChangeArrowheads="1"/>
                    </p:cNvSpPr>
                    <p:nvPr/>
                  </p:nvSpPr>
                  <p:spPr bwMode="auto">
                    <a:xfrm>
                      <a:off x="5720" y="1235"/>
                      <a:ext cx="96" cy="119"/>
                    </a:xfrm>
                    <a:prstGeom prst="ellipse">
                      <a:avLst/>
                    </a:prstGeom>
                    <a:solidFill>
                      <a:srgbClr val="FF00FF"/>
                    </a:solidFill>
                    <a:ln w="12700">
                      <a:noFill/>
                      <a:round/>
                      <a:headEnd/>
                      <a:tailEnd/>
                    </a:ln>
                    <a:effectLst/>
                  </p:spPr>
                  <p:txBody>
                    <a:bodyPr wrap="none" anchor="ctr"/>
                    <a:lstStyle/>
                    <a:p>
                      <a:endParaRPr lang="en-US" b="1">
                        <a:solidFill>
                          <a:prstClr val="black"/>
                        </a:solidFill>
                      </a:endParaRPr>
                    </a:p>
                  </p:txBody>
                </p:sp>
                <p:sp>
                  <p:nvSpPr>
                    <p:cNvPr id="41" name="Oval 379">
                      <a:extLst>
                        <a:ext uri="{FF2B5EF4-FFF2-40B4-BE49-F238E27FC236}">
                          <a16:creationId xmlns:a16="http://schemas.microsoft.com/office/drawing/2014/main" id="{49A4107F-B703-A7C0-D9C4-83DEBBA7658A}"/>
                        </a:ext>
                      </a:extLst>
                    </p:cNvPr>
                    <p:cNvSpPr>
                      <a:spLocks noChangeArrowheads="1"/>
                    </p:cNvSpPr>
                    <p:nvPr/>
                  </p:nvSpPr>
                  <p:spPr bwMode="auto">
                    <a:xfrm>
                      <a:off x="5726" y="1237"/>
                      <a:ext cx="77" cy="96"/>
                    </a:xfrm>
                    <a:prstGeom prst="ellipse">
                      <a:avLst/>
                    </a:prstGeom>
                    <a:solidFill>
                      <a:srgbClr val="FF40FF"/>
                    </a:solidFill>
                    <a:ln w="12700">
                      <a:noFill/>
                      <a:round/>
                      <a:headEnd/>
                      <a:tailEnd/>
                    </a:ln>
                    <a:effectLst/>
                  </p:spPr>
                  <p:txBody>
                    <a:bodyPr wrap="none" anchor="ctr"/>
                    <a:lstStyle/>
                    <a:p>
                      <a:endParaRPr lang="en-US" b="1">
                        <a:solidFill>
                          <a:prstClr val="black"/>
                        </a:solidFill>
                      </a:endParaRPr>
                    </a:p>
                  </p:txBody>
                </p:sp>
                <p:sp>
                  <p:nvSpPr>
                    <p:cNvPr id="42" name="Oval 380">
                      <a:extLst>
                        <a:ext uri="{FF2B5EF4-FFF2-40B4-BE49-F238E27FC236}">
                          <a16:creationId xmlns:a16="http://schemas.microsoft.com/office/drawing/2014/main" id="{653065C3-BBFD-019C-419B-CCF60D00C000}"/>
                        </a:ext>
                      </a:extLst>
                    </p:cNvPr>
                    <p:cNvSpPr>
                      <a:spLocks noChangeArrowheads="1"/>
                    </p:cNvSpPr>
                    <p:nvPr/>
                  </p:nvSpPr>
                  <p:spPr bwMode="auto">
                    <a:xfrm>
                      <a:off x="5730" y="1243"/>
                      <a:ext cx="56" cy="71"/>
                    </a:xfrm>
                    <a:prstGeom prst="ellipse">
                      <a:avLst/>
                    </a:prstGeom>
                    <a:solidFill>
                      <a:srgbClr val="FF80FF"/>
                    </a:solidFill>
                    <a:ln w="12700">
                      <a:noFill/>
                      <a:round/>
                      <a:headEnd/>
                      <a:tailEnd/>
                    </a:ln>
                    <a:effectLst/>
                  </p:spPr>
                  <p:txBody>
                    <a:bodyPr wrap="none" anchor="ctr"/>
                    <a:lstStyle/>
                    <a:p>
                      <a:endParaRPr lang="en-US" b="1">
                        <a:solidFill>
                          <a:prstClr val="black"/>
                        </a:solidFill>
                      </a:endParaRPr>
                    </a:p>
                  </p:txBody>
                </p:sp>
                <p:sp>
                  <p:nvSpPr>
                    <p:cNvPr id="43" name="Oval 381">
                      <a:extLst>
                        <a:ext uri="{FF2B5EF4-FFF2-40B4-BE49-F238E27FC236}">
                          <a16:creationId xmlns:a16="http://schemas.microsoft.com/office/drawing/2014/main" id="{CCCB9D67-74EA-31B0-0178-4A249C2795F0}"/>
                        </a:ext>
                      </a:extLst>
                    </p:cNvPr>
                    <p:cNvSpPr>
                      <a:spLocks noChangeArrowheads="1"/>
                    </p:cNvSpPr>
                    <p:nvPr/>
                  </p:nvSpPr>
                  <p:spPr bwMode="auto">
                    <a:xfrm>
                      <a:off x="5734" y="1248"/>
                      <a:ext cx="38" cy="48"/>
                    </a:xfrm>
                    <a:prstGeom prst="ellipse">
                      <a:avLst/>
                    </a:prstGeom>
                    <a:solidFill>
                      <a:srgbClr val="FFC0FF"/>
                    </a:solidFill>
                    <a:ln w="12700">
                      <a:noFill/>
                      <a:round/>
                      <a:headEnd/>
                      <a:tailEnd/>
                    </a:ln>
                    <a:effectLst/>
                  </p:spPr>
                  <p:txBody>
                    <a:bodyPr wrap="none" anchor="ctr"/>
                    <a:lstStyle/>
                    <a:p>
                      <a:endParaRPr lang="en-US" b="1">
                        <a:solidFill>
                          <a:prstClr val="black"/>
                        </a:solidFill>
                      </a:endParaRPr>
                    </a:p>
                  </p:txBody>
                </p:sp>
              </p:grpSp>
              <p:sp>
                <p:nvSpPr>
                  <p:cNvPr id="32" name="Rectangle 382">
                    <a:extLst>
                      <a:ext uri="{FF2B5EF4-FFF2-40B4-BE49-F238E27FC236}">
                        <a16:creationId xmlns:a16="http://schemas.microsoft.com/office/drawing/2014/main" id="{D7459AC1-A44E-09C0-D304-D991B26331D7}"/>
                      </a:ext>
                    </a:extLst>
                  </p:cNvPr>
                  <p:cNvSpPr>
                    <a:spLocks noChangeArrowheads="1"/>
                  </p:cNvSpPr>
                  <p:nvPr/>
                </p:nvSpPr>
                <p:spPr bwMode="auto">
                  <a:xfrm>
                    <a:off x="4608" y="1536"/>
                    <a:ext cx="1053" cy="449"/>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t>Drug Treatment</a:t>
                    </a:r>
                  </a:p>
                </p:txBody>
              </p:sp>
            </p:grpSp>
          </p:grpSp>
        </p:grpSp>
        <p:grpSp>
          <p:nvGrpSpPr>
            <p:cNvPr id="8" name="Group 383">
              <a:extLst>
                <a:ext uri="{FF2B5EF4-FFF2-40B4-BE49-F238E27FC236}">
                  <a16:creationId xmlns:a16="http://schemas.microsoft.com/office/drawing/2014/main" id="{90315DED-4C08-AD06-F04F-FDEBF9F491D1}"/>
                </a:ext>
              </a:extLst>
            </p:cNvPr>
            <p:cNvGrpSpPr>
              <a:grpSpLocks/>
            </p:cNvGrpSpPr>
            <p:nvPr/>
          </p:nvGrpSpPr>
          <p:grpSpPr bwMode="auto">
            <a:xfrm>
              <a:off x="2352" y="1776"/>
              <a:ext cx="1053" cy="993"/>
              <a:chOff x="2496" y="1440"/>
              <a:chExt cx="1053" cy="993"/>
            </a:xfrm>
          </p:grpSpPr>
          <p:grpSp>
            <p:nvGrpSpPr>
              <p:cNvPr id="9" name="Group 384">
                <a:extLst>
                  <a:ext uri="{FF2B5EF4-FFF2-40B4-BE49-F238E27FC236}">
                    <a16:creationId xmlns:a16="http://schemas.microsoft.com/office/drawing/2014/main" id="{1661E4BB-58F4-A0A0-FCDD-1698AB53D451}"/>
                  </a:ext>
                </a:extLst>
              </p:cNvPr>
              <p:cNvGrpSpPr>
                <a:grpSpLocks/>
              </p:cNvGrpSpPr>
              <p:nvPr/>
            </p:nvGrpSpPr>
            <p:grpSpPr bwMode="auto">
              <a:xfrm>
                <a:off x="2784" y="1440"/>
                <a:ext cx="437" cy="606"/>
                <a:chOff x="2735" y="1899"/>
                <a:chExt cx="492" cy="606"/>
              </a:xfrm>
            </p:grpSpPr>
            <p:sp>
              <p:nvSpPr>
                <p:cNvPr id="11" name="Oval 385">
                  <a:extLst>
                    <a:ext uri="{FF2B5EF4-FFF2-40B4-BE49-F238E27FC236}">
                      <a16:creationId xmlns:a16="http://schemas.microsoft.com/office/drawing/2014/main" id="{99AF2F36-BE4A-1F17-8AE9-44439E2A791E}"/>
                    </a:ext>
                  </a:extLst>
                </p:cNvPr>
                <p:cNvSpPr>
                  <a:spLocks noChangeArrowheads="1"/>
                </p:cNvSpPr>
                <p:nvPr/>
              </p:nvSpPr>
              <p:spPr bwMode="auto">
                <a:xfrm>
                  <a:off x="2735" y="1899"/>
                  <a:ext cx="492" cy="606"/>
                </a:xfrm>
                <a:prstGeom prst="ellipse">
                  <a:avLst/>
                </a:prstGeom>
                <a:solidFill>
                  <a:srgbClr val="201000"/>
                </a:solidFill>
                <a:ln w="12700">
                  <a:noFill/>
                  <a:round/>
                  <a:headEnd/>
                  <a:tailEnd/>
                </a:ln>
                <a:effectLst/>
              </p:spPr>
              <p:txBody>
                <a:bodyPr wrap="none" anchor="ctr"/>
                <a:lstStyle/>
                <a:p>
                  <a:endParaRPr lang="en-US" b="1">
                    <a:solidFill>
                      <a:prstClr val="black"/>
                    </a:solidFill>
                  </a:endParaRPr>
                </a:p>
              </p:txBody>
            </p:sp>
            <p:sp>
              <p:nvSpPr>
                <p:cNvPr id="12" name="Oval 386">
                  <a:extLst>
                    <a:ext uri="{FF2B5EF4-FFF2-40B4-BE49-F238E27FC236}">
                      <a16:creationId xmlns:a16="http://schemas.microsoft.com/office/drawing/2014/main" id="{BDBD8775-A134-E346-52E5-7B10A358E7AB}"/>
                    </a:ext>
                  </a:extLst>
                </p:cNvPr>
                <p:cNvSpPr>
                  <a:spLocks noChangeArrowheads="1"/>
                </p:cNvSpPr>
                <p:nvPr/>
              </p:nvSpPr>
              <p:spPr bwMode="auto">
                <a:xfrm>
                  <a:off x="2743" y="1900"/>
                  <a:ext cx="449" cy="554"/>
                </a:xfrm>
                <a:prstGeom prst="ellipse">
                  <a:avLst/>
                </a:prstGeom>
                <a:solidFill>
                  <a:srgbClr val="402000"/>
                </a:solidFill>
                <a:ln w="12700">
                  <a:noFill/>
                  <a:round/>
                  <a:headEnd/>
                  <a:tailEnd/>
                </a:ln>
                <a:effectLst/>
              </p:spPr>
              <p:txBody>
                <a:bodyPr wrap="none" anchor="ctr"/>
                <a:lstStyle/>
                <a:p>
                  <a:endParaRPr lang="en-US" b="1">
                    <a:solidFill>
                      <a:prstClr val="black"/>
                    </a:solidFill>
                  </a:endParaRPr>
                </a:p>
              </p:txBody>
            </p:sp>
            <p:sp>
              <p:nvSpPr>
                <p:cNvPr id="13" name="Oval 387">
                  <a:extLst>
                    <a:ext uri="{FF2B5EF4-FFF2-40B4-BE49-F238E27FC236}">
                      <a16:creationId xmlns:a16="http://schemas.microsoft.com/office/drawing/2014/main" id="{0531035C-341E-7031-B9F7-C321C36BA89B}"/>
                    </a:ext>
                  </a:extLst>
                </p:cNvPr>
                <p:cNvSpPr>
                  <a:spLocks noChangeArrowheads="1"/>
                </p:cNvSpPr>
                <p:nvPr/>
              </p:nvSpPr>
              <p:spPr bwMode="auto">
                <a:xfrm>
                  <a:off x="2753" y="1911"/>
                  <a:ext cx="400" cy="491"/>
                </a:xfrm>
                <a:prstGeom prst="ellipse">
                  <a:avLst/>
                </a:prstGeom>
                <a:solidFill>
                  <a:srgbClr val="603000"/>
                </a:solidFill>
                <a:ln w="12700">
                  <a:noFill/>
                  <a:round/>
                  <a:headEnd/>
                  <a:tailEnd/>
                </a:ln>
                <a:effectLst/>
              </p:spPr>
              <p:txBody>
                <a:bodyPr wrap="none" anchor="ctr"/>
                <a:lstStyle/>
                <a:p>
                  <a:endParaRPr lang="en-US" b="1">
                    <a:solidFill>
                      <a:prstClr val="black"/>
                    </a:solidFill>
                  </a:endParaRPr>
                </a:p>
              </p:txBody>
            </p:sp>
            <p:sp>
              <p:nvSpPr>
                <p:cNvPr id="14" name="Oval 388">
                  <a:extLst>
                    <a:ext uri="{FF2B5EF4-FFF2-40B4-BE49-F238E27FC236}">
                      <a16:creationId xmlns:a16="http://schemas.microsoft.com/office/drawing/2014/main" id="{96F897AB-93B0-E5A1-5D8C-08E7648F6131}"/>
                    </a:ext>
                  </a:extLst>
                </p:cNvPr>
                <p:cNvSpPr>
                  <a:spLocks noChangeArrowheads="1"/>
                </p:cNvSpPr>
                <p:nvPr/>
              </p:nvSpPr>
              <p:spPr bwMode="auto">
                <a:xfrm>
                  <a:off x="2763" y="1920"/>
                  <a:ext cx="352" cy="430"/>
                </a:xfrm>
                <a:prstGeom prst="ellipse">
                  <a:avLst/>
                </a:prstGeom>
                <a:solidFill>
                  <a:srgbClr val="804000"/>
                </a:solidFill>
                <a:ln w="12700">
                  <a:noFill/>
                  <a:round/>
                  <a:headEnd/>
                  <a:tailEnd/>
                </a:ln>
                <a:effectLst/>
              </p:spPr>
              <p:txBody>
                <a:bodyPr wrap="none" anchor="ctr"/>
                <a:lstStyle/>
                <a:p>
                  <a:endParaRPr lang="en-US" b="1">
                    <a:solidFill>
                      <a:prstClr val="black"/>
                    </a:solidFill>
                  </a:endParaRPr>
                </a:p>
              </p:txBody>
            </p:sp>
            <p:sp>
              <p:nvSpPr>
                <p:cNvPr id="15" name="Oval 389">
                  <a:extLst>
                    <a:ext uri="{FF2B5EF4-FFF2-40B4-BE49-F238E27FC236}">
                      <a16:creationId xmlns:a16="http://schemas.microsoft.com/office/drawing/2014/main" id="{886B227B-8929-C232-7FDF-A0235E241A4C}"/>
                    </a:ext>
                  </a:extLst>
                </p:cNvPr>
                <p:cNvSpPr>
                  <a:spLocks noChangeArrowheads="1"/>
                </p:cNvSpPr>
                <p:nvPr/>
              </p:nvSpPr>
              <p:spPr bwMode="auto">
                <a:xfrm>
                  <a:off x="2777" y="1930"/>
                  <a:ext cx="299" cy="368"/>
                </a:xfrm>
                <a:prstGeom prst="ellipse">
                  <a:avLst/>
                </a:prstGeom>
                <a:solidFill>
                  <a:srgbClr val="A05000"/>
                </a:solidFill>
                <a:ln w="12700">
                  <a:noFill/>
                  <a:round/>
                  <a:headEnd/>
                  <a:tailEnd/>
                </a:ln>
                <a:effectLst/>
              </p:spPr>
              <p:txBody>
                <a:bodyPr wrap="none" anchor="ctr"/>
                <a:lstStyle/>
                <a:p>
                  <a:endParaRPr lang="en-US" b="1">
                    <a:solidFill>
                      <a:prstClr val="black"/>
                    </a:solidFill>
                  </a:endParaRPr>
                </a:p>
              </p:txBody>
            </p:sp>
            <p:sp>
              <p:nvSpPr>
                <p:cNvPr id="16" name="Oval 390">
                  <a:extLst>
                    <a:ext uri="{FF2B5EF4-FFF2-40B4-BE49-F238E27FC236}">
                      <a16:creationId xmlns:a16="http://schemas.microsoft.com/office/drawing/2014/main" id="{A2B0E32F-7D5E-B3ED-C4C2-A0B52FD23021}"/>
                    </a:ext>
                  </a:extLst>
                </p:cNvPr>
                <p:cNvSpPr>
                  <a:spLocks noChangeArrowheads="1"/>
                </p:cNvSpPr>
                <p:nvPr/>
              </p:nvSpPr>
              <p:spPr bwMode="auto">
                <a:xfrm>
                  <a:off x="2788" y="1941"/>
                  <a:ext cx="249" cy="307"/>
                </a:xfrm>
                <a:prstGeom prst="ellipse">
                  <a:avLst/>
                </a:prstGeom>
                <a:solidFill>
                  <a:srgbClr val="C06000"/>
                </a:solidFill>
                <a:ln w="12700">
                  <a:noFill/>
                  <a:round/>
                  <a:headEnd/>
                  <a:tailEnd/>
                </a:ln>
                <a:effectLst/>
              </p:spPr>
              <p:txBody>
                <a:bodyPr wrap="none" anchor="ctr"/>
                <a:lstStyle/>
                <a:p>
                  <a:endParaRPr lang="en-US" b="1">
                    <a:solidFill>
                      <a:prstClr val="black"/>
                    </a:solidFill>
                  </a:endParaRPr>
                </a:p>
              </p:txBody>
            </p:sp>
            <p:sp>
              <p:nvSpPr>
                <p:cNvPr id="17" name="Oval 391">
                  <a:extLst>
                    <a:ext uri="{FF2B5EF4-FFF2-40B4-BE49-F238E27FC236}">
                      <a16:creationId xmlns:a16="http://schemas.microsoft.com/office/drawing/2014/main" id="{26D9CFE1-A1A2-C556-1EC1-0D4CF9A46957}"/>
                    </a:ext>
                  </a:extLst>
                </p:cNvPr>
                <p:cNvSpPr>
                  <a:spLocks noChangeArrowheads="1"/>
                </p:cNvSpPr>
                <p:nvPr/>
              </p:nvSpPr>
              <p:spPr bwMode="auto">
                <a:xfrm>
                  <a:off x="2798" y="1953"/>
                  <a:ext cx="200" cy="246"/>
                </a:xfrm>
                <a:prstGeom prst="ellipse">
                  <a:avLst/>
                </a:prstGeom>
                <a:solidFill>
                  <a:srgbClr val="E07000"/>
                </a:solidFill>
                <a:ln w="12700">
                  <a:noFill/>
                  <a:round/>
                  <a:headEnd/>
                  <a:tailEnd/>
                </a:ln>
                <a:effectLst/>
              </p:spPr>
              <p:txBody>
                <a:bodyPr wrap="none" anchor="ctr"/>
                <a:lstStyle/>
                <a:p>
                  <a:endParaRPr lang="en-US" b="1">
                    <a:solidFill>
                      <a:prstClr val="black"/>
                    </a:solidFill>
                  </a:endParaRPr>
                </a:p>
              </p:txBody>
            </p:sp>
            <p:sp>
              <p:nvSpPr>
                <p:cNvPr id="18" name="Oval 392">
                  <a:extLst>
                    <a:ext uri="{FF2B5EF4-FFF2-40B4-BE49-F238E27FC236}">
                      <a16:creationId xmlns:a16="http://schemas.microsoft.com/office/drawing/2014/main" id="{C1CDAD0A-23C1-EDCC-FB28-E8173CE49AF9}"/>
                    </a:ext>
                  </a:extLst>
                </p:cNvPr>
                <p:cNvSpPr>
                  <a:spLocks noChangeArrowheads="1"/>
                </p:cNvSpPr>
                <p:nvPr/>
              </p:nvSpPr>
              <p:spPr bwMode="auto">
                <a:xfrm>
                  <a:off x="2810" y="1963"/>
                  <a:ext cx="149" cy="181"/>
                </a:xfrm>
                <a:prstGeom prst="ellipse">
                  <a:avLst/>
                </a:prstGeom>
                <a:solidFill>
                  <a:srgbClr val="FF8000"/>
                </a:solidFill>
                <a:ln w="12700">
                  <a:noFill/>
                  <a:round/>
                  <a:headEnd/>
                  <a:tailEnd/>
                </a:ln>
                <a:effectLst/>
              </p:spPr>
              <p:txBody>
                <a:bodyPr wrap="none" anchor="ctr"/>
                <a:lstStyle/>
                <a:p>
                  <a:endParaRPr lang="en-US" b="1">
                    <a:solidFill>
                      <a:prstClr val="black"/>
                    </a:solidFill>
                  </a:endParaRPr>
                </a:p>
              </p:txBody>
            </p:sp>
            <p:sp>
              <p:nvSpPr>
                <p:cNvPr id="19" name="Oval 393">
                  <a:extLst>
                    <a:ext uri="{FF2B5EF4-FFF2-40B4-BE49-F238E27FC236}">
                      <a16:creationId xmlns:a16="http://schemas.microsoft.com/office/drawing/2014/main" id="{7A752385-0022-FB6D-54A4-E110B691E0B0}"/>
                    </a:ext>
                  </a:extLst>
                </p:cNvPr>
                <p:cNvSpPr>
                  <a:spLocks noChangeArrowheads="1"/>
                </p:cNvSpPr>
                <p:nvPr/>
              </p:nvSpPr>
              <p:spPr bwMode="auto">
                <a:xfrm>
                  <a:off x="2819" y="1965"/>
                  <a:ext cx="120" cy="149"/>
                </a:xfrm>
                <a:prstGeom prst="ellipse">
                  <a:avLst/>
                </a:prstGeom>
                <a:solidFill>
                  <a:srgbClr val="FFA040"/>
                </a:solidFill>
                <a:ln w="12700">
                  <a:noFill/>
                  <a:round/>
                  <a:headEnd/>
                  <a:tailEnd/>
                </a:ln>
                <a:effectLst/>
              </p:spPr>
              <p:txBody>
                <a:bodyPr wrap="none" anchor="ctr"/>
                <a:lstStyle/>
                <a:p>
                  <a:endParaRPr lang="en-US" b="1">
                    <a:solidFill>
                      <a:prstClr val="black"/>
                    </a:solidFill>
                  </a:endParaRPr>
                </a:p>
              </p:txBody>
            </p:sp>
            <p:sp>
              <p:nvSpPr>
                <p:cNvPr id="20" name="Oval 394">
                  <a:extLst>
                    <a:ext uri="{FF2B5EF4-FFF2-40B4-BE49-F238E27FC236}">
                      <a16:creationId xmlns:a16="http://schemas.microsoft.com/office/drawing/2014/main" id="{5887A582-4D3F-AA17-0878-9313FB17B1D6}"/>
                    </a:ext>
                  </a:extLst>
                </p:cNvPr>
                <p:cNvSpPr>
                  <a:spLocks noChangeArrowheads="1"/>
                </p:cNvSpPr>
                <p:nvPr/>
              </p:nvSpPr>
              <p:spPr bwMode="auto">
                <a:xfrm>
                  <a:off x="2825" y="1974"/>
                  <a:ext cx="89" cy="110"/>
                </a:xfrm>
                <a:prstGeom prst="ellipse">
                  <a:avLst/>
                </a:prstGeom>
                <a:solidFill>
                  <a:srgbClr val="FFC080"/>
                </a:solidFill>
                <a:ln w="12700">
                  <a:noFill/>
                  <a:round/>
                  <a:headEnd/>
                  <a:tailEnd/>
                </a:ln>
                <a:effectLst/>
              </p:spPr>
              <p:txBody>
                <a:bodyPr wrap="none" anchor="ctr"/>
                <a:lstStyle/>
                <a:p>
                  <a:endParaRPr lang="en-US" b="1">
                    <a:solidFill>
                      <a:prstClr val="black"/>
                    </a:solidFill>
                  </a:endParaRPr>
                </a:p>
              </p:txBody>
            </p:sp>
            <p:sp>
              <p:nvSpPr>
                <p:cNvPr id="21" name="Oval 395">
                  <a:extLst>
                    <a:ext uri="{FF2B5EF4-FFF2-40B4-BE49-F238E27FC236}">
                      <a16:creationId xmlns:a16="http://schemas.microsoft.com/office/drawing/2014/main" id="{9BA52B96-01C0-508A-64F5-5EBFB82E897B}"/>
                    </a:ext>
                  </a:extLst>
                </p:cNvPr>
                <p:cNvSpPr>
                  <a:spLocks noChangeArrowheads="1"/>
                </p:cNvSpPr>
                <p:nvPr/>
              </p:nvSpPr>
              <p:spPr bwMode="auto">
                <a:xfrm>
                  <a:off x="2832" y="1981"/>
                  <a:ext cx="60" cy="78"/>
                </a:xfrm>
                <a:prstGeom prst="ellipse">
                  <a:avLst/>
                </a:prstGeom>
                <a:solidFill>
                  <a:srgbClr val="FFE0C0"/>
                </a:solidFill>
                <a:ln w="12700">
                  <a:noFill/>
                  <a:round/>
                  <a:headEnd/>
                  <a:tailEnd/>
                </a:ln>
                <a:effectLst/>
              </p:spPr>
              <p:txBody>
                <a:bodyPr wrap="none" anchor="ctr"/>
                <a:lstStyle/>
                <a:p>
                  <a:endParaRPr lang="en-US" b="1">
                    <a:solidFill>
                      <a:prstClr val="black"/>
                    </a:solidFill>
                  </a:endParaRPr>
                </a:p>
              </p:txBody>
            </p:sp>
          </p:grpSp>
          <p:sp>
            <p:nvSpPr>
              <p:cNvPr id="10" name="Rectangle 396">
                <a:extLst>
                  <a:ext uri="{FF2B5EF4-FFF2-40B4-BE49-F238E27FC236}">
                    <a16:creationId xmlns:a16="http://schemas.microsoft.com/office/drawing/2014/main" id="{2C3EFACA-6B10-C6D2-38D8-613EEE186375}"/>
                  </a:ext>
                </a:extLst>
              </p:cNvPr>
              <p:cNvSpPr>
                <a:spLocks noChangeArrowheads="1"/>
              </p:cNvSpPr>
              <p:nvPr/>
            </p:nvSpPr>
            <p:spPr bwMode="auto">
              <a:xfrm>
                <a:off x="2496" y="1984"/>
                <a:ext cx="1053" cy="449"/>
              </a:xfrm>
              <a:prstGeom prst="rect">
                <a:avLst/>
              </a:prstGeom>
              <a:noFill/>
              <a:ln w="12700">
                <a:noFill/>
                <a:miter lim="800000"/>
                <a:headEnd/>
                <a:tailEnd/>
              </a:ln>
              <a:effectLst/>
            </p:spPr>
            <p:txBody>
              <a:bodyPr lIns="90488" tIns="44450" rIns="90488" bIns="44450">
                <a:spAutoFit/>
              </a:bodyPr>
              <a:lstStyle/>
              <a:p>
                <a:pPr algn="ctr" eaLnBrk="0" hangingPunct="0"/>
                <a:r>
                  <a:rPr lang="en-US" b="1"/>
                  <a:t>Public Health Agency</a:t>
                </a:r>
              </a:p>
            </p:txBody>
          </p:sp>
        </p:grpSp>
      </p:grpSp>
      <p:sp>
        <p:nvSpPr>
          <p:cNvPr id="397" name="TextBox 396">
            <a:extLst>
              <a:ext uri="{FF2B5EF4-FFF2-40B4-BE49-F238E27FC236}">
                <a16:creationId xmlns:a16="http://schemas.microsoft.com/office/drawing/2014/main" id="{52679C7C-7566-B1BA-2F33-065B0571461D}"/>
              </a:ext>
            </a:extLst>
          </p:cNvPr>
          <p:cNvSpPr txBox="1"/>
          <p:nvPr/>
        </p:nvSpPr>
        <p:spPr>
          <a:xfrm>
            <a:off x="-1505" y="6475510"/>
            <a:ext cx="12789186" cy="276999"/>
          </a:xfrm>
          <a:prstGeom prst="rect">
            <a:avLst/>
          </a:prstGeom>
          <a:noFill/>
        </p:spPr>
        <p:txBody>
          <a:bodyPr wrap="square" rtlCol="0">
            <a:spAutoFit/>
          </a:bodyPr>
          <a:lstStyle/>
          <a:p>
            <a:r>
              <a:rPr lang="en-US" sz="1200"/>
              <a:t>Image source: National Association of Chronic Disease Directors, https://chronicdisease.org/cahc/building-healthy-military-communities-toolkit/working-with-public-health/</a:t>
            </a:r>
          </a:p>
        </p:txBody>
      </p:sp>
    </p:spTree>
    <p:custDataLst>
      <p:tags r:id="rId1"/>
    </p:custDataLst>
    <p:extLst>
      <p:ext uri="{BB962C8B-B14F-4D97-AF65-F5344CB8AC3E}">
        <p14:creationId xmlns:p14="http://schemas.microsoft.com/office/powerpoint/2010/main" val="2244807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03DD094DF4B654D827A5E4D6C1041AB" ma:contentTypeVersion="1" ma:contentTypeDescription="Create a new document." ma:contentTypeScope="" ma:versionID="a097ddcce229b9df72350d3d84b41605">
  <xsd:schema xmlns:xsd="http://www.w3.org/2001/XMLSchema" xmlns:xs="http://www.w3.org/2001/XMLSchema" xmlns:p="http://schemas.microsoft.com/office/2006/metadata/properties" xmlns:ns2="9d98fa39-7fbd-4685-a488-797cac822720" targetNamespace="http://schemas.microsoft.com/office/2006/metadata/properties" ma:root="true" ma:fieldsID="e61308e5b8568578ffdf7c0999876a40" ns2:_="">
    <xsd:import namespace="9d98fa39-7fbd-4685-a488-797cac822720"/>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98fa39-7fbd-4685-a488-797cac8227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4F8FA1-2C0D-4579-8280-39DAC872FEF1}">
  <ds:schemaRefs>
    <ds:schemaRef ds:uri="9aa9464c-8be0-4a32-9e40-7e026fda9b01"/>
    <ds:schemaRef ds:uri="b7ea30fd-cafc-41e7-a053-96d688c0300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6294D4-D032-404E-8C0A-41FCADF0B987}">
  <ds:schemaRefs>
    <ds:schemaRef ds:uri="http://schemas.microsoft.com/sharepoint/v3/contenttype/forms"/>
  </ds:schemaRefs>
</ds:datastoreItem>
</file>

<file path=customXml/itemProps3.xml><?xml version="1.0" encoding="utf-8"?>
<ds:datastoreItem xmlns:ds="http://schemas.openxmlformats.org/officeDocument/2006/customXml" ds:itemID="{E2B04066-1516-4EEE-81E9-0EE6E23A8EE7}"/>
</file>

<file path=docProps/app.xml><?xml version="1.0" encoding="utf-8"?>
<Properties xmlns="http://schemas.openxmlformats.org/officeDocument/2006/extended-properties" xmlns:vt="http://schemas.openxmlformats.org/officeDocument/2006/docPropsVTypes">
  <Template>TM10001115[[fn=Parcel]]</Template>
  <TotalTime>0</TotalTime>
  <Words>4715</Words>
  <Application>Microsoft Office PowerPoint</Application>
  <PresentationFormat>Widescreen</PresentationFormat>
  <Paragraphs>436</Paragraphs>
  <Slides>34</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34</vt:i4>
      </vt:variant>
    </vt:vector>
  </HeadingPairs>
  <TitlesOfParts>
    <vt:vector size="46" baseType="lpstr">
      <vt:lpstr>Aptos</vt:lpstr>
      <vt:lpstr>Arial</vt:lpstr>
      <vt:lpstr>Calibri</vt:lpstr>
      <vt:lpstr>Calibri Light</vt:lpstr>
      <vt:lpstr>Open Sans</vt:lpstr>
      <vt:lpstr>Open Sans Semibold</vt:lpstr>
      <vt:lpstr>red hat display</vt:lpstr>
      <vt:lpstr>Roboto</vt:lpstr>
      <vt:lpstr>Source Sans Pro</vt:lpstr>
      <vt:lpstr>Times New Roman</vt:lpstr>
      <vt:lpstr>Wingdings</vt:lpstr>
      <vt:lpstr>Office Theme</vt:lpstr>
      <vt:lpstr>Public Health 101</vt:lpstr>
      <vt:lpstr>Key Questions</vt:lpstr>
      <vt:lpstr>Learning Objectives</vt:lpstr>
      <vt:lpstr> Public Health: An Overview</vt:lpstr>
      <vt:lpstr>Health is </vt:lpstr>
      <vt:lpstr>Public Health </vt:lpstr>
      <vt:lpstr>Recent Health Threats/Events in U.S. </vt:lpstr>
      <vt:lpstr>Top 10 causes of Death in the US</vt:lpstr>
      <vt:lpstr>What does medicine do?  </vt:lpstr>
      <vt:lpstr>Average Life Expectancy </vt:lpstr>
      <vt:lpstr>Ten Great Public Health Achievements in the USA, 1900 - 1999</vt:lpstr>
      <vt:lpstr>How has Public Health Extended Life Expectancy?</vt:lpstr>
      <vt:lpstr>Background Ten Essential Public Health Services</vt:lpstr>
      <vt:lpstr>Ten Essential Public Health Services </vt:lpstr>
      <vt:lpstr>Ten Essential Public Health Services Wheel </vt:lpstr>
      <vt:lpstr>Ten Essential Public Health Services Activity </vt:lpstr>
      <vt:lpstr>Career Exploration using the Wheel </vt:lpstr>
      <vt:lpstr>Structure of Public Health in the United States</vt:lpstr>
      <vt:lpstr>Governmental Public Health </vt:lpstr>
      <vt:lpstr>  Federal Public Health Roles and Responsibilities </vt:lpstr>
      <vt:lpstr>Federal Public Health Responsibilities </vt:lpstr>
      <vt:lpstr>Other Roles of Federal Public Health</vt:lpstr>
      <vt:lpstr>  State Health Departments  Roles and Responsibilities </vt:lpstr>
      <vt:lpstr>State Roles </vt:lpstr>
      <vt:lpstr>Local Health Departments Roles and Responsibilities </vt:lpstr>
      <vt:lpstr>State and Local Health Department Governance Classification System</vt:lpstr>
      <vt:lpstr>State and Local Health Department Governance Classification Map</vt:lpstr>
      <vt:lpstr>National Profile of Local Health Departments</vt:lpstr>
      <vt:lpstr>  Public Health in the U.S. Insular Areas  (Territories and Freely Associated States)</vt:lpstr>
      <vt:lpstr>What are the U.S. Insular Areas?</vt:lpstr>
      <vt:lpstr>Public Health Challenges in the U.S. Insular Areas </vt:lpstr>
      <vt:lpstr>Public Health in American Indian and Alaska Native Tribes</vt:lpstr>
      <vt:lpstr>Tribal Public Health</vt:lpstr>
      <vt:lpstr>In Conclusion  </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Health 101</dc:title>
  <dc:creator>Yerges, Madison R (CHFS DPH DPHPS)</dc:creator>
  <cp:lastModifiedBy>Dailey, Kyra V (CHFS DPH)</cp:lastModifiedBy>
  <cp:revision>12</cp:revision>
  <dcterms:created xsi:type="dcterms:W3CDTF">2024-04-29T13:20:16Z</dcterms:created>
  <dcterms:modified xsi:type="dcterms:W3CDTF">2026-08-19T16:03:19Z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0x010100E03DD094DF4B654D827A5E4D6C1041AB</vt:lpwstr>
  </property>
  <property fmtid="{D5CDD505-2E9C-101B-9397-08002B2CF9AE}" pid="3" name="ArticulateGUID">
    <vt:lpwstr>F62DCE9E-8B71-4E51-BB40-595EA3566DD6</vt:lpwstr>
  </property>
  <property fmtid="{D5CDD505-2E9C-101B-9397-08002B2CF9AE}" pid="4" name="ArticulatePath">
    <vt:lpwstr>PublicHealth101PPT (4) (2)</vt:lpwstr>
  </property>
</Properties>
</file>