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29.xml" ContentType="application/vnd.openxmlformats-officedocument.presentationml.slide+xml"/>
  <Override PartName="/ppt/slides/slide31.xml" ContentType="application/vnd.openxmlformats-officedocument.presentationml.slide+xml"/>
  <Override PartName="/ppt/slides/slide27.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8.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6.xml" ContentType="application/vnd.openxmlformats-officedocument.presentationml.notesSlide+xml"/>
  <Override PartName="/ppt/notesSlides/notesSlide13.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15.xml" ContentType="application/vnd.openxmlformats-officedocument.presentationml.notesSlide+xml"/>
  <Override PartName="/ppt/slideLayouts/slideLayout9.xml" ContentType="application/vnd.openxmlformats-officedocument.presentationml.slideLayout+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1.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28.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Masters/slideMaster1.xml" ContentType="application/vnd.openxmlformats-officedocument.presentationml.slideMaster+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7.xml" ContentType="application/vnd.openxmlformats-officedocument.presentationml.notesSlide+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91"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2" autoAdjust="0"/>
    <p:restoredTop sz="73390" autoAdjust="0"/>
  </p:normalViewPr>
  <p:slideViewPr>
    <p:cSldViewPr snapToGrid="0">
      <p:cViewPr varScale="1">
        <p:scale>
          <a:sx n="58" d="100"/>
          <a:sy n="58" d="100"/>
        </p:scale>
        <p:origin x="12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352688-4425-4B50-81B7-467F80DFC75D}" type="datetimeFigureOut">
              <a:rPr lang="en-US" smtClean="0"/>
              <a:t>3/27/2019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59ACB-14B9-4C36-910A-D57659A66E60}" type="slidenum">
              <a:rPr lang="en-US" smtClean="0"/>
              <a:t>‹#›</a:t>
            </a:fld>
            <a:endParaRPr lang="en-US"/>
          </a:p>
        </p:txBody>
      </p:sp>
    </p:spTree>
    <p:extLst>
      <p:ext uri="{BB962C8B-B14F-4D97-AF65-F5344CB8AC3E}">
        <p14:creationId xmlns:p14="http://schemas.microsoft.com/office/powerpoint/2010/main" val="4056986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left to </a:t>
            </a:r>
            <a:r>
              <a:rPr lang="en-US" dirty="0" smtClean="0"/>
              <a:t>right</a:t>
            </a:r>
            <a:endParaRPr lang="en-US" dirty="0" smtClean="0"/>
          </a:p>
          <a:p>
            <a:r>
              <a:rPr lang="en-US" dirty="0" err="1" smtClean="0"/>
              <a:t>Cigalike</a:t>
            </a:r>
            <a:r>
              <a:rPr lang="en-US" baseline="0" dirty="0" smtClean="0"/>
              <a:t> e-cigarettes</a:t>
            </a:r>
          </a:p>
          <a:p>
            <a:r>
              <a:rPr lang="en-US" baseline="0" dirty="0" smtClean="0"/>
              <a:t>E-hookah</a:t>
            </a:r>
          </a:p>
          <a:p>
            <a:r>
              <a:rPr lang="en-US" baseline="0" dirty="0" smtClean="0"/>
              <a:t>Vape pen</a:t>
            </a:r>
          </a:p>
          <a:p>
            <a:r>
              <a:rPr lang="en-US" baseline="0" dirty="0" smtClean="0"/>
              <a:t>Mod or box mod</a:t>
            </a:r>
          </a:p>
          <a:p>
            <a:r>
              <a:rPr lang="en-US" baseline="0" dirty="0" smtClean="0"/>
              <a:t>Pod-based systems</a:t>
            </a:r>
          </a:p>
          <a:p>
            <a:r>
              <a:rPr lang="en-US" baseline="0" dirty="0" smtClean="0"/>
              <a:t>Refillable pod-based </a:t>
            </a:r>
            <a:r>
              <a:rPr lang="en-US" baseline="0" dirty="0" smtClean="0"/>
              <a:t>system</a:t>
            </a:r>
          </a:p>
          <a:p>
            <a:endParaRPr lang="en-US" baseline="0" dirty="0" smtClean="0"/>
          </a:p>
          <a:p>
            <a:r>
              <a:rPr lang="en-US" baseline="0" dirty="0" smtClean="0"/>
              <a:t>JUUL is currently the most popular e-cigarette on the market, but youth are starting to diversify as JUUL’s technology spreads to other products. </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3</a:t>
            </a:fld>
            <a:endParaRPr lang="en-US"/>
          </a:p>
        </p:txBody>
      </p:sp>
    </p:spTree>
    <p:extLst>
      <p:ext uri="{BB962C8B-B14F-4D97-AF65-F5344CB8AC3E}">
        <p14:creationId xmlns:p14="http://schemas.microsoft.com/office/powerpoint/2010/main" val="2251728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this make you feel? Do you think a</a:t>
            </a:r>
            <a:r>
              <a:rPr lang="en-US" baseline="0" dirty="0" smtClean="0"/>
              <a:t> flavor like this was designed with adults in mind? </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12</a:t>
            </a:fld>
            <a:endParaRPr lang="en-US"/>
          </a:p>
        </p:txBody>
      </p:sp>
    </p:spTree>
    <p:extLst>
      <p:ext uri="{BB962C8B-B14F-4D97-AF65-F5344CB8AC3E}">
        <p14:creationId xmlns:p14="http://schemas.microsoft.com/office/powerpoint/2010/main" val="3046780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Teens are attracted to e-cigarettes because of what</a:t>
            </a:r>
            <a:r>
              <a:rPr lang="en-US" baseline="0" dirty="0" smtClean="0"/>
              <a:t> they hear, but they try them because of the flavors. Take a look at these products – are they food or e-juice? </a:t>
            </a:r>
          </a:p>
          <a:p>
            <a:r>
              <a:rPr lang="en-US" baseline="0" dirty="0" smtClean="0"/>
              <a:t>While these are some of the most egregious examples (and these particular products have been removed from the market by the FDA), there are currently 15,500 flavors of e-cigarettes on the market. </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13</a:t>
            </a:fld>
            <a:endParaRPr lang="en-US"/>
          </a:p>
        </p:txBody>
      </p:sp>
    </p:spTree>
    <p:extLst>
      <p:ext uri="{BB962C8B-B14F-4D97-AF65-F5344CB8AC3E}">
        <p14:creationId xmlns:p14="http://schemas.microsoft.com/office/powerpoint/2010/main" val="3394958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we</a:t>
            </a:r>
            <a:r>
              <a:rPr lang="en-US" baseline="0" dirty="0" smtClean="0"/>
              <a:t> know that e-cigarettes do not contain just flavoring. Nielsen data of e-cigarette sales show that between 99% and 100% of the products sold contain nicotine. </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14</a:t>
            </a:fld>
            <a:endParaRPr lang="en-US"/>
          </a:p>
        </p:txBody>
      </p:sp>
    </p:spTree>
    <p:extLst>
      <p:ext uri="{BB962C8B-B14F-4D97-AF65-F5344CB8AC3E}">
        <p14:creationId xmlns:p14="http://schemas.microsoft.com/office/powerpoint/2010/main" val="2532242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a:t>
            </a:r>
            <a:r>
              <a:rPr lang="en-US" dirty="0" smtClean="0"/>
              <a:t>JUUL and other pod-based systems contain</a:t>
            </a:r>
            <a:r>
              <a:rPr lang="en-US" baseline="0" dirty="0" smtClean="0"/>
              <a:t> nicotine. All salt-based liquid contains nicotine. Originally, JUUL had said one pod had as much nicotine as a package of cigarettes. However, newer labeling of pods show one pod has 40 mg of nicotine per pod. This is more equivalent to two packs of cigarettes. JUUL has changed the language on their website to reflect this more accurate reporting – four years after the product was introduced to the market. </a:t>
            </a:r>
            <a:r>
              <a:rPr lang="en-US" baseline="0" dirty="0" err="1" smtClean="0"/>
              <a:t>Phix</a:t>
            </a:r>
            <a:r>
              <a:rPr lang="en-US" baseline="0" dirty="0" smtClean="0"/>
              <a:t> claims they have as much nicotine as two packages of cigarettes, but they have 5% nicotine and twice the volume of JUUL – so maybe four packs?</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15</a:t>
            </a:fld>
            <a:endParaRPr lang="en-US"/>
          </a:p>
        </p:txBody>
      </p:sp>
    </p:spTree>
    <p:extLst>
      <p:ext uri="{BB962C8B-B14F-4D97-AF65-F5344CB8AC3E}">
        <p14:creationId xmlns:p14="http://schemas.microsoft.com/office/powerpoint/2010/main" val="4148670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latin typeface="Arial" charset="0"/>
                <a:ea typeface="Arial" charset="0"/>
                <a:cs typeface="Arial" charset="0"/>
              </a:rPr>
              <a:t>Specifically, pod-based e-cigarettes</a:t>
            </a:r>
            <a:r>
              <a:rPr lang="en-US" i="0" baseline="0" dirty="0" smtClean="0">
                <a:latin typeface="Arial" charset="0"/>
                <a:ea typeface="Arial" charset="0"/>
                <a:cs typeface="Arial" charset="0"/>
              </a:rPr>
              <a:t> use nicotine salts. Older styles of e-cigarettes used freebase nicotine, which did not provide a strong or long-lasting hit. Nicotine salts more closely mimic the nicotine spike that one would get with a combustible cigarette. This makes JUUL potentially as addictive as combustible cigarettes. </a:t>
            </a:r>
          </a:p>
          <a:p>
            <a:r>
              <a:rPr lang="en-US" i="0" baseline="0" dirty="0" smtClean="0">
                <a:latin typeface="Arial" charset="0"/>
                <a:ea typeface="Arial" charset="0"/>
                <a:cs typeface="Arial" charset="0"/>
              </a:rPr>
              <a:t>(The x axis shows time in minutes. The y axis shows the concentration of nicotine in the blood. The gold line shows the spike of nicotine from a puff of a cigarette. The pink line shows the spike of nicotine from nicotine salts). </a:t>
            </a:r>
            <a:endParaRPr lang="en-US" i="0" dirty="0" smtClean="0">
              <a:latin typeface="Arial" charset="0"/>
              <a:ea typeface="Arial" charset="0"/>
              <a:cs typeface="Arial" charset="0"/>
            </a:endParaRPr>
          </a:p>
          <a:p>
            <a:pPr marL="0" marR="0" indent="0" defTabSz="457200" eaLnBrk="1" fontAlgn="auto" latinLnBrk="0" hangingPunct="1">
              <a:lnSpc>
                <a:spcPct val="100000"/>
              </a:lnSpc>
              <a:spcBef>
                <a:spcPts val="0"/>
              </a:spcBef>
              <a:spcAft>
                <a:spcPts val="0"/>
              </a:spcAft>
              <a:buClrTx/>
              <a:buSzTx/>
              <a:buFont typeface="Arial" charset="0"/>
              <a:buNone/>
              <a:tabLst/>
              <a:defRPr/>
            </a:pPr>
            <a:endParaRPr lang="en-US" i="1" u="sng" baseline="0" dirty="0" smtClean="0">
              <a:latin typeface="Arial" charset="0"/>
              <a:ea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16</a:t>
            </a:fld>
            <a:endParaRPr lang="en-US"/>
          </a:p>
        </p:txBody>
      </p:sp>
    </p:spTree>
    <p:extLst>
      <p:ext uri="{BB962C8B-B14F-4D97-AF65-F5344CB8AC3E}">
        <p14:creationId xmlns:p14="http://schemas.microsoft.com/office/powerpoint/2010/main" val="2197034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a:t>
            </a:r>
            <a:r>
              <a:rPr lang="en-US" baseline="0" dirty="0" smtClean="0"/>
              <a:t> also shows that teens don’t stop with e-cigarettes. Once teens have the addiction to nicotine, the behavior of using tobacco, and the social aspect of tobacco use, it is easy to transition to combustible cigarettes. In fact teens who use e-cigarettes are between two and four times more likely to start smoking than their non-e-cigarette using peers. Some people say, isn’t it better for teens to use e-cigarettes instead of smoking? But this shows that teens who use e-cigarettes will become smokers. </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17</a:t>
            </a:fld>
            <a:endParaRPr lang="en-US"/>
          </a:p>
        </p:txBody>
      </p:sp>
    </p:spTree>
    <p:extLst>
      <p:ext uri="{BB962C8B-B14F-4D97-AF65-F5344CB8AC3E}">
        <p14:creationId xmlns:p14="http://schemas.microsoft.com/office/powerpoint/2010/main" val="71939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a:t>
            </a:r>
            <a:r>
              <a:rPr lang="en-US" baseline="0" dirty="0" smtClean="0"/>
              <a:t> vaping safe? Let’s go through some science and definitions.</a:t>
            </a:r>
          </a:p>
          <a:p>
            <a:r>
              <a:rPr lang="en-US" baseline="0" dirty="0" smtClean="0"/>
              <a:t>Take a deep breath and exhale. You inhale oxygen and exhale carbon dioxide. Those gases expand through the room and mingle with the air.</a:t>
            </a:r>
          </a:p>
          <a:p>
            <a:r>
              <a:rPr lang="en-US" baseline="0" dirty="0" smtClean="0"/>
              <a:t>Imagine boiling a pot of water to make some pasta. You lean over the pot, dump the pasta in, and then stand up. You breathe in the water vapor and breathe out. Do you see a cloud? No, the water vapor is invisible.</a:t>
            </a:r>
          </a:p>
          <a:p>
            <a:r>
              <a:rPr lang="en-US" baseline="0" dirty="0" smtClean="0"/>
              <a:t>Finally, an aerosol is a mixture of liquids and solids suspended in a gas. Think hair spray or spray paint. You spray an aerosol in the air and it stays in the air for a bit, but then the liquid and particles fall to the ground and surfaces. </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18</a:t>
            </a:fld>
            <a:endParaRPr lang="en-US"/>
          </a:p>
        </p:txBody>
      </p:sp>
    </p:spTree>
    <p:extLst>
      <p:ext uri="{BB962C8B-B14F-4D97-AF65-F5344CB8AC3E}">
        <p14:creationId xmlns:p14="http://schemas.microsoft.com/office/powerpoint/2010/main" val="1985654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do</a:t>
            </a:r>
            <a:r>
              <a:rPr lang="en-US" baseline="0" dirty="0" smtClean="0"/>
              <a:t> e-cigarettes create water vapor? No, it’s an aerosol!</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19</a:t>
            </a:fld>
            <a:endParaRPr lang="en-US"/>
          </a:p>
        </p:txBody>
      </p:sp>
    </p:spTree>
    <p:extLst>
      <p:ext uri="{BB962C8B-B14F-4D97-AF65-F5344CB8AC3E}">
        <p14:creationId xmlns:p14="http://schemas.microsoft.com/office/powerpoint/2010/main" val="88048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E-cigarette aerosol contains many chemicals and compounds with potential health</a:t>
            </a:r>
            <a:r>
              <a:rPr lang="en-US" baseline="0" dirty="0" smtClean="0"/>
              <a:t> concerns. These include nicotine, ultrafine particles that go deep into the lungs, heavy metals such as nickel, tin, and lead, flavorings that are safe to eat but dangerous to breathe, volatile organic compounds, and other cancer causing chemicals. </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20</a:t>
            </a:fld>
            <a:endParaRPr lang="en-US"/>
          </a:p>
        </p:txBody>
      </p:sp>
    </p:spTree>
    <p:extLst>
      <p:ext uri="{BB962C8B-B14F-4D97-AF65-F5344CB8AC3E}">
        <p14:creationId xmlns:p14="http://schemas.microsoft.com/office/powerpoint/2010/main" val="2267520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fact, here is a list of all the chemical compounds that have been found in e-cigarette aerosol. This is certainly not water vapor! Considering this list of ingredients, is it any surprise that e-cigarettes have been shown to increase risk of heart attack, increase risk of stroke, and increase risk of Chronic Obstructive Pulmonary Disorder?</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21</a:t>
            </a:fld>
            <a:endParaRPr lang="en-US"/>
          </a:p>
        </p:txBody>
      </p:sp>
    </p:spTree>
    <p:extLst>
      <p:ext uri="{BB962C8B-B14F-4D97-AF65-F5344CB8AC3E}">
        <p14:creationId xmlns:p14="http://schemas.microsoft.com/office/powerpoint/2010/main" val="685213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data</a:t>
            </a:r>
            <a:r>
              <a:rPr lang="en-US" baseline="0" dirty="0" smtClean="0"/>
              <a:t> is from the National Youth Tobacco Survey. As you can see, there was a jump in use starting in 2013, but it was a temporary jump. Frankly the earlier generation of e-cigarettes just weren’t that good at delivering nicotine. Teens were trying them for the novelty, but they weren’t staying with them. </a:t>
            </a:r>
          </a:p>
          <a:p>
            <a:r>
              <a:rPr lang="en-US" baseline="0" dirty="0" smtClean="0"/>
              <a:t>Then in 2017, teens discovered JUUL. The increase in youth e-cigarette use an be entirely attributed to JUUL at this point. Worryingly, many of those teens would not be using a tobacco product if it weren’t for JUUL. </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4</a:t>
            </a:fld>
            <a:endParaRPr lang="en-US"/>
          </a:p>
        </p:txBody>
      </p:sp>
    </p:spTree>
    <p:extLst>
      <p:ext uri="{BB962C8B-B14F-4D97-AF65-F5344CB8AC3E}">
        <p14:creationId xmlns:p14="http://schemas.microsoft.com/office/powerpoint/2010/main" val="1189487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couple of ingredients in e-cigarette aerosol that are problematic for oral health. </a:t>
            </a:r>
          </a:p>
          <a:p>
            <a:r>
              <a:rPr lang="en-US" dirty="0" smtClean="0"/>
              <a:t>The first is propylene glycol. When propylene glycol is used orally, it breaks down to acetic acid, lactic acid, and </a:t>
            </a:r>
            <a:r>
              <a:rPr lang="en-US" dirty="0" err="1" smtClean="0"/>
              <a:t>propionaldehyde</a:t>
            </a:r>
            <a:r>
              <a:rPr lang="en-US" dirty="0" smtClean="0"/>
              <a:t>, which are toxic to enamel and soft tissue. Additionally, propylene glycol dries out the mouth, which causes an increase in cavities</a:t>
            </a:r>
            <a:r>
              <a:rPr lang="en-US" baseline="0" dirty="0" smtClean="0"/>
              <a:t> and gum disease.</a:t>
            </a:r>
          </a:p>
          <a:p>
            <a:r>
              <a:rPr lang="en-US" baseline="0" dirty="0" smtClean="0"/>
              <a:t>The second problematic ingredient, or ingredients, are the vegetable glycerin and flavorings. The combination of vegetable glycerin with the flavorings allow more cavity causing bacteria to stick to teeth and reduces enamel hardness.</a:t>
            </a:r>
          </a:p>
          <a:p>
            <a:r>
              <a:rPr lang="en-US" baseline="0" dirty="0" smtClean="0"/>
              <a:t>Finally, there is the nicotine. Nicotine constricts the blood vessels in the mouth, reducing blood flow to the teeth and gums. It also impacts the immune system response and decreases connective tissue turnover. The end result is a higher chance of developing gum disease and tooth loss. </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22</a:t>
            </a:fld>
            <a:endParaRPr lang="en-US"/>
          </a:p>
        </p:txBody>
      </p:sp>
    </p:spTree>
    <p:extLst>
      <p:ext uri="{BB962C8B-B14F-4D97-AF65-F5344CB8AC3E}">
        <p14:creationId xmlns:p14="http://schemas.microsoft.com/office/powerpoint/2010/main" val="2492307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how</a:t>
            </a:r>
            <a:r>
              <a:rPr lang="en-US" baseline="0" dirty="0" smtClean="0"/>
              <a:t> many here believe JUUL was created as an “alternative for adult smokers?” Here is a quote from one of the engineers who created JUUL. </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23</a:t>
            </a:fld>
            <a:endParaRPr lang="en-US"/>
          </a:p>
        </p:txBody>
      </p:sp>
    </p:spTree>
    <p:extLst>
      <p:ext uri="{BB962C8B-B14F-4D97-AF65-F5344CB8AC3E}">
        <p14:creationId xmlns:p14="http://schemas.microsoft.com/office/powerpoint/2010/main" val="19133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Furthermore, in December 2018,</a:t>
            </a:r>
            <a:r>
              <a:rPr lang="en-US" baseline="0" dirty="0" smtClean="0"/>
              <a:t> Altria, the maker of Marlboro cigarettes, bought a 35% share in JUUL. All major cigarette companies have their own e-cigarette brand. Do cigarette makers want to end smoking? Do they want everyone to stop using? Or are they pushing products they know will extend addiction?</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24</a:t>
            </a:fld>
            <a:endParaRPr lang="en-US"/>
          </a:p>
        </p:txBody>
      </p:sp>
    </p:spTree>
    <p:extLst>
      <p:ext uri="{BB962C8B-B14F-4D97-AF65-F5344CB8AC3E}">
        <p14:creationId xmlns:p14="http://schemas.microsoft.com/office/powerpoint/2010/main" val="4187673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quitting. You</a:t>
            </a:r>
            <a:r>
              <a:rPr lang="en-US" baseline="0" dirty="0" smtClean="0"/>
              <a:t> have students vaping in your class. You found your teen with a JUUL in his bedroom. How do we help them quit?</a:t>
            </a:r>
          </a:p>
          <a:p>
            <a:r>
              <a:rPr lang="en-US" baseline="0" dirty="0" smtClean="0"/>
              <a:t>There are four main barriers to quitting. </a:t>
            </a:r>
          </a:p>
          <a:p>
            <a:pPr marL="228600" indent="-228600">
              <a:buAutoNum type="arabicParenR"/>
            </a:pPr>
            <a:r>
              <a:rPr lang="en-US" baseline="0" dirty="0" smtClean="0"/>
              <a:t>The physical addiction to nicotine.</a:t>
            </a:r>
          </a:p>
          <a:p>
            <a:pPr marL="228600" indent="-228600">
              <a:buAutoNum type="arabicParenR"/>
            </a:pPr>
            <a:r>
              <a:rPr lang="en-US" baseline="0" dirty="0" smtClean="0"/>
              <a:t>The emotional connection to using tobacco. You’ve heard people say cigarettes are their best friend? Had a fight with a friend, worried about a class, difficult time at home with the family, and tobacco is a friend who can help them cope.</a:t>
            </a:r>
          </a:p>
          <a:p>
            <a:pPr marL="228600" indent="-228600">
              <a:buAutoNum type="arabicParenR"/>
            </a:pPr>
            <a:r>
              <a:rPr lang="en-US" baseline="0" dirty="0" smtClean="0"/>
              <a:t>The behavioral aspect of tobacco use. With adults it’s usually the first cigarette of the day with a cup of coffee. With teens it may be using in the car after school, going to that one bathroom between 3</a:t>
            </a:r>
            <a:r>
              <a:rPr lang="en-US" baseline="30000" dirty="0" smtClean="0"/>
              <a:t>rd</a:t>
            </a:r>
            <a:r>
              <a:rPr lang="en-US" baseline="0" dirty="0" smtClean="0"/>
              <a:t> and 4</a:t>
            </a:r>
            <a:r>
              <a:rPr lang="en-US" baseline="30000" dirty="0" smtClean="0"/>
              <a:t>th</a:t>
            </a:r>
            <a:r>
              <a:rPr lang="en-US" baseline="0" dirty="0" smtClean="0"/>
              <a:t> period, something you do while studying.</a:t>
            </a:r>
          </a:p>
          <a:p>
            <a:pPr marL="228600" indent="-228600">
              <a:buAutoNum type="arabicParenR"/>
            </a:pPr>
            <a:r>
              <a:rPr lang="en-US" baseline="0" dirty="0" smtClean="0"/>
              <a:t>The social connections are especially important for teens. Tobacco use almost always starts off as a social activity. A group of friends getting ready to go watch the game. Friday night watching movies. Sitting in the back of the school bus and laughing about not getting caught. And the social connection here includes social media, which provides hundreds or thousands of hits of validation for tobacco use. </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25</a:t>
            </a:fld>
            <a:endParaRPr lang="en-US"/>
          </a:p>
        </p:txBody>
      </p:sp>
    </p:spTree>
    <p:extLst>
      <p:ext uri="{BB962C8B-B14F-4D97-AF65-F5344CB8AC3E}">
        <p14:creationId xmlns:p14="http://schemas.microsoft.com/office/powerpoint/2010/main" val="92336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Teenagers can be addicted to tobacco even if they are not daily users.</a:t>
            </a:r>
            <a:r>
              <a:rPr lang="en-US" baseline="0" dirty="0" smtClean="0"/>
              <a:t> What does addiction look like in a teen?</a:t>
            </a:r>
          </a:p>
          <a:p>
            <a:pPr marL="228600" indent="-228600">
              <a:buAutoNum type="arabicParenR"/>
            </a:pPr>
            <a:r>
              <a:rPr lang="en-US" baseline="0" dirty="0" smtClean="0"/>
              <a:t>Cravings, or feeling like they really need to use tobacco.</a:t>
            </a:r>
          </a:p>
          <a:p>
            <a:pPr marL="228600" indent="-228600">
              <a:buAutoNum type="arabicParenR"/>
            </a:pPr>
            <a:r>
              <a:rPr lang="en-US" baseline="0" dirty="0" smtClean="0"/>
              <a:t>Going out of their way to get tobacco. So if a student is getting in trouble over and over for using tobacco in school, think – is this misbehavior? Or is this an addiction?</a:t>
            </a:r>
          </a:p>
          <a:p>
            <a:pPr marL="228600" indent="-228600">
              <a:buAutoNum type="arabicParenR"/>
            </a:pPr>
            <a:r>
              <a:rPr lang="en-US" baseline="0" dirty="0" smtClean="0"/>
              <a:t>Feeling anxious or irritable if they want to use tobacco or can’t. This an be hard with teens, because mood swings are part of puberty, but if they are used to using tobacco right after dinner and you come to their room to talk and interrupt, they are not going to be happy.</a:t>
            </a:r>
          </a:p>
          <a:p>
            <a:pPr marL="228600" indent="-228600">
              <a:buAutoNum type="arabicParenR"/>
            </a:pPr>
            <a:r>
              <a:rPr lang="en-US" baseline="0" dirty="0" smtClean="0"/>
              <a:t>Finally, the hallmark of any addiction, is continuing to use tobacco because it is hard to stop. Even if teens want to stop using, they keep using again and again and again. </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26</a:t>
            </a:fld>
            <a:endParaRPr lang="en-US"/>
          </a:p>
        </p:txBody>
      </p:sp>
    </p:spTree>
    <p:extLst>
      <p:ext uri="{BB962C8B-B14F-4D97-AF65-F5344CB8AC3E}">
        <p14:creationId xmlns:p14="http://schemas.microsoft.com/office/powerpoint/2010/main" val="3290691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Motivational</a:t>
            </a:r>
            <a:r>
              <a:rPr lang="en-US" baseline="0" dirty="0" smtClean="0"/>
              <a:t> interviewing is a technique to help people find their own reasons and techniques to change difficult behavior. We can use the 5 R’s to help teens, and others, find motivation to quit.</a:t>
            </a:r>
          </a:p>
          <a:p>
            <a:r>
              <a:rPr lang="en-US" b="1" baseline="0" dirty="0" smtClean="0"/>
              <a:t>How is </a:t>
            </a:r>
            <a:r>
              <a:rPr lang="en-US" b="1" baseline="0" dirty="0" err="1" smtClean="0"/>
              <a:t>quiting</a:t>
            </a:r>
            <a:r>
              <a:rPr lang="en-US" b="1" baseline="0" dirty="0" smtClean="0"/>
              <a:t> relevant to you?</a:t>
            </a:r>
            <a:r>
              <a:rPr lang="en-US" b="0" baseline="0" dirty="0" smtClean="0"/>
              <a:t> What makes you think you need to quit? </a:t>
            </a:r>
          </a:p>
          <a:p>
            <a:r>
              <a:rPr lang="en-US" b="1" baseline="0" dirty="0" smtClean="0"/>
              <a:t>What do you know about the risks of using? </a:t>
            </a:r>
            <a:r>
              <a:rPr lang="en-US" b="0" baseline="0" dirty="0" smtClean="0"/>
              <a:t>Focus on the short term problems, such as the cost, dry mouth, school problems, feeling loss of control, etc.</a:t>
            </a:r>
          </a:p>
          <a:p>
            <a:r>
              <a:rPr lang="en-US" b="1" baseline="0" dirty="0" smtClean="0"/>
              <a:t>What would be rewarding about quitting? </a:t>
            </a:r>
            <a:r>
              <a:rPr lang="en-US" b="0" baseline="0" dirty="0" smtClean="0"/>
              <a:t>Would you feel better? Have money for cool new things? Get along with your favorite teacher a little bit better? </a:t>
            </a:r>
          </a:p>
          <a:p>
            <a:r>
              <a:rPr lang="en-US" b="1" baseline="0" dirty="0" smtClean="0"/>
              <a:t>What roadblocks are there to quitting? </a:t>
            </a:r>
            <a:r>
              <a:rPr lang="en-US" b="0" baseline="0" dirty="0" smtClean="0"/>
              <a:t>What makes quitting difficult? Friends? Family? Dealing with stress? Problem solve ways to overcome these difficulties. </a:t>
            </a:r>
          </a:p>
          <a:p>
            <a:r>
              <a:rPr lang="en-US" b="1" baseline="0" dirty="0" smtClean="0"/>
              <a:t>Repeat! Repeat! Repeat! </a:t>
            </a:r>
            <a:r>
              <a:rPr lang="en-US" b="0" baseline="0" dirty="0" smtClean="0"/>
              <a:t>Quitting is a process that can take many attempts. Teens especially need a supportive community to provide the structure necessary to quit. Be prepared to have this conversation multiple times with the same teen and be aware that motivation may come and go. That is normal! You are helping plant the seeds to successfully quit, if not today, then in the future. </a:t>
            </a:r>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27</a:t>
            </a:fld>
            <a:endParaRPr lang="en-US"/>
          </a:p>
        </p:txBody>
      </p:sp>
    </p:spTree>
    <p:extLst>
      <p:ext uri="{BB962C8B-B14F-4D97-AF65-F5344CB8AC3E}">
        <p14:creationId xmlns:p14="http://schemas.microsoft.com/office/powerpoint/2010/main" val="2037072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Distract: </a:t>
            </a:r>
            <a:r>
              <a:rPr lang="en-US" dirty="0" smtClean="0"/>
              <a:t>Find something else to do</a:t>
            </a:r>
            <a:r>
              <a:rPr lang="en-US" baseline="0" dirty="0" smtClean="0"/>
              <a:t> to take your mind off of tobacco. </a:t>
            </a:r>
            <a:endParaRPr lang="en-US" dirty="0" smtClean="0"/>
          </a:p>
          <a:p>
            <a:r>
              <a:rPr lang="en-US" b="1" dirty="0" smtClean="0"/>
              <a:t>Drink:</a:t>
            </a:r>
            <a:r>
              <a:rPr lang="en-US" b="1" baseline="0" dirty="0" smtClean="0"/>
              <a:t> </a:t>
            </a:r>
            <a:r>
              <a:rPr lang="en-US" baseline="0" dirty="0" smtClean="0"/>
              <a:t>Try water, herbal tea, or sparkling water. Avoid caffeine. It gives your mouth something to do and some flavor. Relieves dehydration.</a:t>
            </a:r>
            <a:endParaRPr lang="en-US" dirty="0" smtClean="0"/>
          </a:p>
          <a:p>
            <a:r>
              <a:rPr lang="en-US" b="1" dirty="0" smtClean="0"/>
              <a:t>Delay: </a:t>
            </a:r>
            <a:r>
              <a:rPr lang="en-US" dirty="0" smtClean="0"/>
              <a:t>Most cravings last ten minutes or less. Think of cravings like waves crashing</a:t>
            </a:r>
            <a:r>
              <a:rPr lang="en-US" baseline="0" dirty="0" smtClean="0"/>
              <a:t> to the store. They feel strong, but they do recede and you have time before another craving comes. </a:t>
            </a:r>
            <a:endParaRPr lang="en-US" dirty="0" smtClean="0"/>
          </a:p>
          <a:p>
            <a:r>
              <a:rPr lang="en-US" b="1" dirty="0" smtClean="0"/>
              <a:t>Deep Breaths: </a:t>
            </a:r>
            <a:r>
              <a:rPr lang="en-US" dirty="0" smtClean="0"/>
              <a:t>Try deep breathing that relaxes the body and relieves tension. </a:t>
            </a:r>
          </a:p>
          <a:p>
            <a:r>
              <a:rPr lang="en-US" b="1" dirty="0" smtClean="0"/>
              <a:t>Discuss: </a:t>
            </a:r>
            <a:r>
              <a:rPr lang="en-US" dirty="0" smtClean="0"/>
              <a:t>Talk about your cravings with a trusted adult or friend who will help remind you of your reasons to avoid using. </a:t>
            </a:r>
          </a:p>
        </p:txBody>
      </p:sp>
      <p:sp>
        <p:nvSpPr>
          <p:cNvPr id="4" name="Slide Number Placeholder 3"/>
          <p:cNvSpPr>
            <a:spLocks noGrp="1"/>
          </p:cNvSpPr>
          <p:nvPr>
            <p:ph type="sldNum" sz="quarter" idx="10"/>
          </p:nvPr>
        </p:nvSpPr>
        <p:spPr/>
        <p:txBody>
          <a:bodyPr/>
          <a:lstStyle/>
          <a:p>
            <a:fld id="{42715CA2-1010-4D62-B76A-13944E30DDA1}" type="slidenum">
              <a:rPr lang="en-US" smtClean="0"/>
              <a:t>28</a:t>
            </a:fld>
            <a:endParaRPr lang="en-US"/>
          </a:p>
        </p:txBody>
      </p:sp>
    </p:spTree>
    <p:extLst>
      <p:ext uri="{BB962C8B-B14F-4D97-AF65-F5344CB8AC3E}">
        <p14:creationId xmlns:p14="http://schemas.microsoft.com/office/powerpoint/2010/main" val="2422300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challenging aspects for teens will probably be friends. While as parents we</a:t>
            </a:r>
            <a:r>
              <a:rPr lang="en-US" baseline="0" dirty="0" smtClean="0"/>
              <a:t> might want our teens to stop hanging out with friends who are using tobacco. And sometimes that may be an option. But that may  not be an option according to your teen! So how do you quit tobacco but not quit your friends?</a:t>
            </a:r>
          </a:p>
          <a:p>
            <a:pPr marL="228600" indent="-228600">
              <a:buAutoNum type="arabicParenR"/>
            </a:pPr>
            <a:r>
              <a:rPr lang="en-US" baseline="0" dirty="0" smtClean="0"/>
              <a:t>Find new ways to hang out and in new places. Make sure you are at homes that do not allow tobacco use. Go places where you cannot use, like the mall or shopping. Avoid places where it is easy to use, or you have used in the past. Break that behavioral connection.</a:t>
            </a:r>
          </a:p>
          <a:p>
            <a:pPr marL="228600" indent="-228600">
              <a:buAutoNum type="arabicParenR"/>
            </a:pPr>
            <a:r>
              <a:rPr lang="en-US" baseline="0" dirty="0" smtClean="0"/>
              <a:t>Talk to your friends about wanting to quit and why you want to quit. Ask them to support you and tell them how they can support you. Don’t offer you tobacco. Don’t talk about using. Remind you why you want to quit in the times it’s hard.</a:t>
            </a:r>
          </a:p>
          <a:p>
            <a:pPr marL="228600" indent="-228600">
              <a:buAutoNum type="arabicParenR"/>
            </a:pPr>
            <a:r>
              <a:rPr lang="en-US" baseline="0" dirty="0" smtClean="0"/>
              <a:t>If you have friends who use tobacco a lot, try spending more time on the phone or texting for a few weeks and less time hanging out in person where you may be tempted. </a:t>
            </a:r>
          </a:p>
          <a:p>
            <a:pPr marL="0" indent="0">
              <a:buNone/>
            </a:pPr>
            <a:r>
              <a:rPr lang="en-US" baseline="0" dirty="0" smtClean="0"/>
              <a:t>For the adults, help teens practice the skills they will need to negotiate friendships. Practice with them. Role play saying “no to tobacco use,” saying “I can’t hang out at that one house because they smoke inside,” “I need some space right now.”</a:t>
            </a:r>
          </a:p>
        </p:txBody>
      </p:sp>
      <p:sp>
        <p:nvSpPr>
          <p:cNvPr id="4" name="Slide Number Placeholder 3"/>
          <p:cNvSpPr>
            <a:spLocks noGrp="1"/>
          </p:cNvSpPr>
          <p:nvPr>
            <p:ph type="sldNum" sz="quarter" idx="10"/>
          </p:nvPr>
        </p:nvSpPr>
        <p:spPr/>
        <p:txBody>
          <a:bodyPr/>
          <a:lstStyle/>
          <a:p>
            <a:fld id="{42715CA2-1010-4D62-B76A-13944E30DDA1}" type="slidenum">
              <a:rPr lang="en-US" smtClean="0"/>
              <a:t>29</a:t>
            </a:fld>
            <a:endParaRPr lang="en-US"/>
          </a:p>
        </p:txBody>
      </p:sp>
    </p:spTree>
    <p:extLst>
      <p:ext uri="{BB962C8B-B14F-4D97-AF65-F5344CB8AC3E}">
        <p14:creationId xmlns:p14="http://schemas.microsoft.com/office/powerpoint/2010/main" val="1752317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there resources</a:t>
            </a:r>
            <a:r>
              <a:rPr lang="en-US" baseline="0" dirty="0" smtClean="0"/>
              <a:t> out there to help teens quit? Yes! But teens will not be successful if they do not have a comprehensive support network, including parents, teachers, friends, and healthcare providers.</a:t>
            </a:r>
          </a:p>
          <a:p>
            <a:r>
              <a:rPr lang="en-US" baseline="0" dirty="0" smtClean="0"/>
              <a:t>Some teenagers are eligible for nicotine replacement therapy. Check with your pediatrician to see if that is an option.</a:t>
            </a:r>
          </a:p>
          <a:p>
            <a:r>
              <a:rPr lang="en-US" baseline="0" dirty="0" smtClean="0"/>
              <a:t>Quit Now Kentucky is available for teens ages 15 and older and has a special protocol just for e-cigarette use. </a:t>
            </a:r>
          </a:p>
          <a:p>
            <a:r>
              <a:rPr lang="en-US" dirty="0" smtClean="0"/>
              <a:t>This</a:t>
            </a:r>
            <a:r>
              <a:rPr lang="en-US" baseline="0" dirty="0" smtClean="0"/>
              <a:t> is quitting and the 202 text number are from the Truth Initiative, a national campaign to prevent teen tobacco use. They have text messaging and an app.</a:t>
            </a:r>
          </a:p>
          <a:p>
            <a:r>
              <a:rPr lang="en-US" baseline="0" dirty="0" smtClean="0"/>
              <a:t>And smokefree.teen.gov is from the National Cancer Institute and includes an app and text messaging. </a:t>
            </a:r>
            <a:endParaRPr lang="en-US" dirty="0" smtClean="0"/>
          </a:p>
          <a:p>
            <a:r>
              <a:rPr lang="en-US" dirty="0" smtClean="0"/>
              <a:t>NRT –</a:t>
            </a:r>
            <a:r>
              <a:rPr lang="en-US" baseline="0" dirty="0" smtClean="0"/>
              <a:t> ask your Dr</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30</a:t>
            </a:fld>
            <a:endParaRPr lang="en-US"/>
          </a:p>
        </p:txBody>
      </p:sp>
    </p:spTree>
    <p:extLst>
      <p:ext uri="{BB962C8B-B14F-4D97-AF65-F5344CB8AC3E}">
        <p14:creationId xmlns:p14="http://schemas.microsoft.com/office/powerpoint/2010/main" val="4010335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a final note, what can we as a society do to reduce</a:t>
            </a:r>
            <a:r>
              <a:rPr lang="en-US" baseline="0" dirty="0" smtClean="0"/>
              <a:t> tobacco use, including e-cigarettes?</a:t>
            </a:r>
          </a:p>
          <a:p>
            <a:r>
              <a:rPr lang="en-US" baseline="0" dirty="0" smtClean="0"/>
              <a:t>What makes it harder to stop tobacco use?</a:t>
            </a:r>
          </a:p>
          <a:p>
            <a:r>
              <a:rPr lang="en-US" baseline="0" dirty="0" smtClean="0"/>
              <a:t>If tobacco is easily accessible. If it is cheap, available at most stores, and if parents and friends are willing to give them away, teens will use tobacco.</a:t>
            </a:r>
          </a:p>
          <a:p>
            <a:r>
              <a:rPr lang="en-US" baseline="0" dirty="0" smtClean="0"/>
              <a:t>If smoking and vaping are legal in restaurants, workplaces, and on school property, more teens will use tobacco.</a:t>
            </a:r>
          </a:p>
          <a:p>
            <a:r>
              <a:rPr lang="en-US" baseline="0" dirty="0" smtClean="0"/>
              <a:t>If there is unfettered, meaning unrestricted, advertising for tobacco, including e-cigarette ads promoting smoking cessation on the radio, in newspapers and magazines, and online, more teens will use tobacco.</a:t>
            </a:r>
          </a:p>
          <a:p>
            <a:r>
              <a:rPr lang="en-US" baseline="0" dirty="0" smtClean="0"/>
              <a:t>And finally, if it is hard to get help to quit using tobacco, more people will continue to use tobacco. </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31</a:t>
            </a:fld>
            <a:endParaRPr lang="en-US"/>
          </a:p>
        </p:txBody>
      </p:sp>
    </p:spTree>
    <p:extLst>
      <p:ext uri="{BB962C8B-B14F-4D97-AF65-F5344CB8AC3E}">
        <p14:creationId xmlns:p14="http://schemas.microsoft.com/office/powerpoint/2010/main" val="2292004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JUUL are so</a:t>
            </a:r>
            <a:r>
              <a:rPr lang="en-US" baseline="0" dirty="0" smtClean="0"/>
              <a:t> discrete, students are able to use them in environments where it would be difficult to use other types of tobacco products, like classrooms, bathrooms, and school buses. </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5</a:t>
            </a:fld>
            <a:endParaRPr lang="en-US"/>
          </a:p>
        </p:txBody>
      </p:sp>
    </p:spTree>
    <p:extLst>
      <p:ext uri="{BB962C8B-B14F-4D97-AF65-F5344CB8AC3E}">
        <p14:creationId xmlns:p14="http://schemas.microsoft.com/office/powerpoint/2010/main" val="4019736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makes it easier to reduce tobacco use?</a:t>
            </a:r>
          </a:p>
          <a:p>
            <a:r>
              <a:rPr lang="en-US" dirty="0" smtClean="0"/>
              <a:t>If tobacco is more expensive, if it is sold in fewer stores, if there are not kid-friendly</a:t>
            </a:r>
            <a:r>
              <a:rPr lang="en-US" baseline="0" dirty="0" smtClean="0"/>
              <a:t> flavors, fewer teens will use tobacco.</a:t>
            </a:r>
          </a:p>
          <a:p>
            <a:r>
              <a:rPr lang="en-US" baseline="0" dirty="0" smtClean="0"/>
              <a:t>If there are comprehensive smoke-free policies, fewer teens will use tobacco.</a:t>
            </a:r>
          </a:p>
          <a:p>
            <a:r>
              <a:rPr lang="en-US" baseline="0" dirty="0" smtClean="0"/>
              <a:t>If there are hard-hitting mass media campaigns, fewer teens will use tobacco.</a:t>
            </a:r>
          </a:p>
          <a:p>
            <a:r>
              <a:rPr lang="en-US" baseline="0" dirty="0" smtClean="0"/>
              <a:t>And if we make it easy for teens who want to quit to quit – they’ll quit!</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32</a:t>
            </a:fld>
            <a:endParaRPr lang="en-US"/>
          </a:p>
        </p:txBody>
      </p:sp>
    </p:spTree>
    <p:extLst>
      <p:ext uri="{BB962C8B-B14F-4D97-AF65-F5344CB8AC3E}">
        <p14:creationId xmlns:p14="http://schemas.microsoft.com/office/powerpoint/2010/main" val="3207393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also find ways to hide products in plain sight, such as this</a:t>
            </a:r>
            <a:r>
              <a:rPr lang="en-US" baseline="0" dirty="0" smtClean="0"/>
              <a:t> JUUL hidden inside a sharpie. </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6</a:t>
            </a:fld>
            <a:endParaRPr lang="en-US"/>
          </a:p>
        </p:txBody>
      </p:sp>
    </p:spTree>
    <p:extLst>
      <p:ext uri="{BB962C8B-B14F-4D97-AF65-F5344CB8AC3E}">
        <p14:creationId xmlns:p14="http://schemas.microsoft.com/office/powerpoint/2010/main" val="3165234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 why do so many teens</a:t>
            </a:r>
            <a:r>
              <a:rPr lang="en-US" baseline="0" dirty="0" smtClean="0"/>
              <a:t> use e-cigarettes?</a:t>
            </a:r>
            <a:endParaRPr lang="en-US" dirty="0" smtClean="0"/>
          </a:p>
          <a:p>
            <a:r>
              <a:rPr lang="en-US" dirty="0" smtClean="0"/>
              <a:t>The</a:t>
            </a:r>
            <a:r>
              <a:rPr lang="en-US" baseline="0" dirty="0" smtClean="0"/>
              <a:t> advertising brings the horse to the water</a:t>
            </a:r>
          </a:p>
          <a:p>
            <a:r>
              <a:rPr lang="en-US" baseline="0" dirty="0" smtClean="0"/>
              <a:t>The flavors make it drink</a:t>
            </a:r>
          </a:p>
          <a:p>
            <a:r>
              <a:rPr lang="en-US" baseline="0" dirty="0" smtClean="0"/>
              <a:t>The nicotine keeps the horse drinking</a:t>
            </a:r>
          </a:p>
          <a:p>
            <a:r>
              <a:rPr lang="en-US" baseline="0" dirty="0" smtClean="0"/>
              <a:t>Students are attracted by the advertising, try e-cigarettes because of the flavors, and they keep using because of the nicotine. </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7</a:t>
            </a:fld>
            <a:endParaRPr lang="en-US"/>
          </a:p>
        </p:txBody>
      </p:sp>
    </p:spTree>
    <p:extLst>
      <p:ext uri="{BB962C8B-B14F-4D97-AF65-F5344CB8AC3E}">
        <p14:creationId xmlns:p14="http://schemas.microsoft.com/office/powerpoint/2010/main" val="297797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teens have seen ads for e-cigarettes. The most common spot is at convenience stores and gas stations, where the e-cigarette ads are on the front door and by the checkout counter. </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8</a:t>
            </a:fld>
            <a:endParaRPr lang="en-US"/>
          </a:p>
        </p:txBody>
      </p:sp>
    </p:spTree>
    <p:extLst>
      <p:ext uri="{BB962C8B-B14F-4D97-AF65-F5344CB8AC3E}">
        <p14:creationId xmlns:p14="http://schemas.microsoft.com/office/powerpoint/2010/main" val="3935967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JUUL launched in 2015. They</a:t>
            </a:r>
            <a:r>
              <a:rPr lang="en-US" baseline="0" dirty="0" smtClean="0"/>
              <a:t> conducted a sampling tour at music festivals. Visitors to the booth could </a:t>
            </a:r>
            <a:r>
              <a:rPr lang="en-US" baseline="0" dirty="0" smtClean="0"/>
              <a:t>have a </a:t>
            </a:r>
            <a:r>
              <a:rPr lang="en-US" baseline="0" dirty="0" smtClean="0"/>
              <a:t>free sample of JUUL if they agreed to snap a selfie and post it to their account.</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9</a:t>
            </a:fld>
            <a:endParaRPr lang="en-US"/>
          </a:p>
        </p:txBody>
      </p:sp>
    </p:spTree>
    <p:extLst>
      <p:ext uri="{BB962C8B-B14F-4D97-AF65-F5344CB8AC3E}">
        <p14:creationId xmlns:p14="http://schemas.microsoft.com/office/powerpoint/2010/main" val="2503302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ads for</a:t>
            </a:r>
            <a:r>
              <a:rPr lang="en-US" baseline="0" dirty="0" smtClean="0"/>
              <a:t> JUUL on billboards, Time Square, and magazines featured hip young models with bright, youth-friendly colors</a:t>
            </a:r>
            <a:r>
              <a:rPr lang="en-US" baseline="0" dirty="0" smtClean="0"/>
              <a:t>. Is this the type of ad that would appeal to the typical adult trying to quit smoking? </a:t>
            </a:r>
            <a:endParaRPr lang="en-US" baseline="0" dirty="0" smtClean="0"/>
          </a:p>
          <a:p>
            <a:r>
              <a:rPr lang="en-US" baseline="0" dirty="0" smtClean="0"/>
              <a:t>The ad on the left launched in the spring of 2018. The model resembles student activist Emma Gonzalez from Parkland Florida. The model has the same style of clothing, the shaved heard and is standing in a “power” pose, similar to activists in the 60s. This ad came out just a few months after the shooting at </a:t>
            </a:r>
            <a:r>
              <a:rPr lang="en-US" baseline="0" dirty="0" err="1" smtClean="0"/>
              <a:t>Stoneman</a:t>
            </a:r>
            <a:r>
              <a:rPr lang="en-US" baseline="0" dirty="0" smtClean="0"/>
              <a:t> Douglas High School. </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10</a:t>
            </a:fld>
            <a:endParaRPr lang="en-US"/>
          </a:p>
        </p:txBody>
      </p:sp>
    </p:spTree>
    <p:extLst>
      <p:ext uri="{BB962C8B-B14F-4D97-AF65-F5344CB8AC3E}">
        <p14:creationId xmlns:p14="http://schemas.microsoft.com/office/powerpoint/2010/main" val="280515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paid ads, teens</a:t>
            </a:r>
            <a:r>
              <a:rPr lang="en-US" baseline="0" dirty="0" smtClean="0"/>
              <a:t> themselves advertise for products on social media. They share videos of themselves using products, showing vape tricks, laughing at jokes and memes. This creates a social norm where it makes using e-cigarettes normal, acceptable and appear to be fun. </a:t>
            </a:r>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11</a:t>
            </a:fld>
            <a:endParaRPr lang="en-US"/>
          </a:p>
        </p:txBody>
      </p:sp>
    </p:spTree>
    <p:extLst>
      <p:ext uri="{BB962C8B-B14F-4D97-AF65-F5344CB8AC3E}">
        <p14:creationId xmlns:p14="http://schemas.microsoft.com/office/powerpoint/2010/main" val="1807719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031FFF-507E-4D1B-B2BC-BD2E7EA73BFD}"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D0B02-E48D-43E3-8612-A5819C1A2624}" type="slidenum">
              <a:rPr lang="en-US" smtClean="0"/>
              <a:t>‹#›</a:t>
            </a:fld>
            <a:endParaRPr lang="en-US"/>
          </a:p>
        </p:txBody>
      </p:sp>
    </p:spTree>
    <p:extLst>
      <p:ext uri="{BB962C8B-B14F-4D97-AF65-F5344CB8AC3E}">
        <p14:creationId xmlns:p14="http://schemas.microsoft.com/office/powerpoint/2010/main" val="1725275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031FFF-507E-4D1B-B2BC-BD2E7EA73BFD}"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D0B02-E48D-43E3-8612-A5819C1A2624}" type="slidenum">
              <a:rPr lang="en-US" smtClean="0"/>
              <a:t>‹#›</a:t>
            </a:fld>
            <a:endParaRPr lang="en-US"/>
          </a:p>
        </p:txBody>
      </p:sp>
    </p:spTree>
    <p:extLst>
      <p:ext uri="{BB962C8B-B14F-4D97-AF65-F5344CB8AC3E}">
        <p14:creationId xmlns:p14="http://schemas.microsoft.com/office/powerpoint/2010/main" val="952807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031FFF-507E-4D1B-B2BC-BD2E7EA73BFD}"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D0B02-E48D-43E3-8612-A5819C1A2624}" type="slidenum">
              <a:rPr lang="en-US" smtClean="0"/>
              <a:t>‹#›</a:t>
            </a:fld>
            <a:endParaRPr lang="en-US"/>
          </a:p>
        </p:txBody>
      </p:sp>
    </p:spTree>
    <p:extLst>
      <p:ext uri="{BB962C8B-B14F-4D97-AF65-F5344CB8AC3E}">
        <p14:creationId xmlns:p14="http://schemas.microsoft.com/office/powerpoint/2010/main" val="2225125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act Info - single presenter">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1189516" y="3610817"/>
            <a:ext cx="9822971" cy="460258"/>
          </a:xfrm>
          <a:solidFill>
            <a:schemeClr val="bg1"/>
          </a:solidFill>
        </p:spPr>
        <p:txBody>
          <a:bodyPr anchor="ctr">
            <a:normAutofit/>
          </a:bodyPr>
          <a:lstStyle>
            <a:lvl1pPr marL="0" indent="0" algn="ctr">
              <a:buNone/>
              <a:defRPr sz="2200" b="1">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smtClean="0"/>
              <a:t>Click to enter website</a:t>
            </a:r>
            <a:endParaRPr lang="en-US" dirty="0"/>
          </a:p>
        </p:txBody>
      </p:sp>
      <p:sp>
        <p:nvSpPr>
          <p:cNvPr id="12" name="Rectangle 11"/>
          <p:cNvSpPr/>
          <p:nvPr userDrawn="1"/>
        </p:nvSpPr>
        <p:spPr>
          <a:xfrm>
            <a:off x="1195387" y="1034810"/>
            <a:ext cx="9817100" cy="769441"/>
          </a:xfrm>
          <a:prstGeom prst="rect">
            <a:avLst/>
          </a:prstGeom>
        </p:spPr>
        <p:txBody>
          <a:bodyPr wrap="square">
            <a:spAutoFit/>
          </a:bodyPr>
          <a:lstStyle/>
          <a:p>
            <a:pPr lvl="0" algn="ctr"/>
            <a:r>
              <a:rPr lang="en-US" sz="4400" b="1" dirty="0" smtClean="0">
                <a:solidFill>
                  <a:schemeClr val="tx1"/>
                </a:solidFill>
              </a:rPr>
              <a:t>Thank you!</a:t>
            </a:r>
          </a:p>
        </p:txBody>
      </p:sp>
      <p:sp>
        <p:nvSpPr>
          <p:cNvPr id="13" name="Text Placeholder 35"/>
          <p:cNvSpPr>
            <a:spLocks noGrp="1"/>
          </p:cNvSpPr>
          <p:nvPr>
            <p:ph type="body" sz="quarter" idx="14" hasCustomPrompt="1"/>
          </p:nvPr>
        </p:nvSpPr>
        <p:spPr>
          <a:xfrm>
            <a:off x="1190276" y="1804251"/>
            <a:ext cx="9822211" cy="1719211"/>
          </a:xfrm>
        </p:spPr>
        <p:txBody>
          <a:bodyPr anchor="t"/>
          <a:lstStyle>
            <a:lvl1pPr marL="0" indent="0" algn="ctr">
              <a:buNone/>
              <a:defRPr baseline="0">
                <a:solidFill>
                  <a:schemeClr val="tx1"/>
                </a:solidFill>
                <a:latin typeface="Calibri Light" panose="020F030202020403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smtClean="0"/>
              <a:t>Click to edit presenter name, phone, email</a:t>
            </a:r>
          </a:p>
        </p:txBody>
      </p:sp>
      <p:grpSp>
        <p:nvGrpSpPr>
          <p:cNvPr id="22" name="Group 21"/>
          <p:cNvGrpSpPr/>
          <p:nvPr userDrawn="1"/>
        </p:nvGrpSpPr>
        <p:grpSpPr>
          <a:xfrm>
            <a:off x="-2" y="6470422"/>
            <a:ext cx="12188484" cy="387579"/>
            <a:chOff x="-2" y="6470422"/>
            <a:chExt cx="12188484" cy="387579"/>
          </a:xfrm>
        </p:grpSpPr>
        <p:sp>
          <p:nvSpPr>
            <p:cNvPr id="23" name="Rectangle 22"/>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7552" y="4809744"/>
            <a:ext cx="2596896" cy="1398588"/>
          </a:xfrm>
          <a:prstGeom prst="rect">
            <a:avLst/>
          </a:prstGeom>
        </p:spPr>
      </p:pic>
    </p:spTree>
    <p:extLst>
      <p:ext uri="{BB962C8B-B14F-4D97-AF65-F5344CB8AC3E}">
        <p14:creationId xmlns:p14="http://schemas.microsoft.com/office/powerpoint/2010/main" val="187142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031FFF-507E-4D1B-B2BC-BD2E7EA73BFD}"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D0B02-E48D-43E3-8612-A5819C1A2624}" type="slidenum">
              <a:rPr lang="en-US" smtClean="0"/>
              <a:t>‹#›</a:t>
            </a:fld>
            <a:endParaRPr lang="en-US"/>
          </a:p>
        </p:txBody>
      </p:sp>
    </p:spTree>
    <p:extLst>
      <p:ext uri="{BB962C8B-B14F-4D97-AF65-F5344CB8AC3E}">
        <p14:creationId xmlns:p14="http://schemas.microsoft.com/office/powerpoint/2010/main" val="401359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1031FFF-507E-4D1B-B2BC-BD2E7EA73BFD}"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D0B02-E48D-43E3-8612-A5819C1A2624}" type="slidenum">
              <a:rPr lang="en-US" smtClean="0"/>
              <a:t>‹#›</a:t>
            </a:fld>
            <a:endParaRPr lang="en-US"/>
          </a:p>
        </p:txBody>
      </p:sp>
    </p:spTree>
    <p:extLst>
      <p:ext uri="{BB962C8B-B14F-4D97-AF65-F5344CB8AC3E}">
        <p14:creationId xmlns:p14="http://schemas.microsoft.com/office/powerpoint/2010/main" val="271590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031FFF-507E-4D1B-B2BC-BD2E7EA73BFD}" type="datetimeFigureOut">
              <a:rPr lang="en-US" smtClean="0"/>
              <a:t>3/27/2019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D0B02-E48D-43E3-8612-A5819C1A2624}" type="slidenum">
              <a:rPr lang="en-US" smtClean="0"/>
              <a:t>‹#›</a:t>
            </a:fld>
            <a:endParaRPr lang="en-US"/>
          </a:p>
        </p:txBody>
      </p:sp>
    </p:spTree>
    <p:extLst>
      <p:ext uri="{BB962C8B-B14F-4D97-AF65-F5344CB8AC3E}">
        <p14:creationId xmlns:p14="http://schemas.microsoft.com/office/powerpoint/2010/main" val="998187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031FFF-507E-4D1B-B2BC-BD2E7EA73BFD}" type="datetimeFigureOut">
              <a:rPr lang="en-US" smtClean="0"/>
              <a:t>3/27/2019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0D0B02-E48D-43E3-8612-A5819C1A2624}" type="slidenum">
              <a:rPr lang="en-US" smtClean="0"/>
              <a:t>‹#›</a:t>
            </a:fld>
            <a:endParaRPr lang="en-US"/>
          </a:p>
        </p:txBody>
      </p:sp>
    </p:spTree>
    <p:extLst>
      <p:ext uri="{BB962C8B-B14F-4D97-AF65-F5344CB8AC3E}">
        <p14:creationId xmlns:p14="http://schemas.microsoft.com/office/powerpoint/2010/main" val="1634445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031FFF-507E-4D1B-B2BC-BD2E7EA73BFD}" type="datetimeFigureOut">
              <a:rPr lang="en-US" smtClean="0"/>
              <a:t>3/27/2019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0D0B02-E48D-43E3-8612-A5819C1A2624}" type="slidenum">
              <a:rPr lang="en-US" smtClean="0"/>
              <a:t>‹#›</a:t>
            </a:fld>
            <a:endParaRPr lang="en-US"/>
          </a:p>
        </p:txBody>
      </p:sp>
    </p:spTree>
    <p:extLst>
      <p:ext uri="{BB962C8B-B14F-4D97-AF65-F5344CB8AC3E}">
        <p14:creationId xmlns:p14="http://schemas.microsoft.com/office/powerpoint/2010/main" val="3038260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031FFF-507E-4D1B-B2BC-BD2E7EA73BFD}" type="datetimeFigureOut">
              <a:rPr lang="en-US" smtClean="0"/>
              <a:t>3/27/2019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0D0B02-E48D-43E3-8612-A5819C1A2624}" type="slidenum">
              <a:rPr lang="en-US" smtClean="0"/>
              <a:t>‹#›</a:t>
            </a:fld>
            <a:endParaRPr lang="en-US"/>
          </a:p>
        </p:txBody>
      </p:sp>
    </p:spTree>
    <p:extLst>
      <p:ext uri="{BB962C8B-B14F-4D97-AF65-F5344CB8AC3E}">
        <p14:creationId xmlns:p14="http://schemas.microsoft.com/office/powerpoint/2010/main" val="2349939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1031FFF-507E-4D1B-B2BC-BD2E7EA73BFD}" type="datetimeFigureOut">
              <a:rPr lang="en-US" smtClean="0"/>
              <a:t>3/27/2019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D0B02-E48D-43E3-8612-A5819C1A2624}" type="slidenum">
              <a:rPr lang="en-US" smtClean="0"/>
              <a:t>‹#›</a:t>
            </a:fld>
            <a:endParaRPr lang="en-US"/>
          </a:p>
        </p:txBody>
      </p:sp>
    </p:spTree>
    <p:extLst>
      <p:ext uri="{BB962C8B-B14F-4D97-AF65-F5344CB8AC3E}">
        <p14:creationId xmlns:p14="http://schemas.microsoft.com/office/powerpoint/2010/main" val="162941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1031FFF-507E-4D1B-B2BC-BD2E7EA73BFD}" type="datetimeFigureOut">
              <a:rPr lang="en-US" smtClean="0"/>
              <a:t>3/27/2019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D0B02-E48D-43E3-8612-A5819C1A2624}" type="slidenum">
              <a:rPr lang="en-US" smtClean="0"/>
              <a:t>‹#›</a:t>
            </a:fld>
            <a:endParaRPr lang="en-US"/>
          </a:p>
        </p:txBody>
      </p:sp>
    </p:spTree>
    <p:extLst>
      <p:ext uri="{BB962C8B-B14F-4D97-AF65-F5344CB8AC3E}">
        <p14:creationId xmlns:p14="http://schemas.microsoft.com/office/powerpoint/2010/main" val="105627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031FFF-507E-4D1B-B2BC-BD2E7EA73BFD}" type="datetimeFigureOut">
              <a:rPr lang="en-US" smtClean="0"/>
              <a:t>3/27/2019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0D0B02-E48D-43E3-8612-A5819C1A2624}" type="slidenum">
              <a:rPr lang="en-US" smtClean="0"/>
              <a:t>‹#›</a:t>
            </a:fld>
            <a:endParaRPr lang="en-US"/>
          </a:p>
        </p:txBody>
      </p:sp>
    </p:spTree>
    <p:extLst>
      <p:ext uri="{BB962C8B-B14F-4D97-AF65-F5344CB8AC3E}">
        <p14:creationId xmlns:p14="http://schemas.microsoft.com/office/powerpoint/2010/main" val="147101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_bhb3cZD8gQ" TargetMode="Externa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www.quitnowky.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www.thisisquitting.org/"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perioimplantadvisory.com/articles/2019/01/vaping-and-oral-health-it-s-worse-than-you-think.html" TargetMode="External"/><Relationship Id="rId2" Type="http://schemas.openxmlformats.org/officeDocument/2006/relationships/hyperlink" Target="http://dx.doi.org/10.15585/mmwr.mm6602a2" TargetMode="External"/><Relationship Id="rId1" Type="http://schemas.openxmlformats.org/officeDocument/2006/relationships/slideLayout" Target="../slideLayouts/slideLayout6.xml"/><Relationship Id="rId6" Type="http://schemas.openxmlformats.org/officeDocument/2006/relationships/hyperlink" Target="https://apps.who.int/iris/bitstream/handle/10665/112835/9789241506953_eng.pdf;jsessionid=BCEA0A93361C1E79087618EC7A3B431A?sequence=1" TargetMode="External"/><Relationship Id="rId5" Type="http://schemas.openxmlformats.org/officeDocument/2006/relationships/hyperlink" Target="https://med.stanford.edu/tobaccopreventiontoolkit/about.html" TargetMode="External"/><Relationship Id="rId4" Type="http://schemas.openxmlformats.org/officeDocument/2006/relationships/hyperlink" Target="https://teen.smokefree.gov/the-risks-of-tobacco/nicotine-addiction"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E-Cigarette Presentation for Adults</a:t>
            </a:r>
            <a:endParaRPr lang="en-US" dirty="0"/>
          </a:p>
        </p:txBody>
      </p:sp>
      <p:sp>
        <p:nvSpPr>
          <p:cNvPr id="3" name="Subtitle 2"/>
          <p:cNvSpPr>
            <a:spLocks noGrp="1"/>
          </p:cNvSpPr>
          <p:nvPr>
            <p:ph type="subTitle" idx="1"/>
          </p:nvPr>
        </p:nvSpPr>
        <p:spPr/>
        <p:txBody>
          <a:bodyPr/>
          <a:lstStyle/>
          <a:p>
            <a:r>
              <a:rPr lang="en-US" dirty="0" smtClean="0"/>
              <a:t>Name</a:t>
            </a:r>
          </a:p>
          <a:p>
            <a:r>
              <a:rPr lang="en-US" dirty="0" smtClean="0"/>
              <a:t>Date</a:t>
            </a:r>
            <a:endParaRPr lang="en-US" dirty="0"/>
          </a:p>
        </p:txBody>
      </p:sp>
    </p:spTree>
    <p:extLst>
      <p:ext uri="{BB962C8B-B14F-4D97-AF65-F5344CB8AC3E}">
        <p14:creationId xmlns:p14="http://schemas.microsoft.com/office/powerpoint/2010/main" val="1286280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B8925F-B6BB-49B0-9469-5285B9C99CB3}" type="slidenum">
              <a:rPr lang="en-US" smtClean="0"/>
              <a:t>10</a:t>
            </a:fld>
            <a:endParaRPr lang="en-US"/>
          </a:p>
        </p:txBody>
      </p:sp>
      <p:sp>
        <p:nvSpPr>
          <p:cNvPr id="5" name="Shape 179"/>
          <p:cNvSpPr/>
          <p:nvPr/>
        </p:nvSpPr>
        <p:spPr>
          <a:xfrm>
            <a:off x="0" y="342353"/>
            <a:ext cx="12192000" cy="77970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ctr" defTabSz="584229">
              <a:defRPr sz="1800"/>
            </a:pPr>
            <a:r>
              <a:rPr lang="en-US" sz="4400" b="1" dirty="0">
                <a:solidFill>
                  <a:schemeClr val="tx1"/>
                </a:solidFill>
                <a:effectLst>
                  <a:outerShdw blurRad="127000" dist="76200" dir="2700000" rotWithShape="0">
                    <a:srgbClr val="FFFFFF">
                      <a:alpha val="75000"/>
                    </a:srgbClr>
                  </a:outerShdw>
                </a:effectLst>
                <a:latin typeface="Arial" charset="0"/>
                <a:ea typeface="Arial" charset="0"/>
                <a:cs typeface="Arial" charset="0"/>
                <a:sym typeface="Gill Sans"/>
              </a:rPr>
              <a:t>Who’s the Target Audience?</a:t>
            </a:r>
            <a:endParaRPr sz="4400" b="1" dirty="0">
              <a:solidFill>
                <a:schemeClr val="tx1"/>
              </a:solidFill>
              <a:effectLst>
                <a:outerShdw blurRad="127000" dist="76200" dir="2700000" rotWithShape="0">
                  <a:srgbClr val="FFFFFF">
                    <a:alpha val="75000"/>
                  </a:srgbClr>
                </a:outerShdw>
              </a:effectLst>
              <a:latin typeface="Arial" charset="0"/>
              <a:ea typeface="Arial" charset="0"/>
              <a:cs typeface="Arial" charset="0"/>
              <a:sym typeface="Gill Sans"/>
            </a:endParaRPr>
          </a:p>
        </p:txBody>
      </p:sp>
      <p:pic>
        <p:nvPicPr>
          <p:cNvPr id="7" name="Picture 6"/>
          <p:cNvPicPr>
            <a:picLocks noChangeAspect="1"/>
          </p:cNvPicPr>
          <p:nvPr/>
        </p:nvPicPr>
        <p:blipFill rotWithShape="1">
          <a:blip r:embed="rId3"/>
          <a:srcRect l="39812" r="2" b="1421"/>
          <a:stretch/>
        </p:blipFill>
        <p:spPr>
          <a:xfrm>
            <a:off x="959989" y="1198999"/>
            <a:ext cx="4676723" cy="510667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6701" y="1198999"/>
            <a:ext cx="4169487" cy="5020062"/>
          </a:xfrm>
          <a:prstGeom prst="rect">
            <a:avLst/>
          </a:prstGeom>
        </p:spPr>
      </p:pic>
    </p:spTree>
    <p:extLst>
      <p:ext uri="{BB962C8B-B14F-4D97-AF65-F5344CB8AC3E}">
        <p14:creationId xmlns:p14="http://schemas.microsoft.com/office/powerpoint/2010/main" val="36762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BB8925F-B6BB-49B0-9469-5285B9C99CB3}" type="slidenum">
              <a:rPr lang="en-US" smtClean="0"/>
              <a:t>11</a:t>
            </a:fld>
            <a:endParaRPr lang="en-US"/>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t="9861" r="6387"/>
          <a:stretch/>
        </p:blipFill>
        <p:spPr>
          <a:xfrm>
            <a:off x="0" y="0"/>
            <a:ext cx="7102258" cy="4152276"/>
          </a:xfrm>
          <a:prstGeom prst="rect">
            <a:avLst/>
          </a:prstGeom>
        </p:spPr>
      </p:pic>
      <p:pic>
        <p:nvPicPr>
          <p:cNvPr id="6" name="Content Placeholder 5"/>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l="4547" t="10114" r="7221"/>
          <a:stretch/>
        </p:blipFill>
        <p:spPr>
          <a:xfrm>
            <a:off x="5014439" y="2144749"/>
            <a:ext cx="7034685" cy="4351338"/>
          </a:xfrm>
          <a:prstGeom prst="rect">
            <a:avLst/>
          </a:prstGeom>
        </p:spPr>
      </p:pic>
    </p:spTree>
    <p:extLst>
      <p:ext uri="{BB962C8B-B14F-4D97-AF65-F5344CB8AC3E}">
        <p14:creationId xmlns:p14="http://schemas.microsoft.com/office/powerpoint/2010/main" val="46165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_bhb3cZD8gQ"/>
          <p:cNvPicPr>
            <a:picLocks noGrp="1" noRot="1" noChangeAspect="1"/>
          </p:cNvPicPr>
          <p:nvPr>
            <p:ph idx="1"/>
            <a:videoFile r:link="rId1"/>
          </p:nvPr>
        </p:nvPicPr>
        <p:blipFill>
          <a:blip r:embed="rId4"/>
          <a:stretch>
            <a:fillRect/>
          </a:stretch>
        </p:blipFill>
        <p:spPr>
          <a:xfrm>
            <a:off x="1033649" y="356461"/>
            <a:ext cx="10320150" cy="5805084"/>
          </a:xfrm>
          <a:prstGeom prst="rect">
            <a:avLst/>
          </a:prstGeom>
        </p:spPr>
      </p:pic>
      <p:sp>
        <p:nvSpPr>
          <p:cNvPr id="4" name="Slide Number Placeholder 3"/>
          <p:cNvSpPr>
            <a:spLocks noGrp="1"/>
          </p:cNvSpPr>
          <p:nvPr>
            <p:ph type="sldNum" sz="quarter" idx="12"/>
          </p:nvPr>
        </p:nvSpPr>
        <p:spPr/>
        <p:txBody>
          <a:bodyPr/>
          <a:lstStyle/>
          <a:p>
            <a:fld id="{ABB8925F-B6BB-49B0-9469-5285B9C99CB3}" type="slidenum">
              <a:rPr lang="en-US" smtClean="0"/>
              <a:t>12</a:t>
            </a:fld>
            <a:endParaRPr lang="en-US"/>
          </a:p>
        </p:txBody>
      </p:sp>
    </p:spTree>
    <p:extLst>
      <p:ext uri="{BB962C8B-B14F-4D97-AF65-F5344CB8AC3E}">
        <p14:creationId xmlns:p14="http://schemas.microsoft.com/office/powerpoint/2010/main" val="224407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Flavorings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BB8925F-B6BB-49B0-9469-5285B9C99CB3}" type="slidenum">
              <a:rPr lang="en-US" smtClean="0"/>
              <a:t>13</a:t>
            </a:fld>
            <a:endParaRPr lang="en-US"/>
          </a:p>
        </p:txBody>
      </p:sp>
      <p:pic>
        <p:nvPicPr>
          <p:cNvPr id="5" name="Picture 4" descr="Image result for elite vaporworks whip'd strawberry"/>
          <p:cNvPicPr/>
          <p:nvPr/>
        </p:nvPicPr>
        <p:blipFill rotWithShape="1">
          <a:blip r:embed="rId3" cstate="screen">
            <a:extLst>
              <a:ext uri="{28A0092B-C50C-407E-A947-70E740481C1C}">
                <a14:useLocalDpi xmlns:a14="http://schemas.microsoft.com/office/drawing/2010/main"/>
              </a:ext>
            </a:extLst>
          </a:blip>
          <a:srcRect/>
          <a:stretch/>
        </p:blipFill>
        <p:spPr bwMode="auto">
          <a:xfrm>
            <a:off x="2286000" y="1810296"/>
            <a:ext cx="2438400" cy="4191000"/>
          </a:xfrm>
          <a:prstGeom prst="rect">
            <a:avLst/>
          </a:prstGeom>
          <a:noFill/>
          <a:ln>
            <a:noFill/>
          </a:ln>
        </p:spPr>
      </p:pic>
      <p:pic>
        <p:nvPicPr>
          <p:cNvPr id="6" name="Content Placeholder 3" descr="Image result for elite vaporworks whip'd strawberry"/>
          <p:cNvPicPr>
            <a:picLocks/>
          </p:cNvPicPr>
          <p:nvPr/>
        </p:nvPicPr>
        <p:blipFill rotWithShape="1">
          <a:blip r:embed="rId4" cstate="screen">
            <a:extLst>
              <a:ext uri="{28A0092B-C50C-407E-A947-70E740481C1C}">
                <a14:useLocalDpi xmlns:a14="http://schemas.microsoft.com/office/drawing/2010/main"/>
              </a:ext>
            </a:extLst>
          </a:blip>
          <a:srcRect/>
          <a:stretch/>
        </p:blipFill>
        <p:spPr bwMode="auto">
          <a:xfrm>
            <a:off x="4572000" y="2000796"/>
            <a:ext cx="2286000" cy="3810000"/>
          </a:xfrm>
          <a:prstGeom prst="rect">
            <a:avLst/>
          </a:prstGeom>
          <a:noFill/>
          <a:ln>
            <a:noFill/>
          </a:ln>
        </p:spPr>
      </p:pic>
      <p:pic>
        <p:nvPicPr>
          <p:cNvPr id="7" name="Picture 6"/>
          <p:cNvPicPr/>
          <p:nvPr/>
        </p:nvPicPr>
        <p:blipFill rotWithShape="1">
          <a:blip r:embed="rId5" cstate="screen">
            <a:extLst>
              <a:ext uri="{28A0092B-C50C-407E-A947-70E740481C1C}">
                <a14:useLocalDpi xmlns:a14="http://schemas.microsoft.com/office/drawing/2010/main"/>
              </a:ext>
            </a:extLst>
          </a:blip>
          <a:srcRect/>
          <a:stretch/>
        </p:blipFill>
        <p:spPr bwMode="auto">
          <a:xfrm>
            <a:off x="7260771" y="1543596"/>
            <a:ext cx="3200400" cy="4724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0939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BB8925F-B6BB-49B0-9469-5285B9C99CB3}" type="slidenum">
              <a:rPr lang="en-US" smtClean="0"/>
              <a:t>14</a:t>
            </a:fld>
            <a:endParaRPr lang="en-US"/>
          </a:p>
        </p:txBody>
      </p:sp>
      <p:pic>
        <p:nvPicPr>
          <p:cNvPr id="4" name="Picture 3"/>
          <p:cNvPicPr>
            <a:picLocks noChangeAspect="1"/>
          </p:cNvPicPr>
          <p:nvPr/>
        </p:nvPicPr>
        <p:blipFill>
          <a:blip r:embed="rId3"/>
          <a:stretch>
            <a:fillRect/>
          </a:stretch>
        </p:blipFill>
        <p:spPr>
          <a:xfrm>
            <a:off x="1453019" y="-47955"/>
            <a:ext cx="9006214" cy="6508554"/>
          </a:xfrm>
          <a:prstGeom prst="rect">
            <a:avLst/>
          </a:prstGeom>
        </p:spPr>
      </p:pic>
    </p:spTree>
    <p:extLst>
      <p:ext uri="{BB962C8B-B14F-4D97-AF65-F5344CB8AC3E}">
        <p14:creationId xmlns:p14="http://schemas.microsoft.com/office/powerpoint/2010/main" val="30495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BB8925F-B6BB-49B0-9469-5285B9C99CB3}" type="slidenum">
              <a:rPr lang="en-US" smtClean="0"/>
              <a:t>15</a:t>
            </a:fld>
            <a:endParaRPr lang="en-US"/>
          </a:p>
        </p:txBody>
      </p:sp>
      <p:graphicFrame>
        <p:nvGraphicFramePr>
          <p:cNvPr id="4" name="Table 3"/>
          <p:cNvGraphicFramePr>
            <a:graphicFrameLocks noGrp="1"/>
          </p:cNvGraphicFramePr>
          <p:nvPr>
            <p:extLst/>
          </p:nvPr>
        </p:nvGraphicFramePr>
        <p:xfrm>
          <a:off x="1360637" y="1177471"/>
          <a:ext cx="9470721" cy="4200542"/>
        </p:xfrm>
        <a:graphic>
          <a:graphicData uri="http://schemas.openxmlformats.org/drawingml/2006/table">
            <a:tbl>
              <a:tblPr firstRow="1" bandRow="1">
                <a:tableStyleId>{00A15C55-8517-42AA-B614-E9B94910E393}</a:tableStyleId>
              </a:tblPr>
              <a:tblGrid>
                <a:gridCol w="3156907">
                  <a:extLst>
                    <a:ext uri="{9D8B030D-6E8A-4147-A177-3AD203B41FA5}">
                      <a16:colId xmlns:a16="http://schemas.microsoft.com/office/drawing/2014/main" val="3864331362"/>
                    </a:ext>
                  </a:extLst>
                </a:gridCol>
                <a:gridCol w="3156907">
                  <a:extLst>
                    <a:ext uri="{9D8B030D-6E8A-4147-A177-3AD203B41FA5}">
                      <a16:colId xmlns:a16="http://schemas.microsoft.com/office/drawing/2014/main" val="577931612"/>
                    </a:ext>
                  </a:extLst>
                </a:gridCol>
                <a:gridCol w="3156907">
                  <a:extLst>
                    <a:ext uri="{9D8B030D-6E8A-4147-A177-3AD203B41FA5}">
                      <a16:colId xmlns:a16="http://schemas.microsoft.com/office/drawing/2014/main" val="4267158513"/>
                    </a:ext>
                  </a:extLst>
                </a:gridCol>
              </a:tblGrid>
              <a:tr h="526033">
                <a:tc>
                  <a:txBody>
                    <a:bodyPr/>
                    <a:lstStyle/>
                    <a:p>
                      <a:endParaRPr lang="en-US" dirty="0"/>
                    </a:p>
                  </a:txBody>
                  <a:tcPr/>
                </a:tc>
                <a:tc>
                  <a:txBody>
                    <a:bodyPr/>
                    <a:lstStyle/>
                    <a:p>
                      <a:r>
                        <a:rPr lang="en-US" dirty="0" smtClean="0"/>
                        <a:t>Amount</a:t>
                      </a:r>
                      <a:endParaRPr lang="en-US" dirty="0"/>
                    </a:p>
                  </a:txBody>
                  <a:tcPr/>
                </a:tc>
                <a:tc>
                  <a:txBody>
                    <a:bodyPr/>
                    <a:lstStyle/>
                    <a:p>
                      <a:r>
                        <a:rPr lang="en-US" dirty="0" smtClean="0"/>
                        <a:t>Equivalent</a:t>
                      </a:r>
                      <a:endParaRPr lang="en-US" dirty="0"/>
                    </a:p>
                  </a:txBody>
                  <a:tcPr/>
                </a:tc>
                <a:extLst>
                  <a:ext uri="{0D108BD9-81ED-4DB2-BD59-A6C34878D82A}">
                    <a16:rowId xmlns:a16="http://schemas.microsoft.com/office/drawing/2014/main" val="3354047331"/>
                  </a:ext>
                </a:extLst>
              </a:tr>
              <a:tr h="1297069">
                <a:tc>
                  <a:txBody>
                    <a:bodyPr/>
                    <a:lstStyle/>
                    <a:p>
                      <a:r>
                        <a:rPr lang="en-US" dirty="0" smtClean="0"/>
                        <a:t>1</a:t>
                      </a:r>
                      <a:r>
                        <a:rPr lang="en-US" baseline="0" dirty="0" smtClean="0"/>
                        <a:t> pack cigarettes</a:t>
                      </a:r>
                      <a:endParaRPr lang="en-US" dirty="0"/>
                    </a:p>
                  </a:txBody>
                  <a:tcPr/>
                </a:tc>
                <a:tc>
                  <a:txBody>
                    <a:bodyPr/>
                    <a:lstStyle/>
                    <a:p>
                      <a:r>
                        <a:rPr lang="en-US" dirty="0" smtClean="0"/>
                        <a:t>20 cigarettes</a:t>
                      </a:r>
                      <a:r>
                        <a:rPr lang="en-US" baseline="0" dirty="0" smtClean="0"/>
                        <a:t> (contains 8 mg per cigarette, but only inhale 1 mg)</a:t>
                      </a:r>
                      <a:endParaRPr lang="en-US" dirty="0"/>
                    </a:p>
                  </a:txBody>
                  <a:tcPr/>
                </a:tc>
                <a:tc>
                  <a:txBody>
                    <a:bodyPr/>
                    <a:lstStyle/>
                    <a:p>
                      <a:endParaRPr lang="en-US"/>
                    </a:p>
                  </a:txBody>
                  <a:tcPr/>
                </a:tc>
                <a:extLst>
                  <a:ext uri="{0D108BD9-81ED-4DB2-BD59-A6C34878D82A}">
                    <a16:rowId xmlns:a16="http://schemas.microsoft.com/office/drawing/2014/main" val="2916399661"/>
                  </a:ext>
                </a:extLst>
              </a:tr>
              <a:tr h="907948">
                <a:tc>
                  <a:txBody>
                    <a:bodyPr/>
                    <a:lstStyle/>
                    <a:p>
                      <a:r>
                        <a:rPr lang="en-US" dirty="0" smtClean="0"/>
                        <a:t>1 JUUL pod</a:t>
                      </a:r>
                      <a:endParaRPr lang="en-US" dirty="0"/>
                    </a:p>
                  </a:txBody>
                  <a:tcPr/>
                </a:tc>
                <a:tc>
                  <a:txBody>
                    <a:bodyPr/>
                    <a:lstStyle/>
                    <a:p>
                      <a:r>
                        <a:rPr lang="en-US" dirty="0" smtClean="0"/>
                        <a:t>0.7 mL pod</a:t>
                      </a:r>
                    </a:p>
                    <a:p>
                      <a:r>
                        <a:rPr lang="en-US" dirty="0" smtClean="0"/>
                        <a:t>“5% nicotine by volume”</a:t>
                      </a:r>
                    </a:p>
                    <a:p>
                      <a:endParaRPr lang="en-US" dirty="0" smtClean="0"/>
                    </a:p>
                    <a:p>
                      <a:endParaRPr lang="en-US" dirty="0"/>
                    </a:p>
                  </a:txBody>
                  <a:tcPr/>
                </a:tc>
                <a:tc>
                  <a:txBody>
                    <a:bodyPr/>
                    <a:lstStyle/>
                    <a:p>
                      <a:endParaRPr lang="en-US" dirty="0"/>
                    </a:p>
                  </a:txBody>
                  <a:tcPr/>
                </a:tc>
                <a:extLst>
                  <a:ext uri="{0D108BD9-81ED-4DB2-BD59-A6C34878D82A}">
                    <a16:rowId xmlns:a16="http://schemas.microsoft.com/office/drawing/2014/main" val="3003419127"/>
                  </a:ext>
                </a:extLst>
              </a:tr>
              <a:tr h="907948">
                <a:tc>
                  <a:txBody>
                    <a:bodyPr/>
                    <a:lstStyle/>
                    <a:p>
                      <a:r>
                        <a:rPr lang="en-US" dirty="0" smtClean="0"/>
                        <a:t>1 PHIX pod</a:t>
                      </a:r>
                      <a:endParaRPr lang="en-US" dirty="0"/>
                    </a:p>
                  </a:txBody>
                  <a:tcPr/>
                </a:tc>
                <a:tc>
                  <a:txBody>
                    <a:bodyPr/>
                    <a:lstStyle/>
                    <a:p>
                      <a:r>
                        <a:rPr lang="en-US" dirty="0" smtClean="0"/>
                        <a:t>1.5 mL pod</a:t>
                      </a:r>
                    </a:p>
                    <a:p>
                      <a:r>
                        <a:rPr lang="en-US" dirty="0" smtClean="0"/>
                        <a:t>“5% nicotine by volume”</a:t>
                      </a:r>
                    </a:p>
                    <a:p>
                      <a:endParaRPr lang="en-US" dirty="0" smtClean="0"/>
                    </a:p>
                    <a:p>
                      <a:endParaRPr lang="en-US" dirty="0"/>
                    </a:p>
                  </a:txBody>
                  <a:tcPr/>
                </a:tc>
                <a:tc>
                  <a:txBody>
                    <a:bodyPr/>
                    <a:lstStyle/>
                    <a:p>
                      <a:endParaRPr lang="en-US" dirty="0"/>
                    </a:p>
                  </a:txBody>
                  <a:tcPr/>
                </a:tc>
                <a:extLst>
                  <a:ext uri="{0D108BD9-81ED-4DB2-BD59-A6C34878D82A}">
                    <a16:rowId xmlns:a16="http://schemas.microsoft.com/office/drawing/2014/main" val="2257813685"/>
                  </a:ext>
                </a:extLst>
              </a:tr>
            </a:tbl>
          </a:graphicData>
        </a:graphic>
      </p:graphicFrame>
      <p:pic>
        <p:nvPicPr>
          <p:cNvPr id="5" name="image12.png"/>
          <p:cNvPicPr/>
          <p:nvPr/>
        </p:nvPicPr>
        <p:blipFill>
          <a:blip r:embed="rId3">
            <a:extLst/>
          </a:blip>
          <a:srcRect l="16342" t="2941" r="16342" b="2941"/>
          <a:stretch>
            <a:fillRect/>
          </a:stretch>
        </p:blipFill>
        <p:spPr>
          <a:xfrm>
            <a:off x="3629706" y="1842157"/>
            <a:ext cx="517067" cy="1079098"/>
          </a:xfrm>
          <a:prstGeom prst="rect">
            <a:avLst/>
          </a:prstGeom>
          <a:ln w="12700">
            <a:miter lim="400000"/>
          </a:ln>
        </p:spPr>
      </p:pic>
      <p:pic>
        <p:nvPicPr>
          <p:cNvPr id="6" name="image12.png"/>
          <p:cNvPicPr/>
          <p:nvPr/>
        </p:nvPicPr>
        <p:blipFill>
          <a:blip r:embed="rId3">
            <a:extLst/>
          </a:blip>
          <a:srcRect l="16342" t="2941" r="16342" b="2941"/>
          <a:stretch>
            <a:fillRect/>
          </a:stretch>
        </p:blipFill>
        <p:spPr>
          <a:xfrm>
            <a:off x="7799912" y="1757998"/>
            <a:ext cx="517067" cy="1079098"/>
          </a:xfrm>
          <a:prstGeom prst="rect">
            <a:avLst/>
          </a:prstGeom>
          <a:ln w="12700">
            <a:miter lim="400000"/>
          </a:ln>
        </p:spPr>
      </p:pic>
      <p:pic>
        <p:nvPicPr>
          <p:cNvPr id="7" name="image12.png"/>
          <p:cNvPicPr/>
          <p:nvPr/>
        </p:nvPicPr>
        <p:blipFill>
          <a:blip r:embed="rId3">
            <a:extLst/>
          </a:blip>
          <a:srcRect l="16342" t="2941" r="16342" b="2941"/>
          <a:stretch>
            <a:fillRect/>
          </a:stretch>
        </p:blipFill>
        <p:spPr>
          <a:xfrm>
            <a:off x="7799912" y="3085397"/>
            <a:ext cx="517067" cy="1079098"/>
          </a:xfrm>
          <a:prstGeom prst="rect">
            <a:avLst/>
          </a:prstGeom>
          <a:ln w="12700">
            <a:miter lim="400000"/>
          </a:ln>
        </p:spPr>
      </p:pic>
      <p:pic>
        <p:nvPicPr>
          <p:cNvPr id="8" name="image12.png"/>
          <p:cNvPicPr/>
          <p:nvPr/>
        </p:nvPicPr>
        <p:blipFill>
          <a:blip r:embed="rId3">
            <a:extLst/>
          </a:blip>
          <a:srcRect l="16342" t="2941" r="16342" b="2941"/>
          <a:stretch>
            <a:fillRect/>
          </a:stretch>
        </p:blipFill>
        <p:spPr>
          <a:xfrm>
            <a:off x="7799912" y="4231705"/>
            <a:ext cx="517067" cy="1079098"/>
          </a:xfrm>
          <a:prstGeom prst="rect">
            <a:avLst/>
          </a:prstGeom>
          <a:ln w="12700">
            <a:miter lim="400000"/>
          </a:ln>
        </p:spPr>
      </p:pic>
      <p:pic>
        <p:nvPicPr>
          <p:cNvPr id="9" name="image12.png"/>
          <p:cNvPicPr/>
          <p:nvPr/>
        </p:nvPicPr>
        <p:blipFill>
          <a:blip r:embed="rId3">
            <a:extLst/>
          </a:blip>
          <a:srcRect l="16342" t="2941" r="16342" b="2941"/>
          <a:stretch>
            <a:fillRect/>
          </a:stretch>
        </p:blipFill>
        <p:spPr>
          <a:xfrm>
            <a:off x="8483295" y="4212501"/>
            <a:ext cx="517067" cy="1079098"/>
          </a:xfrm>
          <a:prstGeom prst="rect">
            <a:avLst/>
          </a:prstGeom>
          <a:ln w="12700">
            <a:miter lim="400000"/>
          </a:ln>
        </p:spPr>
      </p:pic>
      <p:pic>
        <p:nvPicPr>
          <p:cNvPr id="13" name="juulpod.png"/>
          <p:cNvPicPr/>
          <p:nvPr/>
        </p:nvPicPr>
        <p:blipFill>
          <a:blip r:embed="rId4">
            <a:extLst/>
          </a:blip>
          <a:srcRect l="7087" t="639" r="7087" b="4085"/>
          <a:stretch>
            <a:fillRect/>
          </a:stretch>
        </p:blipFill>
        <p:spPr>
          <a:xfrm>
            <a:off x="3629706" y="3021938"/>
            <a:ext cx="517190" cy="1101582"/>
          </a:xfrm>
          <a:prstGeom prst="rect">
            <a:avLst/>
          </a:prstGeom>
          <a:ln w="12700">
            <a:miter lim="400000"/>
          </a:ln>
        </p:spPr>
      </p:pic>
      <p:pic>
        <p:nvPicPr>
          <p:cNvPr id="14" name="Screen Shot 2018-07-13 at 3.18.32 PM.png"/>
          <p:cNvPicPr/>
          <p:nvPr/>
        </p:nvPicPr>
        <p:blipFill>
          <a:blip r:embed="rId5">
            <a:extLst/>
          </a:blip>
          <a:srcRect l="22747" t="9771" r="14738" b="31261"/>
          <a:stretch>
            <a:fillRect/>
          </a:stretch>
        </p:blipFill>
        <p:spPr>
          <a:xfrm>
            <a:off x="3629731" y="4231705"/>
            <a:ext cx="517165" cy="1145919"/>
          </a:xfrm>
          <a:prstGeom prst="rect">
            <a:avLst/>
          </a:prstGeom>
          <a:ln w="12700">
            <a:miter lim="400000"/>
          </a:ln>
        </p:spPr>
      </p:pic>
      <p:sp>
        <p:nvSpPr>
          <p:cNvPr id="16" name="TextBox 15"/>
          <p:cNvSpPr txBox="1"/>
          <p:nvPr/>
        </p:nvSpPr>
        <p:spPr>
          <a:xfrm>
            <a:off x="1360638" y="5874615"/>
            <a:ext cx="9470721" cy="584775"/>
          </a:xfrm>
          <a:prstGeom prst="rect">
            <a:avLst/>
          </a:prstGeom>
          <a:noFill/>
        </p:spPr>
        <p:txBody>
          <a:bodyPr wrap="square" rtlCol="0">
            <a:spAutoFit/>
          </a:bodyPr>
          <a:lstStyle/>
          <a:p>
            <a:pPr algn="ctr"/>
            <a:r>
              <a:rPr lang="en-US" sz="3200" b="1" dirty="0" smtClean="0">
                <a:solidFill>
                  <a:schemeClr val="accent2"/>
                </a:solidFill>
              </a:rPr>
              <a:t>ALL SALT-BASED E-JUICE/LIQUID CONTAINS NICOTINE!</a:t>
            </a:r>
            <a:endParaRPr lang="en-US" sz="3200" b="1" dirty="0">
              <a:solidFill>
                <a:schemeClr val="accent2"/>
              </a:solidFill>
            </a:endParaRPr>
          </a:p>
        </p:txBody>
      </p:sp>
      <p:pic>
        <p:nvPicPr>
          <p:cNvPr id="17" name="image12.png"/>
          <p:cNvPicPr/>
          <p:nvPr/>
        </p:nvPicPr>
        <p:blipFill>
          <a:blip r:embed="rId3">
            <a:extLst/>
          </a:blip>
          <a:srcRect l="16342" t="2941" r="16342" b="2941"/>
          <a:stretch>
            <a:fillRect/>
          </a:stretch>
        </p:blipFill>
        <p:spPr>
          <a:xfrm>
            <a:off x="8481173" y="3085397"/>
            <a:ext cx="517067" cy="1079098"/>
          </a:xfrm>
          <a:prstGeom prst="rect">
            <a:avLst/>
          </a:prstGeom>
          <a:ln w="12700">
            <a:miter lim="400000"/>
          </a:ln>
        </p:spPr>
      </p:pic>
      <p:pic>
        <p:nvPicPr>
          <p:cNvPr id="18" name="image12.png"/>
          <p:cNvPicPr/>
          <p:nvPr/>
        </p:nvPicPr>
        <p:blipFill>
          <a:blip r:embed="rId3">
            <a:extLst/>
          </a:blip>
          <a:srcRect l="16342" t="2941" r="16342" b="2941"/>
          <a:stretch>
            <a:fillRect/>
          </a:stretch>
        </p:blipFill>
        <p:spPr>
          <a:xfrm>
            <a:off x="9166678" y="4212501"/>
            <a:ext cx="517067" cy="1079098"/>
          </a:xfrm>
          <a:prstGeom prst="rect">
            <a:avLst/>
          </a:prstGeom>
          <a:ln w="12700">
            <a:miter lim="400000"/>
          </a:ln>
        </p:spPr>
      </p:pic>
      <p:pic>
        <p:nvPicPr>
          <p:cNvPr id="19" name="image12.png"/>
          <p:cNvPicPr/>
          <p:nvPr/>
        </p:nvPicPr>
        <p:blipFill>
          <a:blip r:embed="rId3">
            <a:extLst/>
          </a:blip>
          <a:srcRect l="16342" t="2941" r="16342" b="2941"/>
          <a:stretch>
            <a:fillRect/>
          </a:stretch>
        </p:blipFill>
        <p:spPr>
          <a:xfrm>
            <a:off x="9850061" y="4212501"/>
            <a:ext cx="517067" cy="1079098"/>
          </a:xfrm>
          <a:prstGeom prst="rect">
            <a:avLst/>
          </a:prstGeom>
          <a:ln w="12700">
            <a:miter lim="400000"/>
          </a:ln>
        </p:spPr>
      </p:pic>
    </p:spTree>
    <p:extLst>
      <p:ext uri="{BB962C8B-B14F-4D97-AF65-F5344CB8AC3E}">
        <p14:creationId xmlns:p14="http://schemas.microsoft.com/office/powerpoint/2010/main" val="27292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BB8925F-B6BB-49B0-9469-5285B9C99CB3}" type="slidenum">
              <a:rPr lang="en-US" smtClean="0"/>
              <a:t>16</a:t>
            </a:fld>
            <a:endParaRPr lang="en-US"/>
          </a:p>
        </p:txBody>
      </p:sp>
      <p:pic>
        <p:nvPicPr>
          <p:cNvPr id="5" name="Picture 4"/>
          <p:cNvPicPr>
            <a:picLocks noChangeAspect="1"/>
          </p:cNvPicPr>
          <p:nvPr/>
        </p:nvPicPr>
        <p:blipFill>
          <a:blip r:embed="rId3"/>
          <a:stretch>
            <a:fillRect/>
          </a:stretch>
        </p:blipFill>
        <p:spPr>
          <a:xfrm>
            <a:off x="1833254" y="81662"/>
            <a:ext cx="8148946" cy="6274688"/>
          </a:xfrm>
          <a:prstGeom prst="rect">
            <a:avLst/>
          </a:prstGeom>
        </p:spPr>
      </p:pic>
    </p:spTree>
    <p:extLst>
      <p:ext uri="{BB962C8B-B14F-4D97-AF65-F5344CB8AC3E}">
        <p14:creationId xmlns:p14="http://schemas.microsoft.com/office/powerpoint/2010/main" val="274130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BB8925F-B6BB-49B0-9469-5285B9C99CB3}" type="slidenum">
              <a:rPr lang="en-US" smtClean="0"/>
              <a:t>17</a:t>
            </a:fld>
            <a:endParaRPr lang="en-US"/>
          </a:p>
        </p:txBody>
      </p:sp>
      <p:pic>
        <p:nvPicPr>
          <p:cNvPr id="4" name="Picture 3"/>
          <p:cNvPicPr>
            <a:picLocks noChangeAspect="1"/>
          </p:cNvPicPr>
          <p:nvPr/>
        </p:nvPicPr>
        <p:blipFill rotWithShape="1">
          <a:blip r:embed="rId3"/>
          <a:srcRect b="60217"/>
          <a:stretch/>
        </p:blipFill>
        <p:spPr>
          <a:xfrm>
            <a:off x="577432" y="981097"/>
            <a:ext cx="11037136" cy="4895807"/>
          </a:xfrm>
          <a:prstGeom prst="rect">
            <a:avLst/>
          </a:prstGeom>
        </p:spPr>
      </p:pic>
    </p:spTree>
    <p:extLst>
      <p:ext uri="{BB962C8B-B14F-4D97-AF65-F5344CB8AC3E}">
        <p14:creationId xmlns:p14="http://schemas.microsoft.com/office/powerpoint/2010/main" val="39379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3723"/>
            <a:ext cx="10515600" cy="1178471"/>
          </a:xfrm>
        </p:spPr>
        <p:txBody>
          <a:bodyPr/>
          <a:lstStyle/>
          <a:p>
            <a:r>
              <a:rPr lang="en-US" dirty="0" smtClean="0"/>
              <a:t>Definitions</a:t>
            </a:r>
            <a:endParaRPr lang="en-US" dirty="0"/>
          </a:p>
        </p:txBody>
      </p:sp>
      <p:sp>
        <p:nvSpPr>
          <p:cNvPr id="8" name="Content Placeholder 7"/>
          <p:cNvSpPr>
            <a:spLocks noGrp="1"/>
          </p:cNvSpPr>
          <p:nvPr>
            <p:ph idx="1"/>
          </p:nvPr>
        </p:nvSpPr>
        <p:spPr>
          <a:xfrm>
            <a:off x="3274180" y="1332194"/>
            <a:ext cx="8079619" cy="4844769"/>
          </a:xfrm>
        </p:spPr>
        <p:txBody>
          <a:bodyPr>
            <a:normAutofit/>
          </a:bodyPr>
          <a:lstStyle/>
          <a:p>
            <a:pPr marL="0" indent="0">
              <a:buNone/>
            </a:pPr>
            <a:r>
              <a:rPr lang="en-US" dirty="0" smtClean="0"/>
              <a:t>GAS: A substance with indefinite expansion. When you let a gas out of it’s bottle, it will usually keep spreading out until it’s completely mixed with the air.</a:t>
            </a:r>
          </a:p>
          <a:p>
            <a:pPr marL="0" indent="0">
              <a:buNone/>
            </a:pPr>
            <a:endParaRPr lang="en-US" dirty="0" smtClean="0"/>
          </a:p>
          <a:p>
            <a:pPr marL="0" indent="0">
              <a:buNone/>
            </a:pPr>
            <a:r>
              <a:rPr lang="en-US" dirty="0" smtClean="0"/>
              <a:t>VAPOR: It can mean the same as gas, but it may also be used to describe a visible exhalation, such as steam or fog.</a:t>
            </a:r>
          </a:p>
          <a:p>
            <a:pPr marL="0" indent="0">
              <a:buNone/>
            </a:pPr>
            <a:endParaRPr lang="en-US" dirty="0" smtClean="0"/>
          </a:p>
          <a:p>
            <a:pPr marL="0" indent="0">
              <a:buNone/>
            </a:pPr>
            <a:r>
              <a:rPr lang="en-US" dirty="0" smtClean="0"/>
              <a:t>AEROSOL: A mixture of liquid particles suspended in a gas. Instead of just mixing with the air like a pure gas, aerosols can leave drops behind.</a:t>
            </a:r>
            <a:endParaRPr lang="en-US" dirty="0"/>
          </a:p>
        </p:txBody>
      </p:sp>
      <p:sp>
        <p:nvSpPr>
          <p:cNvPr id="3" name="Slide Number Placeholder 2"/>
          <p:cNvSpPr>
            <a:spLocks noGrp="1"/>
          </p:cNvSpPr>
          <p:nvPr>
            <p:ph type="sldNum" sz="quarter" idx="12"/>
          </p:nvPr>
        </p:nvSpPr>
        <p:spPr/>
        <p:txBody>
          <a:bodyPr/>
          <a:lstStyle/>
          <a:p>
            <a:fld id="{ABB8925F-B6BB-49B0-9469-5285B9C99CB3}" type="slidenum">
              <a:rPr lang="en-US" smtClean="0"/>
              <a:t>18</a:t>
            </a:fld>
            <a:endParaRPr lang="en-US"/>
          </a:p>
        </p:txBody>
      </p:sp>
      <p:pic>
        <p:nvPicPr>
          <p:cNvPr id="5" name="Shape 118"/>
          <p:cNvPicPr preferRelativeResize="0"/>
          <p:nvPr/>
        </p:nvPicPr>
        <p:blipFill>
          <a:blip r:embed="rId3">
            <a:alphaModFix/>
          </a:blip>
          <a:stretch>
            <a:fillRect/>
          </a:stretch>
        </p:blipFill>
        <p:spPr>
          <a:xfrm>
            <a:off x="1077238" y="1332194"/>
            <a:ext cx="1665962" cy="1552625"/>
          </a:xfrm>
          <a:prstGeom prst="rect">
            <a:avLst/>
          </a:prstGeom>
          <a:noFill/>
          <a:ln>
            <a:noFill/>
          </a:ln>
        </p:spPr>
      </p:pic>
      <p:pic>
        <p:nvPicPr>
          <p:cNvPr id="6" name="Shape 116"/>
          <p:cNvPicPr preferRelativeResize="0"/>
          <p:nvPr/>
        </p:nvPicPr>
        <p:blipFill>
          <a:blip r:embed="rId4">
            <a:alphaModFix/>
          </a:blip>
          <a:stretch>
            <a:fillRect/>
          </a:stretch>
        </p:blipFill>
        <p:spPr>
          <a:xfrm>
            <a:off x="811747" y="2401796"/>
            <a:ext cx="2196943" cy="2196943"/>
          </a:xfrm>
          <a:prstGeom prst="rect">
            <a:avLst/>
          </a:prstGeom>
          <a:noFill/>
          <a:ln>
            <a:noFill/>
          </a:ln>
        </p:spPr>
      </p:pic>
      <p:pic>
        <p:nvPicPr>
          <p:cNvPr id="7" name="Shape 117"/>
          <p:cNvPicPr preferRelativeResize="0"/>
          <p:nvPr/>
        </p:nvPicPr>
        <p:blipFill>
          <a:blip r:embed="rId5">
            <a:alphaModFix/>
          </a:blip>
          <a:stretch>
            <a:fillRect/>
          </a:stretch>
        </p:blipFill>
        <p:spPr>
          <a:xfrm>
            <a:off x="811746" y="4185380"/>
            <a:ext cx="2196943" cy="2196943"/>
          </a:xfrm>
          <a:prstGeom prst="rect">
            <a:avLst/>
          </a:prstGeom>
          <a:noFill/>
          <a:ln>
            <a:noFill/>
          </a:ln>
        </p:spPr>
      </p:pic>
    </p:spTree>
    <p:extLst>
      <p:ext uri="{BB962C8B-B14F-4D97-AF65-F5344CB8AC3E}">
        <p14:creationId xmlns:p14="http://schemas.microsoft.com/office/powerpoint/2010/main" val="14446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353799" y="5450268"/>
            <a:ext cx="695325" cy="251816"/>
          </a:xfrm>
        </p:spPr>
        <p:txBody>
          <a:bodyPr/>
          <a:lstStyle/>
          <a:p>
            <a:fld id="{ABB8925F-B6BB-49B0-9469-5285B9C99CB3}" type="slidenum">
              <a:rPr lang="en-US" smtClean="0"/>
              <a:t>19</a:t>
            </a:fld>
            <a:endParaRPr lang="en-US"/>
          </a:p>
        </p:txBody>
      </p:sp>
      <p:sp>
        <p:nvSpPr>
          <p:cNvPr id="5" name="Title 1"/>
          <p:cNvSpPr txBox="1">
            <a:spLocks/>
          </p:cNvSpPr>
          <p:nvPr/>
        </p:nvSpPr>
        <p:spPr>
          <a:xfrm>
            <a:off x="101636" y="270383"/>
            <a:ext cx="12118187" cy="81450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7680" dirty="0" smtClean="0">
                <a:latin typeface="Calibri" charset="0"/>
                <a:ea typeface="Calibri" charset="0"/>
                <a:cs typeface="Calibri" charset="0"/>
              </a:rPr>
              <a:t>It’s an Aerosol, Not a Vapor</a:t>
            </a:r>
            <a:endParaRPr lang="en-US" sz="7680" dirty="0">
              <a:latin typeface="Calibri" charset="0"/>
              <a:ea typeface="Calibri" charset="0"/>
              <a:cs typeface="Calibri" charset="0"/>
            </a:endParaRPr>
          </a:p>
        </p:txBody>
      </p:sp>
      <p:pic>
        <p:nvPicPr>
          <p:cNvPr id="6" name="Content Placeholder 4"/>
          <p:cNvPicPr>
            <a:picLocks noChangeAspect="1"/>
          </p:cNvPicPr>
          <p:nvPr/>
        </p:nvPicPr>
        <p:blipFill rotWithShape="1">
          <a:blip r:embed="rId3">
            <a:extLst>
              <a:ext uri="{28A0092B-C50C-407E-A947-70E740481C1C}">
                <a14:useLocalDpi xmlns:a14="http://schemas.microsoft.com/office/drawing/2010/main" val="0"/>
              </a:ext>
            </a:extLst>
          </a:blip>
          <a:srcRect b="16485"/>
          <a:stretch/>
        </p:blipFill>
        <p:spPr>
          <a:xfrm>
            <a:off x="6426606" y="2363193"/>
            <a:ext cx="4145757" cy="3462337"/>
          </a:xfrm>
          <a:prstGeom prst="rect">
            <a:avLst/>
          </a:prstGeom>
        </p:spPr>
      </p:pic>
      <p:pic>
        <p:nvPicPr>
          <p:cNvPr id="7" name="Content Placeholder 5"/>
          <p:cNvPicPr>
            <a:picLocks noChangeAspect="1"/>
          </p:cNvPicPr>
          <p:nvPr/>
        </p:nvPicPr>
        <p:blipFill rotWithShape="1">
          <a:blip r:embed="rId4">
            <a:extLst>
              <a:ext uri="{28A0092B-C50C-407E-A947-70E740481C1C}">
                <a14:useLocalDpi xmlns:a14="http://schemas.microsoft.com/office/drawing/2010/main" val="0"/>
              </a:ext>
            </a:extLst>
          </a:blip>
          <a:srcRect b="15106"/>
          <a:stretch/>
        </p:blipFill>
        <p:spPr>
          <a:xfrm>
            <a:off x="2014973" y="2363191"/>
            <a:ext cx="4145757" cy="3519488"/>
          </a:xfrm>
          <a:prstGeom prst="rect">
            <a:avLst/>
          </a:prstGeom>
        </p:spPr>
      </p:pic>
      <p:sp>
        <p:nvSpPr>
          <p:cNvPr id="8" name="&quot;No&quot; Symbol 7"/>
          <p:cNvSpPr/>
          <p:nvPr/>
        </p:nvSpPr>
        <p:spPr>
          <a:xfrm>
            <a:off x="6457230" y="1865511"/>
            <a:ext cx="4549378" cy="4457700"/>
          </a:xfrm>
          <a:prstGeom prst="noSmoking">
            <a:avLst>
              <a:gd name="adj" fmla="val 9652"/>
            </a:avLst>
          </a:prstGeom>
          <a:solidFill>
            <a:schemeClr val="accent2">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solidFill>
                <a:schemeClr val="tx1"/>
              </a:solidFill>
            </a:endParaRPr>
          </a:p>
        </p:txBody>
      </p:sp>
      <p:sp>
        <p:nvSpPr>
          <p:cNvPr id="9" name="Donut 8"/>
          <p:cNvSpPr/>
          <p:nvPr/>
        </p:nvSpPr>
        <p:spPr>
          <a:xfrm>
            <a:off x="1854603" y="1897187"/>
            <a:ext cx="4572001" cy="4457700"/>
          </a:xfrm>
          <a:prstGeom prst="donut">
            <a:avLst>
              <a:gd name="adj" fmla="val 10129"/>
            </a:avLst>
          </a:prstGeom>
          <a:solidFill>
            <a:schemeClr val="accent5">
              <a:alpha val="68000"/>
            </a:schemeClr>
          </a:solidFill>
          <a:ln w="3175" cmpd="dbl">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solidFill>
                <a:schemeClr val="tx1"/>
              </a:solidFill>
            </a:endParaRPr>
          </a:p>
        </p:txBody>
      </p:sp>
    </p:spTree>
    <p:extLst>
      <p:ext uri="{BB962C8B-B14F-4D97-AF65-F5344CB8AC3E}">
        <p14:creationId xmlns:p14="http://schemas.microsoft.com/office/powerpoint/2010/main" val="10602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What are e-cigarettes?</a:t>
            </a:r>
          </a:p>
          <a:p>
            <a:r>
              <a:rPr lang="en-US" dirty="0" smtClean="0"/>
              <a:t>Why are youth attracted to them?</a:t>
            </a:r>
          </a:p>
          <a:p>
            <a:r>
              <a:rPr lang="en-US" dirty="0" smtClean="0"/>
              <a:t>What’s wrong with nicotine?</a:t>
            </a:r>
          </a:p>
          <a:p>
            <a:r>
              <a:rPr lang="en-US" dirty="0" smtClean="0"/>
              <a:t>What do we do?</a:t>
            </a:r>
            <a:endParaRPr lang="en-US" dirty="0"/>
          </a:p>
        </p:txBody>
      </p:sp>
    </p:spTree>
    <p:extLst>
      <p:ext uri="{BB962C8B-B14F-4D97-AF65-F5344CB8AC3E}">
        <p14:creationId xmlns:p14="http://schemas.microsoft.com/office/powerpoint/2010/main" val="3361870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BB8925F-B6BB-49B0-9469-5285B9C99CB3}" type="slidenum">
              <a:rPr lang="en-US" smtClean="0"/>
              <a:t>20</a:t>
            </a:fld>
            <a:endParaRPr lang="en-US"/>
          </a:p>
        </p:txBody>
      </p:sp>
      <p:pic>
        <p:nvPicPr>
          <p:cNvPr id="5" name="Picture 4"/>
          <p:cNvPicPr>
            <a:picLocks noChangeAspect="1"/>
          </p:cNvPicPr>
          <p:nvPr/>
        </p:nvPicPr>
        <p:blipFill>
          <a:blip r:embed="rId3"/>
          <a:stretch>
            <a:fillRect/>
          </a:stretch>
        </p:blipFill>
        <p:spPr>
          <a:xfrm>
            <a:off x="176050" y="751562"/>
            <a:ext cx="11756253" cy="4887243"/>
          </a:xfrm>
          <a:prstGeom prst="rect">
            <a:avLst/>
          </a:prstGeom>
        </p:spPr>
      </p:pic>
    </p:spTree>
    <p:extLst>
      <p:ext uri="{BB962C8B-B14F-4D97-AF65-F5344CB8AC3E}">
        <p14:creationId xmlns:p14="http://schemas.microsoft.com/office/powerpoint/2010/main" val="88614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in E-Cig Aerosol?</a:t>
            </a:r>
            <a:endParaRPr lang="en-US" dirty="0"/>
          </a:p>
        </p:txBody>
      </p:sp>
      <p:sp>
        <p:nvSpPr>
          <p:cNvPr id="4" name="Slide Number Placeholder 3"/>
          <p:cNvSpPr>
            <a:spLocks noGrp="1"/>
          </p:cNvSpPr>
          <p:nvPr>
            <p:ph type="sldNum" sz="quarter" idx="12"/>
          </p:nvPr>
        </p:nvSpPr>
        <p:spPr>
          <a:xfrm>
            <a:off x="11976099" y="6514978"/>
            <a:ext cx="695325" cy="251816"/>
          </a:xfrm>
        </p:spPr>
        <p:txBody>
          <a:bodyPr/>
          <a:lstStyle/>
          <a:p>
            <a:fld id="{ABB8925F-B6BB-49B0-9469-5285B9C99CB3}" type="slidenum">
              <a:rPr lang="en-US" smtClean="0"/>
              <a:t>21</a:t>
            </a:fld>
            <a:endParaRPr lang="en-US"/>
          </a:p>
        </p:txBody>
      </p:sp>
      <p:sp>
        <p:nvSpPr>
          <p:cNvPr id="5" name="Content Placeholder 4"/>
          <p:cNvSpPr txBox="1">
            <a:spLocks noGrp="1"/>
          </p:cNvSpPr>
          <p:nvPr>
            <p:ph idx="1"/>
          </p:nvPr>
        </p:nvSpPr>
        <p:spPr>
          <a:xfrm>
            <a:off x="1069992" y="1393825"/>
            <a:ext cx="10515600" cy="4619726"/>
          </a:xfrm>
          <a:prstGeom prst="rect">
            <a:avLst/>
          </a:prstGeom>
          <a:noFill/>
        </p:spPr>
        <p:txBody>
          <a:bodyPr wrap="square" rtlCol="0">
            <a:spAutoFit/>
          </a:bodyPr>
          <a:lstStyle/>
          <a:p>
            <a:pPr marL="257153" indent="-257153">
              <a:spcBef>
                <a:spcPts val="320"/>
              </a:spcBef>
              <a:spcAft>
                <a:spcPts val="320"/>
              </a:spcAft>
              <a:buFont typeface="Arial" charset="0"/>
              <a:buChar char="•"/>
            </a:pPr>
            <a:r>
              <a:rPr lang="en-US" sz="1400" dirty="0">
                <a:solidFill>
                  <a:schemeClr val="tx1"/>
                </a:solidFill>
                <a:ea typeface="Arial" charset="0"/>
                <a:cs typeface="Arial" charset="0"/>
              </a:rPr>
              <a:t>Propylene glycol</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Glycerin</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Flavorings (many)</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Nicotine</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NNN</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NNK</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NAB</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NAT</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Ethylbenzene</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Benzene</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Xylene</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Toluene</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Acetaldehyde</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Formaldehyde</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Naphthalene</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Styrene</a:t>
            </a:r>
          </a:p>
          <a:p>
            <a:pPr marL="257153" indent="-257153">
              <a:spcBef>
                <a:spcPts val="320"/>
              </a:spcBef>
              <a:spcAft>
                <a:spcPts val="320"/>
              </a:spcAft>
              <a:buFont typeface="Arial" charset="0"/>
              <a:buChar char="•"/>
            </a:pPr>
            <a:r>
              <a:rPr lang="en-US" sz="1400" dirty="0" err="1">
                <a:solidFill>
                  <a:schemeClr val="tx1"/>
                </a:solidFill>
                <a:ea typeface="Arial" charset="0"/>
                <a:cs typeface="Arial" charset="0"/>
              </a:rPr>
              <a:t>Benzo</a:t>
            </a:r>
            <a:r>
              <a:rPr lang="en-US" sz="1400" dirty="0">
                <a:solidFill>
                  <a:schemeClr val="tx1"/>
                </a:solidFill>
                <a:ea typeface="Arial" charset="0"/>
                <a:cs typeface="Arial" charset="0"/>
              </a:rPr>
              <a:t>(b)</a:t>
            </a:r>
            <a:r>
              <a:rPr lang="en-US" sz="1400" dirty="0" err="1">
                <a:solidFill>
                  <a:schemeClr val="tx1"/>
                </a:solidFill>
                <a:ea typeface="Arial" charset="0"/>
                <a:cs typeface="Arial" charset="0"/>
              </a:rPr>
              <a:t>fluoranthene</a:t>
            </a:r>
            <a:endParaRPr lang="en-US" sz="1400" dirty="0">
              <a:solidFill>
                <a:schemeClr val="tx1"/>
              </a:solidFill>
              <a:ea typeface="Arial" charset="0"/>
              <a:cs typeface="Arial" charset="0"/>
            </a:endParaRPr>
          </a:p>
        </p:txBody>
      </p:sp>
      <p:sp>
        <p:nvSpPr>
          <p:cNvPr id="6" name="TextBox 5"/>
          <p:cNvSpPr txBox="1"/>
          <p:nvPr/>
        </p:nvSpPr>
        <p:spPr>
          <a:xfrm>
            <a:off x="3349372" y="1313170"/>
            <a:ext cx="4217315" cy="4985980"/>
          </a:xfrm>
          <a:prstGeom prst="rect">
            <a:avLst/>
          </a:prstGeom>
          <a:noFill/>
        </p:spPr>
        <p:txBody>
          <a:bodyPr wrap="square" rtlCol="0">
            <a:spAutoFit/>
          </a:bodyPr>
          <a:lstStyle/>
          <a:p>
            <a:pPr marL="257153" indent="-257153">
              <a:spcBef>
                <a:spcPts val="320"/>
              </a:spcBef>
              <a:spcAft>
                <a:spcPts val="320"/>
              </a:spcAft>
              <a:buFont typeface="Arial" charset="0"/>
              <a:buChar char="•"/>
            </a:pPr>
            <a:r>
              <a:rPr lang="en-US" sz="1400" dirty="0" smtClean="0">
                <a:solidFill>
                  <a:schemeClr val="tx1"/>
                </a:solidFill>
                <a:ea typeface="Arial" charset="0"/>
                <a:cs typeface="Arial" charset="0"/>
              </a:rPr>
              <a:t>Chlorobenzene</a:t>
            </a:r>
          </a:p>
          <a:p>
            <a:pPr marL="257153" indent="-257153">
              <a:spcBef>
                <a:spcPts val="320"/>
              </a:spcBef>
              <a:spcAft>
                <a:spcPts val="320"/>
              </a:spcAft>
              <a:buFont typeface="Arial" charset="0"/>
              <a:buChar char="•"/>
            </a:pPr>
            <a:r>
              <a:rPr lang="en-US" sz="1400" dirty="0" err="1" smtClean="0">
                <a:solidFill>
                  <a:schemeClr val="tx1"/>
                </a:solidFill>
                <a:ea typeface="Arial" charset="0"/>
                <a:cs typeface="Arial" charset="0"/>
              </a:rPr>
              <a:t>Crotonaldehyde</a:t>
            </a:r>
            <a:endParaRPr lang="en-US" sz="1400" dirty="0" smtClean="0">
              <a:solidFill>
                <a:schemeClr val="tx1"/>
              </a:solidFill>
              <a:ea typeface="Arial" charset="0"/>
              <a:cs typeface="Arial" charset="0"/>
            </a:endParaRPr>
          </a:p>
          <a:p>
            <a:pPr marL="257153" indent="-257153">
              <a:spcBef>
                <a:spcPts val="320"/>
              </a:spcBef>
              <a:spcAft>
                <a:spcPts val="320"/>
              </a:spcAft>
              <a:buFont typeface="Arial" charset="0"/>
              <a:buChar char="•"/>
            </a:pPr>
            <a:r>
              <a:rPr lang="en-US" sz="1400" dirty="0" err="1" smtClean="0">
                <a:solidFill>
                  <a:schemeClr val="tx1"/>
                </a:solidFill>
                <a:ea typeface="Arial" charset="0"/>
                <a:cs typeface="Arial" charset="0"/>
              </a:rPr>
              <a:t>Propionaldehyde</a:t>
            </a:r>
            <a:endParaRPr lang="en-US" sz="1400" dirty="0" smtClean="0">
              <a:solidFill>
                <a:schemeClr val="tx1"/>
              </a:solidFill>
              <a:ea typeface="Arial" charset="0"/>
              <a:cs typeface="Arial" charset="0"/>
            </a:endParaRPr>
          </a:p>
          <a:p>
            <a:pPr marL="257153" indent="-257153">
              <a:spcBef>
                <a:spcPts val="320"/>
              </a:spcBef>
              <a:spcAft>
                <a:spcPts val="320"/>
              </a:spcAft>
              <a:buFont typeface="Arial" charset="0"/>
              <a:buChar char="•"/>
            </a:pPr>
            <a:r>
              <a:rPr lang="en-US" sz="1400" dirty="0" smtClean="0">
                <a:solidFill>
                  <a:schemeClr val="tx1"/>
                </a:solidFill>
                <a:ea typeface="Arial" charset="0"/>
                <a:cs typeface="Arial" charset="0"/>
              </a:rPr>
              <a:t>Benzaldehyde</a:t>
            </a:r>
          </a:p>
          <a:p>
            <a:pPr marL="257153" indent="-257153">
              <a:spcBef>
                <a:spcPts val="320"/>
              </a:spcBef>
              <a:spcAft>
                <a:spcPts val="320"/>
              </a:spcAft>
              <a:buFont typeface="Arial" charset="0"/>
              <a:buChar char="•"/>
            </a:pPr>
            <a:r>
              <a:rPr lang="en-US" sz="1400" dirty="0" err="1" smtClean="0">
                <a:solidFill>
                  <a:schemeClr val="tx1"/>
                </a:solidFill>
                <a:ea typeface="Arial" charset="0"/>
                <a:cs typeface="Arial" charset="0"/>
              </a:rPr>
              <a:t>Valeric</a:t>
            </a:r>
            <a:r>
              <a:rPr lang="en-US" sz="1400" dirty="0" smtClean="0">
                <a:solidFill>
                  <a:schemeClr val="tx1"/>
                </a:solidFill>
                <a:ea typeface="Arial" charset="0"/>
                <a:cs typeface="Arial" charset="0"/>
              </a:rPr>
              <a:t> acid</a:t>
            </a:r>
          </a:p>
          <a:p>
            <a:pPr marL="257153" indent="-257153">
              <a:spcBef>
                <a:spcPts val="320"/>
              </a:spcBef>
              <a:spcAft>
                <a:spcPts val="320"/>
              </a:spcAft>
              <a:buFont typeface="Arial" charset="0"/>
              <a:buChar char="•"/>
            </a:pPr>
            <a:r>
              <a:rPr lang="en-US" sz="1400" dirty="0" err="1" smtClean="0">
                <a:solidFill>
                  <a:schemeClr val="tx1"/>
                </a:solidFill>
                <a:ea typeface="Arial" charset="0"/>
                <a:cs typeface="Arial" charset="0"/>
              </a:rPr>
              <a:t>Hexanal</a:t>
            </a:r>
            <a:endParaRPr lang="en-US" sz="1400" dirty="0" smtClean="0">
              <a:solidFill>
                <a:schemeClr val="tx1"/>
              </a:solidFill>
              <a:ea typeface="Arial" charset="0"/>
              <a:cs typeface="Arial" charset="0"/>
            </a:endParaRPr>
          </a:p>
          <a:p>
            <a:pPr marL="257153" indent="-257153">
              <a:spcBef>
                <a:spcPts val="320"/>
              </a:spcBef>
              <a:spcAft>
                <a:spcPts val="320"/>
              </a:spcAft>
              <a:buFont typeface="Arial" charset="0"/>
              <a:buChar char="•"/>
            </a:pPr>
            <a:r>
              <a:rPr lang="en-US" sz="1400" dirty="0" smtClean="0">
                <a:solidFill>
                  <a:schemeClr val="tx1"/>
                </a:solidFill>
                <a:ea typeface="Arial" charset="0"/>
                <a:cs typeface="Arial" charset="0"/>
              </a:rPr>
              <a:t>Fluorine</a:t>
            </a:r>
          </a:p>
          <a:p>
            <a:pPr marL="257153" indent="-257153">
              <a:spcBef>
                <a:spcPts val="320"/>
              </a:spcBef>
              <a:spcAft>
                <a:spcPts val="320"/>
              </a:spcAft>
              <a:buFont typeface="Arial" charset="0"/>
              <a:buChar char="•"/>
            </a:pPr>
            <a:r>
              <a:rPr lang="en-US" sz="1400" dirty="0" smtClean="0">
                <a:solidFill>
                  <a:schemeClr val="tx1"/>
                </a:solidFill>
                <a:ea typeface="Arial" charset="0"/>
                <a:cs typeface="Arial" charset="0"/>
              </a:rPr>
              <a:t>Anthracene</a:t>
            </a:r>
          </a:p>
          <a:p>
            <a:pPr marL="257153" indent="-257153">
              <a:spcBef>
                <a:spcPts val="320"/>
              </a:spcBef>
              <a:spcAft>
                <a:spcPts val="320"/>
              </a:spcAft>
              <a:buFont typeface="Arial" charset="0"/>
              <a:buChar char="•"/>
            </a:pPr>
            <a:r>
              <a:rPr lang="en-US" sz="1400" dirty="0" err="1" smtClean="0">
                <a:solidFill>
                  <a:schemeClr val="tx1"/>
                </a:solidFill>
                <a:ea typeface="Arial" charset="0"/>
                <a:cs typeface="Arial" charset="0"/>
              </a:rPr>
              <a:t>Pyrene</a:t>
            </a:r>
            <a:endParaRPr lang="en-US" sz="1400" dirty="0" smtClean="0">
              <a:solidFill>
                <a:schemeClr val="tx1"/>
              </a:solidFill>
              <a:ea typeface="Arial" charset="0"/>
              <a:cs typeface="Arial" charset="0"/>
            </a:endParaRPr>
          </a:p>
          <a:p>
            <a:pPr marL="257153" indent="-257153">
              <a:spcBef>
                <a:spcPts val="320"/>
              </a:spcBef>
              <a:spcAft>
                <a:spcPts val="320"/>
              </a:spcAft>
              <a:buFont typeface="Arial" charset="0"/>
              <a:buChar char="•"/>
            </a:pPr>
            <a:r>
              <a:rPr lang="en-US" sz="1400" dirty="0" err="1" smtClean="0">
                <a:solidFill>
                  <a:schemeClr val="tx1"/>
                </a:solidFill>
                <a:ea typeface="Arial" charset="0"/>
                <a:cs typeface="Arial" charset="0"/>
              </a:rPr>
              <a:t>Acenaphthylene</a:t>
            </a:r>
            <a:endParaRPr lang="en-US" sz="1400" dirty="0" smtClean="0">
              <a:solidFill>
                <a:schemeClr val="tx1"/>
              </a:solidFill>
              <a:ea typeface="Arial" charset="0"/>
              <a:cs typeface="Arial" charset="0"/>
            </a:endParaRPr>
          </a:p>
          <a:p>
            <a:pPr marL="257153" indent="-257153">
              <a:spcBef>
                <a:spcPts val="320"/>
              </a:spcBef>
              <a:spcAft>
                <a:spcPts val="320"/>
              </a:spcAft>
              <a:buFont typeface="Arial" charset="0"/>
              <a:buChar char="•"/>
            </a:pPr>
            <a:r>
              <a:rPr lang="en-US" sz="1400" dirty="0" err="1" smtClean="0">
                <a:solidFill>
                  <a:schemeClr val="tx1"/>
                </a:solidFill>
                <a:ea typeface="Arial" charset="0"/>
                <a:cs typeface="Arial" charset="0"/>
              </a:rPr>
              <a:t>Acenapthene</a:t>
            </a:r>
            <a:r>
              <a:rPr lang="en-US" sz="1400" dirty="0" smtClean="0">
                <a:solidFill>
                  <a:schemeClr val="tx1"/>
                </a:solidFill>
                <a:ea typeface="Arial" charset="0"/>
                <a:cs typeface="Arial" charset="0"/>
              </a:rPr>
              <a:t> </a:t>
            </a:r>
          </a:p>
          <a:p>
            <a:pPr marL="257153" indent="-257153">
              <a:spcBef>
                <a:spcPts val="320"/>
              </a:spcBef>
              <a:spcAft>
                <a:spcPts val="320"/>
              </a:spcAft>
              <a:buFont typeface="Arial" charset="0"/>
              <a:buChar char="•"/>
            </a:pPr>
            <a:r>
              <a:rPr lang="en-US" sz="1400" dirty="0" err="1" smtClean="0">
                <a:solidFill>
                  <a:schemeClr val="tx1"/>
                </a:solidFill>
                <a:ea typeface="Arial" charset="0"/>
                <a:cs typeface="Arial" charset="0"/>
              </a:rPr>
              <a:t>Fluoranthene</a:t>
            </a:r>
            <a:r>
              <a:rPr lang="en-US" sz="1400" dirty="0" smtClean="0">
                <a:solidFill>
                  <a:schemeClr val="tx1"/>
                </a:solidFill>
                <a:ea typeface="Arial" charset="0"/>
                <a:cs typeface="Arial" charset="0"/>
              </a:rPr>
              <a:t> </a:t>
            </a:r>
          </a:p>
          <a:p>
            <a:pPr marL="257153" indent="-257153">
              <a:spcBef>
                <a:spcPts val="320"/>
              </a:spcBef>
              <a:spcAft>
                <a:spcPts val="320"/>
              </a:spcAft>
              <a:buFont typeface="Arial" charset="0"/>
              <a:buChar char="•"/>
            </a:pPr>
            <a:r>
              <a:rPr lang="en-US" sz="1400" dirty="0" smtClean="0">
                <a:solidFill>
                  <a:schemeClr val="tx1"/>
                </a:solidFill>
                <a:ea typeface="Arial" charset="0"/>
                <a:cs typeface="Arial" charset="0"/>
              </a:rPr>
              <a:t>Benz(a)anthracene </a:t>
            </a:r>
          </a:p>
          <a:p>
            <a:pPr marL="257153" indent="-257153">
              <a:spcBef>
                <a:spcPts val="320"/>
              </a:spcBef>
              <a:spcAft>
                <a:spcPts val="320"/>
              </a:spcAft>
              <a:buFont typeface="Arial" charset="0"/>
              <a:buChar char="•"/>
            </a:pPr>
            <a:r>
              <a:rPr lang="en-US" sz="1400" dirty="0" smtClean="0">
                <a:solidFill>
                  <a:schemeClr val="tx1"/>
                </a:solidFill>
                <a:ea typeface="Arial" charset="0"/>
                <a:cs typeface="Arial" charset="0"/>
              </a:rPr>
              <a:t>Chrysene </a:t>
            </a:r>
          </a:p>
          <a:p>
            <a:pPr marL="257153" indent="-257153">
              <a:spcBef>
                <a:spcPts val="320"/>
              </a:spcBef>
              <a:spcAft>
                <a:spcPts val="320"/>
              </a:spcAft>
              <a:buFont typeface="Arial" charset="0"/>
              <a:buChar char="•"/>
            </a:pPr>
            <a:r>
              <a:rPr lang="en-US" sz="1400" dirty="0" err="1" smtClean="0">
                <a:solidFill>
                  <a:schemeClr val="tx1"/>
                </a:solidFill>
                <a:ea typeface="Arial" charset="0"/>
                <a:cs typeface="Arial" charset="0"/>
              </a:rPr>
              <a:t>Retene</a:t>
            </a:r>
            <a:endParaRPr lang="en-US" sz="1400" dirty="0" smtClean="0">
              <a:solidFill>
                <a:schemeClr val="tx1"/>
              </a:solidFill>
              <a:ea typeface="Arial" charset="0"/>
              <a:cs typeface="Arial" charset="0"/>
            </a:endParaRPr>
          </a:p>
          <a:p>
            <a:pPr marL="257153" indent="-257153">
              <a:spcBef>
                <a:spcPts val="320"/>
              </a:spcBef>
              <a:spcAft>
                <a:spcPts val="320"/>
              </a:spcAft>
              <a:buFont typeface="Arial" charset="0"/>
              <a:buChar char="•"/>
            </a:pPr>
            <a:r>
              <a:rPr lang="en-US" sz="1400" dirty="0" smtClean="0">
                <a:solidFill>
                  <a:schemeClr val="tx1"/>
                </a:solidFill>
                <a:ea typeface="Arial" charset="0"/>
                <a:cs typeface="Arial" charset="0"/>
              </a:rPr>
              <a:t>Benzo(a)</a:t>
            </a:r>
            <a:r>
              <a:rPr lang="en-US" sz="1400" dirty="0" err="1" smtClean="0">
                <a:solidFill>
                  <a:schemeClr val="tx1"/>
                </a:solidFill>
                <a:ea typeface="Arial" charset="0"/>
                <a:cs typeface="Arial" charset="0"/>
              </a:rPr>
              <a:t>pyrene</a:t>
            </a:r>
            <a:endParaRPr lang="en-US" sz="1400" dirty="0" smtClean="0">
              <a:solidFill>
                <a:schemeClr val="tx1"/>
              </a:solidFill>
              <a:ea typeface="Arial" charset="0"/>
              <a:cs typeface="Arial" charset="0"/>
            </a:endParaRPr>
          </a:p>
          <a:p>
            <a:pPr marL="257153" indent="-257153">
              <a:spcBef>
                <a:spcPts val="320"/>
              </a:spcBef>
              <a:spcAft>
                <a:spcPts val="320"/>
              </a:spcAft>
              <a:buFont typeface="Arial" charset="0"/>
              <a:buChar char="•"/>
            </a:pPr>
            <a:r>
              <a:rPr lang="en-US" sz="1400" dirty="0" err="1" smtClean="0">
                <a:solidFill>
                  <a:schemeClr val="tx1"/>
                </a:solidFill>
                <a:ea typeface="Arial" charset="0"/>
                <a:cs typeface="Arial" charset="0"/>
              </a:rPr>
              <a:t>Indeno</a:t>
            </a:r>
            <a:r>
              <a:rPr lang="en-US" sz="1400" dirty="0" smtClean="0">
                <a:solidFill>
                  <a:schemeClr val="tx1"/>
                </a:solidFill>
                <a:ea typeface="Arial" charset="0"/>
                <a:cs typeface="Arial" charset="0"/>
              </a:rPr>
              <a:t>(1,2,3-cd)</a:t>
            </a:r>
            <a:r>
              <a:rPr lang="en-US" sz="1400" dirty="0" err="1" smtClean="0">
                <a:solidFill>
                  <a:schemeClr val="tx1"/>
                </a:solidFill>
                <a:ea typeface="Arial" charset="0"/>
                <a:cs typeface="Arial" charset="0"/>
              </a:rPr>
              <a:t>pyrene</a:t>
            </a:r>
            <a:endParaRPr lang="en-US" sz="1400" dirty="0">
              <a:solidFill>
                <a:schemeClr val="tx1"/>
              </a:solidFill>
              <a:ea typeface="Arial" charset="0"/>
              <a:cs typeface="Arial" charset="0"/>
            </a:endParaRPr>
          </a:p>
        </p:txBody>
      </p:sp>
      <p:sp>
        <p:nvSpPr>
          <p:cNvPr id="7" name="TextBox 6"/>
          <p:cNvSpPr txBox="1"/>
          <p:nvPr/>
        </p:nvSpPr>
        <p:spPr>
          <a:xfrm>
            <a:off x="6188152" y="1335686"/>
            <a:ext cx="4246494" cy="5278368"/>
          </a:xfrm>
          <a:prstGeom prst="rect">
            <a:avLst/>
          </a:prstGeom>
          <a:noFill/>
        </p:spPr>
        <p:txBody>
          <a:bodyPr wrap="square" rtlCol="0">
            <a:spAutoFit/>
          </a:bodyPr>
          <a:lstStyle/>
          <a:p>
            <a:pPr marL="257153" indent="-257153">
              <a:spcBef>
                <a:spcPts val="320"/>
              </a:spcBef>
              <a:spcAft>
                <a:spcPts val="320"/>
              </a:spcAft>
              <a:buFont typeface="Arial" charset="0"/>
              <a:buChar char="•"/>
            </a:pPr>
            <a:r>
              <a:rPr lang="en-US" sz="1400" dirty="0" err="1">
                <a:solidFill>
                  <a:schemeClr val="tx1"/>
                </a:solidFill>
                <a:ea typeface="Arial" charset="0"/>
                <a:cs typeface="Arial" charset="0"/>
              </a:rPr>
              <a:t>Benzo</a:t>
            </a:r>
            <a:r>
              <a:rPr lang="en-US" sz="1400" dirty="0">
                <a:solidFill>
                  <a:schemeClr val="tx1"/>
                </a:solidFill>
                <a:ea typeface="Arial" charset="0"/>
                <a:cs typeface="Arial" charset="0"/>
              </a:rPr>
              <a:t>(</a:t>
            </a:r>
            <a:r>
              <a:rPr lang="en-US" sz="1400" dirty="0" err="1">
                <a:solidFill>
                  <a:schemeClr val="tx1"/>
                </a:solidFill>
                <a:ea typeface="Arial" charset="0"/>
                <a:cs typeface="Arial" charset="0"/>
              </a:rPr>
              <a:t>ghi</a:t>
            </a:r>
            <a:r>
              <a:rPr lang="en-US" sz="1400" dirty="0">
                <a:solidFill>
                  <a:schemeClr val="tx1"/>
                </a:solidFill>
                <a:ea typeface="Arial" charset="0"/>
                <a:cs typeface="Arial" charset="0"/>
              </a:rPr>
              <a:t>)</a:t>
            </a:r>
            <a:r>
              <a:rPr lang="en-US" sz="1400" dirty="0" err="1">
                <a:solidFill>
                  <a:schemeClr val="tx1"/>
                </a:solidFill>
                <a:ea typeface="Arial" charset="0"/>
                <a:cs typeface="Arial" charset="0"/>
              </a:rPr>
              <a:t>perylene</a:t>
            </a:r>
            <a:endParaRPr lang="en-US" sz="1400" dirty="0">
              <a:solidFill>
                <a:schemeClr val="tx1"/>
              </a:solidFill>
              <a:ea typeface="Arial" charset="0"/>
              <a:cs typeface="Arial" charset="0"/>
            </a:endParaRP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Acetone</a:t>
            </a:r>
          </a:p>
          <a:p>
            <a:pPr marL="257153" indent="-257153">
              <a:spcBef>
                <a:spcPts val="320"/>
              </a:spcBef>
              <a:spcAft>
                <a:spcPts val="320"/>
              </a:spcAft>
              <a:buFont typeface="Arial" charset="0"/>
              <a:buChar char="•"/>
            </a:pPr>
            <a:r>
              <a:rPr lang="en-US" sz="1400" dirty="0" err="1">
                <a:solidFill>
                  <a:schemeClr val="tx1"/>
                </a:solidFill>
                <a:ea typeface="Arial" charset="0"/>
                <a:cs typeface="Arial" charset="0"/>
              </a:rPr>
              <a:t>Acrolein</a:t>
            </a:r>
            <a:endParaRPr lang="en-US" sz="1400" dirty="0">
              <a:solidFill>
                <a:schemeClr val="tx1"/>
              </a:solidFill>
              <a:ea typeface="Arial" charset="0"/>
              <a:cs typeface="Arial" charset="0"/>
            </a:endParaRP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Silver</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Nickel</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Tin</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Sodium</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Strontium</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Barium</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Aluminum</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Chromium</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Boron</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Copper</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Selenium</a:t>
            </a:r>
          </a:p>
          <a:p>
            <a:pPr marL="257153" indent="-257153">
              <a:spcBef>
                <a:spcPts val="320"/>
              </a:spcBef>
              <a:spcAft>
                <a:spcPts val="320"/>
              </a:spcAft>
              <a:buFont typeface="Arial" charset="0"/>
              <a:buChar char="•"/>
            </a:pPr>
            <a:r>
              <a:rPr lang="en-US" sz="1400" dirty="0">
                <a:solidFill>
                  <a:schemeClr val="tx1"/>
                </a:solidFill>
                <a:ea typeface="Arial" charset="0"/>
                <a:cs typeface="Arial" charset="0"/>
              </a:rPr>
              <a:t>Arsenic</a:t>
            </a:r>
          </a:p>
          <a:p>
            <a:pPr marL="257153" indent="-257153">
              <a:spcBef>
                <a:spcPts val="320"/>
              </a:spcBef>
              <a:spcAft>
                <a:spcPts val="320"/>
              </a:spcAft>
              <a:buFont typeface="Arial" charset="0"/>
              <a:buChar char="•"/>
            </a:pPr>
            <a:r>
              <a:rPr lang="en-US" sz="1400" dirty="0"/>
              <a:t>Nitrosamines,</a:t>
            </a:r>
          </a:p>
          <a:p>
            <a:pPr marL="257153" indent="-257153">
              <a:spcBef>
                <a:spcPts val="320"/>
              </a:spcBef>
              <a:spcAft>
                <a:spcPts val="320"/>
              </a:spcAft>
              <a:buFont typeface="Arial" charset="0"/>
              <a:buChar char="•"/>
            </a:pPr>
            <a:r>
              <a:rPr lang="en-US" sz="1400" dirty="0"/>
              <a:t>Polycyclic aromatic hydrocarbons</a:t>
            </a:r>
            <a:endParaRPr lang="en-US" sz="1400" dirty="0">
              <a:solidFill>
                <a:schemeClr val="tx1"/>
              </a:solidFill>
              <a:ea typeface="Arial" charset="0"/>
              <a:cs typeface="Arial" charset="0"/>
            </a:endParaRPr>
          </a:p>
          <a:p>
            <a:pPr marL="257153" indent="-257153">
              <a:spcBef>
                <a:spcPts val="320"/>
              </a:spcBef>
              <a:spcAft>
                <a:spcPts val="320"/>
              </a:spcAft>
              <a:buFont typeface="Arial" charset="0"/>
              <a:buChar char="•"/>
            </a:pPr>
            <a:endParaRPr lang="en-US" sz="1400" dirty="0">
              <a:solidFill>
                <a:schemeClr val="tx1"/>
              </a:solidFill>
              <a:effectLst>
                <a:outerShdw blurRad="38100" dist="38100" dir="2700000" algn="tl">
                  <a:srgbClr val="000000">
                    <a:alpha val="43137"/>
                  </a:srgbClr>
                </a:outerShdw>
              </a:effectLst>
              <a:latin typeface="Arial" charset="0"/>
              <a:ea typeface="Arial" charset="0"/>
              <a:cs typeface="Arial" charset="0"/>
            </a:endParaRPr>
          </a:p>
        </p:txBody>
      </p:sp>
      <p:sp>
        <p:nvSpPr>
          <p:cNvPr id="8" name="TextBox 7"/>
          <p:cNvSpPr txBox="1"/>
          <p:nvPr/>
        </p:nvSpPr>
        <p:spPr>
          <a:xfrm>
            <a:off x="9000667" y="1298165"/>
            <a:ext cx="4018905" cy="5216813"/>
          </a:xfrm>
          <a:prstGeom prst="rect">
            <a:avLst/>
          </a:prstGeom>
          <a:noFill/>
        </p:spPr>
        <p:txBody>
          <a:bodyPr wrap="square" rtlCol="0">
            <a:spAutoFit/>
          </a:bodyPr>
          <a:lstStyle/>
          <a:p>
            <a:pPr marL="257153" indent="-257153">
              <a:spcBef>
                <a:spcPts val="320"/>
              </a:spcBef>
              <a:spcAft>
                <a:spcPts val="320"/>
              </a:spcAft>
              <a:buFont typeface="Arial" charset="0"/>
              <a:buChar char="•"/>
            </a:pPr>
            <a:r>
              <a:rPr lang="en-US" sz="1600" dirty="0">
                <a:solidFill>
                  <a:schemeClr val="tx1"/>
                </a:solidFill>
                <a:ea typeface="Arial" charset="0"/>
                <a:cs typeface="Arial" charset="0"/>
              </a:rPr>
              <a:t>Cadmium</a:t>
            </a:r>
          </a:p>
          <a:p>
            <a:pPr marL="257153" indent="-257153">
              <a:spcBef>
                <a:spcPts val="320"/>
              </a:spcBef>
              <a:spcAft>
                <a:spcPts val="320"/>
              </a:spcAft>
              <a:buFont typeface="Arial" charset="0"/>
              <a:buChar char="•"/>
            </a:pPr>
            <a:r>
              <a:rPr lang="en-US" sz="1600" dirty="0">
                <a:solidFill>
                  <a:schemeClr val="tx1"/>
                </a:solidFill>
                <a:ea typeface="Arial" charset="0"/>
                <a:cs typeface="Arial" charset="0"/>
              </a:rPr>
              <a:t>Silicon</a:t>
            </a:r>
          </a:p>
          <a:p>
            <a:pPr marL="257153" indent="-257153">
              <a:spcBef>
                <a:spcPts val="320"/>
              </a:spcBef>
              <a:spcAft>
                <a:spcPts val="320"/>
              </a:spcAft>
              <a:buFont typeface="Arial" charset="0"/>
              <a:buChar char="•"/>
            </a:pPr>
            <a:r>
              <a:rPr lang="en-US" sz="1600" dirty="0">
                <a:solidFill>
                  <a:schemeClr val="tx1"/>
                </a:solidFill>
                <a:ea typeface="Arial" charset="0"/>
                <a:cs typeface="Arial" charset="0"/>
              </a:rPr>
              <a:t>Lithium</a:t>
            </a:r>
          </a:p>
          <a:p>
            <a:pPr marL="257153" indent="-257153">
              <a:spcBef>
                <a:spcPts val="320"/>
              </a:spcBef>
              <a:spcAft>
                <a:spcPts val="320"/>
              </a:spcAft>
              <a:buFont typeface="Arial" charset="0"/>
              <a:buChar char="•"/>
            </a:pPr>
            <a:r>
              <a:rPr lang="en-US" sz="1600" dirty="0">
                <a:solidFill>
                  <a:schemeClr val="tx1"/>
                </a:solidFill>
                <a:ea typeface="Arial" charset="0"/>
                <a:cs typeface="Arial" charset="0"/>
              </a:rPr>
              <a:t>Lead</a:t>
            </a:r>
          </a:p>
          <a:p>
            <a:pPr marL="257153" indent="-257153">
              <a:spcBef>
                <a:spcPts val="320"/>
              </a:spcBef>
              <a:spcAft>
                <a:spcPts val="320"/>
              </a:spcAft>
              <a:buFont typeface="Arial" charset="0"/>
              <a:buChar char="•"/>
            </a:pPr>
            <a:r>
              <a:rPr lang="en-US" sz="1600" dirty="0">
                <a:solidFill>
                  <a:schemeClr val="tx1"/>
                </a:solidFill>
                <a:ea typeface="Arial" charset="0"/>
                <a:cs typeface="Arial" charset="0"/>
              </a:rPr>
              <a:t>Magnesium</a:t>
            </a:r>
          </a:p>
          <a:p>
            <a:pPr marL="257153" indent="-257153">
              <a:spcBef>
                <a:spcPts val="320"/>
              </a:spcBef>
              <a:spcAft>
                <a:spcPts val="320"/>
              </a:spcAft>
              <a:buFont typeface="Arial" charset="0"/>
              <a:buChar char="•"/>
            </a:pPr>
            <a:r>
              <a:rPr lang="en-US" sz="1600" dirty="0">
                <a:solidFill>
                  <a:schemeClr val="tx1"/>
                </a:solidFill>
                <a:ea typeface="Arial" charset="0"/>
                <a:cs typeface="Arial" charset="0"/>
              </a:rPr>
              <a:t>Manganese</a:t>
            </a:r>
          </a:p>
          <a:p>
            <a:pPr marL="257153" indent="-257153">
              <a:spcBef>
                <a:spcPts val="320"/>
              </a:spcBef>
              <a:spcAft>
                <a:spcPts val="320"/>
              </a:spcAft>
              <a:buFont typeface="Arial" charset="0"/>
              <a:buChar char="•"/>
            </a:pPr>
            <a:r>
              <a:rPr lang="en-US" sz="1600" dirty="0">
                <a:solidFill>
                  <a:schemeClr val="tx1"/>
                </a:solidFill>
                <a:ea typeface="Arial" charset="0"/>
                <a:cs typeface="Arial" charset="0"/>
              </a:rPr>
              <a:t>Potassium</a:t>
            </a:r>
          </a:p>
          <a:p>
            <a:pPr marL="257153" indent="-257153">
              <a:spcBef>
                <a:spcPts val="320"/>
              </a:spcBef>
              <a:spcAft>
                <a:spcPts val="320"/>
              </a:spcAft>
              <a:buFont typeface="Arial" charset="0"/>
              <a:buChar char="•"/>
            </a:pPr>
            <a:r>
              <a:rPr lang="en-US" sz="1600" dirty="0">
                <a:solidFill>
                  <a:schemeClr val="tx1"/>
                </a:solidFill>
                <a:ea typeface="Arial" charset="0"/>
                <a:cs typeface="Arial" charset="0"/>
              </a:rPr>
              <a:t>Titanium</a:t>
            </a:r>
          </a:p>
          <a:p>
            <a:pPr marL="257153" indent="-257153">
              <a:spcBef>
                <a:spcPts val="320"/>
              </a:spcBef>
              <a:spcAft>
                <a:spcPts val="320"/>
              </a:spcAft>
              <a:buFont typeface="Arial" charset="0"/>
              <a:buChar char="•"/>
            </a:pPr>
            <a:r>
              <a:rPr lang="en-US" sz="1600" dirty="0">
                <a:solidFill>
                  <a:schemeClr val="tx1"/>
                </a:solidFill>
                <a:ea typeface="Arial" charset="0"/>
                <a:cs typeface="Arial" charset="0"/>
              </a:rPr>
              <a:t>Zinc</a:t>
            </a:r>
          </a:p>
          <a:p>
            <a:pPr marL="257153" indent="-257153">
              <a:spcBef>
                <a:spcPts val="320"/>
              </a:spcBef>
              <a:spcAft>
                <a:spcPts val="320"/>
              </a:spcAft>
              <a:buFont typeface="Arial" charset="0"/>
              <a:buChar char="•"/>
            </a:pPr>
            <a:r>
              <a:rPr lang="en-US" sz="1600" dirty="0">
                <a:solidFill>
                  <a:schemeClr val="tx1"/>
                </a:solidFill>
                <a:ea typeface="Arial" charset="0"/>
                <a:cs typeface="Arial" charset="0"/>
              </a:rPr>
              <a:t>Zirconium</a:t>
            </a:r>
          </a:p>
          <a:p>
            <a:pPr marL="257153" indent="-257153">
              <a:spcBef>
                <a:spcPts val="320"/>
              </a:spcBef>
              <a:spcAft>
                <a:spcPts val="320"/>
              </a:spcAft>
              <a:buFont typeface="Arial" charset="0"/>
              <a:buChar char="•"/>
            </a:pPr>
            <a:r>
              <a:rPr lang="en-US" sz="1600" dirty="0">
                <a:solidFill>
                  <a:schemeClr val="tx1"/>
                </a:solidFill>
                <a:ea typeface="Arial" charset="0"/>
                <a:cs typeface="Arial" charset="0"/>
              </a:rPr>
              <a:t>Calcium</a:t>
            </a:r>
          </a:p>
          <a:p>
            <a:pPr marL="257153" indent="-257153">
              <a:spcBef>
                <a:spcPts val="320"/>
              </a:spcBef>
              <a:spcAft>
                <a:spcPts val="320"/>
              </a:spcAft>
              <a:buFont typeface="Arial" charset="0"/>
              <a:buChar char="•"/>
            </a:pPr>
            <a:r>
              <a:rPr lang="en-US" sz="1600" dirty="0">
                <a:solidFill>
                  <a:schemeClr val="tx1"/>
                </a:solidFill>
                <a:ea typeface="Arial" charset="0"/>
                <a:cs typeface="Arial" charset="0"/>
              </a:rPr>
              <a:t>Iron</a:t>
            </a:r>
          </a:p>
          <a:p>
            <a:pPr marL="257153" indent="-257153">
              <a:spcBef>
                <a:spcPts val="320"/>
              </a:spcBef>
              <a:spcAft>
                <a:spcPts val="320"/>
              </a:spcAft>
              <a:buFont typeface="Arial" charset="0"/>
              <a:buChar char="•"/>
            </a:pPr>
            <a:r>
              <a:rPr lang="en-US" sz="1600" dirty="0">
                <a:solidFill>
                  <a:schemeClr val="tx1"/>
                </a:solidFill>
                <a:ea typeface="Arial" charset="0"/>
                <a:cs typeface="Arial" charset="0"/>
              </a:rPr>
              <a:t>Sulfur</a:t>
            </a:r>
          </a:p>
          <a:p>
            <a:pPr marL="257153" indent="-257153">
              <a:spcBef>
                <a:spcPts val="320"/>
              </a:spcBef>
              <a:spcAft>
                <a:spcPts val="320"/>
              </a:spcAft>
              <a:buFont typeface="Arial" charset="0"/>
              <a:buChar char="•"/>
            </a:pPr>
            <a:r>
              <a:rPr lang="en-US" sz="1600" dirty="0">
                <a:solidFill>
                  <a:schemeClr val="tx1"/>
                </a:solidFill>
                <a:ea typeface="Arial" charset="0"/>
                <a:cs typeface="Arial" charset="0"/>
              </a:rPr>
              <a:t>Vanadium</a:t>
            </a:r>
          </a:p>
          <a:p>
            <a:pPr marL="257153" indent="-257153">
              <a:spcBef>
                <a:spcPts val="320"/>
              </a:spcBef>
              <a:spcAft>
                <a:spcPts val="320"/>
              </a:spcAft>
              <a:buFont typeface="Arial" charset="0"/>
              <a:buChar char="•"/>
            </a:pPr>
            <a:r>
              <a:rPr lang="en-US" sz="1600" dirty="0">
                <a:solidFill>
                  <a:schemeClr val="tx1"/>
                </a:solidFill>
                <a:ea typeface="Arial" charset="0"/>
                <a:cs typeface="Arial" charset="0"/>
              </a:rPr>
              <a:t>Cobalt</a:t>
            </a:r>
          </a:p>
          <a:p>
            <a:pPr marL="257153" indent="-257153">
              <a:spcBef>
                <a:spcPts val="320"/>
              </a:spcBef>
              <a:spcAft>
                <a:spcPts val="320"/>
              </a:spcAft>
              <a:buFont typeface="Arial" charset="0"/>
              <a:buChar char="•"/>
            </a:pPr>
            <a:r>
              <a:rPr lang="en-US" sz="1600" dirty="0">
                <a:solidFill>
                  <a:schemeClr val="tx1"/>
                </a:solidFill>
                <a:ea typeface="Arial" charset="0"/>
                <a:cs typeface="Arial" charset="0"/>
              </a:rPr>
              <a:t>Rubidium </a:t>
            </a:r>
          </a:p>
        </p:txBody>
      </p:sp>
    </p:spTree>
    <p:extLst>
      <p:ext uri="{BB962C8B-B14F-4D97-AF65-F5344CB8AC3E}">
        <p14:creationId xmlns:p14="http://schemas.microsoft.com/office/powerpoint/2010/main" val="229239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BB8925F-B6BB-49B0-9469-5285B9C99CB3}" type="slidenum">
              <a:rPr lang="en-US" smtClean="0"/>
              <a:t>22</a:t>
            </a:fld>
            <a:endParaRPr lang="en-US"/>
          </a:p>
        </p:txBody>
      </p:sp>
      <p:pic>
        <p:nvPicPr>
          <p:cNvPr id="5" name="Picture 4"/>
          <p:cNvPicPr>
            <a:picLocks noChangeAspect="1"/>
          </p:cNvPicPr>
          <p:nvPr/>
        </p:nvPicPr>
        <p:blipFill>
          <a:blip r:embed="rId3"/>
          <a:stretch>
            <a:fillRect/>
          </a:stretch>
        </p:blipFill>
        <p:spPr>
          <a:xfrm>
            <a:off x="1740233" y="365126"/>
            <a:ext cx="8711533" cy="5811837"/>
          </a:xfrm>
          <a:prstGeom prst="rect">
            <a:avLst/>
          </a:prstGeom>
        </p:spPr>
      </p:pic>
    </p:spTree>
    <p:extLst>
      <p:ext uri="{BB962C8B-B14F-4D97-AF65-F5344CB8AC3E}">
        <p14:creationId xmlns:p14="http://schemas.microsoft.com/office/powerpoint/2010/main" val="227817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85800"/>
            <a:ext cx="10515600" cy="5491163"/>
          </a:xfrm>
        </p:spPr>
        <p:txBody>
          <a:bodyPr>
            <a:noAutofit/>
          </a:bodyPr>
          <a:lstStyle/>
          <a:p>
            <a:r>
              <a:rPr lang="en-US" sz="6600" dirty="0"/>
              <a:t>“We don’t think a lot about addiction here because we’re not trying to design a cessation product at all … anything about health is not on our mind.”</a:t>
            </a:r>
          </a:p>
          <a:p>
            <a:pPr marL="0" indent="0">
              <a:buNone/>
            </a:pPr>
            <a:endParaRPr lang="en-US" sz="6600" dirty="0"/>
          </a:p>
        </p:txBody>
      </p:sp>
      <p:sp>
        <p:nvSpPr>
          <p:cNvPr id="4" name="Slide Number Placeholder 3"/>
          <p:cNvSpPr>
            <a:spLocks noGrp="1"/>
          </p:cNvSpPr>
          <p:nvPr>
            <p:ph type="sldNum" sz="quarter" idx="12"/>
          </p:nvPr>
        </p:nvSpPr>
        <p:spPr/>
        <p:txBody>
          <a:bodyPr/>
          <a:lstStyle/>
          <a:p>
            <a:fld id="{ABB8925F-B6BB-49B0-9469-5285B9C99CB3}" type="slidenum">
              <a:rPr lang="en-US" smtClean="0"/>
              <a:t>23</a:t>
            </a:fld>
            <a:endParaRPr lang="en-US"/>
          </a:p>
        </p:txBody>
      </p:sp>
    </p:spTree>
    <p:extLst>
      <p:ext uri="{BB962C8B-B14F-4D97-AF65-F5344CB8AC3E}">
        <p14:creationId xmlns:p14="http://schemas.microsoft.com/office/powerpoint/2010/main" val="118580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Does the maker of Marlboro cigarettes want to end smoking?</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BB8925F-B6BB-49B0-9469-5285B9C99CB3}" type="slidenum">
              <a:rPr lang="en-US" smtClean="0"/>
              <a:t>24</a:t>
            </a:fld>
            <a:endParaRPr lang="en-US"/>
          </a:p>
        </p:txBody>
      </p:sp>
      <p:pic>
        <p:nvPicPr>
          <p:cNvPr id="5" name="Picture 4"/>
          <p:cNvPicPr>
            <a:picLocks noChangeAspect="1"/>
          </p:cNvPicPr>
          <p:nvPr/>
        </p:nvPicPr>
        <p:blipFill rotWithShape="1">
          <a:blip r:embed="rId3"/>
          <a:srcRect l="6250" t="11556" r="59250" b="56444"/>
          <a:stretch/>
        </p:blipFill>
        <p:spPr>
          <a:xfrm>
            <a:off x="838200" y="1847690"/>
            <a:ext cx="10515599" cy="2743200"/>
          </a:xfrm>
          <a:prstGeom prst="rect">
            <a:avLst/>
          </a:prstGeom>
        </p:spPr>
      </p:pic>
    </p:spTree>
    <p:extLst>
      <p:ext uri="{BB962C8B-B14F-4D97-AF65-F5344CB8AC3E}">
        <p14:creationId xmlns:p14="http://schemas.microsoft.com/office/powerpoint/2010/main" val="231870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to Quitting</a:t>
            </a:r>
            <a:endParaRPr lang="en-US" dirty="0"/>
          </a:p>
        </p:txBody>
      </p:sp>
      <p:sp>
        <p:nvSpPr>
          <p:cNvPr id="3" name="Content Placeholder 2"/>
          <p:cNvSpPr>
            <a:spLocks noGrp="1"/>
          </p:cNvSpPr>
          <p:nvPr>
            <p:ph idx="1"/>
          </p:nvPr>
        </p:nvSpPr>
        <p:spPr/>
        <p:txBody>
          <a:bodyPr>
            <a:normAutofit/>
          </a:bodyPr>
          <a:lstStyle/>
          <a:p>
            <a:r>
              <a:rPr lang="en-US" sz="3600" dirty="0" smtClean="0"/>
              <a:t>Physical addiction to nicotine</a:t>
            </a:r>
          </a:p>
          <a:p>
            <a:r>
              <a:rPr lang="en-US" sz="3600" dirty="0" smtClean="0"/>
              <a:t>Emotional and psychological connections</a:t>
            </a:r>
          </a:p>
          <a:p>
            <a:r>
              <a:rPr lang="en-US" sz="3600" dirty="0" smtClean="0"/>
              <a:t>Behavioral habits</a:t>
            </a:r>
          </a:p>
          <a:p>
            <a:r>
              <a:rPr lang="en-US" sz="3600" dirty="0" smtClean="0"/>
              <a:t>Social connections</a:t>
            </a:r>
          </a:p>
        </p:txBody>
      </p:sp>
      <p:sp>
        <p:nvSpPr>
          <p:cNvPr id="4" name="Slide Number Placeholder 3"/>
          <p:cNvSpPr>
            <a:spLocks noGrp="1"/>
          </p:cNvSpPr>
          <p:nvPr>
            <p:ph type="sldNum" sz="quarter" idx="12"/>
          </p:nvPr>
        </p:nvSpPr>
        <p:spPr/>
        <p:txBody>
          <a:bodyPr/>
          <a:lstStyle/>
          <a:p>
            <a:fld id="{ABB8925F-B6BB-49B0-9469-5285B9C99CB3}" type="slidenum">
              <a:rPr lang="en-US" smtClean="0"/>
              <a:t>25</a:t>
            </a:fld>
            <a:endParaRPr lang="en-US"/>
          </a:p>
        </p:txBody>
      </p:sp>
      <p:sp>
        <p:nvSpPr>
          <p:cNvPr id="5" name="Freeform 108">
            <a:extLst>
              <a:ext uri="{FF2B5EF4-FFF2-40B4-BE49-F238E27FC236}">
                <a16:creationId xmlns:a16="http://schemas.microsoft.com/office/drawing/2014/main" id="{5A924DB7-CF77-4732-B5FC-F278CE2D221F}"/>
              </a:ext>
            </a:extLst>
          </p:cNvPr>
          <p:cNvSpPr/>
          <p:nvPr/>
        </p:nvSpPr>
        <p:spPr>
          <a:xfrm>
            <a:off x="8459298" y="3050223"/>
            <a:ext cx="2894501" cy="3126740"/>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Tree>
    <p:extLst>
      <p:ext uri="{BB962C8B-B14F-4D97-AF65-F5344CB8AC3E}">
        <p14:creationId xmlns:p14="http://schemas.microsoft.com/office/powerpoint/2010/main" val="149702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Signs of Addiction</a:t>
            </a:r>
            <a:endParaRPr lang="en-US" dirty="0"/>
          </a:p>
        </p:txBody>
      </p:sp>
      <p:sp>
        <p:nvSpPr>
          <p:cNvPr id="3" name="Slide Number Placeholder 2"/>
          <p:cNvSpPr>
            <a:spLocks noGrp="1"/>
          </p:cNvSpPr>
          <p:nvPr>
            <p:ph type="sldNum" sz="quarter" idx="12"/>
          </p:nvPr>
        </p:nvSpPr>
        <p:spPr/>
        <p:txBody>
          <a:bodyPr/>
          <a:lstStyle/>
          <a:p>
            <a:fld id="{ABB8925F-B6BB-49B0-9469-5285B9C99CB3}" type="slidenum">
              <a:rPr lang="en-US" smtClean="0"/>
              <a:t>26</a:t>
            </a:fld>
            <a:endParaRPr lang="en-US"/>
          </a:p>
        </p:txBody>
      </p:sp>
      <p:sp>
        <p:nvSpPr>
          <p:cNvPr id="4" name="Rectangle 3"/>
          <p:cNvSpPr/>
          <p:nvPr/>
        </p:nvSpPr>
        <p:spPr>
          <a:xfrm>
            <a:off x="838200" y="1543596"/>
            <a:ext cx="10515599" cy="3416320"/>
          </a:xfrm>
          <a:prstGeom prst="rect">
            <a:avLst/>
          </a:prstGeom>
        </p:spPr>
        <p:txBody>
          <a:bodyPr wrap="square">
            <a:spAutoFit/>
          </a:bodyPr>
          <a:lstStyle/>
          <a:p>
            <a:pPr marL="571500" indent="-571500">
              <a:buFont typeface="Arial" panose="020B0604020202020204" pitchFamily="34" charset="0"/>
              <a:buChar char="•"/>
            </a:pPr>
            <a:r>
              <a:rPr lang="en-US" sz="3600" dirty="0"/>
              <a:t>Cravings, or feeling like they really need to use tobacco</a:t>
            </a:r>
          </a:p>
          <a:p>
            <a:pPr marL="571500" indent="-571500">
              <a:buFont typeface="Arial" panose="020B0604020202020204" pitchFamily="34" charset="0"/>
              <a:buChar char="•"/>
            </a:pPr>
            <a:r>
              <a:rPr lang="en-US" sz="3600" dirty="0"/>
              <a:t>Going out of their way to get tobacco</a:t>
            </a:r>
          </a:p>
          <a:p>
            <a:pPr marL="571500" indent="-571500">
              <a:buFont typeface="Arial" panose="020B0604020202020204" pitchFamily="34" charset="0"/>
              <a:buChar char="•"/>
            </a:pPr>
            <a:r>
              <a:rPr lang="en-US" sz="3600" dirty="0"/>
              <a:t>Feeling anxious or irritable if they want to use tobacco but can’t</a:t>
            </a:r>
          </a:p>
          <a:p>
            <a:pPr marL="571500" indent="-571500">
              <a:buFont typeface="Arial" panose="020B0604020202020204" pitchFamily="34" charset="0"/>
              <a:buChar char="•"/>
            </a:pPr>
            <a:r>
              <a:rPr lang="en-US" sz="3600" dirty="0"/>
              <a:t>Continuing to use tobacco because it is hard to stop</a:t>
            </a:r>
          </a:p>
        </p:txBody>
      </p:sp>
    </p:spTree>
    <p:extLst>
      <p:ext uri="{BB962C8B-B14F-4D97-AF65-F5344CB8AC3E}">
        <p14:creationId xmlns:p14="http://schemas.microsoft.com/office/powerpoint/2010/main" val="266989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Increase Motivation to Quit</a:t>
            </a:r>
            <a:endParaRPr lang="en-US" dirty="0"/>
          </a:p>
        </p:txBody>
      </p:sp>
      <p:sp>
        <p:nvSpPr>
          <p:cNvPr id="3" name="Content Placeholder 2"/>
          <p:cNvSpPr>
            <a:spLocks noGrp="1"/>
          </p:cNvSpPr>
          <p:nvPr>
            <p:ph idx="1"/>
          </p:nvPr>
        </p:nvSpPr>
        <p:spPr/>
        <p:txBody>
          <a:bodyPr/>
          <a:lstStyle/>
          <a:p>
            <a:r>
              <a:rPr lang="en-US" sz="3600" dirty="0" smtClean="0"/>
              <a:t>How is quitting </a:t>
            </a:r>
            <a:r>
              <a:rPr lang="en-US" sz="3600" b="1" dirty="0" smtClean="0">
                <a:solidFill>
                  <a:schemeClr val="accent2"/>
                </a:solidFill>
              </a:rPr>
              <a:t>relevant</a:t>
            </a:r>
            <a:r>
              <a:rPr lang="en-US" sz="3600" dirty="0" smtClean="0"/>
              <a:t> to you?</a:t>
            </a:r>
          </a:p>
          <a:p>
            <a:r>
              <a:rPr lang="en-US" sz="3600" dirty="0" smtClean="0"/>
              <a:t>What do you know about the </a:t>
            </a:r>
            <a:r>
              <a:rPr lang="en-US" sz="3600" b="1" dirty="0" smtClean="0">
                <a:solidFill>
                  <a:schemeClr val="accent2"/>
                </a:solidFill>
              </a:rPr>
              <a:t>risks</a:t>
            </a:r>
            <a:r>
              <a:rPr lang="en-US" sz="3600" dirty="0" smtClean="0"/>
              <a:t>?</a:t>
            </a:r>
          </a:p>
          <a:p>
            <a:r>
              <a:rPr lang="en-US" sz="3600" dirty="0" smtClean="0"/>
              <a:t>What would be </a:t>
            </a:r>
            <a:r>
              <a:rPr lang="en-US" sz="3600" b="1" dirty="0" smtClean="0">
                <a:solidFill>
                  <a:schemeClr val="accent2"/>
                </a:solidFill>
              </a:rPr>
              <a:t>rewarding</a:t>
            </a:r>
            <a:r>
              <a:rPr lang="en-US" sz="3600" dirty="0" smtClean="0"/>
              <a:t> about quitting?</a:t>
            </a:r>
          </a:p>
          <a:p>
            <a:r>
              <a:rPr lang="en-US" sz="3600" dirty="0" smtClean="0"/>
              <a:t>What </a:t>
            </a:r>
            <a:r>
              <a:rPr lang="en-US" sz="3600" b="1" dirty="0" smtClean="0">
                <a:solidFill>
                  <a:schemeClr val="accent2"/>
                </a:solidFill>
              </a:rPr>
              <a:t>roadblocks</a:t>
            </a:r>
            <a:r>
              <a:rPr lang="en-US" sz="3600" dirty="0" smtClean="0"/>
              <a:t> are there to quitting? </a:t>
            </a:r>
          </a:p>
          <a:p>
            <a:r>
              <a:rPr lang="en-US" sz="3600" b="1" dirty="0" smtClean="0">
                <a:solidFill>
                  <a:schemeClr val="accent2"/>
                </a:solidFill>
              </a:rPr>
              <a:t>Repeat! Repeat! Repeat!</a:t>
            </a:r>
          </a:p>
          <a:p>
            <a:endParaRPr lang="en-US" dirty="0"/>
          </a:p>
        </p:txBody>
      </p:sp>
      <p:sp>
        <p:nvSpPr>
          <p:cNvPr id="4" name="Slide Number Placeholder 3"/>
          <p:cNvSpPr>
            <a:spLocks noGrp="1"/>
          </p:cNvSpPr>
          <p:nvPr>
            <p:ph type="sldNum" sz="quarter" idx="12"/>
          </p:nvPr>
        </p:nvSpPr>
        <p:spPr/>
        <p:txBody>
          <a:bodyPr/>
          <a:lstStyle/>
          <a:p>
            <a:fld id="{ABB8925F-B6BB-49B0-9469-5285B9C99CB3}" type="slidenum">
              <a:rPr lang="en-US" smtClean="0"/>
              <a:t>27</a:t>
            </a:fld>
            <a:endParaRPr lang="en-US"/>
          </a:p>
        </p:txBody>
      </p:sp>
    </p:spTree>
    <p:extLst>
      <p:ext uri="{BB962C8B-B14F-4D97-AF65-F5344CB8AC3E}">
        <p14:creationId xmlns:p14="http://schemas.microsoft.com/office/powerpoint/2010/main" val="421902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Beat Your Cravings!</a:t>
            </a:r>
            <a:endParaRPr lang="en-US" dirty="0"/>
          </a:p>
        </p:txBody>
      </p:sp>
      <p:sp>
        <p:nvSpPr>
          <p:cNvPr id="3" name="Slide Number Placeholder 2"/>
          <p:cNvSpPr>
            <a:spLocks noGrp="1"/>
          </p:cNvSpPr>
          <p:nvPr>
            <p:ph type="sldNum" sz="quarter" idx="12"/>
          </p:nvPr>
        </p:nvSpPr>
        <p:spPr/>
        <p:txBody>
          <a:bodyPr/>
          <a:lstStyle/>
          <a:p>
            <a:fld id="{ABB8925F-B6BB-49B0-9469-5285B9C99CB3}" type="slidenum">
              <a:rPr lang="en-US" smtClean="0"/>
              <a:t>28</a:t>
            </a:fld>
            <a:endParaRPr lang="en-US"/>
          </a:p>
        </p:txBody>
      </p:sp>
      <p:sp>
        <p:nvSpPr>
          <p:cNvPr id="5" name="Rounded Rectangle 20">
            <a:extLst>
              <a:ext uri="{FF2B5EF4-FFF2-40B4-BE49-F238E27FC236}">
                <a16:creationId xmlns:a16="http://schemas.microsoft.com/office/drawing/2014/main" id="{E47820A0-9CF2-42E5-87CE-24EAF06097C1}"/>
              </a:ext>
            </a:extLst>
          </p:cNvPr>
          <p:cNvSpPr>
            <a:spLocks noChangeAspect="1"/>
          </p:cNvSpPr>
          <p:nvPr/>
        </p:nvSpPr>
        <p:spPr>
          <a:xfrm rot="2160000">
            <a:off x="4647407" y="3044718"/>
            <a:ext cx="1512697" cy="1595138"/>
          </a:xfrm>
          <a:custGeom>
            <a:avLst/>
            <a:gdLst/>
            <a:ahLst/>
            <a:cxnLst/>
            <a:rect l="l" t="t" r="r" b="b"/>
            <a:pathLst>
              <a:path w="2735240" h="2951283">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6" name="Freeform 47">
            <a:extLst>
              <a:ext uri="{FF2B5EF4-FFF2-40B4-BE49-F238E27FC236}">
                <a16:creationId xmlns:a16="http://schemas.microsoft.com/office/drawing/2014/main" id="{A77247FA-E1BC-4125-9CFA-969C6BFBC585}"/>
              </a:ext>
            </a:extLst>
          </p:cNvPr>
          <p:cNvSpPr>
            <a:spLocks noChangeAspect="1"/>
          </p:cNvSpPr>
          <p:nvPr/>
        </p:nvSpPr>
        <p:spPr>
          <a:xfrm>
            <a:off x="6610619" y="2712010"/>
            <a:ext cx="1877479" cy="1876338"/>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7" name="Rounded Rectangle 5"/>
          <p:cNvSpPr/>
          <p:nvPr/>
        </p:nvSpPr>
        <p:spPr>
          <a:xfrm flipH="1">
            <a:off x="8740659" y="2703285"/>
            <a:ext cx="1993099" cy="1876338"/>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8" name="Freeform 7"/>
          <p:cNvSpPr/>
          <p:nvPr/>
        </p:nvSpPr>
        <p:spPr>
          <a:xfrm>
            <a:off x="2613645" y="2752469"/>
            <a:ext cx="1709411" cy="1835879"/>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9" name="Rounded Rectangle 7"/>
          <p:cNvSpPr/>
          <p:nvPr/>
        </p:nvSpPr>
        <p:spPr>
          <a:xfrm>
            <a:off x="1208952" y="2752470"/>
            <a:ext cx="1152363" cy="1835878"/>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Tree>
    <p:extLst>
      <p:ext uri="{BB962C8B-B14F-4D97-AF65-F5344CB8AC3E}">
        <p14:creationId xmlns:p14="http://schemas.microsoft.com/office/powerpoint/2010/main" val="163414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sp>
        <p:nvSpPr>
          <p:cNvPr id="2" name="Title 1"/>
          <p:cNvSpPr>
            <a:spLocks noGrp="1"/>
          </p:cNvSpPr>
          <p:nvPr>
            <p:ph type="title"/>
          </p:nvPr>
        </p:nvSpPr>
        <p:spPr/>
        <p:txBody>
          <a:bodyPr/>
          <a:lstStyle/>
          <a:p>
            <a:r>
              <a:rPr lang="en-US" dirty="0" smtClean="0"/>
              <a:t>But what about my friends?</a:t>
            </a:r>
            <a:endParaRPr lang="en-US" dirty="0"/>
          </a:p>
        </p:txBody>
      </p:sp>
      <p:sp>
        <p:nvSpPr>
          <p:cNvPr id="3" name="Slide Number Placeholder 2"/>
          <p:cNvSpPr>
            <a:spLocks noGrp="1"/>
          </p:cNvSpPr>
          <p:nvPr>
            <p:ph type="sldNum" sz="quarter" idx="12"/>
          </p:nvPr>
        </p:nvSpPr>
        <p:spPr/>
        <p:txBody>
          <a:bodyPr/>
          <a:lstStyle/>
          <a:p>
            <a:fld id="{ABB8925F-B6BB-49B0-9469-5285B9C99CB3}" type="slidenum">
              <a:rPr lang="en-US" smtClean="0"/>
              <a:t>29</a:t>
            </a:fld>
            <a:endParaRPr lang="en-US"/>
          </a:p>
        </p:txBody>
      </p:sp>
    </p:spTree>
    <p:extLst>
      <p:ext uri="{BB962C8B-B14F-4D97-AF65-F5344CB8AC3E}">
        <p14:creationId xmlns:p14="http://schemas.microsoft.com/office/powerpoint/2010/main" val="352611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52" b="8881"/>
          <a:stretch/>
        </p:blipFill>
        <p:spPr>
          <a:xfrm>
            <a:off x="1301860" y="1136263"/>
            <a:ext cx="9030346" cy="4701408"/>
          </a:xfrm>
          <a:prstGeom prst="rect">
            <a:avLst/>
          </a:prstGeom>
        </p:spPr>
      </p:pic>
      <p:pic>
        <p:nvPicPr>
          <p:cNvPr id="4" name="Picture 3"/>
          <p:cNvPicPr>
            <a:picLocks noChangeAspect="1"/>
          </p:cNvPicPr>
          <p:nvPr/>
        </p:nvPicPr>
        <p:blipFill rotWithShape="1">
          <a:blip r:embed="rId4"/>
          <a:srcRect l="34144" r="31102"/>
          <a:stretch/>
        </p:blipFill>
        <p:spPr>
          <a:xfrm>
            <a:off x="9882755" y="2624840"/>
            <a:ext cx="1177873" cy="3212831"/>
          </a:xfrm>
          <a:prstGeom prst="rect">
            <a:avLst/>
          </a:prstGeom>
        </p:spPr>
      </p:pic>
      <p:sp>
        <p:nvSpPr>
          <p:cNvPr id="3" name="Slide Number Placeholder 2"/>
          <p:cNvSpPr>
            <a:spLocks noGrp="1"/>
          </p:cNvSpPr>
          <p:nvPr>
            <p:ph type="sldNum" sz="quarter" idx="12"/>
          </p:nvPr>
        </p:nvSpPr>
        <p:spPr/>
        <p:txBody>
          <a:bodyPr/>
          <a:lstStyle/>
          <a:p>
            <a:fld id="{ABB8925F-B6BB-49B0-9469-5285B9C99CB3}" type="slidenum">
              <a:rPr lang="en-US" smtClean="0"/>
              <a:t>3</a:t>
            </a:fld>
            <a:endParaRPr lang="en-US"/>
          </a:p>
        </p:txBody>
      </p:sp>
    </p:spTree>
    <p:extLst>
      <p:ext uri="{BB962C8B-B14F-4D97-AF65-F5344CB8AC3E}">
        <p14:creationId xmlns:p14="http://schemas.microsoft.com/office/powerpoint/2010/main" val="8684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to Quit</a:t>
            </a:r>
            <a:endParaRPr lang="en-US" dirty="0"/>
          </a:p>
        </p:txBody>
      </p:sp>
      <p:sp>
        <p:nvSpPr>
          <p:cNvPr id="4" name="Content Placeholder 3"/>
          <p:cNvSpPr>
            <a:spLocks noGrp="1"/>
          </p:cNvSpPr>
          <p:nvPr>
            <p:ph idx="1"/>
          </p:nvPr>
        </p:nvSpPr>
        <p:spPr/>
        <p:txBody>
          <a:bodyPr>
            <a:normAutofit/>
          </a:bodyPr>
          <a:lstStyle/>
          <a:p>
            <a:r>
              <a:rPr lang="en-US" sz="3600" dirty="0" smtClean="0"/>
              <a:t>“QUITKY” to 797979</a:t>
            </a:r>
          </a:p>
          <a:p>
            <a:r>
              <a:rPr lang="en-US" sz="3600" dirty="0" smtClean="0">
                <a:hlinkClick r:id="rId3"/>
              </a:rPr>
              <a:t>www.quitnowky.org</a:t>
            </a:r>
            <a:endParaRPr lang="en-US" sz="3600" dirty="0" smtClean="0"/>
          </a:p>
          <a:p>
            <a:r>
              <a:rPr lang="en-US" sz="3600" dirty="0" smtClean="0"/>
              <a:t>“QUIT” to 202-804-9884</a:t>
            </a:r>
          </a:p>
          <a:p>
            <a:r>
              <a:rPr lang="en-US" sz="3600" dirty="0">
                <a:hlinkClick r:id="rId4"/>
              </a:rPr>
              <a:t>www.thisisquitting.org</a:t>
            </a:r>
            <a:endParaRPr lang="en-US" sz="3600" dirty="0" smtClean="0"/>
          </a:p>
          <a:p>
            <a:r>
              <a:rPr lang="en-US" sz="3600" dirty="0" smtClean="0"/>
              <a:t>Smokefree.teen.gov</a:t>
            </a:r>
          </a:p>
          <a:p>
            <a:endParaRPr lang="en-US" sz="3600" dirty="0"/>
          </a:p>
        </p:txBody>
      </p:sp>
      <p:sp>
        <p:nvSpPr>
          <p:cNvPr id="3" name="Slide Number Placeholder 2"/>
          <p:cNvSpPr>
            <a:spLocks noGrp="1"/>
          </p:cNvSpPr>
          <p:nvPr>
            <p:ph type="sldNum" sz="quarter" idx="12"/>
          </p:nvPr>
        </p:nvSpPr>
        <p:spPr/>
        <p:txBody>
          <a:bodyPr/>
          <a:lstStyle/>
          <a:p>
            <a:fld id="{ABB8925F-B6BB-49B0-9469-5285B9C99CB3}" type="slidenum">
              <a:rPr lang="en-US" smtClean="0"/>
              <a:t>30</a:t>
            </a:fld>
            <a:endParaRPr lang="en-US"/>
          </a:p>
        </p:txBody>
      </p:sp>
    </p:spTree>
    <p:extLst>
      <p:ext uri="{BB962C8B-B14F-4D97-AF65-F5344CB8AC3E}">
        <p14:creationId xmlns:p14="http://schemas.microsoft.com/office/powerpoint/2010/main" val="313344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Barriers to Reducing Tobacco Use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BB8925F-B6BB-49B0-9469-5285B9C99CB3}" type="slidenum">
              <a:rPr lang="en-US" smtClean="0"/>
              <a:t>31</a:t>
            </a:fld>
            <a:endParaRPr lang="en-US"/>
          </a:p>
        </p:txBody>
      </p:sp>
      <p:sp>
        <p:nvSpPr>
          <p:cNvPr id="5" name="Text Box 1028"/>
          <p:cNvSpPr txBox="1">
            <a:spLocks noChangeArrowheads="1"/>
          </p:cNvSpPr>
          <p:nvPr/>
        </p:nvSpPr>
        <p:spPr bwMode="auto">
          <a:xfrm>
            <a:off x="6695439" y="1387747"/>
            <a:ext cx="5527040" cy="3768852"/>
          </a:xfrm>
          <a:prstGeom prst="rect">
            <a:avLst/>
          </a:prstGeom>
          <a:noFill/>
          <a:ln w="9525">
            <a:noFill/>
            <a:miter lim="800000"/>
            <a:headEnd/>
            <a:tailEnd/>
          </a:ln>
        </p:spPr>
        <p:txBody>
          <a:bodyPr wrap="square" anchor="ctr">
            <a:spAutoFit/>
          </a:bodyPr>
          <a:lstStyle/>
          <a:p>
            <a:pPr marL="365754" indent="-365754">
              <a:lnSpc>
                <a:spcPct val="90000"/>
              </a:lnSpc>
              <a:spcBef>
                <a:spcPct val="60000"/>
              </a:spcBef>
              <a:buFont typeface="Arial"/>
              <a:buChar char="•"/>
            </a:pPr>
            <a:r>
              <a:rPr lang="en-US" sz="2844" dirty="0">
                <a:latin typeface="+mj-lt"/>
              </a:rPr>
              <a:t>Tobacco easily accessible</a:t>
            </a:r>
          </a:p>
          <a:p>
            <a:pPr marL="365754" indent="-365754">
              <a:lnSpc>
                <a:spcPct val="90000"/>
              </a:lnSpc>
              <a:spcBef>
                <a:spcPct val="60000"/>
              </a:spcBef>
              <a:buFont typeface="Arial"/>
              <a:buChar char="•"/>
            </a:pPr>
            <a:r>
              <a:rPr lang="en-US" sz="2844" dirty="0">
                <a:latin typeface="+mj-lt"/>
              </a:rPr>
              <a:t>Smoking in public legal</a:t>
            </a:r>
          </a:p>
          <a:p>
            <a:pPr marL="365754" indent="-365754">
              <a:lnSpc>
                <a:spcPct val="90000"/>
              </a:lnSpc>
              <a:spcBef>
                <a:spcPct val="60000"/>
              </a:spcBef>
              <a:buFont typeface="Arial"/>
              <a:buChar char="•"/>
            </a:pPr>
            <a:r>
              <a:rPr lang="en-US" sz="2844" dirty="0">
                <a:latin typeface="+mj-lt"/>
              </a:rPr>
              <a:t>Unfettered advertising</a:t>
            </a:r>
          </a:p>
          <a:p>
            <a:pPr marL="365754" indent="-365754">
              <a:lnSpc>
                <a:spcPct val="90000"/>
              </a:lnSpc>
              <a:spcBef>
                <a:spcPct val="60000"/>
              </a:spcBef>
              <a:buFont typeface="Arial"/>
              <a:buChar char="•"/>
            </a:pPr>
            <a:r>
              <a:rPr lang="en-US" sz="2844" dirty="0">
                <a:latin typeface="+mj-lt"/>
              </a:rPr>
              <a:t>Poor access to cessation help </a:t>
            </a:r>
          </a:p>
          <a:p>
            <a:pPr marL="243836" indent="-243836">
              <a:lnSpc>
                <a:spcPct val="90000"/>
              </a:lnSpc>
              <a:spcBef>
                <a:spcPct val="60000"/>
              </a:spcBef>
            </a:pPr>
            <a:endParaRPr lang="en-US" sz="2844" b="1" dirty="0">
              <a:solidFill>
                <a:srgbClr val="0E66AF"/>
              </a:solidFill>
              <a:latin typeface="Calibri" panose="020F0502020204030204" pitchFamily="34" charset="0"/>
            </a:endParaRPr>
          </a:p>
          <a:p>
            <a:pPr marL="243836" indent="-243836">
              <a:lnSpc>
                <a:spcPct val="90000"/>
              </a:lnSpc>
              <a:spcBef>
                <a:spcPct val="60000"/>
              </a:spcBef>
            </a:pPr>
            <a:endParaRPr lang="en-US" sz="2844" b="1" dirty="0">
              <a:solidFill>
                <a:srgbClr val="0E66AF"/>
              </a:solidFill>
              <a:latin typeface="Calibri" panose="020F0502020204030204" pitchFamily="34" charset="0"/>
            </a:endParaRPr>
          </a:p>
        </p:txBody>
      </p:sp>
      <p:sp>
        <p:nvSpPr>
          <p:cNvPr id="6" name="Text Box 1029"/>
          <p:cNvSpPr txBox="1">
            <a:spLocks noChangeArrowheads="1"/>
          </p:cNvSpPr>
          <p:nvPr/>
        </p:nvSpPr>
        <p:spPr bwMode="auto">
          <a:xfrm>
            <a:off x="0" y="3202150"/>
            <a:ext cx="2113280" cy="552011"/>
          </a:xfrm>
          <a:prstGeom prst="rect">
            <a:avLst/>
          </a:prstGeom>
          <a:noFill/>
          <a:ln w="9525">
            <a:noFill/>
            <a:miter lim="800000"/>
            <a:headEnd/>
            <a:tailEnd/>
          </a:ln>
        </p:spPr>
        <p:txBody>
          <a:bodyPr anchor="ctr">
            <a:spAutoFit/>
          </a:bodyPr>
          <a:lstStyle/>
          <a:p>
            <a:pPr eaLnBrk="0" hangingPunct="0"/>
            <a:r>
              <a:rPr lang="en-US" sz="2987" b="1" dirty="0">
                <a:solidFill>
                  <a:srgbClr val="0E66AF"/>
                </a:solidFill>
                <a:latin typeface="+mj-lt"/>
              </a:rPr>
              <a:t>Individual</a:t>
            </a:r>
            <a:endParaRPr lang="en-US" sz="2987" dirty="0">
              <a:solidFill>
                <a:srgbClr val="0E66AF"/>
              </a:solidFill>
              <a:latin typeface="+mj-lt"/>
            </a:endParaRPr>
          </a:p>
        </p:txBody>
      </p:sp>
      <p:sp>
        <p:nvSpPr>
          <p:cNvPr id="7" name="Oval 6"/>
          <p:cNvSpPr/>
          <p:nvPr/>
        </p:nvSpPr>
        <p:spPr>
          <a:xfrm>
            <a:off x="2194560" y="3117824"/>
            <a:ext cx="2357120" cy="2275840"/>
          </a:xfrm>
          <a:prstGeom prst="ellipse">
            <a:avLst/>
          </a:prstGeom>
          <a:solidFill>
            <a:srgbClr val="0E66A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FFFFFF"/>
                </a:solidFill>
                <a:latin typeface="+mj-lt"/>
              </a:rPr>
              <a:t>Tobacco Addiction</a:t>
            </a:r>
          </a:p>
        </p:txBody>
      </p:sp>
      <p:grpSp>
        <p:nvGrpSpPr>
          <p:cNvPr id="8" name="Group 9"/>
          <p:cNvGrpSpPr>
            <a:grpSpLocks/>
          </p:cNvGrpSpPr>
          <p:nvPr/>
        </p:nvGrpSpPr>
        <p:grpSpPr bwMode="auto">
          <a:xfrm>
            <a:off x="304801" y="3944173"/>
            <a:ext cx="2182707" cy="2424853"/>
            <a:chOff x="828" y="2320"/>
            <a:chExt cx="1289" cy="1432"/>
          </a:xfrm>
          <a:solidFill>
            <a:schemeClr val="tx1">
              <a:lumMod val="40000"/>
              <a:lumOff val="60000"/>
            </a:schemeClr>
          </a:solidFill>
        </p:grpSpPr>
        <p:sp>
          <p:nvSpPr>
            <p:cNvPr id="9" name="Freeform 13"/>
            <p:cNvSpPr>
              <a:spLocks/>
            </p:cNvSpPr>
            <p:nvPr/>
          </p:nvSpPr>
          <p:spPr bwMode="auto">
            <a:xfrm>
              <a:off x="828" y="2320"/>
              <a:ext cx="1289" cy="1432"/>
            </a:xfrm>
            <a:custGeom>
              <a:avLst/>
              <a:gdLst>
                <a:gd name="T0" fmla="*/ 1 w 2578"/>
                <a:gd name="T1" fmla="*/ 0 h 2866"/>
                <a:gd name="T2" fmla="*/ 1 w 2578"/>
                <a:gd name="T3" fmla="*/ 0 h 2866"/>
                <a:gd name="T4" fmla="*/ 1 w 2578"/>
                <a:gd name="T5" fmla="*/ 0 h 2866"/>
                <a:gd name="T6" fmla="*/ 1 w 2578"/>
                <a:gd name="T7" fmla="*/ 0 h 2866"/>
                <a:gd name="T8" fmla="*/ 1 w 2578"/>
                <a:gd name="T9" fmla="*/ 0 h 2866"/>
                <a:gd name="T10" fmla="*/ 1 w 2578"/>
                <a:gd name="T11" fmla="*/ 0 h 2866"/>
                <a:gd name="T12" fmla="*/ 1 w 2578"/>
                <a:gd name="T13" fmla="*/ 0 h 2866"/>
                <a:gd name="T14" fmla="*/ 1 w 2578"/>
                <a:gd name="T15" fmla="*/ 0 h 2866"/>
                <a:gd name="T16" fmla="*/ 1 w 2578"/>
                <a:gd name="T17" fmla="*/ 0 h 2866"/>
                <a:gd name="T18" fmla="*/ 1 w 2578"/>
                <a:gd name="T19" fmla="*/ 0 h 2866"/>
                <a:gd name="T20" fmla="*/ 1 w 2578"/>
                <a:gd name="T21" fmla="*/ 0 h 2866"/>
                <a:gd name="T22" fmla="*/ 1 w 2578"/>
                <a:gd name="T23" fmla="*/ 0 h 2866"/>
                <a:gd name="T24" fmla="*/ 1 w 2578"/>
                <a:gd name="T25" fmla="*/ 0 h 2866"/>
                <a:gd name="T26" fmla="*/ 1 w 2578"/>
                <a:gd name="T27" fmla="*/ 0 h 2866"/>
                <a:gd name="T28" fmla="*/ 1 w 2578"/>
                <a:gd name="T29" fmla="*/ 0 h 2866"/>
                <a:gd name="T30" fmla="*/ 1 w 2578"/>
                <a:gd name="T31" fmla="*/ 0 h 2866"/>
                <a:gd name="T32" fmla="*/ 1 w 2578"/>
                <a:gd name="T33" fmla="*/ 0 h 2866"/>
                <a:gd name="T34" fmla="*/ 1 w 2578"/>
                <a:gd name="T35" fmla="*/ 0 h 2866"/>
                <a:gd name="T36" fmla="*/ 1 w 2578"/>
                <a:gd name="T37" fmla="*/ 0 h 2866"/>
                <a:gd name="T38" fmla="*/ 1 w 2578"/>
                <a:gd name="T39" fmla="*/ 0 h 2866"/>
                <a:gd name="T40" fmla="*/ 1 w 2578"/>
                <a:gd name="T41" fmla="*/ 0 h 2866"/>
                <a:gd name="T42" fmla="*/ 1 w 2578"/>
                <a:gd name="T43" fmla="*/ 0 h 2866"/>
                <a:gd name="T44" fmla="*/ 1 w 2578"/>
                <a:gd name="T45" fmla="*/ 0 h 2866"/>
                <a:gd name="T46" fmla="*/ 1 w 2578"/>
                <a:gd name="T47" fmla="*/ 0 h 2866"/>
                <a:gd name="T48" fmla="*/ 1 w 2578"/>
                <a:gd name="T49" fmla="*/ 0 h 2866"/>
                <a:gd name="T50" fmla="*/ 1 w 2578"/>
                <a:gd name="T51" fmla="*/ 0 h 2866"/>
                <a:gd name="T52" fmla="*/ 1 w 2578"/>
                <a:gd name="T53" fmla="*/ 0 h 2866"/>
                <a:gd name="T54" fmla="*/ 1 w 2578"/>
                <a:gd name="T55" fmla="*/ 0 h 2866"/>
                <a:gd name="T56" fmla="*/ 1 w 2578"/>
                <a:gd name="T57" fmla="*/ 0 h 2866"/>
                <a:gd name="T58" fmla="*/ 1 w 2578"/>
                <a:gd name="T59" fmla="*/ 0 h 2866"/>
                <a:gd name="T60" fmla="*/ 1 w 2578"/>
                <a:gd name="T61" fmla="*/ 0 h 2866"/>
                <a:gd name="T62" fmla="*/ 1 w 2578"/>
                <a:gd name="T63" fmla="*/ 0 h 2866"/>
                <a:gd name="T64" fmla="*/ 1 w 2578"/>
                <a:gd name="T65" fmla="*/ 0 h 2866"/>
                <a:gd name="T66" fmla="*/ 1 w 2578"/>
                <a:gd name="T67" fmla="*/ 0 h 2866"/>
                <a:gd name="T68" fmla="*/ 1 w 2578"/>
                <a:gd name="T69" fmla="*/ 0 h 2866"/>
                <a:gd name="T70" fmla="*/ 1 w 2578"/>
                <a:gd name="T71" fmla="*/ 0 h 2866"/>
                <a:gd name="T72" fmla="*/ 1 w 2578"/>
                <a:gd name="T73" fmla="*/ 0 h 2866"/>
                <a:gd name="T74" fmla="*/ 1 w 2578"/>
                <a:gd name="T75" fmla="*/ 0 h 2866"/>
                <a:gd name="T76" fmla="*/ 1 w 2578"/>
                <a:gd name="T77" fmla="*/ 0 h 2866"/>
                <a:gd name="T78" fmla="*/ 1 w 2578"/>
                <a:gd name="T79" fmla="*/ 0 h 2866"/>
                <a:gd name="T80" fmla="*/ 1 w 2578"/>
                <a:gd name="T81" fmla="*/ 0 h 2866"/>
                <a:gd name="T82" fmla="*/ 1 w 2578"/>
                <a:gd name="T83" fmla="*/ 0 h 2866"/>
                <a:gd name="T84" fmla="*/ 1 w 2578"/>
                <a:gd name="T85" fmla="*/ 0 h 2866"/>
                <a:gd name="T86" fmla="*/ 1 w 2578"/>
                <a:gd name="T87" fmla="*/ 0 h 2866"/>
                <a:gd name="T88" fmla="*/ 1 w 2578"/>
                <a:gd name="T89" fmla="*/ 0 h 2866"/>
                <a:gd name="T90" fmla="*/ 1 w 2578"/>
                <a:gd name="T91" fmla="*/ 0 h 2866"/>
                <a:gd name="T92" fmla="*/ 1 w 2578"/>
                <a:gd name="T93" fmla="*/ 0 h 2866"/>
                <a:gd name="T94" fmla="*/ 1 w 2578"/>
                <a:gd name="T95" fmla="*/ 0 h 2866"/>
                <a:gd name="T96" fmla="*/ 1 w 2578"/>
                <a:gd name="T97" fmla="*/ 0 h 2866"/>
                <a:gd name="T98" fmla="*/ 1 w 2578"/>
                <a:gd name="T99" fmla="*/ 0 h 2866"/>
                <a:gd name="T100" fmla="*/ 1 w 2578"/>
                <a:gd name="T101" fmla="*/ 0 h 2866"/>
                <a:gd name="T102" fmla="*/ 1 w 2578"/>
                <a:gd name="T103" fmla="*/ 0 h 2866"/>
                <a:gd name="T104" fmla="*/ 1 w 2578"/>
                <a:gd name="T105" fmla="*/ 0 h 2866"/>
                <a:gd name="T106" fmla="*/ 0 w 2578"/>
                <a:gd name="T107" fmla="*/ 0 h 2866"/>
                <a:gd name="T108" fmla="*/ 1 w 2578"/>
                <a:gd name="T109" fmla="*/ 0 h 2866"/>
                <a:gd name="T110" fmla="*/ 1 w 2578"/>
                <a:gd name="T111" fmla="*/ 0 h 28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78"/>
                <a:gd name="T169" fmla="*/ 0 h 2866"/>
                <a:gd name="T170" fmla="*/ 2578 w 2578"/>
                <a:gd name="T171" fmla="*/ 2866 h 28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78" h="2866">
                  <a:moveTo>
                    <a:pt x="12" y="2482"/>
                  </a:moveTo>
                  <a:lnTo>
                    <a:pt x="562" y="1374"/>
                  </a:lnTo>
                  <a:lnTo>
                    <a:pt x="962" y="580"/>
                  </a:lnTo>
                  <a:lnTo>
                    <a:pt x="1320" y="400"/>
                  </a:lnTo>
                  <a:lnTo>
                    <a:pt x="1333" y="356"/>
                  </a:lnTo>
                  <a:lnTo>
                    <a:pt x="1351" y="313"/>
                  </a:lnTo>
                  <a:lnTo>
                    <a:pt x="1378" y="276"/>
                  </a:lnTo>
                  <a:lnTo>
                    <a:pt x="1408" y="242"/>
                  </a:lnTo>
                  <a:lnTo>
                    <a:pt x="1441" y="212"/>
                  </a:lnTo>
                  <a:lnTo>
                    <a:pt x="1478" y="191"/>
                  </a:lnTo>
                  <a:lnTo>
                    <a:pt x="1519" y="171"/>
                  </a:lnTo>
                  <a:lnTo>
                    <a:pt x="1558" y="157"/>
                  </a:lnTo>
                  <a:lnTo>
                    <a:pt x="1600" y="152"/>
                  </a:lnTo>
                  <a:lnTo>
                    <a:pt x="1638" y="154"/>
                  </a:lnTo>
                  <a:lnTo>
                    <a:pt x="1677" y="160"/>
                  </a:lnTo>
                  <a:lnTo>
                    <a:pt x="1716" y="176"/>
                  </a:lnTo>
                  <a:lnTo>
                    <a:pt x="1746" y="201"/>
                  </a:lnTo>
                  <a:lnTo>
                    <a:pt x="1774" y="234"/>
                  </a:lnTo>
                  <a:lnTo>
                    <a:pt x="1800" y="276"/>
                  </a:lnTo>
                  <a:lnTo>
                    <a:pt x="1817" y="328"/>
                  </a:lnTo>
                  <a:lnTo>
                    <a:pt x="2371" y="149"/>
                  </a:lnTo>
                  <a:lnTo>
                    <a:pt x="2362" y="108"/>
                  </a:lnTo>
                  <a:lnTo>
                    <a:pt x="2367" y="65"/>
                  </a:lnTo>
                  <a:lnTo>
                    <a:pt x="2373" y="43"/>
                  </a:lnTo>
                  <a:lnTo>
                    <a:pt x="2380" y="26"/>
                  </a:lnTo>
                  <a:lnTo>
                    <a:pt x="2396" y="9"/>
                  </a:lnTo>
                  <a:lnTo>
                    <a:pt x="2414" y="0"/>
                  </a:lnTo>
                  <a:lnTo>
                    <a:pt x="2578" y="473"/>
                  </a:lnTo>
                  <a:lnTo>
                    <a:pt x="1413" y="847"/>
                  </a:lnTo>
                  <a:lnTo>
                    <a:pt x="1112" y="1316"/>
                  </a:lnTo>
                  <a:lnTo>
                    <a:pt x="1422" y="1759"/>
                  </a:lnTo>
                  <a:lnTo>
                    <a:pt x="1433" y="1779"/>
                  </a:lnTo>
                  <a:lnTo>
                    <a:pt x="1436" y="1798"/>
                  </a:lnTo>
                  <a:lnTo>
                    <a:pt x="1434" y="1815"/>
                  </a:lnTo>
                  <a:lnTo>
                    <a:pt x="1424" y="1836"/>
                  </a:lnTo>
                  <a:lnTo>
                    <a:pt x="1056" y="2402"/>
                  </a:lnTo>
                  <a:lnTo>
                    <a:pt x="1036" y="2390"/>
                  </a:lnTo>
                  <a:lnTo>
                    <a:pt x="1088" y="2465"/>
                  </a:lnTo>
                  <a:lnTo>
                    <a:pt x="1171" y="2433"/>
                  </a:lnTo>
                  <a:lnTo>
                    <a:pt x="1199" y="2512"/>
                  </a:lnTo>
                  <a:lnTo>
                    <a:pt x="1030" y="2572"/>
                  </a:lnTo>
                  <a:lnTo>
                    <a:pt x="808" y="2444"/>
                  </a:lnTo>
                  <a:lnTo>
                    <a:pt x="865" y="2296"/>
                  </a:lnTo>
                  <a:lnTo>
                    <a:pt x="826" y="2278"/>
                  </a:lnTo>
                  <a:lnTo>
                    <a:pt x="1098" y="1836"/>
                  </a:lnTo>
                  <a:lnTo>
                    <a:pt x="858" y="1632"/>
                  </a:lnTo>
                  <a:lnTo>
                    <a:pt x="550" y="2121"/>
                  </a:lnTo>
                  <a:lnTo>
                    <a:pt x="238" y="2608"/>
                  </a:lnTo>
                  <a:lnTo>
                    <a:pt x="185" y="2579"/>
                  </a:lnTo>
                  <a:lnTo>
                    <a:pt x="271" y="2751"/>
                  </a:lnTo>
                  <a:lnTo>
                    <a:pt x="344" y="2725"/>
                  </a:lnTo>
                  <a:lnTo>
                    <a:pt x="370" y="2804"/>
                  </a:lnTo>
                  <a:lnTo>
                    <a:pt x="203" y="2866"/>
                  </a:lnTo>
                  <a:lnTo>
                    <a:pt x="0" y="2658"/>
                  </a:lnTo>
                  <a:lnTo>
                    <a:pt x="63" y="2511"/>
                  </a:lnTo>
                  <a:lnTo>
                    <a:pt x="12" y="2482"/>
                  </a:lnTo>
                  <a:close/>
                </a:path>
              </a:pathLst>
            </a:custGeom>
            <a:grpFill/>
            <a:ln w="9525" cmpd="sng">
              <a:solidFill>
                <a:srgbClr val="000000"/>
              </a:solidFill>
              <a:round/>
              <a:headEnd/>
              <a:tailEnd/>
            </a:ln>
          </p:spPr>
          <p:txBody>
            <a:bodyPr/>
            <a:lstStyle/>
            <a:p>
              <a:endParaRPr lang="en-US" sz="1707" dirty="0"/>
            </a:p>
          </p:txBody>
        </p:sp>
        <p:sp>
          <p:nvSpPr>
            <p:cNvPr id="10" name="Freeform 14"/>
            <p:cNvSpPr>
              <a:spLocks/>
            </p:cNvSpPr>
            <p:nvPr/>
          </p:nvSpPr>
          <p:spPr bwMode="auto">
            <a:xfrm>
              <a:off x="828" y="2320"/>
              <a:ext cx="1289" cy="1432"/>
            </a:xfrm>
            <a:custGeom>
              <a:avLst/>
              <a:gdLst>
                <a:gd name="T0" fmla="*/ 1 w 2578"/>
                <a:gd name="T1" fmla="*/ 0 h 2866"/>
                <a:gd name="T2" fmla="*/ 1 w 2578"/>
                <a:gd name="T3" fmla="*/ 0 h 2866"/>
                <a:gd name="T4" fmla="*/ 1 w 2578"/>
                <a:gd name="T5" fmla="*/ 0 h 2866"/>
                <a:gd name="T6" fmla="*/ 1 w 2578"/>
                <a:gd name="T7" fmla="*/ 0 h 2866"/>
                <a:gd name="T8" fmla="*/ 1 w 2578"/>
                <a:gd name="T9" fmla="*/ 0 h 2866"/>
                <a:gd name="T10" fmla="*/ 1 w 2578"/>
                <a:gd name="T11" fmla="*/ 0 h 2866"/>
                <a:gd name="T12" fmla="*/ 1 w 2578"/>
                <a:gd name="T13" fmla="*/ 0 h 2866"/>
                <a:gd name="T14" fmla="*/ 1 w 2578"/>
                <a:gd name="T15" fmla="*/ 0 h 2866"/>
                <a:gd name="T16" fmla="*/ 1 w 2578"/>
                <a:gd name="T17" fmla="*/ 0 h 2866"/>
                <a:gd name="T18" fmla="*/ 1 w 2578"/>
                <a:gd name="T19" fmla="*/ 0 h 2866"/>
                <a:gd name="T20" fmla="*/ 1 w 2578"/>
                <a:gd name="T21" fmla="*/ 0 h 2866"/>
                <a:gd name="T22" fmla="*/ 1 w 2578"/>
                <a:gd name="T23" fmla="*/ 0 h 2866"/>
                <a:gd name="T24" fmla="*/ 1 w 2578"/>
                <a:gd name="T25" fmla="*/ 0 h 2866"/>
                <a:gd name="T26" fmla="*/ 1 w 2578"/>
                <a:gd name="T27" fmla="*/ 0 h 2866"/>
                <a:gd name="T28" fmla="*/ 1 w 2578"/>
                <a:gd name="T29" fmla="*/ 0 h 2866"/>
                <a:gd name="T30" fmla="*/ 1 w 2578"/>
                <a:gd name="T31" fmla="*/ 0 h 2866"/>
                <a:gd name="T32" fmla="*/ 1 w 2578"/>
                <a:gd name="T33" fmla="*/ 0 h 2866"/>
                <a:gd name="T34" fmla="*/ 1 w 2578"/>
                <a:gd name="T35" fmla="*/ 0 h 2866"/>
                <a:gd name="T36" fmla="*/ 1 w 2578"/>
                <a:gd name="T37" fmla="*/ 0 h 2866"/>
                <a:gd name="T38" fmla="*/ 1 w 2578"/>
                <a:gd name="T39" fmla="*/ 0 h 2866"/>
                <a:gd name="T40" fmla="*/ 1 w 2578"/>
                <a:gd name="T41" fmla="*/ 0 h 2866"/>
                <a:gd name="T42" fmla="*/ 1 w 2578"/>
                <a:gd name="T43" fmla="*/ 0 h 2866"/>
                <a:gd name="T44" fmla="*/ 1 w 2578"/>
                <a:gd name="T45" fmla="*/ 0 h 2866"/>
                <a:gd name="T46" fmla="*/ 1 w 2578"/>
                <a:gd name="T47" fmla="*/ 0 h 2866"/>
                <a:gd name="T48" fmla="*/ 1 w 2578"/>
                <a:gd name="T49" fmla="*/ 0 h 2866"/>
                <a:gd name="T50" fmla="*/ 1 w 2578"/>
                <a:gd name="T51" fmla="*/ 0 h 2866"/>
                <a:gd name="T52" fmla="*/ 1 w 2578"/>
                <a:gd name="T53" fmla="*/ 0 h 2866"/>
                <a:gd name="T54" fmla="*/ 1 w 2578"/>
                <a:gd name="T55" fmla="*/ 0 h 2866"/>
                <a:gd name="T56" fmla="*/ 1 w 2578"/>
                <a:gd name="T57" fmla="*/ 0 h 2866"/>
                <a:gd name="T58" fmla="*/ 1 w 2578"/>
                <a:gd name="T59" fmla="*/ 0 h 2866"/>
                <a:gd name="T60" fmla="*/ 1 w 2578"/>
                <a:gd name="T61" fmla="*/ 0 h 2866"/>
                <a:gd name="T62" fmla="*/ 1 w 2578"/>
                <a:gd name="T63" fmla="*/ 0 h 2866"/>
                <a:gd name="T64" fmla="*/ 1 w 2578"/>
                <a:gd name="T65" fmla="*/ 0 h 2866"/>
                <a:gd name="T66" fmla="*/ 1 w 2578"/>
                <a:gd name="T67" fmla="*/ 0 h 2866"/>
                <a:gd name="T68" fmla="*/ 1 w 2578"/>
                <a:gd name="T69" fmla="*/ 0 h 2866"/>
                <a:gd name="T70" fmla="*/ 1 w 2578"/>
                <a:gd name="T71" fmla="*/ 0 h 2866"/>
                <a:gd name="T72" fmla="*/ 1 w 2578"/>
                <a:gd name="T73" fmla="*/ 0 h 2866"/>
                <a:gd name="T74" fmla="*/ 1 w 2578"/>
                <a:gd name="T75" fmla="*/ 0 h 2866"/>
                <a:gd name="T76" fmla="*/ 1 w 2578"/>
                <a:gd name="T77" fmla="*/ 0 h 2866"/>
                <a:gd name="T78" fmla="*/ 1 w 2578"/>
                <a:gd name="T79" fmla="*/ 0 h 2866"/>
                <a:gd name="T80" fmla="*/ 1 w 2578"/>
                <a:gd name="T81" fmla="*/ 0 h 2866"/>
                <a:gd name="T82" fmla="*/ 1 w 2578"/>
                <a:gd name="T83" fmla="*/ 0 h 2866"/>
                <a:gd name="T84" fmla="*/ 1 w 2578"/>
                <a:gd name="T85" fmla="*/ 0 h 2866"/>
                <a:gd name="T86" fmla="*/ 1 w 2578"/>
                <a:gd name="T87" fmla="*/ 0 h 2866"/>
                <a:gd name="T88" fmla="*/ 1 w 2578"/>
                <a:gd name="T89" fmla="*/ 0 h 2866"/>
                <a:gd name="T90" fmla="*/ 1 w 2578"/>
                <a:gd name="T91" fmla="*/ 0 h 2866"/>
                <a:gd name="T92" fmla="*/ 1 w 2578"/>
                <a:gd name="T93" fmla="*/ 0 h 2866"/>
                <a:gd name="T94" fmla="*/ 1 w 2578"/>
                <a:gd name="T95" fmla="*/ 0 h 2866"/>
                <a:gd name="T96" fmla="*/ 1 w 2578"/>
                <a:gd name="T97" fmla="*/ 0 h 2866"/>
                <a:gd name="T98" fmla="*/ 1 w 2578"/>
                <a:gd name="T99" fmla="*/ 0 h 2866"/>
                <a:gd name="T100" fmla="*/ 1 w 2578"/>
                <a:gd name="T101" fmla="*/ 0 h 2866"/>
                <a:gd name="T102" fmla="*/ 1 w 2578"/>
                <a:gd name="T103" fmla="*/ 0 h 2866"/>
                <a:gd name="T104" fmla="*/ 1 w 2578"/>
                <a:gd name="T105" fmla="*/ 0 h 2866"/>
                <a:gd name="T106" fmla="*/ 0 w 2578"/>
                <a:gd name="T107" fmla="*/ 0 h 2866"/>
                <a:gd name="T108" fmla="*/ 1 w 2578"/>
                <a:gd name="T109" fmla="*/ 0 h 2866"/>
                <a:gd name="T110" fmla="*/ 1 w 2578"/>
                <a:gd name="T111" fmla="*/ 0 h 28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78"/>
                <a:gd name="T169" fmla="*/ 0 h 2866"/>
                <a:gd name="T170" fmla="*/ 2578 w 2578"/>
                <a:gd name="T171" fmla="*/ 2866 h 28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78" h="2866">
                  <a:moveTo>
                    <a:pt x="12" y="2482"/>
                  </a:moveTo>
                  <a:lnTo>
                    <a:pt x="562" y="1374"/>
                  </a:lnTo>
                  <a:lnTo>
                    <a:pt x="962" y="580"/>
                  </a:lnTo>
                  <a:lnTo>
                    <a:pt x="1320" y="400"/>
                  </a:lnTo>
                  <a:lnTo>
                    <a:pt x="1333" y="356"/>
                  </a:lnTo>
                  <a:lnTo>
                    <a:pt x="1351" y="313"/>
                  </a:lnTo>
                  <a:lnTo>
                    <a:pt x="1378" y="276"/>
                  </a:lnTo>
                  <a:lnTo>
                    <a:pt x="1408" y="242"/>
                  </a:lnTo>
                  <a:lnTo>
                    <a:pt x="1441" y="212"/>
                  </a:lnTo>
                  <a:lnTo>
                    <a:pt x="1478" y="191"/>
                  </a:lnTo>
                  <a:lnTo>
                    <a:pt x="1519" y="171"/>
                  </a:lnTo>
                  <a:lnTo>
                    <a:pt x="1558" y="157"/>
                  </a:lnTo>
                  <a:lnTo>
                    <a:pt x="1600" y="152"/>
                  </a:lnTo>
                  <a:lnTo>
                    <a:pt x="1638" y="154"/>
                  </a:lnTo>
                  <a:lnTo>
                    <a:pt x="1677" y="160"/>
                  </a:lnTo>
                  <a:lnTo>
                    <a:pt x="1716" y="176"/>
                  </a:lnTo>
                  <a:lnTo>
                    <a:pt x="1746" y="201"/>
                  </a:lnTo>
                  <a:lnTo>
                    <a:pt x="1774" y="234"/>
                  </a:lnTo>
                  <a:lnTo>
                    <a:pt x="1800" y="276"/>
                  </a:lnTo>
                  <a:lnTo>
                    <a:pt x="1817" y="328"/>
                  </a:lnTo>
                  <a:lnTo>
                    <a:pt x="2371" y="149"/>
                  </a:lnTo>
                  <a:lnTo>
                    <a:pt x="2362" y="108"/>
                  </a:lnTo>
                  <a:lnTo>
                    <a:pt x="2367" y="65"/>
                  </a:lnTo>
                  <a:lnTo>
                    <a:pt x="2373" y="43"/>
                  </a:lnTo>
                  <a:lnTo>
                    <a:pt x="2380" y="26"/>
                  </a:lnTo>
                  <a:lnTo>
                    <a:pt x="2396" y="9"/>
                  </a:lnTo>
                  <a:lnTo>
                    <a:pt x="2414" y="0"/>
                  </a:lnTo>
                  <a:lnTo>
                    <a:pt x="2578" y="473"/>
                  </a:lnTo>
                  <a:lnTo>
                    <a:pt x="1413" y="847"/>
                  </a:lnTo>
                  <a:lnTo>
                    <a:pt x="1112" y="1316"/>
                  </a:lnTo>
                  <a:lnTo>
                    <a:pt x="1422" y="1759"/>
                  </a:lnTo>
                  <a:lnTo>
                    <a:pt x="1433" y="1779"/>
                  </a:lnTo>
                  <a:lnTo>
                    <a:pt x="1436" y="1798"/>
                  </a:lnTo>
                  <a:lnTo>
                    <a:pt x="1434" y="1815"/>
                  </a:lnTo>
                  <a:lnTo>
                    <a:pt x="1424" y="1836"/>
                  </a:lnTo>
                  <a:lnTo>
                    <a:pt x="1056" y="2402"/>
                  </a:lnTo>
                  <a:lnTo>
                    <a:pt x="1036" y="2390"/>
                  </a:lnTo>
                  <a:lnTo>
                    <a:pt x="1088" y="2465"/>
                  </a:lnTo>
                  <a:lnTo>
                    <a:pt x="1171" y="2433"/>
                  </a:lnTo>
                  <a:lnTo>
                    <a:pt x="1199" y="2512"/>
                  </a:lnTo>
                  <a:lnTo>
                    <a:pt x="1030" y="2572"/>
                  </a:lnTo>
                  <a:lnTo>
                    <a:pt x="808" y="2444"/>
                  </a:lnTo>
                  <a:lnTo>
                    <a:pt x="865" y="2296"/>
                  </a:lnTo>
                  <a:lnTo>
                    <a:pt x="826" y="2278"/>
                  </a:lnTo>
                  <a:lnTo>
                    <a:pt x="1098" y="1836"/>
                  </a:lnTo>
                  <a:lnTo>
                    <a:pt x="858" y="1632"/>
                  </a:lnTo>
                  <a:lnTo>
                    <a:pt x="550" y="2121"/>
                  </a:lnTo>
                  <a:lnTo>
                    <a:pt x="238" y="2608"/>
                  </a:lnTo>
                  <a:lnTo>
                    <a:pt x="185" y="2579"/>
                  </a:lnTo>
                  <a:lnTo>
                    <a:pt x="271" y="2751"/>
                  </a:lnTo>
                  <a:lnTo>
                    <a:pt x="344" y="2725"/>
                  </a:lnTo>
                  <a:lnTo>
                    <a:pt x="370" y="2804"/>
                  </a:lnTo>
                  <a:lnTo>
                    <a:pt x="203" y="2866"/>
                  </a:lnTo>
                  <a:lnTo>
                    <a:pt x="0" y="2658"/>
                  </a:lnTo>
                  <a:lnTo>
                    <a:pt x="63" y="2511"/>
                  </a:lnTo>
                  <a:lnTo>
                    <a:pt x="12" y="2482"/>
                  </a:lnTo>
                  <a:close/>
                </a:path>
              </a:pathLst>
            </a:custGeom>
            <a:grpFill/>
            <a:ln w="9525" cmpd="sng">
              <a:solidFill>
                <a:srgbClr val="000000"/>
              </a:solidFill>
              <a:round/>
              <a:headEnd/>
              <a:tailEnd/>
            </a:ln>
          </p:spPr>
          <p:txBody>
            <a:bodyPr/>
            <a:lstStyle/>
            <a:p>
              <a:endParaRPr lang="en-US" sz="1707" dirty="0"/>
            </a:p>
          </p:txBody>
        </p:sp>
        <p:sp>
          <p:nvSpPr>
            <p:cNvPr id="11" name="Line 1034"/>
            <p:cNvSpPr>
              <a:spLocks noChangeShapeType="1"/>
            </p:cNvSpPr>
            <p:nvPr/>
          </p:nvSpPr>
          <p:spPr bwMode="auto">
            <a:xfrm flipH="1" flipV="1">
              <a:off x="860" y="3575"/>
              <a:ext cx="61" cy="34"/>
            </a:xfrm>
            <a:prstGeom prst="line">
              <a:avLst/>
            </a:prstGeom>
            <a:grpFill/>
            <a:ln w="9525">
              <a:solidFill>
                <a:srgbClr val="000000"/>
              </a:solidFill>
              <a:round/>
              <a:headEnd/>
              <a:tailEnd/>
            </a:ln>
          </p:spPr>
          <p:txBody>
            <a:bodyPr/>
            <a:lstStyle/>
            <a:p>
              <a:endParaRPr lang="en-US" sz="1707" dirty="0"/>
            </a:p>
          </p:txBody>
        </p:sp>
        <p:sp>
          <p:nvSpPr>
            <p:cNvPr id="12" name="Line 1035"/>
            <p:cNvSpPr>
              <a:spLocks noChangeShapeType="1"/>
            </p:cNvSpPr>
            <p:nvPr/>
          </p:nvSpPr>
          <p:spPr bwMode="auto">
            <a:xfrm>
              <a:off x="1261" y="3468"/>
              <a:ext cx="85" cy="47"/>
            </a:xfrm>
            <a:prstGeom prst="line">
              <a:avLst/>
            </a:prstGeom>
            <a:grpFill/>
            <a:ln w="9525">
              <a:solidFill>
                <a:srgbClr val="000000"/>
              </a:solidFill>
              <a:round/>
              <a:headEnd/>
              <a:tailEnd/>
            </a:ln>
          </p:spPr>
          <p:txBody>
            <a:bodyPr/>
            <a:lstStyle/>
            <a:p>
              <a:endParaRPr lang="en-US" sz="1707" dirty="0"/>
            </a:p>
          </p:txBody>
        </p:sp>
        <p:sp>
          <p:nvSpPr>
            <p:cNvPr id="13" name="Line 1036"/>
            <p:cNvSpPr>
              <a:spLocks noChangeShapeType="1"/>
            </p:cNvSpPr>
            <p:nvPr/>
          </p:nvSpPr>
          <p:spPr bwMode="auto">
            <a:xfrm flipV="1">
              <a:off x="1354" y="3552"/>
              <a:ext cx="18" cy="5"/>
            </a:xfrm>
            <a:prstGeom prst="line">
              <a:avLst/>
            </a:prstGeom>
            <a:grpFill/>
            <a:ln w="9525">
              <a:solidFill>
                <a:srgbClr val="000000"/>
              </a:solidFill>
              <a:round/>
              <a:headEnd/>
              <a:tailEnd/>
            </a:ln>
          </p:spPr>
          <p:txBody>
            <a:bodyPr/>
            <a:lstStyle/>
            <a:p>
              <a:endParaRPr lang="en-US" sz="1707" dirty="0"/>
            </a:p>
          </p:txBody>
        </p:sp>
        <p:sp>
          <p:nvSpPr>
            <p:cNvPr id="14" name="Freeform 18"/>
            <p:cNvSpPr>
              <a:spLocks/>
            </p:cNvSpPr>
            <p:nvPr/>
          </p:nvSpPr>
          <p:spPr bwMode="auto">
            <a:xfrm>
              <a:off x="1431" y="2398"/>
              <a:ext cx="632" cy="359"/>
            </a:xfrm>
            <a:custGeom>
              <a:avLst/>
              <a:gdLst>
                <a:gd name="T0" fmla="*/ 1 w 1263"/>
                <a:gd name="T1" fmla="*/ 0 h 720"/>
                <a:gd name="T2" fmla="*/ 1 w 1263"/>
                <a:gd name="T3" fmla="*/ 0 h 720"/>
                <a:gd name="T4" fmla="*/ 1 w 1263"/>
                <a:gd name="T5" fmla="*/ 0 h 720"/>
                <a:gd name="T6" fmla="*/ 1 w 1263"/>
                <a:gd name="T7" fmla="*/ 0 h 720"/>
                <a:gd name="T8" fmla="*/ 1 w 1263"/>
                <a:gd name="T9" fmla="*/ 0 h 720"/>
                <a:gd name="T10" fmla="*/ 1 w 1263"/>
                <a:gd name="T11" fmla="*/ 0 h 720"/>
                <a:gd name="T12" fmla="*/ 1 w 1263"/>
                <a:gd name="T13" fmla="*/ 0 h 720"/>
                <a:gd name="T14" fmla="*/ 1 w 1263"/>
                <a:gd name="T15" fmla="*/ 0 h 720"/>
                <a:gd name="T16" fmla="*/ 1 w 1263"/>
                <a:gd name="T17" fmla="*/ 0 h 720"/>
                <a:gd name="T18" fmla="*/ 1 w 1263"/>
                <a:gd name="T19" fmla="*/ 0 h 720"/>
                <a:gd name="T20" fmla="*/ 0 w 1263"/>
                <a:gd name="T21" fmla="*/ 0 h 720"/>
                <a:gd name="T22" fmla="*/ 0 w 1263"/>
                <a:gd name="T23" fmla="*/ 0 h 720"/>
                <a:gd name="T24" fmla="*/ 1 w 1263"/>
                <a:gd name="T25" fmla="*/ 0 h 720"/>
                <a:gd name="T26" fmla="*/ 1 w 1263"/>
                <a:gd name="T27" fmla="*/ 0 h 720"/>
                <a:gd name="T28" fmla="*/ 1 w 1263"/>
                <a:gd name="T29" fmla="*/ 0 h 720"/>
                <a:gd name="T30" fmla="*/ 1 w 1263"/>
                <a:gd name="T31" fmla="*/ 0 h 720"/>
                <a:gd name="T32" fmla="*/ 1 w 1263"/>
                <a:gd name="T33" fmla="*/ 0 h 720"/>
                <a:gd name="T34" fmla="*/ 1 w 1263"/>
                <a:gd name="T35" fmla="*/ 0 h 720"/>
                <a:gd name="T36" fmla="*/ 1 w 1263"/>
                <a:gd name="T37" fmla="*/ 0 h 720"/>
                <a:gd name="T38" fmla="*/ 1 w 1263"/>
                <a:gd name="T39" fmla="*/ 0 h 720"/>
                <a:gd name="T40" fmla="*/ 1 w 1263"/>
                <a:gd name="T41" fmla="*/ 0 h 720"/>
                <a:gd name="T42" fmla="*/ 1 w 1263"/>
                <a:gd name="T43" fmla="*/ 0 h 720"/>
                <a:gd name="T44" fmla="*/ 1 w 1263"/>
                <a:gd name="T45" fmla="*/ 0 h 720"/>
                <a:gd name="T46" fmla="*/ 1 w 1263"/>
                <a:gd name="T47" fmla="*/ 0 h 7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63"/>
                <a:gd name="T73" fmla="*/ 0 h 720"/>
                <a:gd name="T74" fmla="*/ 1263 w 1263"/>
                <a:gd name="T75" fmla="*/ 720 h 7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63" h="720">
                  <a:moveTo>
                    <a:pt x="207" y="691"/>
                  </a:moveTo>
                  <a:lnTo>
                    <a:pt x="129" y="715"/>
                  </a:lnTo>
                  <a:lnTo>
                    <a:pt x="110" y="720"/>
                  </a:lnTo>
                  <a:lnTo>
                    <a:pt x="91" y="720"/>
                  </a:lnTo>
                  <a:lnTo>
                    <a:pt x="71" y="716"/>
                  </a:lnTo>
                  <a:lnTo>
                    <a:pt x="52" y="708"/>
                  </a:lnTo>
                  <a:lnTo>
                    <a:pt x="36" y="699"/>
                  </a:lnTo>
                  <a:lnTo>
                    <a:pt x="20" y="684"/>
                  </a:lnTo>
                  <a:lnTo>
                    <a:pt x="13" y="666"/>
                  </a:lnTo>
                  <a:lnTo>
                    <a:pt x="3" y="648"/>
                  </a:lnTo>
                  <a:lnTo>
                    <a:pt x="0" y="628"/>
                  </a:lnTo>
                  <a:lnTo>
                    <a:pt x="0" y="608"/>
                  </a:lnTo>
                  <a:lnTo>
                    <a:pt x="3" y="588"/>
                  </a:lnTo>
                  <a:lnTo>
                    <a:pt x="13" y="570"/>
                  </a:lnTo>
                  <a:lnTo>
                    <a:pt x="31" y="540"/>
                  </a:lnTo>
                  <a:lnTo>
                    <a:pt x="50" y="528"/>
                  </a:lnTo>
                  <a:lnTo>
                    <a:pt x="68" y="519"/>
                  </a:lnTo>
                  <a:lnTo>
                    <a:pt x="1217" y="152"/>
                  </a:lnTo>
                  <a:lnTo>
                    <a:pt x="1208" y="109"/>
                  </a:lnTo>
                  <a:lnTo>
                    <a:pt x="1215" y="65"/>
                  </a:lnTo>
                  <a:lnTo>
                    <a:pt x="1220" y="44"/>
                  </a:lnTo>
                  <a:lnTo>
                    <a:pt x="1231" y="26"/>
                  </a:lnTo>
                  <a:lnTo>
                    <a:pt x="1245" y="12"/>
                  </a:lnTo>
                  <a:lnTo>
                    <a:pt x="1263" y="0"/>
                  </a:lnTo>
                </a:path>
              </a:pathLst>
            </a:custGeom>
            <a:grpFill/>
            <a:ln w="9525" cmpd="sng">
              <a:solidFill>
                <a:srgbClr val="000000"/>
              </a:solidFill>
              <a:prstDash val="solid"/>
              <a:round/>
              <a:headEnd/>
              <a:tailEnd/>
            </a:ln>
          </p:spPr>
          <p:txBody>
            <a:bodyPr/>
            <a:lstStyle/>
            <a:p>
              <a:endParaRPr lang="en-US" sz="1707" dirty="0"/>
            </a:p>
          </p:txBody>
        </p:sp>
        <p:sp>
          <p:nvSpPr>
            <p:cNvPr id="15" name="Freeform 19"/>
            <p:cNvSpPr>
              <a:spLocks/>
            </p:cNvSpPr>
            <p:nvPr/>
          </p:nvSpPr>
          <p:spPr bwMode="auto">
            <a:xfrm>
              <a:off x="1702" y="2484"/>
              <a:ext cx="38" cy="97"/>
            </a:xfrm>
            <a:custGeom>
              <a:avLst/>
              <a:gdLst>
                <a:gd name="T0" fmla="*/ 1 w 75"/>
                <a:gd name="T1" fmla="*/ 0 h 195"/>
                <a:gd name="T2" fmla="*/ 1 w 75"/>
                <a:gd name="T3" fmla="*/ 0 h 195"/>
                <a:gd name="T4" fmla="*/ 1 w 75"/>
                <a:gd name="T5" fmla="*/ 0 h 195"/>
                <a:gd name="T6" fmla="*/ 1 w 75"/>
                <a:gd name="T7" fmla="*/ 0 h 195"/>
                <a:gd name="T8" fmla="*/ 1 w 75"/>
                <a:gd name="T9" fmla="*/ 0 h 195"/>
                <a:gd name="T10" fmla="*/ 1 w 75"/>
                <a:gd name="T11" fmla="*/ 0 h 195"/>
                <a:gd name="T12" fmla="*/ 1 w 75"/>
                <a:gd name="T13" fmla="*/ 0 h 195"/>
                <a:gd name="T14" fmla="*/ 1 w 75"/>
                <a:gd name="T15" fmla="*/ 0 h 195"/>
                <a:gd name="T16" fmla="*/ 0 w 75"/>
                <a:gd name="T17" fmla="*/ 0 h 1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95"/>
                <a:gd name="T29" fmla="*/ 75 w 75"/>
                <a:gd name="T30" fmla="*/ 195 h 1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95">
                  <a:moveTo>
                    <a:pt x="69" y="0"/>
                  </a:moveTo>
                  <a:lnTo>
                    <a:pt x="74" y="25"/>
                  </a:lnTo>
                  <a:lnTo>
                    <a:pt x="75" y="51"/>
                  </a:lnTo>
                  <a:lnTo>
                    <a:pt x="73" y="76"/>
                  </a:lnTo>
                  <a:lnTo>
                    <a:pt x="66" y="101"/>
                  </a:lnTo>
                  <a:lnTo>
                    <a:pt x="55" y="127"/>
                  </a:lnTo>
                  <a:lnTo>
                    <a:pt x="43" y="151"/>
                  </a:lnTo>
                  <a:lnTo>
                    <a:pt x="23" y="175"/>
                  </a:lnTo>
                  <a:lnTo>
                    <a:pt x="0" y="195"/>
                  </a:lnTo>
                </a:path>
              </a:pathLst>
            </a:custGeom>
            <a:grpFill/>
            <a:ln w="9525" cmpd="sng">
              <a:solidFill>
                <a:srgbClr val="000000"/>
              </a:solidFill>
              <a:prstDash val="solid"/>
              <a:round/>
              <a:headEnd/>
              <a:tailEnd/>
            </a:ln>
          </p:spPr>
          <p:txBody>
            <a:bodyPr/>
            <a:lstStyle/>
            <a:p>
              <a:endParaRPr lang="en-US" sz="1707" dirty="0"/>
            </a:p>
          </p:txBody>
        </p:sp>
        <p:sp>
          <p:nvSpPr>
            <p:cNvPr id="16" name="Freeform 20"/>
            <p:cNvSpPr>
              <a:spLocks/>
            </p:cNvSpPr>
            <p:nvPr/>
          </p:nvSpPr>
          <p:spPr bwMode="auto">
            <a:xfrm>
              <a:off x="1487" y="2520"/>
              <a:ext cx="63" cy="109"/>
            </a:xfrm>
            <a:custGeom>
              <a:avLst/>
              <a:gdLst>
                <a:gd name="T0" fmla="*/ 1 w 125"/>
                <a:gd name="T1" fmla="*/ 0 h 220"/>
                <a:gd name="T2" fmla="*/ 1 w 125"/>
                <a:gd name="T3" fmla="*/ 0 h 220"/>
                <a:gd name="T4" fmla="*/ 1 w 125"/>
                <a:gd name="T5" fmla="*/ 0 h 220"/>
                <a:gd name="T6" fmla="*/ 1 w 125"/>
                <a:gd name="T7" fmla="*/ 0 h 220"/>
                <a:gd name="T8" fmla="*/ 1 w 125"/>
                <a:gd name="T9" fmla="*/ 0 h 220"/>
                <a:gd name="T10" fmla="*/ 1 w 125"/>
                <a:gd name="T11" fmla="*/ 0 h 220"/>
                <a:gd name="T12" fmla="*/ 1 w 125"/>
                <a:gd name="T13" fmla="*/ 0 h 220"/>
                <a:gd name="T14" fmla="*/ 0 w 125"/>
                <a:gd name="T15" fmla="*/ 0 h 220"/>
                <a:gd name="T16" fmla="*/ 1 w 125"/>
                <a:gd name="T17" fmla="*/ 0 h 2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220"/>
                <a:gd name="T29" fmla="*/ 125 w 125"/>
                <a:gd name="T30" fmla="*/ 220 h 2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220">
                  <a:moveTo>
                    <a:pt x="125" y="220"/>
                  </a:moveTo>
                  <a:lnTo>
                    <a:pt x="95" y="207"/>
                  </a:lnTo>
                  <a:lnTo>
                    <a:pt x="66" y="187"/>
                  </a:lnTo>
                  <a:lnTo>
                    <a:pt x="43" y="161"/>
                  </a:lnTo>
                  <a:lnTo>
                    <a:pt x="24" y="130"/>
                  </a:lnTo>
                  <a:lnTo>
                    <a:pt x="9" y="100"/>
                  </a:lnTo>
                  <a:lnTo>
                    <a:pt x="2" y="67"/>
                  </a:lnTo>
                  <a:lnTo>
                    <a:pt x="0" y="33"/>
                  </a:lnTo>
                  <a:lnTo>
                    <a:pt x="1" y="0"/>
                  </a:lnTo>
                </a:path>
              </a:pathLst>
            </a:custGeom>
            <a:grpFill/>
            <a:ln w="9525" cmpd="sng">
              <a:solidFill>
                <a:srgbClr val="000000"/>
              </a:solidFill>
              <a:prstDash val="solid"/>
              <a:round/>
              <a:headEnd/>
              <a:tailEnd/>
            </a:ln>
          </p:spPr>
          <p:txBody>
            <a:bodyPr/>
            <a:lstStyle/>
            <a:p>
              <a:endParaRPr lang="en-US" sz="1707" dirty="0"/>
            </a:p>
          </p:txBody>
        </p:sp>
      </p:grpSp>
      <p:sp>
        <p:nvSpPr>
          <p:cNvPr id="17" name="Right Triangle 16"/>
          <p:cNvSpPr/>
          <p:nvPr/>
        </p:nvSpPr>
        <p:spPr>
          <a:xfrm flipH="1">
            <a:off x="304800" y="3944173"/>
            <a:ext cx="7981441" cy="2533227"/>
          </a:xfrm>
          <a:prstGeom prst="rtTriangle">
            <a:avLst/>
          </a:prstGeom>
          <a:solidFill>
            <a:schemeClr val="bg2">
              <a:lumMod val="25000"/>
            </a:schemeClr>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922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Facilitators to Reducing Tobacco Use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BB8925F-B6BB-49B0-9469-5285B9C99CB3}" type="slidenum">
              <a:rPr lang="en-US" smtClean="0"/>
              <a:t>32</a:t>
            </a:fld>
            <a:endParaRPr lang="en-US"/>
          </a:p>
        </p:txBody>
      </p:sp>
      <p:sp>
        <p:nvSpPr>
          <p:cNvPr id="5" name="Right Triangle 4"/>
          <p:cNvSpPr/>
          <p:nvPr/>
        </p:nvSpPr>
        <p:spPr>
          <a:xfrm>
            <a:off x="469150" y="4337482"/>
            <a:ext cx="7633450" cy="2109163"/>
          </a:xfrm>
          <a:prstGeom prst="rtTriangle">
            <a:avLst/>
          </a:prstGeom>
          <a:solidFill>
            <a:srgbClr val="000000">
              <a:lumMod val="25000"/>
            </a:srgbClr>
          </a:solidFill>
          <a:ln w="9525" cap="flat" cmpd="sng" algn="ctr">
            <a:solidFill>
              <a:srgbClr val="000000"/>
            </a:solidFill>
            <a:prstDash val="solid"/>
          </a:ln>
          <a:effectLst>
            <a:outerShdw blurRad="57150" dist="38100" dir="5400000" algn="ctr" rotWithShape="0">
              <a:srgbClr val="0F6FC6">
                <a:shade val="9000"/>
                <a:satMod val="105000"/>
                <a:alpha val="4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onstantia"/>
              <a:ea typeface="+mn-ea"/>
              <a:cs typeface="+mn-cs"/>
            </a:endParaRPr>
          </a:p>
        </p:txBody>
      </p:sp>
      <p:sp>
        <p:nvSpPr>
          <p:cNvPr id="6" name="Text Box 1029"/>
          <p:cNvSpPr txBox="1">
            <a:spLocks noChangeArrowheads="1"/>
          </p:cNvSpPr>
          <p:nvPr/>
        </p:nvSpPr>
        <p:spPr bwMode="auto">
          <a:xfrm>
            <a:off x="611464" y="2665327"/>
            <a:ext cx="1623735" cy="415498"/>
          </a:xfrm>
          <a:prstGeom prst="rect">
            <a:avLst/>
          </a:prstGeom>
          <a:noFill/>
          <a:ln w="9525">
            <a:noFill/>
            <a:miter lim="800000"/>
            <a:headEnd/>
            <a:tailEnd/>
          </a:ln>
        </p:spPr>
        <p:txBody>
          <a:bodyPr wrap="square" anchor="ct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100" b="1" i="0" u="none" strike="noStrike" kern="1200" cap="none" spc="0" normalizeH="0" baseline="0" noProof="0" dirty="0" smtClean="0">
                <a:ln>
                  <a:noFill/>
                </a:ln>
                <a:solidFill>
                  <a:srgbClr val="0E66AF"/>
                </a:solidFill>
                <a:effectLst/>
                <a:uLnTx/>
                <a:uFillTx/>
              </a:rPr>
              <a:t>Individual</a:t>
            </a:r>
            <a:endParaRPr kumimoji="0" lang="en-US" sz="2100" b="0" i="0" u="none" strike="noStrike" kern="1200" cap="none" spc="0" normalizeH="0" baseline="0" noProof="0" dirty="0" smtClean="0">
              <a:ln>
                <a:noFill/>
              </a:ln>
              <a:solidFill>
                <a:srgbClr val="0E66AF"/>
              </a:solidFill>
              <a:effectLst/>
              <a:uLnTx/>
              <a:uFillTx/>
            </a:endParaRPr>
          </a:p>
        </p:txBody>
      </p:sp>
      <p:sp>
        <p:nvSpPr>
          <p:cNvPr id="7" name="Oval 6"/>
          <p:cNvSpPr/>
          <p:nvPr/>
        </p:nvSpPr>
        <p:spPr>
          <a:xfrm>
            <a:off x="3612862" y="3419122"/>
            <a:ext cx="2116226" cy="1978557"/>
          </a:xfrm>
          <a:prstGeom prst="ellipse">
            <a:avLst/>
          </a:prstGeom>
          <a:solidFill>
            <a:srgbClr val="0E66AF"/>
          </a:solidFill>
          <a:ln w="9525" cap="flat" cmpd="sng" algn="ctr">
            <a:solidFill>
              <a:srgbClr val="000000"/>
            </a:solidFill>
            <a:prstDash val="solid"/>
          </a:ln>
          <a:effectLst>
            <a:outerShdw blurRad="57150" dist="38100" dir="5400000" algn="ctr" rotWithShape="0">
              <a:srgbClr val="0F6FC6">
                <a:shade val="9000"/>
                <a:satMod val="105000"/>
                <a:alpha val="4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Constantia"/>
                <a:ea typeface="+mn-ea"/>
                <a:cs typeface="+mn-cs"/>
              </a:rPr>
              <a:t>Tobacco Addiction</a:t>
            </a:r>
          </a:p>
        </p:txBody>
      </p:sp>
      <p:grpSp>
        <p:nvGrpSpPr>
          <p:cNvPr id="8" name="Group 9"/>
          <p:cNvGrpSpPr>
            <a:grpSpLocks/>
          </p:cNvGrpSpPr>
          <p:nvPr/>
        </p:nvGrpSpPr>
        <p:grpSpPr bwMode="auto">
          <a:xfrm rot="1992718">
            <a:off x="1135172" y="2503488"/>
            <a:ext cx="2559698" cy="2667673"/>
            <a:chOff x="828" y="2320"/>
            <a:chExt cx="1289" cy="1432"/>
          </a:xfrm>
          <a:solidFill>
            <a:sysClr val="window" lastClr="FFFFFF">
              <a:lumMod val="60000"/>
              <a:lumOff val="40000"/>
            </a:sysClr>
          </a:solidFill>
        </p:grpSpPr>
        <p:sp>
          <p:nvSpPr>
            <p:cNvPr id="9" name="Freeform 13"/>
            <p:cNvSpPr>
              <a:spLocks/>
            </p:cNvSpPr>
            <p:nvPr/>
          </p:nvSpPr>
          <p:spPr bwMode="auto">
            <a:xfrm>
              <a:off x="828" y="2320"/>
              <a:ext cx="1289" cy="1432"/>
            </a:xfrm>
            <a:custGeom>
              <a:avLst/>
              <a:gdLst>
                <a:gd name="T0" fmla="*/ 1 w 2578"/>
                <a:gd name="T1" fmla="*/ 0 h 2866"/>
                <a:gd name="T2" fmla="*/ 1 w 2578"/>
                <a:gd name="T3" fmla="*/ 0 h 2866"/>
                <a:gd name="T4" fmla="*/ 1 w 2578"/>
                <a:gd name="T5" fmla="*/ 0 h 2866"/>
                <a:gd name="T6" fmla="*/ 1 w 2578"/>
                <a:gd name="T7" fmla="*/ 0 h 2866"/>
                <a:gd name="T8" fmla="*/ 1 w 2578"/>
                <a:gd name="T9" fmla="*/ 0 h 2866"/>
                <a:gd name="T10" fmla="*/ 1 w 2578"/>
                <a:gd name="T11" fmla="*/ 0 h 2866"/>
                <a:gd name="T12" fmla="*/ 1 w 2578"/>
                <a:gd name="T13" fmla="*/ 0 h 2866"/>
                <a:gd name="T14" fmla="*/ 1 w 2578"/>
                <a:gd name="T15" fmla="*/ 0 h 2866"/>
                <a:gd name="T16" fmla="*/ 1 w 2578"/>
                <a:gd name="T17" fmla="*/ 0 h 2866"/>
                <a:gd name="T18" fmla="*/ 1 w 2578"/>
                <a:gd name="T19" fmla="*/ 0 h 2866"/>
                <a:gd name="T20" fmla="*/ 1 w 2578"/>
                <a:gd name="T21" fmla="*/ 0 h 2866"/>
                <a:gd name="T22" fmla="*/ 1 w 2578"/>
                <a:gd name="T23" fmla="*/ 0 h 2866"/>
                <a:gd name="T24" fmla="*/ 1 w 2578"/>
                <a:gd name="T25" fmla="*/ 0 h 2866"/>
                <a:gd name="T26" fmla="*/ 1 w 2578"/>
                <a:gd name="T27" fmla="*/ 0 h 2866"/>
                <a:gd name="T28" fmla="*/ 1 w 2578"/>
                <a:gd name="T29" fmla="*/ 0 h 2866"/>
                <a:gd name="T30" fmla="*/ 1 w 2578"/>
                <a:gd name="T31" fmla="*/ 0 h 2866"/>
                <a:gd name="T32" fmla="*/ 1 w 2578"/>
                <a:gd name="T33" fmla="*/ 0 h 2866"/>
                <a:gd name="T34" fmla="*/ 1 w 2578"/>
                <a:gd name="T35" fmla="*/ 0 h 2866"/>
                <a:gd name="T36" fmla="*/ 1 w 2578"/>
                <a:gd name="T37" fmla="*/ 0 h 2866"/>
                <a:gd name="T38" fmla="*/ 1 w 2578"/>
                <a:gd name="T39" fmla="*/ 0 h 2866"/>
                <a:gd name="T40" fmla="*/ 1 w 2578"/>
                <a:gd name="T41" fmla="*/ 0 h 2866"/>
                <a:gd name="T42" fmla="*/ 1 w 2578"/>
                <a:gd name="T43" fmla="*/ 0 h 2866"/>
                <a:gd name="T44" fmla="*/ 1 w 2578"/>
                <a:gd name="T45" fmla="*/ 0 h 2866"/>
                <a:gd name="T46" fmla="*/ 1 w 2578"/>
                <a:gd name="T47" fmla="*/ 0 h 2866"/>
                <a:gd name="T48" fmla="*/ 1 w 2578"/>
                <a:gd name="T49" fmla="*/ 0 h 2866"/>
                <a:gd name="T50" fmla="*/ 1 w 2578"/>
                <a:gd name="T51" fmla="*/ 0 h 2866"/>
                <a:gd name="T52" fmla="*/ 1 w 2578"/>
                <a:gd name="T53" fmla="*/ 0 h 2866"/>
                <a:gd name="T54" fmla="*/ 1 w 2578"/>
                <a:gd name="T55" fmla="*/ 0 h 2866"/>
                <a:gd name="T56" fmla="*/ 1 w 2578"/>
                <a:gd name="T57" fmla="*/ 0 h 2866"/>
                <a:gd name="T58" fmla="*/ 1 w 2578"/>
                <a:gd name="T59" fmla="*/ 0 h 2866"/>
                <a:gd name="T60" fmla="*/ 1 w 2578"/>
                <a:gd name="T61" fmla="*/ 0 h 2866"/>
                <a:gd name="T62" fmla="*/ 1 w 2578"/>
                <a:gd name="T63" fmla="*/ 0 h 2866"/>
                <a:gd name="T64" fmla="*/ 1 w 2578"/>
                <a:gd name="T65" fmla="*/ 0 h 2866"/>
                <a:gd name="T66" fmla="*/ 1 w 2578"/>
                <a:gd name="T67" fmla="*/ 0 h 2866"/>
                <a:gd name="T68" fmla="*/ 1 w 2578"/>
                <a:gd name="T69" fmla="*/ 0 h 2866"/>
                <a:gd name="T70" fmla="*/ 1 w 2578"/>
                <a:gd name="T71" fmla="*/ 0 h 2866"/>
                <a:gd name="T72" fmla="*/ 1 w 2578"/>
                <a:gd name="T73" fmla="*/ 0 h 2866"/>
                <a:gd name="T74" fmla="*/ 1 w 2578"/>
                <a:gd name="T75" fmla="*/ 0 h 2866"/>
                <a:gd name="T76" fmla="*/ 1 w 2578"/>
                <a:gd name="T77" fmla="*/ 0 h 2866"/>
                <a:gd name="T78" fmla="*/ 1 w 2578"/>
                <a:gd name="T79" fmla="*/ 0 h 2866"/>
                <a:gd name="T80" fmla="*/ 1 w 2578"/>
                <a:gd name="T81" fmla="*/ 0 h 2866"/>
                <a:gd name="T82" fmla="*/ 1 w 2578"/>
                <a:gd name="T83" fmla="*/ 0 h 2866"/>
                <a:gd name="T84" fmla="*/ 1 w 2578"/>
                <a:gd name="T85" fmla="*/ 0 h 2866"/>
                <a:gd name="T86" fmla="*/ 1 w 2578"/>
                <a:gd name="T87" fmla="*/ 0 h 2866"/>
                <a:gd name="T88" fmla="*/ 1 w 2578"/>
                <a:gd name="T89" fmla="*/ 0 h 2866"/>
                <a:gd name="T90" fmla="*/ 1 w 2578"/>
                <a:gd name="T91" fmla="*/ 0 h 2866"/>
                <a:gd name="T92" fmla="*/ 1 w 2578"/>
                <a:gd name="T93" fmla="*/ 0 h 2866"/>
                <a:gd name="T94" fmla="*/ 1 w 2578"/>
                <a:gd name="T95" fmla="*/ 0 h 2866"/>
                <a:gd name="T96" fmla="*/ 1 w 2578"/>
                <a:gd name="T97" fmla="*/ 0 h 2866"/>
                <a:gd name="T98" fmla="*/ 1 w 2578"/>
                <a:gd name="T99" fmla="*/ 0 h 2866"/>
                <a:gd name="T100" fmla="*/ 1 w 2578"/>
                <a:gd name="T101" fmla="*/ 0 h 2866"/>
                <a:gd name="T102" fmla="*/ 1 w 2578"/>
                <a:gd name="T103" fmla="*/ 0 h 2866"/>
                <a:gd name="T104" fmla="*/ 1 w 2578"/>
                <a:gd name="T105" fmla="*/ 0 h 2866"/>
                <a:gd name="T106" fmla="*/ 0 w 2578"/>
                <a:gd name="T107" fmla="*/ 0 h 2866"/>
                <a:gd name="T108" fmla="*/ 1 w 2578"/>
                <a:gd name="T109" fmla="*/ 0 h 2866"/>
                <a:gd name="T110" fmla="*/ 1 w 2578"/>
                <a:gd name="T111" fmla="*/ 0 h 28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78"/>
                <a:gd name="T169" fmla="*/ 0 h 2866"/>
                <a:gd name="T170" fmla="*/ 2578 w 2578"/>
                <a:gd name="T171" fmla="*/ 2866 h 28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78" h="2866">
                  <a:moveTo>
                    <a:pt x="12" y="2482"/>
                  </a:moveTo>
                  <a:lnTo>
                    <a:pt x="562" y="1374"/>
                  </a:lnTo>
                  <a:lnTo>
                    <a:pt x="962" y="580"/>
                  </a:lnTo>
                  <a:lnTo>
                    <a:pt x="1320" y="400"/>
                  </a:lnTo>
                  <a:lnTo>
                    <a:pt x="1333" y="356"/>
                  </a:lnTo>
                  <a:lnTo>
                    <a:pt x="1351" y="313"/>
                  </a:lnTo>
                  <a:lnTo>
                    <a:pt x="1378" y="276"/>
                  </a:lnTo>
                  <a:lnTo>
                    <a:pt x="1408" y="242"/>
                  </a:lnTo>
                  <a:lnTo>
                    <a:pt x="1441" y="212"/>
                  </a:lnTo>
                  <a:lnTo>
                    <a:pt x="1478" y="191"/>
                  </a:lnTo>
                  <a:lnTo>
                    <a:pt x="1519" y="171"/>
                  </a:lnTo>
                  <a:lnTo>
                    <a:pt x="1558" y="157"/>
                  </a:lnTo>
                  <a:lnTo>
                    <a:pt x="1600" y="152"/>
                  </a:lnTo>
                  <a:lnTo>
                    <a:pt x="1638" y="154"/>
                  </a:lnTo>
                  <a:lnTo>
                    <a:pt x="1677" y="160"/>
                  </a:lnTo>
                  <a:lnTo>
                    <a:pt x="1716" y="176"/>
                  </a:lnTo>
                  <a:lnTo>
                    <a:pt x="1746" y="201"/>
                  </a:lnTo>
                  <a:lnTo>
                    <a:pt x="1774" y="234"/>
                  </a:lnTo>
                  <a:lnTo>
                    <a:pt x="1800" y="276"/>
                  </a:lnTo>
                  <a:lnTo>
                    <a:pt x="1817" y="328"/>
                  </a:lnTo>
                  <a:lnTo>
                    <a:pt x="2371" y="149"/>
                  </a:lnTo>
                  <a:lnTo>
                    <a:pt x="2362" y="108"/>
                  </a:lnTo>
                  <a:lnTo>
                    <a:pt x="2367" y="65"/>
                  </a:lnTo>
                  <a:lnTo>
                    <a:pt x="2373" y="43"/>
                  </a:lnTo>
                  <a:lnTo>
                    <a:pt x="2380" y="26"/>
                  </a:lnTo>
                  <a:lnTo>
                    <a:pt x="2396" y="9"/>
                  </a:lnTo>
                  <a:lnTo>
                    <a:pt x="2414" y="0"/>
                  </a:lnTo>
                  <a:lnTo>
                    <a:pt x="2578" y="473"/>
                  </a:lnTo>
                  <a:lnTo>
                    <a:pt x="1413" y="847"/>
                  </a:lnTo>
                  <a:lnTo>
                    <a:pt x="1112" y="1316"/>
                  </a:lnTo>
                  <a:lnTo>
                    <a:pt x="1422" y="1759"/>
                  </a:lnTo>
                  <a:lnTo>
                    <a:pt x="1433" y="1779"/>
                  </a:lnTo>
                  <a:lnTo>
                    <a:pt x="1436" y="1798"/>
                  </a:lnTo>
                  <a:lnTo>
                    <a:pt x="1434" y="1815"/>
                  </a:lnTo>
                  <a:lnTo>
                    <a:pt x="1424" y="1836"/>
                  </a:lnTo>
                  <a:lnTo>
                    <a:pt x="1056" y="2402"/>
                  </a:lnTo>
                  <a:lnTo>
                    <a:pt x="1036" y="2390"/>
                  </a:lnTo>
                  <a:lnTo>
                    <a:pt x="1088" y="2465"/>
                  </a:lnTo>
                  <a:lnTo>
                    <a:pt x="1171" y="2433"/>
                  </a:lnTo>
                  <a:lnTo>
                    <a:pt x="1199" y="2512"/>
                  </a:lnTo>
                  <a:lnTo>
                    <a:pt x="1030" y="2572"/>
                  </a:lnTo>
                  <a:lnTo>
                    <a:pt x="808" y="2444"/>
                  </a:lnTo>
                  <a:lnTo>
                    <a:pt x="865" y="2296"/>
                  </a:lnTo>
                  <a:lnTo>
                    <a:pt x="826" y="2278"/>
                  </a:lnTo>
                  <a:lnTo>
                    <a:pt x="1098" y="1836"/>
                  </a:lnTo>
                  <a:lnTo>
                    <a:pt x="858" y="1632"/>
                  </a:lnTo>
                  <a:lnTo>
                    <a:pt x="550" y="2121"/>
                  </a:lnTo>
                  <a:lnTo>
                    <a:pt x="238" y="2608"/>
                  </a:lnTo>
                  <a:lnTo>
                    <a:pt x="185" y="2579"/>
                  </a:lnTo>
                  <a:lnTo>
                    <a:pt x="271" y="2751"/>
                  </a:lnTo>
                  <a:lnTo>
                    <a:pt x="344" y="2725"/>
                  </a:lnTo>
                  <a:lnTo>
                    <a:pt x="370" y="2804"/>
                  </a:lnTo>
                  <a:lnTo>
                    <a:pt x="203" y="2866"/>
                  </a:lnTo>
                  <a:lnTo>
                    <a:pt x="0" y="2658"/>
                  </a:lnTo>
                  <a:lnTo>
                    <a:pt x="63" y="2511"/>
                  </a:lnTo>
                  <a:lnTo>
                    <a:pt x="12" y="2482"/>
                  </a:lnTo>
                  <a:close/>
                </a:path>
              </a:pathLst>
            </a:custGeom>
            <a:grpFill/>
            <a:ln w="9525" cmpd="sng">
              <a:solidFill>
                <a:sysClr val="windowText" lastClr="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onstantia"/>
              </a:endParaRPr>
            </a:p>
          </p:txBody>
        </p:sp>
        <p:sp>
          <p:nvSpPr>
            <p:cNvPr id="10" name="Freeform 14"/>
            <p:cNvSpPr>
              <a:spLocks/>
            </p:cNvSpPr>
            <p:nvPr/>
          </p:nvSpPr>
          <p:spPr bwMode="auto">
            <a:xfrm>
              <a:off x="828" y="2320"/>
              <a:ext cx="1289" cy="1432"/>
            </a:xfrm>
            <a:custGeom>
              <a:avLst/>
              <a:gdLst>
                <a:gd name="T0" fmla="*/ 1 w 2578"/>
                <a:gd name="T1" fmla="*/ 0 h 2866"/>
                <a:gd name="T2" fmla="*/ 1 w 2578"/>
                <a:gd name="T3" fmla="*/ 0 h 2866"/>
                <a:gd name="T4" fmla="*/ 1 w 2578"/>
                <a:gd name="T5" fmla="*/ 0 h 2866"/>
                <a:gd name="T6" fmla="*/ 1 w 2578"/>
                <a:gd name="T7" fmla="*/ 0 h 2866"/>
                <a:gd name="T8" fmla="*/ 1 w 2578"/>
                <a:gd name="T9" fmla="*/ 0 h 2866"/>
                <a:gd name="T10" fmla="*/ 1 w 2578"/>
                <a:gd name="T11" fmla="*/ 0 h 2866"/>
                <a:gd name="T12" fmla="*/ 1 w 2578"/>
                <a:gd name="T13" fmla="*/ 0 h 2866"/>
                <a:gd name="T14" fmla="*/ 1 w 2578"/>
                <a:gd name="T15" fmla="*/ 0 h 2866"/>
                <a:gd name="T16" fmla="*/ 1 w 2578"/>
                <a:gd name="T17" fmla="*/ 0 h 2866"/>
                <a:gd name="T18" fmla="*/ 1 w 2578"/>
                <a:gd name="T19" fmla="*/ 0 h 2866"/>
                <a:gd name="T20" fmla="*/ 1 w 2578"/>
                <a:gd name="T21" fmla="*/ 0 h 2866"/>
                <a:gd name="T22" fmla="*/ 1 w 2578"/>
                <a:gd name="T23" fmla="*/ 0 h 2866"/>
                <a:gd name="T24" fmla="*/ 1 w 2578"/>
                <a:gd name="T25" fmla="*/ 0 h 2866"/>
                <a:gd name="T26" fmla="*/ 1 w 2578"/>
                <a:gd name="T27" fmla="*/ 0 h 2866"/>
                <a:gd name="T28" fmla="*/ 1 w 2578"/>
                <a:gd name="T29" fmla="*/ 0 h 2866"/>
                <a:gd name="T30" fmla="*/ 1 w 2578"/>
                <a:gd name="T31" fmla="*/ 0 h 2866"/>
                <a:gd name="T32" fmla="*/ 1 w 2578"/>
                <a:gd name="T33" fmla="*/ 0 h 2866"/>
                <a:gd name="T34" fmla="*/ 1 w 2578"/>
                <a:gd name="T35" fmla="*/ 0 h 2866"/>
                <a:gd name="T36" fmla="*/ 1 w 2578"/>
                <a:gd name="T37" fmla="*/ 0 h 2866"/>
                <a:gd name="T38" fmla="*/ 1 w 2578"/>
                <a:gd name="T39" fmla="*/ 0 h 2866"/>
                <a:gd name="T40" fmla="*/ 1 w 2578"/>
                <a:gd name="T41" fmla="*/ 0 h 2866"/>
                <a:gd name="T42" fmla="*/ 1 w 2578"/>
                <a:gd name="T43" fmla="*/ 0 h 2866"/>
                <a:gd name="T44" fmla="*/ 1 w 2578"/>
                <a:gd name="T45" fmla="*/ 0 h 2866"/>
                <a:gd name="T46" fmla="*/ 1 w 2578"/>
                <a:gd name="T47" fmla="*/ 0 h 2866"/>
                <a:gd name="T48" fmla="*/ 1 w 2578"/>
                <a:gd name="T49" fmla="*/ 0 h 2866"/>
                <a:gd name="T50" fmla="*/ 1 w 2578"/>
                <a:gd name="T51" fmla="*/ 0 h 2866"/>
                <a:gd name="T52" fmla="*/ 1 w 2578"/>
                <a:gd name="T53" fmla="*/ 0 h 2866"/>
                <a:gd name="T54" fmla="*/ 1 w 2578"/>
                <a:gd name="T55" fmla="*/ 0 h 2866"/>
                <a:gd name="T56" fmla="*/ 1 w 2578"/>
                <a:gd name="T57" fmla="*/ 0 h 2866"/>
                <a:gd name="T58" fmla="*/ 1 w 2578"/>
                <a:gd name="T59" fmla="*/ 0 h 2866"/>
                <a:gd name="T60" fmla="*/ 1 w 2578"/>
                <a:gd name="T61" fmla="*/ 0 h 2866"/>
                <a:gd name="T62" fmla="*/ 1 w 2578"/>
                <a:gd name="T63" fmla="*/ 0 h 2866"/>
                <a:gd name="T64" fmla="*/ 1 w 2578"/>
                <a:gd name="T65" fmla="*/ 0 h 2866"/>
                <a:gd name="T66" fmla="*/ 1 w 2578"/>
                <a:gd name="T67" fmla="*/ 0 h 2866"/>
                <a:gd name="T68" fmla="*/ 1 w 2578"/>
                <a:gd name="T69" fmla="*/ 0 h 2866"/>
                <a:gd name="T70" fmla="*/ 1 w 2578"/>
                <a:gd name="T71" fmla="*/ 0 h 2866"/>
                <a:gd name="T72" fmla="*/ 1 w 2578"/>
                <a:gd name="T73" fmla="*/ 0 h 2866"/>
                <a:gd name="T74" fmla="*/ 1 w 2578"/>
                <a:gd name="T75" fmla="*/ 0 h 2866"/>
                <a:gd name="T76" fmla="*/ 1 w 2578"/>
                <a:gd name="T77" fmla="*/ 0 h 2866"/>
                <a:gd name="T78" fmla="*/ 1 w 2578"/>
                <a:gd name="T79" fmla="*/ 0 h 2866"/>
                <a:gd name="T80" fmla="*/ 1 w 2578"/>
                <a:gd name="T81" fmla="*/ 0 h 2866"/>
                <a:gd name="T82" fmla="*/ 1 w 2578"/>
                <a:gd name="T83" fmla="*/ 0 h 2866"/>
                <a:gd name="T84" fmla="*/ 1 w 2578"/>
                <a:gd name="T85" fmla="*/ 0 h 2866"/>
                <a:gd name="T86" fmla="*/ 1 w 2578"/>
                <a:gd name="T87" fmla="*/ 0 h 2866"/>
                <a:gd name="T88" fmla="*/ 1 w 2578"/>
                <a:gd name="T89" fmla="*/ 0 h 2866"/>
                <a:gd name="T90" fmla="*/ 1 w 2578"/>
                <a:gd name="T91" fmla="*/ 0 h 2866"/>
                <a:gd name="T92" fmla="*/ 1 w 2578"/>
                <a:gd name="T93" fmla="*/ 0 h 2866"/>
                <a:gd name="T94" fmla="*/ 1 w 2578"/>
                <a:gd name="T95" fmla="*/ 0 h 2866"/>
                <a:gd name="T96" fmla="*/ 1 w 2578"/>
                <a:gd name="T97" fmla="*/ 0 h 2866"/>
                <a:gd name="T98" fmla="*/ 1 w 2578"/>
                <a:gd name="T99" fmla="*/ 0 h 2866"/>
                <a:gd name="T100" fmla="*/ 1 w 2578"/>
                <a:gd name="T101" fmla="*/ 0 h 2866"/>
                <a:gd name="T102" fmla="*/ 1 w 2578"/>
                <a:gd name="T103" fmla="*/ 0 h 2866"/>
                <a:gd name="T104" fmla="*/ 1 w 2578"/>
                <a:gd name="T105" fmla="*/ 0 h 2866"/>
                <a:gd name="T106" fmla="*/ 0 w 2578"/>
                <a:gd name="T107" fmla="*/ 0 h 2866"/>
                <a:gd name="T108" fmla="*/ 1 w 2578"/>
                <a:gd name="T109" fmla="*/ 0 h 2866"/>
                <a:gd name="T110" fmla="*/ 1 w 2578"/>
                <a:gd name="T111" fmla="*/ 0 h 28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78"/>
                <a:gd name="T169" fmla="*/ 0 h 2866"/>
                <a:gd name="T170" fmla="*/ 2578 w 2578"/>
                <a:gd name="T171" fmla="*/ 2866 h 28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78" h="2866">
                  <a:moveTo>
                    <a:pt x="12" y="2482"/>
                  </a:moveTo>
                  <a:lnTo>
                    <a:pt x="562" y="1374"/>
                  </a:lnTo>
                  <a:lnTo>
                    <a:pt x="962" y="580"/>
                  </a:lnTo>
                  <a:lnTo>
                    <a:pt x="1320" y="400"/>
                  </a:lnTo>
                  <a:lnTo>
                    <a:pt x="1333" y="356"/>
                  </a:lnTo>
                  <a:lnTo>
                    <a:pt x="1351" y="313"/>
                  </a:lnTo>
                  <a:lnTo>
                    <a:pt x="1378" y="276"/>
                  </a:lnTo>
                  <a:lnTo>
                    <a:pt x="1408" y="242"/>
                  </a:lnTo>
                  <a:lnTo>
                    <a:pt x="1441" y="212"/>
                  </a:lnTo>
                  <a:lnTo>
                    <a:pt x="1478" y="191"/>
                  </a:lnTo>
                  <a:lnTo>
                    <a:pt x="1519" y="171"/>
                  </a:lnTo>
                  <a:lnTo>
                    <a:pt x="1558" y="157"/>
                  </a:lnTo>
                  <a:lnTo>
                    <a:pt x="1600" y="152"/>
                  </a:lnTo>
                  <a:lnTo>
                    <a:pt x="1638" y="154"/>
                  </a:lnTo>
                  <a:lnTo>
                    <a:pt x="1677" y="160"/>
                  </a:lnTo>
                  <a:lnTo>
                    <a:pt x="1716" y="176"/>
                  </a:lnTo>
                  <a:lnTo>
                    <a:pt x="1746" y="201"/>
                  </a:lnTo>
                  <a:lnTo>
                    <a:pt x="1774" y="234"/>
                  </a:lnTo>
                  <a:lnTo>
                    <a:pt x="1800" y="276"/>
                  </a:lnTo>
                  <a:lnTo>
                    <a:pt x="1817" y="328"/>
                  </a:lnTo>
                  <a:lnTo>
                    <a:pt x="2371" y="149"/>
                  </a:lnTo>
                  <a:lnTo>
                    <a:pt x="2362" y="108"/>
                  </a:lnTo>
                  <a:lnTo>
                    <a:pt x="2367" y="65"/>
                  </a:lnTo>
                  <a:lnTo>
                    <a:pt x="2373" y="43"/>
                  </a:lnTo>
                  <a:lnTo>
                    <a:pt x="2380" y="26"/>
                  </a:lnTo>
                  <a:lnTo>
                    <a:pt x="2396" y="9"/>
                  </a:lnTo>
                  <a:lnTo>
                    <a:pt x="2414" y="0"/>
                  </a:lnTo>
                  <a:lnTo>
                    <a:pt x="2578" y="473"/>
                  </a:lnTo>
                  <a:lnTo>
                    <a:pt x="1413" y="847"/>
                  </a:lnTo>
                  <a:lnTo>
                    <a:pt x="1112" y="1316"/>
                  </a:lnTo>
                  <a:lnTo>
                    <a:pt x="1422" y="1759"/>
                  </a:lnTo>
                  <a:lnTo>
                    <a:pt x="1433" y="1779"/>
                  </a:lnTo>
                  <a:lnTo>
                    <a:pt x="1436" y="1798"/>
                  </a:lnTo>
                  <a:lnTo>
                    <a:pt x="1434" y="1815"/>
                  </a:lnTo>
                  <a:lnTo>
                    <a:pt x="1424" y="1836"/>
                  </a:lnTo>
                  <a:lnTo>
                    <a:pt x="1056" y="2402"/>
                  </a:lnTo>
                  <a:lnTo>
                    <a:pt x="1036" y="2390"/>
                  </a:lnTo>
                  <a:lnTo>
                    <a:pt x="1088" y="2465"/>
                  </a:lnTo>
                  <a:lnTo>
                    <a:pt x="1171" y="2433"/>
                  </a:lnTo>
                  <a:lnTo>
                    <a:pt x="1199" y="2512"/>
                  </a:lnTo>
                  <a:lnTo>
                    <a:pt x="1030" y="2572"/>
                  </a:lnTo>
                  <a:lnTo>
                    <a:pt x="808" y="2444"/>
                  </a:lnTo>
                  <a:lnTo>
                    <a:pt x="865" y="2296"/>
                  </a:lnTo>
                  <a:lnTo>
                    <a:pt x="826" y="2278"/>
                  </a:lnTo>
                  <a:lnTo>
                    <a:pt x="1098" y="1836"/>
                  </a:lnTo>
                  <a:lnTo>
                    <a:pt x="858" y="1632"/>
                  </a:lnTo>
                  <a:lnTo>
                    <a:pt x="550" y="2121"/>
                  </a:lnTo>
                  <a:lnTo>
                    <a:pt x="238" y="2608"/>
                  </a:lnTo>
                  <a:lnTo>
                    <a:pt x="185" y="2579"/>
                  </a:lnTo>
                  <a:lnTo>
                    <a:pt x="271" y="2751"/>
                  </a:lnTo>
                  <a:lnTo>
                    <a:pt x="344" y="2725"/>
                  </a:lnTo>
                  <a:lnTo>
                    <a:pt x="370" y="2804"/>
                  </a:lnTo>
                  <a:lnTo>
                    <a:pt x="203" y="2866"/>
                  </a:lnTo>
                  <a:lnTo>
                    <a:pt x="0" y="2658"/>
                  </a:lnTo>
                  <a:lnTo>
                    <a:pt x="63" y="2511"/>
                  </a:lnTo>
                  <a:lnTo>
                    <a:pt x="12" y="2482"/>
                  </a:lnTo>
                  <a:close/>
                </a:path>
              </a:pathLst>
            </a:custGeom>
            <a:solidFill>
              <a:sysClr val="windowText" lastClr="000000">
                <a:lumMod val="40000"/>
                <a:lumOff val="60000"/>
              </a:sysClr>
            </a:solidFill>
            <a:ln w="9525" cmpd="sng">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onstantia"/>
              </a:endParaRPr>
            </a:p>
          </p:txBody>
        </p:sp>
        <p:sp>
          <p:nvSpPr>
            <p:cNvPr id="11" name="Line 1034"/>
            <p:cNvSpPr>
              <a:spLocks noChangeShapeType="1"/>
            </p:cNvSpPr>
            <p:nvPr/>
          </p:nvSpPr>
          <p:spPr bwMode="auto">
            <a:xfrm flipH="1" flipV="1">
              <a:off x="860" y="3575"/>
              <a:ext cx="61" cy="34"/>
            </a:xfrm>
            <a:prstGeom prst="line">
              <a:avLst/>
            </a:pr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onstantia"/>
              </a:endParaRPr>
            </a:p>
          </p:txBody>
        </p:sp>
        <p:sp>
          <p:nvSpPr>
            <p:cNvPr id="12" name="Line 1035"/>
            <p:cNvSpPr>
              <a:spLocks noChangeShapeType="1"/>
            </p:cNvSpPr>
            <p:nvPr/>
          </p:nvSpPr>
          <p:spPr bwMode="auto">
            <a:xfrm>
              <a:off x="1261" y="3468"/>
              <a:ext cx="85" cy="47"/>
            </a:xfrm>
            <a:prstGeom prst="line">
              <a:avLst/>
            </a:pr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onstantia"/>
              </a:endParaRPr>
            </a:p>
          </p:txBody>
        </p:sp>
        <p:sp>
          <p:nvSpPr>
            <p:cNvPr id="13" name="Line 1036"/>
            <p:cNvSpPr>
              <a:spLocks noChangeShapeType="1"/>
            </p:cNvSpPr>
            <p:nvPr/>
          </p:nvSpPr>
          <p:spPr bwMode="auto">
            <a:xfrm flipV="1">
              <a:off x="1354" y="3552"/>
              <a:ext cx="18" cy="5"/>
            </a:xfrm>
            <a:prstGeom prst="line">
              <a:avLst/>
            </a:prstGeom>
            <a:grpFill/>
            <a:ln w="9525">
              <a:solidFill>
                <a:sysClr val="windowText" lastClr="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onstantia"/>
              </a:endParaRPr>
            </a:p>
          </p:txBody>
        </p:sp>
        <p:sp>
          <p:nvSpPr>
            <p:cNvPr id="14" name="Freeform 18"/>
            <p:cNvSpPr>
              <a:spLocks/>
            </p:cNvSpPr>
            <p:nvPr/>
          </p:nvSpPr>
          <p:spPr bwMode="auto">
            <a:xfrm>
              <a:off x="1431" y="2398"/>
              <a:ext cx="632" cy="359"/>
            </a:xfrm>
            <a:custGeom>
              <a:avLst/>
              <a:gdLst>
                <a:gd name="T0" fmla="*/ 1 w 1263"/>
                <a:gd name="T1" fmla="*/ 0 h 720"/>
                <a:gd name="T2" fmla="*/ 1 w 1263"/>
                <a:gd name="T3" fmla="*/ 0 h 720"/>
                <a:gd name="T4" fmla="*/ 1 w 1263"/>
                <a:gd name="T5" fmla="*/ 0 h 720"/>
                <a:gd name="T6" fmla="*/ 1 w 1263"/>
                <a:gd name="T7" fmla="*/ 0 h 720"/>
                <a:gd name="T8" fmla="*/ 1 w 1263"/>
                <a:gd name="T9" fmla="*/ 0 h 720"/>
                <a:gd name="T10" fmla="*/ 1 w 1263"/>
                <a:gd name="T11" fmla="*/ 0 h 720"/>
                <a:gd name="T12" fmla="*/ 1 w 1263"/>
                <a:gd name="T13" fmla="*/ 0 h 720"/>
                <a:gd name="T14" fmla="*/ 1 w 1263"/>
                <a:gd name="T15" fmla="*/ 0 h 720"/>
                <a:gd name="T16" fmla="*/ 1 w 1263"/>
                <a:gd name="T17" fmla="*/ 0 h 720"/>
                <a:gd name="T18" fmla="*/ 1 w 1263"/>
                <a:gd name="T19" fmla="*/ 0 h 720"/>
                <a:gd name="T20" fmla="*/ 0 w 1263"/>
                <a:gd name="T21" fmla="*/ 0 h 720"/>
                <a:gd name="T22" fmla="*/ 0 w 1263"/>
                <a:gd name="T23" fmla="*/ 0 h 720"/>
                <a:gd name="T24" fmla="*/ 1 w 1263"/>
                <a:gd name="T25" fmla="*/ 0 h 720"/>
                <a:gd name="T26" fmla="*/ 1 w 1263"/>
                <a:gd name="T27" fmla="*/ 0 h 720"/>
                <a:gd name="T28" fmla="*/ 1 w 1263"/>
                <a:gd name="T29" fmla="*/ 0 h 720"/>
                <a:gd name="T30" fmla="*/ 1 w 1263"/>
                <a:gd name="T31" fmla="*/ 0 h 720"/>
                <a:gd name="T32" fmla="*/ 1 w 1263"/>
                <a:gd name="T33" fmla="*/ 0 h 720"/>
                <a:gd name="T34" fmla="*/ 1 w 1263"/>
                <a:gd name="T35" fmla="*/ 0 h 720"/>
                <a:gd name="T36" fmla="*/ 1 w 1263"/>
                <a:gd name="T37" fmla="*/ 0 h 720"/>
                <a:gd name="T38" fmla="*/ 1 w 1263"/>
                <a:gd name="T39" fmla="*/ 0 h 720"/>
                <a:gd name="T40" fmla="*/ 1 w 1263"/>
                <a:gd name="T41" fmla="*/ 0 h 720"/>
                <a:gd name="T42" fmla="*/ 1 w 1263"/>
                <a:gd name="T43" fmla="*/ 0 h 720"/>
                <a:gd name="T44" fmla="*/ 1 w 1263"/>
                <a:gd name="T45" fmla="*/ 0 h 720"/>
                <a:gd name="T46" fmla="*/ 1 w 1263"/>
                <a:gd name="T47" fmla="*/ 0 h 7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63"/>
                <a:gd name="T73" fmla="*/ 0 h 720"/>
                <a:gd name="T74" fmla="*/ 1263 w 1263"/>
                <a:gd name="T75" fmla="*/ 720 h 7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63" h="720">
                  <a:moveTo>
                    <a:pt x="207" y="691"/>
                  </a:moveTo>
                  <a:lnTo>
                    <a:pt x="129" y="715"/>
                  </a:lnTo>
                  <a:lnTo>
                    <a:pt x="110" y="720"/>
                  </a:lnTo>
                  <a:lnTo>
                    <a:pt x="91" y="720"/>
                  </a:lnTo>
                  <a:lnTo>
                    <a:pt x="71" y="716"/>
                  </a:lnTo>
                  <a:lnTo>
                    <a:pt x="52" y="708"/>
                  </a:lnTo>
                  <a:lnTo>
                    <a:pt x="36" y="699"/>
                  </a:lnTo>
                  <a:lnTo>
                    <a:pt x="20" y="684"/>
                  </a:lnTo>
                  <a:lnTo>
                    <a:pt x="13" y="666"/>
                  </a:lnTo>
                  <a:lnTo>
                    <a:pt x="3" y="648"/>
                  </a:lnTo>
                  <a:lnTo>
                    <a:pt x="0" y="628"/>
                  </a:lnTo>
                  <a:lnTo>
                    <a:pt x="0" y="608"/>
                  </a:lnTo>
                  <a:lnTo>
                    <a:pt x="3" y="588"/>
                  </a:lnTo>
                  <a:lnTo>
                    <a:pt x="13" y="570"/>
                  </a:lnTo>
                  <a:lnTo>
                    <a:pt x="31" y="540"/>
                  </a:lnTo>
                  <a:lnTo>
                    <a:pt x="50" y="528"/>
                  </a:lnTo>
                  <a:lnTo>
                    <a:pt x="68" y="519"/>
                  </a:lnTo>
                  <a:lnTo>
                    <a:pt x="1217" y="152"/>
                  </a:lnTo>
                  <a:lnTo>
                    <a:pt x="1208" y="109"/>
                  </a:lnTo>
                  <a:lnTo>
                    <a:pt x="1215" y="65"/>
                  </a:lnTo>
                  <a:lnTo>
                    <a:pt x="1220" y="44"/>
                  </a:lnTo>
                  <a:lnTo>
                    <a:pt x="1231" y="26"/>
                  </a:lnTo>
                  <a:lnTo>
                    <a:pt x="1245" y="12"/>
                  </a:lnTo>
                  <a:lnTo>
                    <a:pt x="1263" y="0"/>
                  </a:lnTo>
                </a:path>
              </a:pathLst>
            </a:custGeom>
            <a:solidFill>
              <a:sysClr val="windowText" lastClr="000000">
                <a:lumMod val="40000"/>
                <a:lumOff val="60000"/>
              </a:sysClr>
            </a:solidFill>
            <a:ln w="9525" cmpd="sng">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onstantia"/>
              </a:endParaRPr>
            </a:p>
          </p:txBody>
        </p:sp>
        <p:sp>
          <p:nvSpPr>
            <p:cNvPr id="15" name="Freeform 19"/>
            <p:cNvSpPr>
              <a:spLocks/>
            </p:cNvSpPr>
            <p:nvPr/>
          </p:nvSpPr>
          <p:spPr bwMode="auto">
            <a:xfrm>
              <a:off x="1702" y="2484"/>
              <a:ext cx="38" cy="97"/>
            </a:xfrm>
            <a:custGeom>
              <a:avLst/>
              <a:gdLst>
                <a:gd name="T0" fmla="*/ 1 w 75"/>
                <a:gd name="T1" fmla="*/ 0 h 195"/>
                <a:gd name="T2" fmla="*/ 1 w 75"/>
                <a:gd name="T3" fmla="*/ 0 h 195"/>
                <a:gd name="T4" fmla="*/ 1 w 75"/>
                <a:gd name="T5" fmla="*/ 0 h 195"/>
                <a:gd name="T6" fmla="*/ 1 w 75"/>
                <a:gd name="T7" fmla="*/ 0 h 195"/>
                <a:gd name="T8" fmla="*/ 1 w 75"/>
                <a:gd name="T9" fmla="*/ 0 h 195"/>
                <a:gd name="T10" fmla="*/ 1 w 75"/>
                <a:gd name="T11" fmla="*/ 0 h 195"/>
                <a:gd name="T12" fmla="*/ 1 w 75"/>
                <a:gd name="T13" fmla="*/ 0 h 195"/>
                <a:gd name="T14" fmla="*/ 1 w 75"/>
                <a:gd name="T15" fmla="*/ 0 h 195"/>
                <a:gd name="T16" fmla="*/ 0 w 75"/>
                <a:gd name="T17" fmla="*/ 0 h 1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95"/>
                <a:gd name="T29" fmla="*/ 75 w 75"/>
                <a:gd name="T30" fmla="*/ 195 h 1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95">
                  <a:moveTo>
                    <a:pt x="69" y="0"/>
                  </a:moveTo>
                  <a:lnTo>
                    <a:pt x="74" y="25"/>
                  </a:lnTo>
                  <a:lnTo>
                    <a:pt x="75" y="51"/>
                  </a:lnTo>
                  <a:lnTo>
                    <a:pt x="73" y="76"/>
                  </a:lnTo>
                  <a:lnTo>
                    <a:pt x="66" y="101"/>
                  </a:lnTo>
                  <a:lnTo>
                    <a:pt x="55" y="127"/>
                  </a:lnTo>
                  <a:lnTo>
                    <a:pt x="43" y="151"/>
                  </a:lnTo>
                  <a:lnTo>
                    <a:pt x="23" y="175"/>
                  </a:lnTo>
                  <a:lnTo>
                    <a:pt x="0" y="195"/>
                  </a:lnTo>
                </a:path>
              </a:pathLst>
            </a:custGeom>
            <a:solidFill>
              <a:sysClr val="windowText" lastClr="000000">
                <a:lumMod val="40000"/>
                <a:lumOff val="60000"/>
              </a:sysClr>
            </a:solidFill>
            <a:ln w="9525" cmpd="sng">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onstantia"/>
              </a:endParaRPr>
            </a:p>
          </p:txBody>
        </p:sp>
        <p:sp>
          <p:nvSpPr>
            <p:cNvPr id="16" name="Freeform 20"/>
            <p:cNvSpPr>
              <a:spLocks/>
            </p:cNvSpPr>
            <p:nvPr/>
          </p:nvSpPr>
          <p:spPr bwMode="auto">
            <a:xfrm>
              <a:off x="1487" y="2520"/>
              <a:ext cx="63" cy="109"/>
            </a:xfrm>
            <a:custGeom>
              <a:avLst/>
              <a:gdLst>
                <a:gd name="T0" fmla="*/ 1 w 125"/>
                <a:gd name="T1" fmla="*/ 0 h 220"/>
                <a:gd name="T2" fmla="*/ 1 w 125"/>
                <a:gd name="T3" fmla="*/ 0 h 220"/>
                <a:gd name="T4" fmla="*/ 1 w 125"/>
                <a:gd name="T5" fmla="*/ 0 h 220"/>
                <a:gd name="T6" fmla="*/ 1 w 125"/>
                <a:gd name="T7" fmla="*/ 0 h 220"/>
                <a:gd name="T8" fmla="*/ 1 w 125"/>
                <a:gd name="T9" fmla="*/ 0 h 220"/>
                <a:gd name="T10" fmla="*/ 1 w 125"/>
                <a:gd name="T11" fmla="*/ 0 h 220"/>
                <a:gd name="T12" fmla="*/ 1 w 125"/>
                <a:gd name="T13" fmla="*/ 0 h 220"/>
                <a:gd name="T14" fmla="*/ 0 w 125"/>
                <a:gd name="T15" fmla="*/ 0 h 220"/>
                <a:gd name="T16" fmla="*/ 1 w 125"/>
                <a:gd name="T17" fmla="*/ 0 h 2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220"/>
                <a:gd name="T29" fmla="*/ 125 w 125"/>
                <a:gd name="T30" fmla="*/ 220 h 2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220">
                  <a:moveTo>
                    <a:pt x="125" y="220"/>
                  </a:moveTo>
                  <a:lnTo>
                    <a:pt x="95" y="207"/>
                  </a:lnTo>
                  <a:lnTo>
                    <a:pt x="66" y="187"/>
                  </a:lnTo>
                  <a:lnTo>
                    <a:pt x="43" y="161"/>
                  </a:lnTo>
                  <a:lnTo>
                    <a:pt x="24" y="130"/>
                  </a:lnTo>
                  <a:lnTo>
                    <a:pt x="9" y="100"/>
                  </a:lnTo>
                  <a:lnTo>
                    <a:pt x="2" y="67"/>
                  </a:lnTo>
                  <a:lnTo>
                    <a:pt x="0" y="33"/>
                  </a:lnTo>
                  <a:lnTo>
                    <a:pt x="1" y="0"/>
                  </a:lnTo>
                </a:path>
              </a:pathLst>
            </a:custGeom>
            <a:solidFill>
              <a:sysClr val="windowText" lastClr="000000">
                <a:lumMod val="40000"/>
                <a:lumOff val="60000"/>
              </a:sysClr>
            </a:solidFill>
            <a:ln w="9525" cmpd="sng">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onstantia"/>
              </a:endParaRPr>
            </a:p>
          </p:txBody>
        </p:sp>
      </p:grpSp>
      <p:sp>
        <p:nvSpPr>
          <p:cNvPr id="17" name="Text Box 1028"/>
          <p:cNvSpPr txBox="1">
            <a:spLocks noChangeArrowheads="1"/>
          </p:cNvSpPr>
          <p:nvPr/>
        </p:nvSpPr>
        <p:spPr bwMode="auto">
          <a:xfrm>
            <a:off x="6711193" y="1557513"/>
            <a:ext cx="4832767" cy="2751522"/>
          </a:xfrm>
          <a:prstGeom prst="rect">
            <a:avLst/>
          </a:prstGeom>
          <a:noFill/>
          <a:ln w="9525">
            <a:noFill/>
            <a:miter lim="800000"/>
            <a:headEnd/>
            <a:tailEnd/>
          </a:ln>
        </p:spPr>
        <p:txBody>
          <a:bodyPr wrap="square" anchor="ctr">
            <a:spAutoFit/>
          </a:bodyPr>
          <a:lstStyle/>
          <a:p>
            <a:pPr marL="257175" marR="0" lvl="0" indent="-257175" algn="l" defTabSz="914400" rtl="0" eaLnBrk="1" fontAlgn="auto" latinLnBrk="0" hangingPunct="1">
              <a:lnSpc>
                <a:spcPct val="90000"/>
              </a:lnSpc>
              <a:spcBef>
                <a:spcPct val="60000"/>
              </a:spcBef>
              <a:spcAft>
                <a:spcPts val="0"/>
              </a:spcAft>
              <a:buClrTx/>
              <a:buSzTx/>
              <a:buFont typeface="Arial"/>
              <a:buChar char="•"/>
              <a:tabLst/>
              <a:defRPr/>
            </a:pPr>
            <a:r>
              <a:rPr kumimoji="0" lang="en-US" sz="2400" b="0" i="0" u="none" strike="noStrike" kern="1200" cap="none" spc="0" normalizeH="0" baseline="0" noProof="0" dirty="0" smtClean="0">
                <a:ln>
                  <a:noFill/>
                </a:ln>
                <a:solidFill>
                  <a:prstClr val="black"/>
                </a:solidFill>
                <a:effectLst/>
                <a:uLnTx/>
                <a:uFillTx/>
              </a:rPr>
              <a:t>Tobacco more expensive and less accessible</a:t>
            </a:r>
          </a:p>
          <a:p>
            <a:pPr marL="257175" marR="0" lvl="0" indent="-257175" algn="l" defTabSz="914400" rtl="0" eaLnBrk="1" fontAlgn="auto" latinLnBrk="0" hangingPunct="1">
              <a:lnSpc>
                <a:spcPct val="90000"/>
              </a:lnSpc>
              <a:spcBef>
                <a:spcPct val="60000"/>
              </a:spcBef>
              <a:spcAft>
                <a:spcPts val="0"/>
              </a:spcAft>
              <a:buClrTx/>
              <a:buSzTx/>
              <a:buFont typeface="Arial"/>
              <a:buChar char="•"/>
              <a:tabLst/>
              <a:defRPr/>
            </a:pPr>
            <a:r>
              <a:rPr kumimoji="0" lang="en-US" sz="2400" b="0" i="0" u="none" strike="noStrike" kern="1200" cap="none" spc="0" normalizeH="0" baseline="0" noProof="0" dirty="0" smtClean="0">
                <a:ln>
                  <a:noFill/>
                </a:ln>
                <a:solidFill>
                  <a:prstClr val="black"/>
                </a:solidFill>
                <a:effectLst/>
                <a:uLnTx/>
                <a:uFillTx/>
              </a:rPr>
              <a:t>Smoke-free policies</a:t>
            </a:r>
          </a:p>
          <a:p>
            <a:pPr marL="257175" marR="0" lvl="0" indent="-257175" algn="l" defTabSz="914400" rtl="0" eaLnBrk="1" fontAlgn="auto" latinLnBrk="0" hangingPunct="1">
              <a:lnSpc>
                <a:spcPct val="90000"/>
              </a:lnSpc>
              <a:spcBef>
                <a:spcPct val="60000"/>
              </a:spcBef>
              <a:spcAft>
                <a:spcPts val="0"/>
              </a:spcAft>
              <a:buClrTx/>
              <a:buSzTx/>
              <a:buFont typeface="Arial"/>
              <a:buChar char="•"/>
              <a:tabLst/>
              <a:defRPr/>
            </a:pPr>
            <a:r>
              <a:rPr kumimoji="0" lang="en-US" sz="2400" b="0" i="0" u="none" strike="noStrike" kern="1200" cap="none" spc="0" normalizeH="0" baseline="0" noProof="0" dirty="0" smtClean="0">
                <a:ln>
                  <a:noFill/>
                </a:ln>
                <a:solidFill>
                  <a:prstClr val="black"/>
                </a:solidFill>
                <a:effectLst/>
                <a:uLnTx/>
                <a:uFillTx/>
              </a:rPr>
              <a:t>Counter-marketing and promotion restrictions</a:t>
            </a:r>
          </a:p>
          <a:p>
            <a:pPr marL="257175" marR="0" lvl="0" indent="-257175" algn="l" defTabSz="914400" rtl="0" eaLnBrk="1" fontAlgn="auto" latinLnBrk="0" hangingPunct="1">
              <a:lnSpc>
                <a:spcPct val="90000"/>
              </a:lnSpc>
              <a:spcBef>
                <a:spcPct val="60000"/>
              </a:spcBef>
              <a:spcAft>
                <a:spcPts val="0"/>
              </a:spcAft>
              <a:buClrTx/>
              <a:buSzTx/>
              <a:buFont typeface="Arial"/>
              <a:buChar char="•"/>
              <a:tabLst/>
              <a:defRPr/>
            </a:pPr>
            <a:r>
              <a:rPr kumimoji="0" lang="en-US" sz="2400" b="0" i="0" u="none" strike="noStrike" kern="1200" cap="none" spc="0" normalizeH="0" baseline="0" noProof="0" dirty="0" smtClean="0">
                <a:ln>
                  <a:noFill/>
                </a:ln>
                <a:solidFill>
                  <a:prstClr val="black"/>
                </a:solidFill>
                <a:effectLst/>
                <a:uLnTx/>
                <a:uFillTx/>
              </a:rPr>
              <a:t>Easy access to help</a:t>
            </a:r>
          </a:p>
        </p:txBody>
      </p:sp>
    </p:spTree>
    <p:extLst>
      <p:ext uri="{BB962C8B-B14F-4D97-AF65-F5344CB8AC3E}">
        <p14:creationId xmlns:p14="http://schemas.microsoft.com/office/powerpoint/2010/main" val="287035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Citations</a:t>
            </a:r>
            <a:endParaRPr lang="en-US" dirty="0"/>
          </a:p>
        </p:txBody>
      </p:sp>
      <p:sp>
        <p:nvSpPr>
          <p:cNvPr id="3" name="Slide Number Placeholder 2"/>
          <p:cNvSpPr>
            <a:spLocks noGrp="1"/>
          </p:cNvSpPr>
          <p:nvPr>
            <p:ph type="sldNum" sz="quarter" idx="12"/>
          </p:nvPr>
        </p:nvSpPr>
        <p:spPr/>
        <p:txBody>
          <a:bodyPr/>
          <a:lstStyle/>
          <a:p>
            <a:fld id="{ABB8925F-B6BB-49B0-9469-5285B9C99CB3}" type="slidenum">
              <a:rPr lang="en-US" smtClean="0"/>
              <a:t>33</a:t>
            </a:fld>
            <a:endParaRPr lang="en-US"/>
          </a:p>
        </p:txBody>
      </p:sp>
      <p:sp>
        <p:nvSpPr>
          <p:cNvPr id="4" name="TextBox 3"/>
          <p:cNvSpPr txBox="1"/>
          <p:nvPr/>
        </p:nvSpPr>
        <p:spPr>
          <a:xfrm>
            <a:off x="838200" y="1305601"/>
            <a:ext cx="10509337" cy="3447098"/>
          </a:xfrm>
          <a:prstGeom prst="rect">
            <a:avLst/>
          </a:prstGeom>
          <a:noFill/>
        </p:spPr>
        <p:txBody>
          <a:bodyPr wrap="square" rtlCol="0">
            <a:spAutoFit/>
          </a:bodyPr>
          <a:lstStyle/>
          <a:p>
            <a:pPr marL="228600" indent="-228600">
              <a:buFont typeface="+mj-lt"/>
              <a:buAutoNum type="arabicPeriod"/>
            </a:pPr>
            <a:r>
              <a:rPr lang="en-US" sz="1400" dirty="0" err="1"/>
              <a:t>Farrelly</a:t>
            </a:r>
            <a:r>
              <a:rPr lang="en-US" sz="1400" dirty="0"/>
              <a:t> MC, Duke JC, </a:t>
            </a:r>
            <a:r>
              <a:rPr lang="en-US" sz="1400" dirty="0" err="1"/>
              <a:t>Nonnemaker</a:t>
            </a:r>
            <a:r>
              <a:rPr lang="en-US" sz="1400" dirty="0"/>
              <a:t> J, et al. Association Between The Real Cost Media Campaign and Smoking Initiation Among Youths — United States, 2014–2016. MMWR </a:t>
            </a:r>
            <a:r>
              <a:rPr lang="en-US" sz="1400" dirty="0" err="1"/>
              <a:t>Morb</a:t>
            </a:r>
            <a:r>
              <a:rPr lang="en-US" sz="1400" dirty="0"/>
              <a:t> Mortal </a:t>
            </a:r>
            <a:r>
              <a:rPr lang="en-US" sz="1400" dirty="0" err="1"/>
              <a:t>Wkly</a:t>
            </a:r>
            <a:r>
              <a:rPr lang="en-US" sz="1400" dirty="0"/>
              <a:t> Rep 2017;66:47–50. DOI: </a:t>
            </a:r>
            <a:r>
              <a:rPr lang="en-US" sz="1400" u="sng" dirty="0">
                <a:hlinkClick r:id="rId2"/>
              </a:rPr>
              <a:t>http://dx.doi.org/10.15585/mmwr.mm6602a2</a:t>
            </a:r>
            <a:r>
              <a:rPr lang="en-US" sz="1400" dirty="0" smtClean="0"/>
              <a:t>.</a:t>
            </a:r>
          </a:p>
          <a:p>
            <a:pPr marL="228600" indent="-228600">
              <a:buFont typeface="+mj-lt"/>
              <a:buAutoNum type="arabicPeriod"/>
            </a:pPr>
            <a:r>
              <a:rPr lang="en-US" sz="1400" dirty="0" err="1" smtClean="0"/>
              <a:t>Frum</a:t>
            </a:r>
            <a:r>
              <a:rPr lang="en-US" sz="1400" dirty="0" smtClean="0"/>
              <a:t>, S and </a:t>
            </a:r>
            <a:r>
              <a:rPr lang="en-US" sz="1400" dirty="0" err="1" smtClean="0"/>
              <a:t>Neymark</a:t>
            </a:r>
            <a:r>
              <a:rPr lang="en-US" sz="1400" dirty="0" smtClean="0"/>
              <a:t> A. Vaping and oral health: It’s worse than you think. </a:t>
            </a:r>
            <a:r>
              <a:rPr lang="en-US" sz="1400" dirty="0" err="1" smtClean="0"/>
              <a:t>Perio</a:t>
            </a:r>
            <a:r>
              <a:rPr lang="en-US" sz="1400" dirty="0" smtClean="0"/>
              <a:t>-Implant Advisory. January 10, 2019. Available at: </a:t>
            </a:r>
            <a:r>
              <a:rPr lang="en-US" sz="1400" dirty="0">
                <a:hlinkClick r:id="rId3"/>
              </a:rPr>
              <a:t>https://www.perioimplantadvisory.com/articles/2019/01/vaping-and-oral-health-it-s-worse-than-you-think.html</a:t>
            </a:r>
            <a:endParaRPr lang="en-US" sz="1400" dirty="0"/>
          </a:p>
          <a:p>
            <a:pPr marL="228600" indent="-228600">
              <a:buFont typeface="+mj-lt"/>
              <a:buAutoNum type="arabicPeriod"/>
            </a:pPr>
            <a:r>
              <a:rPr lang="en-US" sz="1400" dirty="0"/>
              <a:t>JUUL Sampling Tour. Available at: https://becore.com/portfolio/juul-sampling-tour/. Accessed Jan. 17, 2019</a:t>
            </a:r>
          </a:p>
          <a:p>
            <a:pPr marL="228600" indent="-228600">
              <a:buFont typeface="+mj-lt"/>
              <a:buAutoNum type="arabicPeriod"/>
            </a:pPr>
            <a:r>
              <a:rPr lang="en-US" sz="1400" dirty="0" smtClean="0"/>
              <a:t>National Cancer Institute. Nicotine and Addiction. Available at: </a:t>
            </a:r>
            <a:r>
              <a:rPr lang="en-US" sz="1400" dirty="0">
                <a:latin typeface="Lucida Grande"/>
                <a:ea typeface="Lucida Grande"/>
                <a:cs typeface="Lucida Grande"/>
                <a:sym typeface="Lucida Grande"/>
                <a:hlinkClick r:id="rId4"/>
              </a:rPr>
              <a:t>https://teen.smokefree.gov/the-risks-of-tobacco/nicotine-addiction</a:t>
            </a:r>
            <a:r>
              <a:rPr lang="en-US" sz="1400" dirty="0">
                <a:latin typeface="Lucida Grande"/>
                <a:ea typeface="Lucida Grande"/>
                <a:cs typeface="Lucida Grande"/>
                <a:sym typeface="Lucida Grande"/>
              </a:rPr>
              <a:t>.</a:t>
            </a:r>
            <a:r>
              <a:rPr lang="en-US" sz="1400" dirty="0" smtClean="0"/>
              <a:t> Accessed Jan. 17, 2019.</a:t>
            </a:r>
          </a:p>
          <a:p>
            <a:pPr marL="228600" indent="-228600">
              <a:buFont typeface="+mj-lt"/>
              <a:buAutoNum type="arabicPeriod"/>
            </a:pPr>
            <a:r>
              <a:rPr lang="en-US" sz="1400" dirty="0" err="1">
                <a:latin typeface="Arial" charset="0"/>
                <a:ea typeface="Arial" charset="0"/>
                <a:cs typeface="Arial" charset="0"/>
              </a:rPr>
              <a:t>Nitasha</a:t>
            </a:r>
            <a:r>
              <a:rPr lang="en-US" sz="1400" dirty="0">
                <a:latin typeface="Arial" charset="0"/>
                <a:ea typeface="Arial" charset="0"/>
                <a:cs typeface="Arial" charset="0"/>
              </a:rPr>
              <a:t> </a:t>
            </a:r>
            <a:r>
              <a:rPr lang="en-US" sz="1400" dirty="0" err="1">
                <a:latin typeface="Arial" charset="0"/>
                <a:ea typeface="Arial" charset="0"/>
                <a:cs typeface="Arial" charset="0"/>
              </a:rPr>
              <a:t>Tiku</a:t>
            </a:r>
            <a:r>
              <a:rPr lang="en-US" sz="1400" dirty="0">
                <a:latin typeface="Arial" charset="0"/>
                <a:ea typeface="Arial" charset="0"/>
                <a:cs typeface="Arial" charset="0"/>
              </a:rPr>
              <a:t>. “Startup behind the Lambo of vaporizers just launched an intelligent e-cigarette.” The Verge. April 21, 2015. Available at: https://www.theverge.com/2015/4/21/8458629/pax-labs-e-cigarette-juul </a:t>
            </a:r>
            <a:endParaRPr lang="en-US" sz="1400" dirty="0" smtClean="0">
              <a:latin typeface="Arial" charset="0"/>
              <a:ea typeface="Arial" charset="0"/>
              <a:cs typeface="Arial" charset="0"/>
            </a:endParaRPr>
          </a:p>
          <a:p>
            <a:pPr marL="228600" indent="-228600">
              <a:buFont typeface="+mj-lt"/>
              <a:buAutoNum type="arabicPeriod"/>
            </a:pPr>
            <a:r>
              <a:rPr lang="en-US" sz="1400" dirty="0" smtClean="0">
                <a:latin typeface="Arial" charset="0"/>
                <a:ea typeface="Arial" charset="0"/>
                <a:cs typeface="Arial" charset="0"/>
              </a:rPr>
              <a:t>Stanford Tobacco Prevention Toolkit. Stanford University. </a:t>
            </a:r>
            <a:r>
              <a:rPr lang="en-US" sz="1400" dirty="0">
                <a:latin typeface="Arial" charset="0"/>
                <a:ea typeface="Arial" charset="0"/>
                <a:cs typeface="Arial" charset="0"/>
              </a:rPr>
              <a:t>Available at: </a:t>
            </a:r>
            <a:r>
              <a:rPr lang="en-US" sz="1400" dirty="0">
                <a:latin typeface="Arial" charset="0"/>
                <a:ea typeface="Arial" charset="0"/>
                <a:cs typeface="Arial" charset="0"/>
                <a:hlinkClick r:id="rId5"/>
              </a:rPr>
              <a:t>https://</a:t>
            </a:r>
            <a:r>
              <a:rPr lang="en-US" sz="1400" dirty="0" smtClean="0">
                <a:latin typeface="Arial" charset="0"/>
                <a:ea typeface="Arial" charset="0"/>
                <a:cs typeface="Arial" charset="0"/>
                <a:hlinkClick r:id="rId5"/>
              </a:rPr>
              <a:t>med.stanford.edu/tobaccopreventiontoolkit/about.html</a:t>
            </a:r>
            <a:r>
              <a:rPr lang="en-US" sz="1400" dirty="0" smtClean="0">
                <a:latin typeface="Arial" charset="0"/>
                <a:ea typeface="Arial" charset="0"/>
                <a:cs typeface="Arial" charset="0"/>
              </a:rPr>
              <a:t> </a:t>
            </a:r>
            <a:endParaRPr lang="en-US" sz="1400" dirty="0">
              <a:latin typeface="Arial" charset="0"/>
              <a:ea typeface="Arial" charset="0"/>
              <a:cs typeface="Arial" charset="0"/>
            </a:endParaRPr>
          </a:p>
          <a:p>
            <a:pPr marL="228600" indent="-228600">
              <a:buFont typeface="+mj-lt"/>
              <a:buAutoNum type="arabicPeriod"/>
            </a:pPr>
            <a:r>
              <a:rPr lang="en-US" sz="1400" dirty="0" smtClean="0"/>
              <a:t>World Health Organization. Toolkit for delivering the 5A’s and 5R’s brief tobacco interventions in primary care. 2014. </a:t>
            </a:r>
            <a:r>
              <a:rPr lang="en-US" sz="1400" dirty="0"/>
              <a:t>Available at: </a:t>
            </a:r>
            <a:r>
              <a:rPr lang="en-US" sz="1400" dirty="0">
                <a:hlinkClick r:id="rId6"/>
              </a:rPr>
              <a:t>https://</a:t>
            </a:r>
            <a:r>
              <a:rPr lang="en-US" sz="1400" dirty="0" smtClean="0">
                <a:hlinkClick r:id="rId6"/>
              </a:rPr>
              <a:t>apps.who.int/iris/bitstream/handle/10665/112835/9789241506953_eng.pdf;jsessionid=BCEA0A93361C1E79087618EC7A3B431A?sequence=1</a:t>
            </a:r>
            <a:r>
              <a:rPr lang="en-US" sz="1400" dirty="0" smtClean="0"/>
              <a:t>  </a:t>
            </a:r>
          </a:p>
          <a:p>
            <a:pPr marL="342900" indent="-342900">
              <a:buFont typeface="+mj-lt"/>
              <a:buAutoNum type="arabicPeriod"/>
            </a:pPr>
            <a:endParaRPr lang="en-US" sz="1100" dirty="0">
              <a:latin typeface="Arial" charset="0"/>
              <a:ea typeface="Arial" charset="0"/>
              <a:cs typeface="Arial" charset="0"/>
            </a:endParaRPr>
          </a:p>
          <a:p>
            <a:pPr marL="342900" indent="-342900">
              <a:buFont typeface="+mj-lt"/>
              <a:buAutoNum type="arabicPeriod"/>
            </a:pPr>
            <a:endParaRPr lang="en-US" sz="1100" dirty="0"/>
          </a:p>
        </p:txBody>
      </p:sp>
    </p:spTree>
    <p:extLst>
      <p:ext uri="{BB962C8B-B14F-4D97-AF65-F5344CB8AC3E}">
        <p14:creationId xmlns:p14="http://schemas.microsoft.com/office/powerpoint/2010/main" val="100583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US"/>
          </a:p>
        </p:txBody>
      </p:sp>
      <p:sp>
        <p:nvSpPr>
          <p:cNvPr id="3" name="Text Placeholder 2"/>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03156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BB8925F-B6BB-49B0-9469-5285B9C99CB3}" type="slidenum">
              <a:rPr lang="en-US" smtClean="0"/>
              <a:t>4</a:t>
            </a:fld>
            <a:endParaRPr lang="en-US"/>
          </a:p>
        </p:txBody>
      </p:sp>
      <p:pic>
        <p:nvPicPr>
          <p:cNvPr id="4" name="Picture 3"/>
          <p:cNvPicPr>
            <a:picLocks noChangeAspect="1"/>
          </p:cNvPicPr>
          <p:nvPr/>
        </p:nvPicPr>
        <p:blipFill>
          <a:blip r:embed="rId3"/>
          <a:stretch>
            <a:fillRect/>
          </a:stretch>
        </p:blipFill>
        <p:spPr>
          <a:xfrm>
            <a:off x="838200" y="365125"/>
            <a:ext cx="10588385" cy="5947993"/>
          </a:xfrm>
          <a:prstGeom prst="rect">
            <a:avLst/>
          </a:prstGeom>
        </p:spPr>
      </p:pic>
    </p:spTree>
    <p:extLst>
      <p:ext uri="{BB962C8B-B14F-4D97-AF65-F5344CB8AC3E}">
        <p14:creationId xmlns:p14="http://schemas.microsoft.com/office/powerpoint/2010/main" val="196544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stretch>
            <a:fillRect/>
          </a:stretch>
        </p:blipFill>
        <p:spPr>
          <a:xfrm>
            <a:off x="971150" y="365125"/>
            <a:ext cx="10249699" cy="5760102"/>
          </a:xfrm>
          <a:prstGeom prst="rect">
            <a:avLst/>
          </a:prstGeom>
        </p:spPr>
      </p:pic>
      <p:sp>
        <p:nvSpPr>
          <p:cNvPr id="4" name="Slide Number Placeholder 3"/>
          <p:cNvSpPr>
            <a:spLocks noGrp="1"/>
          </p:cNvSpPr>
          <p:nvPr>
            <p:ph type="sldNum" sz="quarter" idx="12"/>
          </p:nvPr>
        </p:nvSpPr>
        <p:spPr/>
        <p:txBody>
          <a:bodyPr/>
          <a:lstStyle/>
          <a:p>
            <a:fld id="{ABB8925F-B6BB-49B0-9469-5285B9C99CB3}" type="slidenum">
              <a:rPr lang="en-US" smtClean="0"/>
              <a:t>5</a:t>
            </a:fld>
            <a:endParaRPr lang="en-US"/>
          </a:p>
        </p:txBody>
      </p:sp>
    </p:spTree>
    <p:extLst>
      <p:ext uri="{BB962C8B-B14F-4D97-AF65-F5344CB8AC3E}">
        <p14:creationId xmlns:p14="http://schemas.microsoft.com/office/powerpoint/2010/main" val="228074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50310" y="1086591"/>
            <a:ext cx="10515600" cy="4351338"/>
          </a:xfrm>
        </p:spPr>
        <p:txBody>
          <a:bodyPr/>
          <a:lstStyle/>
          <a:p>
            <a:endParaRPr lang="en-US" dirty="0"/>
          </a:p>
        </p:txBody>
      </p:sp>
      <p:sp>
        <p:nvSpPr>
          <p:cNvPr id="4" name="Slide Number Placeholder 3"/>
          <p:cNvSpPr>
            <a:spLocks noGrp="1"/>
          </p:cNvSpPr>
          <p:nvPr>
            <p:ph type="sldNum" sz="quarter" idx="12"/>
          </p:nvPr>
        </p:nvSpPr>
        <p:spPr/>
        <p:txBody>
          <a:bodyPr/>
          <a:lstStyle/>
          <a:p>
            <a:fld id="{ABB8925F-B6BB-49B0-9469-5285B9C99CB3}" type="slidenum">
              <a:rPr lang="en-US" smtClean="0"/>
              <a:t>6</a:t>
            </a:fld>
            <a:endParaRPr lang="en-US"/>
          </a:p>
        </p:txBody>
      </p:sp>
      <p:pic>
        <p:nvPicPr>
          <p:cNvPr id="6" name="Picture 5"/>
          <p:cNvPicPr>
            <a:picLocks noChangeAspect="1"/>
          </p:cNvPicPr>
          <p:nvPr/>
        </p:nvPicPr>
        <p:blipFill>
          <a:blip r:embed="rId3"/>
          <a:stretch>
            <a:fillRect/>
          </a:stretch>
        </p:blipFill>
        <p:spPr>
          <a:xfrm>
            <a:off x="7827305" y="1221633"/>
            <a:ext cx="3185161" cy="4246881"/>
          </a:xfrm>
          <a:prstGeom prst="rect">
            <a:avLst/>
          </a:prstGeom>
        </p:spPr>
      </p:pic>
      <p:pic>
        <p:nvPicPr>
          <p:cNvPr id="7" name="Picture 6"/>
          <p:cNvPicPr>
            <a:picLocks noChangeAspect="1"/>
          </p:cNvPicPr>
          <p:nvPr/>
        </p:nvPicPr>
        <p:blipFill>
          <a:blip r:embed="rId4"/>
          <a:stretch>
            <a:fillRect/>
          </a:stretch>
        </p:blipFill>
        <p:spPr>
          <a:xfrm>
            <a:off x="4634631" y="1211615"/>
            <a:ext cx="3192674" cy="4256899"/>
          </a:xfrm>
          <a:prstGeom prst="rect">
            <a:avLst/>
          </a:prstGeom>
        </p:spPr>
      </p:pic>
      <p:pic>
        <p:nvPicPr>
          <p:cNvPr id="8" name="Picture 7"/>
          <p:cNvPicPr>
            <a:picLocks noChangeAspect="1"/>
          </p:cNvPicPr>
          <p:nvPr/>
        </p:nvPicPr>
        <p:blipFill>
          <a:blip r:embed="rId5"/>
          <a:stretch>
            <a:fillRect/>
          </a:stretch>
        </p:blipFill>
        <p:spPr>
          <a:xfrm>
            <a:off x="1449470" y="1221632"/>
            <a:ext cx="3185161" cy="4246881"/>
          </a:xfrm>
          <a:prstGeom prst="rect">
            <a:avLst/>
          </a:prstGeom>
        </p:spPr>
      </p:pic>
    </p:spTree>
    <p:extLst>
      <p:ext uri="{BB962C8B-B14F-4D97-AF65-F5344CB8AC3E}">
        <p14:creationId xmlns:p14="http://schemas.microsoft.com/office/powerpoint/2010/main" val="280409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BB8925F-B6BB-49B0-9469-5285B9C99CB3}" type="slidenum">
              <a:rPr lang="en-US" smtClean="0"/>
              <a:t>7</a:t>
            </a:fld>
            <a:endParaRPr lang="en-US"/>
          </a:p>
        </p:txBody>
      </p:sp>
      <p:pic>
        <p:nvPicPr>
          <p:cNvPr id="4" name="Picture 3"/>
          <p:cNvPicPr>
            <a:picLocks noChangeAspect="1"/>
          </p:cNvPicPr>
          <p:nvPr/>
        </p:nvPicPr>
        <p:blipFill>
          <a:blip r:embed="rId3"/>
          <a:stretch>
            <a:fillRect/>
          </a:stretch>
        </p:blipFill>
        <p:spPr>
          <a:xfrm>
            <a:off x="1741116" y="365125"/>
            <a:ext cx="8417492" cy="6100891"/>
          </a:xfrm>
          <a:prstGeom prst="rect">
            <a:avLst/>
          </a:prstGeom>
        </p:spPr>
      </p:pic>
    </p:spTree>
    <p:extLst>
      <p:ext uri="{BB962C8B-B14F-4D97-AF65-F5344CB8AC3E}">
        <p14:creationId xmlns:p14="http://schemas.microsoft.com/office/powerpoint/2010/main" val="50636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BB8925F-B6BB-49B0-9469-5285B9C99CB3}" type="slidenum">
              <a:rPr lang="en-US" smtClean="0"/>
              <a:t>8</a:t>
            </a:fld>
            <a:endParaRPr lang="en-US"/>
          </a:p>
        </p:txBody>
      </p:sp>
      <p:pic>
        <p:nvPicPr>
          <p:cNvPr id="4" name="Picture 3"/>
          <p:cNvPicPr>
            <a:picLocks noChangeAspect="1"/>
          </p:cNvPicPr>
          <p:nvPr/>
        </p:nvPicPr>
        <p:blipFill>
          <a:blip r:embed="rId3"/>
          <a:stretch>
            <a:fillRect/>
          </a:stretch>
        </p:blipFill>
        <p:spPr>
          <a:xfrm>
            <a:off x="1615143" y="19642"/>
            <a:ext cx="8961714" cy="6495336"/>
          </a:xfrm>
          <a:prstGeom prst="rect">
            <a:avLst/>
          </a:prstGeom>
        </p:spPr>
      </p:pic>
    </p:spTree>
    <p:extLst>
      <p:ext uri="{BB962C8B-B14F-4D97-AF65-F5344CB8AC3E}">
        <p14:creationId xmlns:p14="http://schemas.microsoft.com/office/powerpoint/2010/main" val="263090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JUUL Launch</a:t>
            </a:r>
            <a:endParaRPr lang="en-US" dirty="0"/>
          </a:p>
        </p:txBody>
      </p:sp>
      <p:sp>
        <p:nvSpPr>
          <p:cNvPr id="3" name="Slide Number Placeholder 2"/>
          <p:cNvSpPr>
            <a:spLocks noGrp="1"/>
          </p:cNvSpPr>
          <p:nvPr>
            <p:ph type="sldNum" sz="quarter" idx="12"/>
          </p:nvPr>
        </p:nvSpPr>
        <p:spPr/>
        <p:txBody>
          <a:bodyPr/>
          <a:lstStyle/>
          <a:p>
            <a:fld id="{ABB8925F-B6BB-49B0-9469-5285B9C99CB3}" type="slidenum">
              <a:rPr lang="en-US" smtClean="0"/>
              <a:t>9</a:t>
            </a:fld>
            <a:endParaRPr lang="en-US"/>
          </a:p>
        </p:txBody>
      </p:sp>
      <p:pic>
        <p:nvPicPr>
          <p:cNvPr id="4"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9116" y="1186842"/>
            <a:ext cx="8893768" cy="5128740"/>
          </a:xfrm>
          <a:prstGeom prst="rect">
            <a:avLst/>
          </a:prstGeom>
        </p:spPr>
      </p:pic>
    </p:spTree>
    <p:extLst>
      <p:ext uri="{BB962C8B-B14F-4D97-AF65-F5344CB8AC3E}">
        <p14:creationId xmlns:p14="http://schemas.microsoft.com/office/powerpoint/2010/main" val="310849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59FF3892CA554B80961232C2C40268" ma:contentTypeVersion="3" ma:contentTypeDescription="Create a new document." ma:contentTypeScope="" ma:versionID="26ee24ad5d5ddadb9b750d981da28497">
  <xsd:schema xmlns:xsd="http://www.w3.org/2001/XMLSchema" xmlns:xs="http://www.w3.org/2001/XMLSchema" xmlns:p="http://schemas.microsoft.com/office/2006/metadata/properties" xmlns:ns1="http://schemas.microsoft.com/sharepoint/v3" xmlns:ns2="9d98fa39-7fbd-4685-a488-797cac822720" targetNamespace="http://schemas.microsoft.com/office/2006/metadata/properties" ma:root="true" ma:fieldsID="277e018cf80a9c1f53eeb1e0ff65f973" ns1:_="" ns2:_="">
    <xsd:import namespace="http://schemas.microsoft.com/sharepoint/v3"/>
    <xsd:import namespace="9d98fa39-7fbd-4685-a488-797cac822720"/>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98fa39-7fbd-4685-a488-797cac82272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BA08F768-C803-411A-A726-068B8C05BE49}"/>
</file>

<file path=customXml/itemProps2.xml><?xml version="1.0" encoding="utf-8"?>
<ds:datastoreItem xmlns:ds="http://schemas.openxmlformats.org/officeDocument/2006/customXml" ds:itemID="{A546AF3F-2EC7-4C8D-BFD3-EBEA0E48DF9A}"/>
</file>

<file path=customXml/itemProps3.xml><?xml version="1.0" encoding="utf-8"?>
<ds:datastoreItem xmlns:ds="http://schemas.openxmlformats.org/officeDocument/2006/customXml" ds:itemID="{D16538BA-34CF-41B3-ACC5-F44C7DE71F77}"/>
</file>

<file path=docProps/app.xml><?xml version="1.0" encoding="utf-8"?>
<Properties xmlns="http://schemas.openxmlformats.org/officeDocument/2006/extended-properties" xmlns:vt="http://schemas.openxmlformats.org/officeDocument/2006/docPropsVTypes">
  <TotalTime>5</TotalTime>
  <Words>3365</Words>
  <Application>Microsoft Office PowerPoint</Application>
  <PresentationFormat>Widescreen</PresentationFormat>
  <Paragraphs>294</Paragraphs>
  <Slides>34</Slides>
  <Notes>30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맑은 고딕</vt:lpstr>
      <vt:lpstr>Arial</vt:lpstr>
      <vt:lpstr>Calibri</vt:lpstr>
      <vt:lpstr>Calibri Light</vt:lpstr>
      <vt:lpstr>Constantia</vt:lpstr>
      <vt:lpstr>Gill Sans</vt:lpstr>
      <vt:lpstr>Lucida Grande</vt:lpstr>
      <vt:lpstr>Office Theme</vt:lpstr>
      <vt:lpstr>E-Cigarette Presentation for Adults</vt:lpstr>
      <vt:lpstr>Agenda</vt:lpstr>
      <vt:lpstr>PowerPoint Presentation</vt:lpstr>
      <vt:lpstr>PowerPoint Presentation</vt:lpstr>
      <vt:lpstr>PowerPoint Presentation</vt:lpstr>
      <vt:lpstr>PowerPoint Presentation</vt:lpstr>
      <vt:lpstr>PowerPoint Presentation</vt:lpstr>
      <vt:lpstr>PowerPoint Presentation</vt:lpstr>
      <vt:lpstr>JUUL Launch</vt:lpstr>
      <vt:lpstr>PowerPoint Presentation</vt:lpstr>
      <vt:lpstr>PowerPoint Presentation</vt:lpstr>
      <vt:lpstr>PowerPoint Presentation</vt:lpstr>
      <vt:lpstr>Flavorings</vt:lpstr>
      <vt:lpstr>PowerPoint Presentation</vt:lpstr>
      <vt:lpstr>PowerPoint Presentation</vt:lpstr>
      <vt:lpstr>PowerPoint Presentation</vt:lpstr>
      <vt:lpstr>PowerPoint Presentation</vt:lpstr>
      <vt:lpstr>Definitions</vt:lpstr>
      <vt:lpstr>PowerPoint Presentation</vt:lpstr>
      <vt:lpstr>PowerPoint Presentation</vt:lpstr>
      <vt:lpstr>What’s in E-Cig Aerosol?</vt:lpstr>
      <vt:lpstr>PowerPoint Presentation</vt:lpstr>
      <vt:lpstr>PowerPoint Presentation</vt:lpstr>
      <vt:lpstr>Does the maker of Marlboro cigarettes want to end smoking?</vt:lpstr>
      <vt:lpstr>Challenges to Quitting</vt:lpstr>
      <vt:lpstr>Signs of Addiction</vt:lpstr>
      <vt:lpstr>Increase Motivation to Quit</vt:lpstr>
      <vt:lpstr>Beat Your Cravings!</vt:lpstr>
      <vt:lpstr>But what about my friends?</vt:lpstr>
      <vt:lpstr>Resources to Quit</vt:lpstr>
      <vt:lpstr>Barriers to Reducing Tobacco Use</vt:lpstr>
      <vt:lpstr>Facilitators to Reducing Tobacco Use</vt:lpstr>
      <vt:lpstr>Citations</vt:lpstr>
      <vt:lpstr>PowerPoint Presentation</vt:lpstr>
    </vt:vector>
  </TitlesOfParts>
  <Company>Commonwealth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E-Cigarette Presentation for Adults</dc:title>
  <dc:creator>Hoagland, Elizabeth A (CHFS DPH DPQI)</dc:creator>
  <cp:lastModifiedBy>Hoagland, Elizabeth A (CHFS DPH DPQI)</cp:lastModifiedBy>
  <cp:revision>3</cp:revision>
  <dcterms:created xsi:type="dcterms:W3CDTF">2019-03-27T15:15:40Z</dcterms:created>
  <dcterms:modified xsi:type="dcterms:W3CDTF">2019-03-27T15:21:14Z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0x0101001F59FF3892CA554B80961232C2C40268</vt:lpwstr>
  </property>
  <property fmtid="{D5CDD505-2E9C-101B-9397-08002B2CF9AE}" pid="3" name="xd_Signature">
    <vt:bool>false</vt:bool>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TemplateUrl">
    <vt:lpwstr/>
  </property>
</Properties>
</file>