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18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19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17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20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21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22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23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115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124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127.xml" ContentType="application/vnd.openxmlformats-officedocument.presentationml.tags+xml"/>
  <Override PartName="/ppt/revisionInfo.xml" ContentType="application/vnd.ms-powerpoint.revisioninfo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14.xml" ContentType="application/vnd.openxmlformats-officedocument.presentationml.tags+xml"/>
  <Override PartName="/ppt/tags/tag113.xml" ContentType="application/vnd.openxmlformats-officedocument.presentationml.tags+xml"/>
  <Override PartName="/ppt/tags/tag112.xml" ContentType="application/vnd.openxmlformats-officedocument.presentationml.tags+xml"/>
  <Override PartName="/ppt/tags/tag111.xml" ContentType="application/vnd.openxmlformats-officedocument.presentationml.tags+xml"/>
  <Override PartName="/ppt/tags/tag110.xml" ContentType="application/vnd.openxmlformats-officedocument.presentationml.tags+xml"/>
  <Override PartName="/ppt/tags/tag109.xml" ContentType="application/vnd.openxmlformats-officedocument.presentationml.tags+xml"/>
  <Override PartName="/ppt/tags/tag108.xml" ContentType="application/vnd.openxmlformats-officedocument.presentationml.tags+xml"/>
  <Override PartName="/ppt/tags/tag107.xml" ContentType="application/vnd.openxmlformats-officedocument.presentationml.tags+xml"/>
  <Override PartName="/ppt/tags/tag116.xml" ContentType="application/vnd.openxmlformats-officedocument.presentationml.tags+xml"/>
  <Override PartName="/ppt/tags/tag106.xml" ContentType="application/vnd.openxmlformats-officedocument.presentationml.tags+xml"/>
  <Override PartName="/ppt/tags/tag105.xml" ContentType="application/vnd.openxmlformats-officedocument.presentationml.tags+xml"/>
  <Override PartName="/ppt/tags/tag104.xml" ContentType="application/vnd.openxmlformats-officedocument.presentationml.tags+xml"/>
  <Override PartName="/ppt/tags/tag103.xml" ContentType="application/vnd.openxmlformats-officedocument.presentationml.tags+xml"/>
  <Override PartName="/ppt/tags/tag102.xml" ContentType="application/vnd.openxmlformats-officedocument.presentationml.tags+xml"/>
  <Override PartName="/ppt/tags/tag101.xml" ContentType="application/vnd.openxmlformats-officedocument.presentationml.tags+xml"/>
  <Override PartName="/ppt/tags/tag100.xml" ContentType="application/vnd.openxmlformats-officedocument.presentationml.tags+xml"/>
  <Override PartName="/ppt/tags/tag99.xml" ContentType="application/vnd.openxmlformats-officedocument.presentationml.tags+xml"/>
  <Override PartName="/ppt/tags/tag98.xml" ContentType="application/vnd.openxmlformats-officedocument.presentationml.tags+xml"/>
  <Override PartName="/ppt/tags/tag97.xml" ContentType="application/vnd.openxmlformats-officedocument.presentationml.tags+xml"/>
  <Override PartName="/ppt/tags/tag96.xml" ContentType="application/vnd.openxmlformats-officedocument.presentationml.tags+xml"/>
  <Override PartName="/ppt/tags/tag95.xml" ContentType="application/vnd.openxmlformats-officedocument.presentationml.tags+xml"/>
  <Override PartName="/ppt/tags/tag94.xml" ContentType="application/vnd.openxmlformats-officedocument.presentationml.tags+xml"/>
  <Override PartName="/ppt/tags/tag93.xml" ContentType="application/vnd.openxmlformats-officedocument.presentationml.tags+xml"/>
  <Override PartName="/ppt/tags/tag92.xml" ContentType="application/vnd.openxmlformats-officedocument.presentationml.tags+xml"/>
  <Override PartName="/ppt/tags/tag91.xml" ContentType="application/vnd.openxmlformats-officedocument.presentationml.tags+xml"/>
  <Override PartName="/ppt/tags/tag90.xml" ContentType="application/vnd.openxmlformats-officedocument.presentationml.tags+xml"/>
  <Override PartName="/ppt/tags/tag89.xml" ContentType="application/vnd.openxmlformats-officedocument.presentationml.tags+xml"/>
  <Override PartName="/ppt/tags/tag88.xml" ContentType="application/vnd.openxmlformats-officedocument.presentationml.tags+xml"/>
  <Override PartName="/ppt/tags/tag87.xml" ContentType="application/vnd.openxmlformats-officedocument.presentationml.tags+xml"/>
  <Override PartName="/ppt/tags/tag86.xml" ContentType="application/vnd.openxmlformats-officedocument.presentationml.tags+xml"/>
  <Override PartName="/ppt/tags/tag85.xml" ContentType="application/vnd.openxmlformats-officedocument.presentationml.tags+xml"/>
  <Override PartName="/ppt/tags/tag84.xml" ContentType="application/vnd.openxmlformats-officedocument.presentationml.tags+xml"/>
  <Override PartName="/ppt/tags/tag83.xml" ContentType="application/vnd.openxmlformats-officedocument.presentationml.tags+xml"/>
  <Override PartName="/ppt/tags/tag82.xml" ContentType="application/vnd.openxmlformats-officedocument.presentationml.tags+xml"/>
  <Override PartName="/ppt/tags/tag81.xml" ContentType="application/vnd.openxmlformats-officedocument.presentationml.tags+xml"/>
  <Override PartName="/ppt/tags/tag80.xml" ContentType="application/vnd.openxmlformats-officedocument.presentationml.tags+xml"/>
  <Override PartName="/ppt/tags/tag79.xml" ContentType="application/vnd.openxmlformats-officedocument.presentationml.tags+xml"/>
  <Override PartName="/ppt/tags/tag78.xml" ContentType="application/vnd.openxmlformats-officedocument.presentationml.tags+xml"/>
  <Override PartName="/ppt/tags/tag77.xml" ContentType="application/vnd.openxmlformats-officedocument.presentationml.tags+xml"/>
  <Override PartName="/ppt/tags/tag76.xml" ContentType="application/vnd.openxmlformats-officedocument.presentationml.tags+xml"/>
  <Override PartName="/ppt/tags/tag75.xml" ContentType="application/vnd.openxmlformats-officedocument.presentationml.tags+xml"/>
  <Override PartName="/ppt/tags/tag74.xml" ContentType="application/vnd.openxmlformats-officedocument.presentationml.tags+xml"/>
  <Override PartName="/ppt/tags/tag73.xml" ContentType="application/vnd.openxmlformats-officedocument.presentationml.tags+xml"/>
  <Override PartName="/ppt/tags/tag72.xml" ContentType="application/vnd.openxmlformats-officedocument.presentationml.tags+xml"/>
  <Override PartName="/ppt/tags/tag71.xml" ContentType="application/vnd.openxmlformats-officedocument.presentationml.tags+xml"/>
  <Override PartName="/ppt/tags/tag70.xml" ContentType="application/vnd.openxmlformats-officedocument.presentationml.tags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ppt/tags/tag66.xml" ContentType="application/vnd.openxmlformats-officedocument.presentationml.tags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ppt/tags/tag63.xml" ContentType="application/vnd.openxmlformats-officedocument.presentationml.tags+xml"/>
  <Override PartName="/ppt/tags/tag20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57" r:id="rId4"/>
    <p:sldId id="274" r:id="rId5"/>
    <p:sldId id="275" r:id="rId6"/>
    <p:sldId id="276" r:id="rId7"/>
    <p:sldId id="277" r:id="rId8"/>
    <p:sldId id="264" r:id="rId9"/>
    <p:sldId id="266" r:id="rId10"/>
    <p:sldId id="278" r:id="rId11"/>
    <p:sldId id="259" r:id="rId12"/>
    <p:sldId id="273" r:id="rId13"/>
    <p:sldId id="272" r:id="rId14"/>
    <p:sldId id="270" r:id="rId15"/>
    <p:sldId id="271" r:id="rId16"/>
    <p:sldId id="268" r:id="rId17"/>
    <p:sldId id="262" r:id="rId18"/>
    <p:sldId id="263" r:id="rId19"/>
    <p:sldId id="265" r:id="rId20"/>
    <p:sldId id="279" r:id="rId21"/>
    <p:sldId id="2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736AC-F253-479F-96B6-2E6DED1F7832}" v="16" dt="2023-05-05T12:31:57.748"/>
    <p1510:client id="{E21DFE33-5249-1FA2-B599-BCF46810F2C6}" v="4" dt="2023-05-04T19:35:15.959"/>
    <p1510:client id="{E79678FB-6D10-406B-9EAB-4745B9899B09}" v="6" dt="2023-05-04T17:09:40.925"/>
    <p1510:client id="{FF9A2BBE-29AE-1AC7-8013-FB62EDBB2E1A}" v="740" dt="2023-05-05T19:47:21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4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4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919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42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7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0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9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en-US" noProof="0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05914B-01BE-C73C-7E32-4BEA49D6976B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6B988C5-80AF-44B0-8BD2-6D71EA6867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4CE90F-16F6-0CB4-3743-8608DB70EB18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8CA4F6-8042-DDB8-A915-B753A82C8F31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836096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2"/>
          </a:xfrm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8F5ABC-6CB2-F5B0-23D6-9AB273A9F751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31E97F8-53FF-44F0-94F4-8B4AC9ADA4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87A4D8-E947-001B-18ED-AD9ABB399CBD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07DCD8-B6D9-8F90-5B90-9A05B1C4EA4E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460082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2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F1A188-40CE-3C19-210E-015EA7B6E09E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F658FE1-3042-4F0D-9540-1A17F2CA40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9B95F9-47F5-7A64-DE84-C06C0015E684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57C7EC-4BA3-3030-E6C4-543EE5D7157C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235520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9848A24-15E1-F4DD-7299-810ADFA3F4CA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DB45F1D-9F53-4DBD-9E55-6CD74B15606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5C703BC-AA1A-F573-93D2-F6EE0AD4AC4A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0EF29C6-82D0-3686-4940-E5F1335018C4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083548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4D5BE69-3C64-A190-1883-126B4303A08C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3AEAEC4-669B-445E-969F-947B0CDDCBA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97D2611-E1A5-FC74-8E0A-4223F25DE59D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1C004E0-4293-4C08-9700-6A865D861B24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236421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CE5520C-33BC-6F17-CBDB-7CA5AC697CDC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B0C447C-120C-4615-A5A1-2BDA8188C0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25369-F71B-F731-7B61-4D100AAAEF9F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1D10A-E5C8-25C8-0A9C-C751BB22CEA7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948746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7C2A1EF-E11F-D462-1972-F578635BDFB0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103564E-E0BC-4BA3-B87E-AAD4DF9ECF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3A91F0B-1E97-96D6-AFEA-9A85CA39CEBE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77BFBB9-35E5-67B3-B498-A9B31A48722B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98008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DE99673-5D6F-1665-3EFC-5419A4B753DE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9DC5AB9-F1FA-4DCB-9876-2969B3C3099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3C0CA12-A787-5953-7AF0-BFBC723F234C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BF648CA-75BA-8D4F-E06F-A6FD3962D8F1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309618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26218DF-39E6-85E4-C91E-3C526D98E90D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286E055-E14E-4E7E-B441-1B2BEA6F50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8F039A2-8E5A-0F95-117D-B17685980F0F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DBD32D7-295A-75B1-B9F1-2DD0EA0C7973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521572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2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DF5435-14FC-5A8D-1DF6-E820C719FE43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E9F6D90-D26C-4B13-92FA-D07F9EFACF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99C61-6865-DDDF-044D-1E8CA3E9B56B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6CED79-4EB5-D5C5-7781-C59351EA1C33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395991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31FAA7-3481-14FB-9122-E1B26948FBB4}"/>
              </a:ext>
            </a:extLst>
          </p:cNvPr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17AEFFA-6549-4B7D-BFFC-C80CCB5F7F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2EA30A-5D4C-D1FB-D595-2F33A77DAA26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931F75-E0E8-0D53-5FB2-8B3BFC016F00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432072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20759-3B51-31F8-A67E-E87CEBD0DD2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609600" y="350838"/>
            <a:ext cx="10972800" cy="10207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algn="ctr" eaLnBrk="1" hangingPunct="1">
              <a:buSzTx/>
              <a:defRPr kumimoji="0" sz="2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  <a:sym typeface="Wingdings" charset="2"/>
              </a:defRPr>
            </a:pPr>
            <a:r>
              <a:rPr lang="en-US" sz="30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/>
                <a:sym typeface="Wingdings"/>
              </a:rPr>
              <a:t>SCM6 White Label Figure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33CE44-07C2-B0C6-78EA-47BCC672B5B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65600" y="6248401"/>
            <a:ext cx="51816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898989"/>
                </a:solidFill>
              </a:rPr>
              <a:t>Copyright © The Publisher. All rights reserved.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5105400"/>
            <a:ext cx="10972800" cy="1066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 altLang="en-US" noProof="0"/>
              <a:t>Figure legend: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1F12-010D-EF87-1979-C1B5E081D99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</p:spTree>
    <p:extLst>
      <p:ext uri="{BB962C8B-B14F-4D97-AF65-F5344CB8AC3E}">
        <p14:creationId xmlns:p14="http://schemas.microsoft.com/office/powerpoint/2010/main" val="37361495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1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3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A22B9-797B-4830-A9D3-390470542BE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88A37-687C-4998-B0EA-BF99924D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7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09B027-A520-D7CB-121E-94E929E66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9602BFF-124C-48EB-4401-B0217A1D3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>
            <a:extLst>
              <a:ext uri="{FF2B5EF4-FFF2-40B4-BE49-F238E27FC236}">
                <a16:creationId xmlns:a16="http://schemas.microsoft.com/office/drawing/2014/main" id="{440C6440-2386-4FFC-9DE6-7B0C429D0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l">
              <a:buSzTx/>
              <a:defRPr sz="1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latin typeface="Arial"/>
                <a:ea typeface="+mn-ea"/>
                <a:cs typeface="+mn-cs"/>
                <a:sym typeface="Wingdings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  <a:endParaRPr lang="en-US">
              <a:sym typeface="Wingdings" charset="2"/>
            </a:endParaRPr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8D4179EB-FAA6-E5F0-04E6-0855888EA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2FCE2C5F-5B30-BD28-B3AF-2C12513F30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3CFB4AA-EB0E-413E-A946-FF596A13C66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Date Placeholder 3">
            <a:extLst>
              <a:ext uri="{FF2B5EF4-FFF2-40B4-BE49-F238E27FC236}">
                <a16:creationId xmlns:a16="http://schemas.microsoft.com/office/drawing/2014/main" id="{46CBC26E-9549-3B19-83E0-69683BD8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640080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093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4.jpe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5" Type="http://schemas.openxmlformats.org/officeDocument/2006/relationships/tags" Target="../tags/tag124.xm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4.jpe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4.jpe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4.jpe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5" Type="http://schemas.openxmlformats.org/officeDocument/2006/relationships/tags" Target="../tags/tag157.xml"/><Relationship Id="rId10" Type="http://schemas.openxmlformats.org/officeDocument/2006/relationships/tags" Target="../tags/tag162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image" Target="../media/image4.jpe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0" Type="http://schemas.openxmlformats.org/officeDocument/2006/relationships/tags" Target="../tags/tag173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.jpe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4.jpe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5" Type="http://schemas.openxmlformats.org/officeDocument/2006/relationships/tags" Target="../tags/tag190.xml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image" Target="../media/image4.jpe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4.jpe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4.jpe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4.jpe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6.jpe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4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7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4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62.xml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8.pn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4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72.xml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9.jpe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4.jpe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4.jpe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4.jpe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0" Type="http://schemas.openxmlformats.org/officeDocument/2006/relationships/tags" Target="../tags/tag10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12.jpe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4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114.xm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shade val="100000"/>
                <a:hueMod val="100000"/>
                <a:satMod val="110000"/>
                <a:lumMod val="79000"/>
                <a:lumOff val="21000"/>
              </a:schemeClr>
            </a:gs>
            <a:gs pos="100000">
              <a:schemeClr val="bg2">
                <a:shade val="78000"/>
                <a:hueMod val="44000"/>
                <a:satMod val="200000"/>
                <a:lumMod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">
            <a:extLst>
              <a:ext uri="{FF2B5EF4-FFF2-40B4-BE49-F238E27FC236}">
                <a16:creationId xmlns:a16="http://schemas.microsoft.com/office/drawing/2014/main" id="{8B1B45BD-D05B-47CB-97E5-994F293A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9">
            <a:extLst>
              <a:ext uri="{FF2B5EF4-FFF2-40B4-BE49-F238E27FC236}">
                <a16:creationId xmlns:a16="http://schemas.microsoft.com/office/drawing/2014/main" id="{57BDE151-4F7A-4E95-939F-18B2F607C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0C79E-4F97-E042-ACDA-6132859BA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091" y="574194"/>
            <a:ext cx="9865630" cy="3603022"/>
          </a:xfrm>
        </p:spPr>
        <p:txBody>
          <a:bodyPr>
            <a:normAutofit/>
          </a:bodyPr>
          <a:lstStyle/>
          <a:p>
            <a:pPr algn="ctr"/>
            <a:r>
              <a:rPr lang="en-US" sz="8000"/>
              <a:t>Osteopathic Manipulation and Breathing</a:t>
            </a:r>
            <a:endParaRPr lang="en-US"/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2D3E1E67-68B8-49AF-8DBA-E7E08CD3F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68225"/>
            <a:ext cx="12188824" cy="2289774"/>
          </a:xfrm>
          <a:prstGeom prst="rect">
            <a:avLst/>
          </a:prstGeom>
          <a:solidFill>
            <a:srgbClr val="181717">
              <a:alpha val="8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260FF-7892-8827-776F-31CE575CF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762275"/>
            <a:ext cx="8417262" cy="15611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Michael Carnes, DO, FAAO</a:t>
            </a:r>
          </a:p>
          <a:p>
            <a:r>
              <a:rPr lang="en-US">
                <a:solidFill>
                  <a:srgbClr val="FFFFFF"/>
                </a:solidFill>
              </a:rPr>
              <a:t>Jessica Jurak, NUFA, &amp; Cayla Lyle, NUFA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896FDE7C-B860-44EE-B294-C8358F7A8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3921" y="4568225"/>
            <a:ext cx="2764903" cy="22897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349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B55B7026-5C30-D1C4-0A06-93994FA47D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3816" y="698934"/>
            <a:ext cx="3752273" cy="920621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263CA6B1-2F85-DA27-9428-574F4575DF08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C37A7800-6F00-6D30-40DC-52C3DD2DFDEF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120C6CA0-AD01-2D4C-8213-9372EFBC320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7469909" y="694314"/>
            <a:ext cx="3405909" cy="51954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9 Anatomy, Mechanics, and Physiology of Pulmonary Respiration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498388B2-BE22-CE9C-C216-1D07BA7D60A3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4" name="TextBox 11">
            <a:extLst>
              <a:ext uri="{FF2B5EF4-FFF2-40B4-BE49-F238E27FC236}">
                <a16:creationId xmlns:a16="http://schemas.microsoft.com/office/drawing/2014/main" id="{77F00467-7CFB-80FB-4728-BB28559F600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05272" y="5539035"/>
            <a:ext cx="2159001" cy="15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73FCD82B-70B4-CE73-49A6-F0326DEEDB96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V="1">
            <a:off x="7573817" y="629806"/>
            <a:ext cx="3752273" cy="1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ED51F8A7-E03E-0DBB-FF9E-6AE3A1283DE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46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1CD30DF4-C55E-A9F0-E05A-6DE46FE726E8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auto">
          <a:xfrm>
            <a:off x="7446817" y="1213860"/>
            <a:ext cx="3879274" cy="3595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1ADFA389-A497-E0A1-8CE1-E3A44CD0C4CD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08" y="113541"/>
            <a:ext cx="6075353" cy="607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220CC305-B5BC-2142-33C6-549051E65F49}"/>
              </a:ext>
            </a:extLst>
          </p:cNvPr>
          <p:cNvSpPr txBox="1"/>
          <p:nvPr>
            <p:custDataLst>
              <p:tags r:id="rId11"/>
            </p:custDataLst>
          </p:nvPr>
        </p:nvSpPr>
        <p:spPr bwMode="auto">
          <a:xfrm>
            <a:off x="8716817" y="5832734"/>
            <a:ext cx="2609274" cy="41361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The inferior surface of the thoracoabdominal diaphragm.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998C88E0-029B-7A9E-EE1C-3E1A3A964C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3775364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DFD07C60-526C-0654-A69A-70154208615D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22DB4A50-3426-4148-6C34-AA5AD74264E6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5E995E2A-556F-A4E8-7838-2C40178E104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655455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28B Cervical Region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4C65EC55-CC1D-FA4D-2D06-6B7949C0A6F8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2CA4649F-FD4A-4CC2-7D01-9787E0E0DFD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The cervical prevertebral region.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0232278D-E5D4-863E-E1EF-36F26D94FF0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29783402-97E3-BC1D-D4BE-0CCF84134E4A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43660"/>
            <a:ext cx="3775364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F7EBAED-67B2-0D49-EF3A-67F6CF68B3A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9CE00194-50D0-2E7A-CAA6-B3DCE727BFFE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144155"/>
            <a:ext cx="3867728" cy="444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0C81CB48-FDF3-8201-77AB-62DFA5BC7D9D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45" y="187036"/>
            <a:ext cx="6041014" cy="59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20882E5F-2D31-D2C1-2364-1A60A37A6D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7BF8457E-6820-6934-0421-641DF8DB5ABF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7C754301-363F-0D51-364E-6CC081F2DFC6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EAEE8A87-67F7-F0B2-7CED-EF6177F5F71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28B Cervical Region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F2C5E195-5EFE-EE5A-0341-89E9C6743A52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35D0D834-B53B-9CCC-7874-27942C31C80C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The root of the neck.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F7578703-DE2B-9979-5D7C-34B3E11D559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DBBF221B-04F1-5263-CB09-5C333783454F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F2A95E10-94C4-4D24-79BE-8CA82F3CE52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111D58-EE24-8E59-8DF8-E41137BA7C72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66BD6414-5198-BDE2-6BB6-BED5FCA00563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27" y="1711038"/>
            <a:ext cx="8178799" cy="44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F80C325D-B99A-4777-9E7F-4FAE404A42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3094182" cy="1272309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23161B5C-EF08-EF12-A3A2-CB21123222A3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2C5DDF68-846E-D466-1CC2-009FF9BD11D8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6B98459C-5419-2F68-BF34-4CF00EAF5C3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3094182" cy="7042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10 Autonomic Nervous System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3FBC1F86-D8A2-10E1-BF33-0EB37AE454B6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06603F39-DB96-DA77-7F10-31B77D5A11F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An anterior view of the thoracic plexus.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4E2EC4D7-C158-FE5C-204B-D1475EE3F99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96A75C7C-4B5F-C77D-818E-D8F0180A68A2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3094182" cy="46181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6B945BE2-B9FF-8DC9-2B09-35F3F55C3DC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2E656626-AE07-9CFC-1526-8AA30F528B64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3094182" cy="444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C0371EC1-669D-D970-D4E0-62197DD5DF27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91" y="256309"/>
            <a:ext cx="5758151" cy="58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B90D6E61-8182-231A-7330-A6BB4AE5CF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00454" y="779751"/>
            <a:ext cx="3798455" cy="1168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3D099D25-F57E-6DA4-F7D9-62E4B475766B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F4DDFB5F-D0E7-777A-A7CD-C01C981FF03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55515BE6-AF16-B10A-C8D8-53D142700DA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7100454" y="784513"/>
            <a:ext cx="3798455" cy="6465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10 Autonomic Nervous System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20363091-F7FC-58CA-38A8-51A538AE2E58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2D741CAA-5047-7C66-A4C6-D32C73A26E6A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8832273" y="5898573"/>
            <a:ext cx="1870364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The esophageal plexus.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4E992608-06B2-E7D8-B3EE-EBA762228EE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832273" y="5674880"/>
            <a:ext cx="1812637" cy="22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6229C763-71CE-1940-7CAF-DB30945DA756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7100454" y="759113"/>
            <a:ext cx="3798455" cy="34636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32AB97F-B55C-060B-DAE6-EC23DE740E3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418" y="252846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8E11FB8F-63AD-A01A-2D43-08368001E9C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7100454" y="1375063"/>
            <a:ext cx="3798455" cy="4098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3D49BE9F-E070-9AF9-154A-36933C87448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77" y="208478"/>
            <a:ext cx="4985429" cy="59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B896EB9C-0806-7B1E-CE63-1AA7878C34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3071091" cy="1133763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5C05F9B0-C313-C9D1-5655-DE7D47F1C525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7A27AB75-84D4-9A4B-FC1A-D952A81824CA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AF919E19-AFA7-154E-EFE6-3208036969D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3071091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10 Autonomic Nervous System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6BDE7C18-8CE5-E2C0-37DD-1658FD01EAF6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C25AC4EE-BA9F-5FD5-B309-634A6341690E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Sympathetic trunk in the upper thoracic region.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97290CAE-BCA0-7E7F-507B-F5DAEE3282D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CB301BBA-00B4-CE73-FE47-EE5E489C1B49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3071091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8C3E951E-C610-F228-487A-C30ABE1D263F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DD76D751-2CBB-E86F-1FFE-F85376C93B97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48063"/>
            <a:ext cx="3071091" cy="5137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8007A1BD-0DB2-D39F-5DFC-1C0760F9DB7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65" y="210128"/>
            <a:ext cx="6751348" cy="59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DFBAAAF7-50D9-8366-0F98-E0A2D8FF40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2632364" cy="1076036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8DA1EC9E-C2FD-EC31-EF36-B757A92A205D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A811B5CC-24B2-F72E-AF45-4C5C92EBA17C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A56E0D2C-25B6-2F87-8586-8441F11DF4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632364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28D Rib Cage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5F3234A4-1707-B249-9C56-45E5E6E5E3AB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C41272CC-6232-1A86-F040-58BE5E9DD40A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4064000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Phrenic nerve innervation to the thoracoabdominal diaphragm.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60789CB4-F923-BDFB-B009-AEB0C3A4D35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2631BF7F-89EC-4DC8-9182-179B6351418A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V="1">
            <a:off x="1524000" y="655205"/>
            <a:ext cx="2632364" cy="115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15063C1B-1D97-6019-E20E-503DC00E6D2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86348213-AF4D-A317-EE9D-18B1AE215CE8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040245"/>
            <a:ext cx="2632364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617F0FA8-E37C-A6DD-6CB7-3EAA07227038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2" y="233219"/>
            <a:ext cx="6176818" cy="577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35FCA3D9-8A8E-632E-31C0-901FD0BE6D9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2990273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02B3F7A6-7AE7-E8C9-A1DE-D1F74B9B9840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84B03B71-F9D9-E349-E105-5C97DEE2E22F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C3944681-C4C9-FAFD-34EC-1A2ADEC5EFB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990273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28D Rib Cage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52F89F29-B2A8-D20D-B2F7-F1D5A30C30D7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DFD40BC7-639E-5AF2-F946-5DA46561A88C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3105728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Apertures of the thoracoabdominal diaphragm.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740AC8F6-6AA2-680A-0FD3-F499F231D8A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D0C5E0EE-344A-0856-2544-4B8550B21E0E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2990273" cy="115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E9A98118-AFAA-514F-4B1D-114DF3CDB4B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44CE8F1D-69F3-6C8B-D2E3-A3E04719EFFC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489364" y="1005609"/>
            <a:ext cx="2967183" cy="51377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52FB347A-3C82-1468-7E02-DCDFD8EE786E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36" y="383309"/>
            <a:ext cx="6991927" cy="57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2155D4A7-7739-A63D-182B-7EA835ED3A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50545" y="687388"/>
            <a:ext cx="3417455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D4B6C10E-D92E-F760-F27F-8649F81C9D49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323F9BA4-76C1-02D6-3015-E7F961C09FB2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FF96F1DD-4016-5506-2030-CE84822773CF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7250545" y="692150"/>
            <a:ext cx="3417455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69 Anatomic Considerations of the Thoracic Cage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1A212DAA-68E6-CF94-57CE-CBEE0FF93DD6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1574A9FD-C7FF-FB6A-B6FD-74E6D067C04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7689273" y="5633028"/>
            <a:ext cx="3336637" cy="5888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(A) The thoracic diaphragm. (B) The thoracic inlet.
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3012F431-3ED6-6BFD-89E9-F85459FE71C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89273" y="5397789"/>
            <a:ext cx="2851728" cy="24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F4D8CD97-1605-9EA7-91CF-A21B1C6EB0F9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V="1">
            <a:off x="7250545" y="666750"/>
            <a:ext cx="3417455" cy="115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AA9EBFBF-EF90-2691-C20E-00F6DB8522D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509" y="125845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F859C79C-6A26-AF5A-8502-8E464DBE0058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7250545" y="1201882"/>
            <a:ext cx="3417455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An Osteopathic Approach to Diagnosis and Treatment, 4e,  2021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79CD119A-DCCC-35D9-93E5-246D600B2249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36" y="175491"/>
            <a:ext cx="4913023" cy="59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B1442A2-9601-61C5-04AD-56901681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" y="1948728"/>
            <a:ext cx="3491346" cy="1143000"/>
          </a:xfrm>
        </p:spPr>
        <p:txBody>
          <a:bodyPr/>
          <a:lstStyle/>
          <a:p>
            <a:r>
              <a:rPr lang="en-US">
                <a:ea typeface="ＭＳ Ｐゴシック"/>
              </a:rPr>
              <a:t>Pregnancy's Effect on Respiratory Function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E36769C-7DF0-42C4-2542-5FBCA74EF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1"/>
          <a:stretch/>
        </p:blipFill>
        <p:spPr>
          <a:xfrm>
            <a:off x="3980874" y="272473"/>
            <a:ext cx="7763162" cy="6430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8991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9 Anatomy, Mechanics, and Physiology of Pulmonary Respiration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The intercostal muscles.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DB3411D0-C564-5CD5-2147-32C947DC489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83" y="1595582"/>
            <a:ext cx="5947207" cy="45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12AC973D-A9FB-4B24-CCDD-B99C25A11B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9C353CF9-15F6-E95D-618D-C363E9D5D070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5F738318-5CD3-9262-F4BB-A207D79D3089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D4F7974A-227C-E577-A02C-F460BE7B221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9 Anatomy, Mechanics, and Physiology of Pulmonary Respiration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06F79304-AC8B-7A16-1FC6-6DC72ED8117A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AED2BFD-6565-EDA2-4A8C-88B2DB1107CC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2574637" cy="6465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Change in pleural space configuration with abdominal obesity.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37BA6EB-D1EE-BEFE-7EAF-B1714E437AB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1524000" cy="2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9CC7F3B1-4DD5-29D1-CDB4-00E4A1886D7A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CD1C9F2F-6EC7-5AFF-2333-267933EAD89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D786C30E-FBA2-4CBA-88E8-955EB3BF9DF2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Foundations of Osteopathic Medicine: Philosophy, Science, Clinical Applications, and Research, 4e,  2018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4A9512B7-F780-7FD3-3289-B7B8A8002730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28" y="1711037"/>
            <a:ext cx="8271162" cy="366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2851728" cy="625765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/>
                <a:ea typeface="ＭＳ Ｐゴシック"/>
                <a:cs typeface="Arial"/>
              </a:rPr>
              <a:t>Copyright © Elsevier Inc.</a:t>
            </a:r>
            <a:endParaRPr lang="en-US" altLang="en-US" sz="1100">
              <a:solidFill>
                <a:srgbClr val="999999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124364" cy="27709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From: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 3 Thorax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 anchor="t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Pleural cavities.</a:t>
            </a:r>
            <a:endParaRPr lang="en-US" sz="11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  <a:sym typeface="Wingdings"/>
            </a:endParaRP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V="1">
            <a:off x="1524000" y="655205"/>
            <a:ext cx="2851728" cy="115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028701"/>
            <a:ext cx="2851728" cy="3405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/>
                <a:ea typeface="Arial"/>
                <a:cs typeface="Helvetica"/>
                <a:sym typeface="Wingdings"/>
              </a:rPr>
              <a:t>Gray's Anatomy for Students, 4e,  2020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046529E0-09C8-E476-E503-86C9741852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3492" y="174370"/>
            <a:ext cx="6310744" cy="58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071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695037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/>
                <a:ea typeface="ＭＳ Ｐゴシック"/>
                <a:cs typeface="Arial"/>
              </a:rPr>
              <a:t>Copyright © Elsevier Inc.</a:t>
            </a:r>
            <a:endParaRPr lang="en-US" altLang="en-US" sz="1100">
              <a:solidFill>
                <a:srgbClr val="999999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3117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From: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 3 Thorax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2343728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 anchor="t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</a:rPr>
              <a:t>Cross-section of the thorax showing the position of the mediastinum.</a:t>
            </a:r>
            <a:endParaRPr lang="en-US" sz="11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</a:endParaRP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051791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/>
                <a:ea typeface="Arial"/>
                <a:cs typeface="Helvetica"/>
                <a:sym typeface="Wingdings"/>
              </a:rPr>
              <a:t>Gray's Anatomy for Students, 4e,  2020</a:t>
            </a:r>
          </a:p>
        </p:txBody>
      </p:sp>
      <p:pic>
        <p:nvPicPr>
          <p:cNvPr id="3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9FB35730-5B99-28DE-4AA1-769BF214E4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2582" y="1385339"/>
            <a:ext cx="4405744" cy="47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2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695037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/>
                <a:ea typeface="ＭＳ Ｐゴシック"/>
                <a:cs typeface="Arial"/>
              </a:rPr>
              <a:t>Copyright © Elsevier Inc.</a:t>
            </a:r>
            <a:endParaRPr lang="en-US" altLang="en-US" sz="1100">
              <a:solidFill>
                <a:srgbClr val="999999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3117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From: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 3 Thorax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1304638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 anchor="t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</a:rPr>
              <a:t>Roots and hila of the lungs. </a:t>
            </a:r>
            <a:endParaRPr lang="en-US" sz="11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</a:endParaRP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051791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/>
                <a:ea typeface="Arial"/>
                <a:cs typeface="Helvetica"/>
                <a:sym typeface="Wingdings"/>
              </a:rPr>
              <a:t>Gray's Anatomy for Students, 4e,  2020</a:t>
            </a:r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F2513B25-D169-ED24-1013-9D5E33382C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0309" y="1378133"/>
            <a:ext cx="7396017" cy="46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34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2816507" cy="868657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/>
                <a:ea typeface="ＭＳ Ｐゴシック"/>
                <a:cs typeface="Arial"/>
              </a:rPr>
              <a:t>Copyright © Elsevier Inc.</a:t>
            </a:r>
            <a:endParaRPr lang="en-US" altLang="en-US" sz="1100">
              <a:solidFill>
                <a:srgbClr val="999999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816507" cy="3117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From: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 Thorax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1989473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 anchor="t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</a:rPr>
              <a:t>Plate 214: Phrenic Nerve and Relationship to Pericardium</a:t>
            </a:r>
            <a:endParaRPr lang="en-US" sz="11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</a:endParaRP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2816507" cy="96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417899" y="1032500"/>
            <a:ext cx="2816507" cy="52005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/>
                <a:ea typeface="Arial"/>
                <a:cs typeface="Helvetica"/>
                <a:sym typeface="Wingdings"/>
              </a:rPr>
              <a:t>Netter Atlas of Human Anatomy: Classic Regional Anatomy Approach, 8e, 2022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23C580DF-7687-70E0-61C2-8CDFCD43A6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4680" y="31889"/>
            <a:ext cx="5694742" cy="61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04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27C68953-9F06-F315-8149-117A479F73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E42E80A6-9A2A-00F6-AB65-AE190C676CDC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51E9C31D-E9EA-ADEC-4340-C364051C1399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6A0A1B50-2833-158E-68F0-17FA2888983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69 Anatomic Considerations of the Thoracic Cage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04157876-FA56-9893-411B-D4E9128ACDBA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E9DD8D51-63BD-75BD-4CBA-96861B88921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2089728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Axes of the costotransverse–costovertebral joints.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B3C4CBFC-DAE1-30E2-C31A-6E6A93B5CEA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C616F0F5-657C-F681-1973-15F2F9A2BA37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7B58ED34-2E5F-B25A-A9D4-E7224850827E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3FD1CA6-25E0-5CF8-1252-F642AABB7656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An Osteopathic Approach to Diagnosis and Treatment, 4e,  2021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AD8390B7-0F60-AD5A-473B-64DBDDEAC860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36" y="1711037"/>
            <a:ext cx="6481616" cy="43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F39296DF-3CD9-E77C-6DA5-58E396B57B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3302000" cy="1006763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7DA42401-CFDA-2849-84F8-45CD26B02E52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18CC552A-2C93-1BA0-66E9-FE601F1E5106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Copyright © Wolters Kluwer</a:t>
            </a: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4563F940-2A05-30D0-6E4D-CABBBC6F33D4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3302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Chapter 69 Anatomic Considerations of the Thoracic Cage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8973A474-9ED3-1309-6560-22E4D5B99930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4E89BA31-0DB2-D9CD-EBCC-34115C3C22E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2332182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Diameter changes that occur during diaphragmatic motion.</a:t>
            </a: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D40B1D6E-689B-4C1E-3D77-A486E535842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05426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2FC18E74-35F5-50C5-D7D0-4E88DAE5B9D1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3302000" cy="115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414951D-C1EC-0992-FE03-ADAFADA33ED6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094B3BD-A191-99E2-F65D-5C53826CAEDD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524000" y="1282700"/>
            <a:ext cx="3302000" cy="3059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 charset="0"/>
                <a:ea typeface="Arial"/>
                <a:cs typeface="Helvetica"/>
                <a:sym typeface="Wingdings"/>
              </a:rPr>
              <a:t>An Osteopathic Approach to Diagnosis and Treatment, 4e,  2021</a:t>
            </a:r>
          </a:p>
        </p:txBody>
      </p:sp>
      <p:pic>
        <p:nvPicPr>
          <p:cNvPr id="14348" name="New picture">
            <a:extLst>
              <a:ext uri="{FF2B5EF4-FFF2-40B4-BE49-F238E27FC236}">
                <a16:creationId xmlns:a16="http://schemas.microsoft.com/office/drawing/2014/main" id="{BD245394-ADBD-5649-326C-07CBADA2B79C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19" y="117763"/>
            <a:ext cx="5843298" cy="60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>
            <a:extLst>
              <a:ext uri="{FF2B5EF4-FFF2-40B4-BE49-F238E27FC236}">
                <a16:creationId xmlns:a16="http://schemas.microsoft.com/office/drawing/2014/main" id="{011771F1-2E21-9D55-C1E4-31C4DDA49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2816507" cy="868657"/>
          </a:xfrm>
          <a:prstGeom prst="rect">
            <a:avLst/>
          </a:prstGeom>
          <a:solidFill>
            <a:srgbClr val="64B744">
              <a:alpha val="1882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F3F39DB9-0B7B-37CC-F2BF-99C48824AFB6}"/>
              </a:ext>
            </a:extLst>
          </p:cNvPr>
          <p:cNvSpPr>
            <a:spLocks noGrp="1" noChangeArrowheads="1"/>
          </p:cNvSpPr>
          <p:nvPr>
            <p:ph type="dt" sz="quarter" idx="11"/>
            <p:custDataLst>
              <p:tags r:id="rId2"/>
            </p:custDataLst>
          </p:nvPr>
        </p:nvSpPr>
        <p:spPr bwMode="auto">
          <a:xfrm>
            <a:off x="1524000" y="6223000"/>
            <a:ext cx="2540000" cy="63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4000" tIns="63500" rIns="127000" bIns="63500" numCol="1" rtlCol="0" anchor="ctr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ln>
                  <a:noFill/>
                </a:ln>
                <a:solidFill>
                  <a:srgbClr val="999999"/>
                </a:solidFill>
                <a:latin typeface="Helvetica" panose="020B0604020202020204" pitchFamily="34" charset="0"/>
                <a:cs typeface="Arial"/>
              </a:rPr>
              <a:t>Date of download:  5/4/2023</a:t>
            </a:r>
          </a:p>
        </p:txBody>
      </p:sp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6B6E0C8E-EBDE-B539-1984-3CB8045699B1}"/>
              </a:ext>
            </a:extLst>
          </p:cNvPr>
          <p:cNvSpPr>
            <a:spLocks noGrp="1"/>
          </p:cNvSpPr>
          <p:nvPr>
            <p:ph type="ftr" idx="4294967295"/>
            <p:custDataLst>
              <p:tags r:id="rId3"/>
            </p:custDataLst>
          </p:nvPr>
        </p:nvSpPr>
        <p:spPr>
          <a:xfrm>
            <a:off x="4495800" y="6223000"/>
            <a:ext cx="3200400" cy="635000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100">
                <a:solidFill>
                  <a:srgbClr val="999999"/>
                </a:solidFill>
                <a:latin typeface="Helvetica"/>
                <a:ea typeface="ＭＳ Ｐゴシック"/>
                <a:cs typeface="Arial"/>
              </a:rPr>
              <a:t>Copyright © Elsevier Inc.</a:t>
            </a:r>
            <a:endParaRPr lang="en-US" altLang="en-US" sz="1100">
              <a:solidFill>
                <a:srgbClr val="999999"/>
              </a:solidFill>
              <a:latin typeface="Helvetica" panose="020B0604020202020204" pitchFamily="34" charset="0"/>
              <a:cs typeface="Arial"/>
            </a:endParaRPr>
          </a:p>
        </p:txBody>
      </p:sp>
      <p:sp>
        <p:nvSpPr>
          <p:cNvPr id="14341" name="Text Placeholder 2">
            <a:extLst>
              <a:ext uri="{FF2B5EF4-FFF2-40B4-BE49-F238E27FC236}">
                <a16:creationId xmlns:a16="http://schemas.microsoft.com/office/drawing/2014/main" id="{380333A3-A283-132C-B360-0ECF46EA221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692150"/>
            <a:ext cx="2816507" cy="3117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From: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  <a:sym typeface="Wingdings"/>
              </a:rPr>
              <a:t> Thorax</a:t>
            </a:r>
          </a:p>
        </p:txBody>
      </p:sp>
      <p:cxnSp>
        <p:nvCxnSpPr>
          <p:cNvPr id="14342" name="Straight Connector 8">
            <a:extLst>
              <a:ext uri="{FF2B5EF4-FFF2-40B4-BE49-F238E27FC236}">
                <a16:creationId xmlns:a16="http://schemas.microsoft.com/office/drawing/2014/main" id="{E72E1C7A-D0BA-FAEF-46E6-20F4C9BA9A34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 algn="ctr">
            <a:solidFill>
              <a:srgbClr val="D8D8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5DACFA33-7EC4-CF4E-96D3-53CDC634FF80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524000" y="5563755"/>
            <a:ext cx="1989473" cy="6580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 anchor="t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ea typeface="Arial"/>
                <a:cs typeface="Helvetica"/>
              </a:rPr>
              <a:t>Plate BP 43: Muscles of Respiration</a:t>
            </a:r>
            <a:endParaRPr lang="en-US" sz="11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</a:endParaRPr>
          </a:p>
        </p:txBody>
      </p:sp>
      <p:sp>
        <p:nvSpPr>
          <p:cNvPr id="14344" name="TextBox 11">
            <a:extLst>
              <a:ext uri="{FF2B5EF4-FFF2-40B4-BE49-F238E27FC236}">
                <a16:creationId xmlns:a16="http://schemas.microsoft.com/office/drawing/2014/main" id="{8D1803A0-8345-8CA7-FED0-B7C3DAE76A7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5334363"/>
            <a:ext cx="91440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3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Legend</a:t>
            </a:r>
            <a:r>
              <a:rPr lang="en-US" altLang="en-US" sz="1200" b="1">
                <a:solidFill>
                  <a:prstClr val="black"/>
                </a:solidFill>
                <a:latin typeface="Helvetica" panose="020B0604020202020204" pitchFamily="34" charset="0"/>
                <a:cs typeface="Arial"/>
              </a:rPr>
              <a:t>:</a:t>
            </a:r>
          </a:p>
        </p:txBody>
      </p:sp>
      <p:cxnSp>
        <p:nvCxnSpPr>
          <p:cNvPr id="14345" name="Straight Connector 5">
            <a:extLst>
              <a:ext uri="{FF2B5EF4-FFF2-40B4-BE49-F238E27FC236}">
                <a16:creationId xmlns:a16="http://schemas.microsoft.com/office/drawing/2014/main" id="{89E637A4-FBB5-DB62-E56A-FB072B7A318C}"/>
              </a:ext>
            </a:extLst>
          </p:cNvPr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524000" y="666750"/>
            <a:ext cx="2816507" cy="9645"/>
          </a:xfrm>
          <a:prstGeom prst="line">
            <a:avLst/>
          </a:prstGeom>
          <a:noFill/>
          <a:ln w="38100" algn="ctr">
            <a:solidFill>
              <a:srgbClr val="64B74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2" descr="lwwhl.jpg">
            <a:extLst>
              <a:ext uri="{FF2B5EF4-FFF2-40B4-BE49-F238E27FC236}">
                <a16:creationId xmlns:a16="http://schemas.microsoft.com/office/drawing/2014/main" id="{B6EF59E1-EBA9-19F4-0E0B-A9E407D33E3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"/>
            <a:ext cx="18288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Placeholder 2">
            <a:extLst>
              <a:ext uri="{FF2B5EF4-FFF2-40B4-BE49-F238E27FC236}">
                <a16:creationId xmlns:a16="http://schemas.microsoft.com/office/drawing/2014/main" id="{BAA38009-0659-0CF7-EA5A-3390ACA3F76B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auto">
          <a:xfrm>
            <a:off x="1417899" y="1032500"/>
            <a:ext cx="2816507" cy="52005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08080"/>
                </a:solidFill>
                <a:latin typeface="Helvetica"/>
                <a:ea typeface="Arial"/>
                <a:cs typeface="Helvetica"/>
                <a:sym typeface="Wingdings"/>
              </a:rPr>
              <a:t>Netter Atlas of Human Anatomy: Classic Regional Anatomy Approach, 8e, 2022</a:t>
            </a:r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80238B3D-29AB-44C9-D4DB-55BD45832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4678" y="185331"/>
            <a:ext cx="6765401" cy="59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161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BJS Theme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F318974DDAC468B01BA9AC7767099" ma:contentTypeVersion="4" ma:contentTypeDescription="Create a new document." ma:contentTypeScope="" ma:versionID="48cbef8e54f4510412f58077111cfa2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b4138599832faa7dbab8f9f17c133d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0535A2E-AC06-4198-B2B7-7FF8FB230052}"/>
</file>

<file path=customXml/itemProps2.xml><?xml version="1.0" encoding="utf-8"?>
<ds:datastoreItem xmlns:ds="http://schemas.openxmlformats.org/officeDocument/2006/customXml" ds:itemID="{960D66EF-76F2-480A-9844-B2146AA74D3C}"/>
</file>

<file path=customXml/itemProps3.xml><?xml version="1.0" encoding="utf-8"?>
<ds:datastoreItem xmlns:ds="http://schemas.openxmlformats.org/officeDocument/2006/customXml" ds:itemID="{816A12FF-FEB5-4692-8C6B-E753697BB943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752</Words>
  <Application>Microsoft Office PowerPoint</Application>
  <PresentationFormat>Widescreen</PresentationFormat>
  <Paragraphs>112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Helvetica</vt:lpstr>
      <vt:lpstr>Times New Roman</vt:lpstr>
      <vt:lpstr>Trebuchet MS</vt:lpstr>
      <vt:lpstr>Berlin</vt:lpstr>
      <vt:lpstr>Office Theme</vt:lpstr>
      <vt:lpstr>Osteopathic Manipulation and 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Pregnancy's Effect on Respiratory Function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Osteopathic Manipulation and Breathing</dc:title>
  <dc:creator>Jurak, Jessica</dc:creator>
  <cp:lastModifiedBy>Jurak, Jessica</cp:lastModifiedBy>
  <cp:revision>3</cp:revision>
  <dcterms:created xsi:type="dcterms:W3CDTF">2023-05-04T14:23:43Z</dcterms:created>
  <dcterms:modified xsi:type="dcterms:W3CDTF">2023-05-08T16:47:11Z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0x0101005AEF318974DDAC468B01BA9AC7767099</vt:lpwstr>
  </property>
</Properties>
</file>