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6"/>
  </p:notesMasterIdLst>
  <p:sldIdLst>
    <p:sldId id="256" r:id="rId2"/>
    <p:sldId id="281" r:id="rId3"/>
    <p:sldId id="264" r:id="rId4"/>
    <p:sldId id="269" r:id="rId5"/>
    <p:sldId id="274" r:id="rId6"/>
    <p:sldId id="273" r:id="rId7"/>
    <p:sldId id="272" r:id="rId8"/>
    <p:sldId id="275" r:id="rId9"/>
    <p:sldId id="265" r:id="rId10"/>
    <p:sldId id="283" r:id="rId11"/>
    <p:sldId id="258" r:id="rId12"/>
    <p:sldId id="259" r:id="rId13"/>
    <p:sldId id="278" r:id="rId14"/>
    <p:sldId id="282" r:id="rId15"/>
    <p:sldId id="288" r:id="rId16"/>
    <p:sldId id="279" r:id="rId17"/>
    <p:sldId id="290" r:id="rId18"/>
    <p:sldId id="267" r:id="rId19"/>
    <p:sldId id="268" r:id="rId20"/>
    <p:sldId id="291" r:id="rId21"/>
    <p:sldId id="292" r:id="rId22"/>
    <p:sldId id="293" r:id="rId23"/>
    <p:sldId id="294" r:id="rId24"/>
    <p:sldId id="295" r:id="rId25"/>
    <p:sldId id="325" r:id="rId26"/>
    <p:sldId id="261" r:id="rId27"/>
    <p:sldId id="260" r:id="rId28"/>
    <p:sldId id="306" r:id="rId29"/>
    <p:sldId id="300" r:id="rId30"/>
    <p:sldId id="296" r:id="rId31"/>
    <p:sldId id="276" r:id="rId32"/>
    <p:sldId id="298" r:id="rId33"/>
    <p:sldId id="285" r:id="rId34"/>
    <p:sldId id="301" r:id="rId35"/>
    <p:sldId id="305" r:id="rId36"/>
    <p:sldId id="299" r:id="rId37"/>
    <p:sldId id="277" r:id="rId38"/>
    <p:sldId id="302" r:id="rId39"/>
    <p:sldId id="303" r:id="rId40"/>
    <p:sldId id="304" r:id="rId41"/>
    <p:sldId id="266" r:id="rId42"/>
    <p:sldId id="297" r:id="rId43"/>
    <p:sldId id="286" r:id="rId44"/>
    <p:sldId id="262" r:id="rId45"/>
    <p:sldId id="307" r:id="rId46"/>
    <p:sldId id="308" r:id="rId47"/>
    <p:sldId id="310" r:id="rId48"/>
    <p:sldId id="263" r:id="rId49"/>
    <p:sldId id="311" r:id="rId50"/>
    <p:sldId id="309" r:id="rId51"/>
    <p:sldId id="313" r:id="rId52"/>
    <p:sldId id="314" r:id="rId53"/>
    <p:sldId id="315" r:id="rId54"/>
    <p:sldId id="317" r:id="rId55"/>
    <p:sldId id="318" r:id="rId56"/>
    <p:sldId id="316" r:id="rId57"/>
    <p:sldId id="319" r:id="rId58"/>
    <p:sldId id="320" r:id="rId59"/>
    <p:sldId id="324" r:id="rId60"/>
    <p:sldId id="321" r:id="rId61"/>
    <p:sldId id="322" r:id="rId62"/>
    <p:sldId id="323" r:id="rId63"/>
    <p:sldId id="327" r:id="rId64"/>
    <p:sldId id="328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529"/>
    <p:restoredTop sz="96327"/>
  </p:normalViewPr>
  <p:slideViewPr>
    <p:cSldViewPr snapToGrid="0" snapToObjects="1">
      <p:cViewPr varScale="1">
        <p:scale>
          <a:sx n="89" d="100"/>
          <a:sy n="89" d="100"/>
        </p:scale>
        <p:origin x="200" y="10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A152EA-9FE9-E140-8C18-AD68774D8578}" type="datetimeFigureOut">
              <a:rPr lang="en-US" smtClean="0"/>
              <a:t>5/7/23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063412-F158-4549-9864-F79162A5E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21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7AD76-E902-E845-9D5C-0FCBD8AF5A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A990DA-C22C-D243-910D-812062E200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1B00C-596E-AC42-AA71-51C2485E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A5AA-B9C6-AA45-80E4-CDD6A72AA53D}" type="datetimeFigureOut">
              <a:rPr lang="en-US" smtClean="0"/>
              <a:t>5/7/23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3DB8B-25A3-2C43-8B49-39EF9F7FF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B158F-4942-1E48-AF8F-60921AAF1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25BE4-0EBA-D94A-A138-2A706DF5E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6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BBE5D-DE97-644A-B5CB-565F769E1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75AE5-8395-7B4B-8885-97A803C78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D9B27-8E38-AD47-B62C-97624FAAF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A5AA-B9C6-AA45-80E4-CDD6A72AA53D}" type="datetimeFigureOut">
              <a:rPr lang="en-US" smtClean="0"/>
              <a:t>5/7/23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92414-9CC0-E643-B2EB-1BD02C46F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ACCDB-2059-3C47-B5EE-59A825286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25BE4-0EBA-D94A-A138-2A706DF5E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91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7C3239-2496-CA42-B9C4-9A8E95D1F4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5BBCD7-CC21-D042-B26E-62BF969377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00BF4-ED55-D74B-9752-A3608392D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A5AA-B9C6-AA45-80E4-CDD6A72AA53D}" type="datetimeFigureOut">
              <a:rPr lang="en-US" smtClean="0"/>
              <a:t>5/7/23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54E2F-A3B4-854A-A410-6B0FA7288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485BA-000C-524E-BDE5-8CAFB8754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25BE4-0EBA-D94A-A138-2A706DF5E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17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B5A31-E696-6441-9D06-C558603F6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BFEE3-A405-8945-829A-6CB7E42B3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26AED-ECFE-F642-9376-47CEC1E9B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A5AA-B9C6-AA45-80E4-CDD6A72AA53D}" type="datetimeFigureOut">
              <a:rPr lang="en-US" smtClean="0"/>
              <a:t>5/7/23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FC0F8-17DA-594E-BDAC-0841836F7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A2A8C-50B5-3F42-8863-B50B553A8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25BE4-0EBA-D94A-A138-2A706DF5E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07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0F2F6-8C7A-B949-801F-FF3F66823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7BA955-5CA2-8848-98B6-D5F6AADB0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A8BFA-C115-B347-AE59-F80222D92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A5AA-B9C6-AA45-80E4-CDD6A72AA53D}" type="datetimeFigureOut">
              <a:rPr lang="en-US" smtClean="0"/>
              <a:t>5/7/23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BDD05-8818-5E45-9D23-2EC380E4C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13AE7-8C4F-1547-BDBF-AEDFFB2C0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25BE4-0EBA-D94A-A138-2A706DF5E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0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D77EB-DDD9-E24E-A157-085ECBC3C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5C671-7E33-9449-803B-83D316C6BF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836DFB-AB24-2646-BDB7-872250AA36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F1610-737D-A14E-807E-94DE1E930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A5AA-B9C6-AA45-80E4-CDD6A72AA53D}" type="datetimeFigureOut">
              <a:rPr lang="en-US" smtClean="0"/>
              <a:t>5/7/23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BA1159-D494-B445-B122-263A7D435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73720-76F9-FD47-B80A-DE813FC68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25BE4-0EBA-D94A-A138-2A706DF5E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46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71094-EBA0-094A-B4BC-D6C0286BC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15510-34F6-6349-A40D-233C893DA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551040-D756-FD49-8ECE-35B1F3069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99E016-8D70-EA41-B308-6661B37FAF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4908A4-604F-304F-B0C7-47766FF0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C17748-0208-A147-8001-94E3C09C5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A5AA-B9C6-AA45-80E4-CDD6A72AA53D}" type="datetimeFigureOut">
              <a:rPr lang="en-US" smtClean="0"/>
              <a:t>5/7/23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9BDC58-AAB8-F149-AC1B-018A40636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F6A6F9-1B42-6D4C-AFB5-542CA98D8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25BE4-0EBA-D94A-A138-2A706DF5E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93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26ACB-3D2D-8740-8EC3-5C30EF585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8DCC12-7064-7440-83F8-E960CE39F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A5AA-B9C6-AA45-80E4-CDD6A72AA53D}" type="datetimeFigureOut">
              <a:rPr lang="en-US" smtClean="0"/>
              <a:t>5/7/23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485A0F-BB2F-A644-9C24-CDCF07A0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79BEEC-E7AB-6541-9B3A-7A5FC0415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25BE4-0EBA-D94A-A138-2A706DF5E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71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4DD150-3525-EA4A-A02A-2A14FE57C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A5AA-B9C6-AA45-80E4-CDD6A72AA53D}" type="datetimeFigureOut">
              <a:rPr lang="en-US" smtClean="0"/>
              <a:t>5/7/23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A859E8-5FFA-7844-9CE5-7CDF636AD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994297-5362-1B48-A1D6-3440E3947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25BE4-0EBA-D94A-A138-2A706DF5E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95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3E1AF-B80F-6A49-9FE2-5D9B7F795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7ED42-2B4A-EB41-A812-A2AEC403D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66BE3D-35BF-774A-B71D-6719DB73D0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F7E476-BCE0-9948-88E5-6F33F2D52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A5AA-B9C6-AA45-80E4-CDD6A72AA53D}" type="datetimeFigureOut">
              <a:rPr lang="en-US" smtClean="0"/>
              <a:t>5/7/23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B1BC5-8EF7-3148-8749-1C870DAC8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1DD0C-FE93-9441-A399-0040EBDC8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25BE4-0EBA-D94A-A138-2A706DF5E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26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568AD-9D79-9B4F-A5A2-9AB842F64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786BDE-8114-3D4D-BA0C-04084D712B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60B1DF-69AA-5344-A4A2-B649C57DAD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9E088-24A0-EB4C-B57B-A38DC1FC2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A5AA-B9C6-AA45-80E4-CDD6A72AA53D}" type="datetimeFigureOut">
              <a:rPr lang="en-US" smtClean="0"/>
              <a:t>5/7/23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E60870-B219-C644-8D50-8CB41AED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09A31C-EC2F-8B47-B299-769A536A9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25BE4-0EBA-D94A-A138-2A706DF5E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03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75A7F2-2A77-544C-827A-A4B7492FA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78E125-EA01-CC40-8550-9B6B96098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7ED00-2330-1941-9A85-F1D707B833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7A5AA-B9C6-AA45-80E4-CDD6A72AA53D}" type="datetimeFigureOut">
              <a:rPr lang="en-US" smtClean="0"/>
              <a:t>5/7/23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AF304-3224-E84E-879E-B750DC5FC3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184708-AC42-A348-8DF4-6750ABB702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25BE4-0EBA-D94A-A138-2A706DF5E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114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esignintech.report/2019/03/11/%F0%9F%93%B1design-in-tech-report-2019-section-6-addressing-imbalance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esignintech.report/2019/03/11/%F0%9F%93%B1design-in-tech-report-2019-section-6-addressing-imbalance/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esignintech.report/2019/03/11/%F0%9F%93%B1design-in-tech-report-2019-section-6-addressing-imbalance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esignintech.report/2019/03/11/%F0%9F%93%B1design-in-tech-report-2019-section-6-addressing-imbalanc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C5974B6-3353-4781-B620-BC5168DAE1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8">
            <a:extLst>
              <a:ext uri="{FF2B5EF4-FFF2-40B4-BE49-F238E27FC236}">
                <a16:creationId xmlns:a16="http://schemas.microsoft.com/office/drawing/2014/main" id="{0A2C0FD4-452B-439A-A978-C37BC16F5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6152" y="2355786"/>
            <a:ext cx="498574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4BD8DE-7D3E-624D-84D7-48397E0687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9812" y="2723322"/>
            <a:ext cx="3510355" cy="2236738"/>
          </a:xfrm>
        </p:spPr>
        <p:txBody>
          <a:bodyPr>
            <a:normAutofit/>
          </a:bodyPr>
          <a:lstStyle/>
          <a:p>
            <a:pPr algn="l"/>
            <a:r>
              <a:rPr lang="en-US" sz="4100">
                <a:solidFill>
                  <a:srgbClr val="FFFFFF"/>
                </a:solidFill>
              </a:rPr>
              <a:t>Asthma Disparities</a:t>
            </a:r>
            <a:endParaRPr lang="en-US" sz="41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64B95C-DA45-E440-995F-843CFC7077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59812" y="4963425"/>
            <a:ext cx="3510355" cy="758843"/>
          </a:xfrm>
        </p:spPr>
        <p:txBody>
          <a:bodyPr anchor="t">
            <a:normAutofit/>
          </a:bodyPr>
          <a:lstStyle/>
          <a:p>
            <a:pPr algn="l"/>
            <a:r>
              <a:rPr lang="en-US" sz="1700" dirty="0">
                <a:solidFill>
                  <a:srgbClr val="FEFFFF"/>
                </a:solidFill>
              </a:rPr>
              <a:t>Douglas R. </a:t>
            </a:r>
            <a:r>
              <a:rPr lang="en-US" sz="1700" dirty="0" err="1">
                <a:solidFill>
                  <a:srgbClr val="FEFFFF"/>
                </a:solidFill>
              </a:rPr>
              <a:t>Lotz</a:t>
            </a:r>
            <a:r>
              <a:rPr lang="en-US" sz="1700" dirty="0">
                <a:solidFill>
                  <a:srgbClr val="FEFFFF"/>
                </a:solidFill>
              </a:rPr>
              <a:t>, MD</a:t>
            </a:r>
          </a:p>
          <a:p>
            <a:pPr algn="l"/>
            <a:r>
              <a:rPr lang="en-US" sz="1700" dirty="0">
                <a:solidFill>
                  <a:srgbClr val="FEFFFF"/>
                </a:solidFill>
              </a:rPr>
              <a:t>Chair, Kentucky Asthma Partnership</a:t>
            </a:r>
          </a:p>
        </p:txBody>
      </p:sp>
      <p:sp>
        <p:nvSpPr>
          <p:cNvPr id="75" name="Freeform 5">
            <a:extLst>
              <a:ext uri="{FF2B5EF4-FFF2-40B4-BE49-F238E27FC236}">
                <a16:creationId xmlns:a16="http://schemas.microsoft.com/office/drawing/2014/main" id="{16929AE4-43B6-494E-B7D6-F778AB2F2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9782" y="1654168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 6">
            <a:extLst>
              <a:ext uri="{FF2B5EF4-FFF2-40B4-BE49-F238E27FC236}">
                <a16:creationId xmlns:a16="http://schemas.microsoft.com/office/drawing/2014/main" id="{8CEE0D70-D5EB-4589-819D-77F64EC4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311136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Freeform 7">
            <a:extLst>
              <a:ext uri="{FF2B5EF4-FFF2-40B4-BE49-F238E27FC236}">
                <a16:creationId xmlns:a16="http://schemas.microsoft.com/office/drawing/2014/main" id="{2A701B99-D75A-4647-9635-9858D3BA7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126737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84DEADC-5415-4FC6-93F0-89769392A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8859" y="1120020"/>
            <a:ext cx="5632862" cy="3509529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Kentucky State Plan For Addressing Asthma 2016-2018">
            <a:extLst>
              <a:ext uri="{FF2B5EF4-FFF2-40B4-BE49-F238E27FC236}">
                <a16:creationId xmlns:a16="http://schemas.microsoft.com/office/drawing/2014/main" id="{F99E8E9B-2BA0-E243-A993-A4AADCF8F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8464" y="1621901"/>
            <a:ext cx="5290964" cy="251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72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37220" cy="1325563"/>
          </a:xfrm>
        </p:spPr>
        <p:txBody>
          <a:bodyPr/>
          <a:lstStyle/>
          <a:p>
            <a:r>
              <a:rPr lang="en-US" dirty="0"/>
              <a:t>Why Address Health Disparities?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E8AC1-6550-BC4C-97A2-FEF1EB2C0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Strive to achieve health equity</a:t>
            </a:r>
          </a:p>
          <a:p>
            <a:endParaRPr lang="en-US" dirty="0"/>
          </a:p>
          <a:p>
            <a:r>
              <a:rPr lang="en-US" dirty="0"/>
              <a:t>Improve overall health and economic prosperity</a:t>
            </a:r>
          </a:p>
          <a:p>
            <a:endParaRPr lang="en-US" dirty="0"/>
          </a:p>
          <a:p>
            <a:r>
              <a:rPr lang="en-US" dirty="0"/>
              <a:t>As population becomes more diverse, inequalities continue to grow</a:t>
            </a:r>
          </a:p>
          <a:p>
            <a:pPr lvl="1"/>
            <a:r>
              <a:rPr lang="en-US" dirty="0"/>
              <a:t>Health disparities disproportionately affect racial and ethnic minorities</a:t>
            </a:r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142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ollar-signs | Real Property Management Coeur d'Alene">
            <a:extLst>
              <a:ext uri="{FF2B5EF4-FFF2-40B4-BE49-F238E27FC236}">
                <a16:creationId xmlns:a16="http://schemas.microsoft.com/office/drawing/2014/main" id="{829F7BBF-8F08-C547-B507-14E1E962D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79" y="1735111"/>
            <a:ext cx="7571610" cy="438912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46502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of Health Disparities</a:t>
            </a:r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51BA0D-4B89-DB6F-B004-9483060444BB}"/>
              </a:ext>
            </a:extLst>
          </p:cNvPr>
          <p:cNvSpPr txBox="1"/>
          <p:nvPr/>
        </p:nvSpPr>
        <p:spPr>
          <a:xfrm>
            <a:off x="1280136" y="3429000"/>
            <a:ext cx="22059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$93 Billion</a:t>
            </a:r>
          </a:p>
          <a:p>
            <a:pPr algn="ctr"/>
            <a:r>
              <a:rPr lang="en-US" sz="1400" dirty="0"/>
              <a:t>Excess Medical Costs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604B90-44D7-BFA3-4E30-D6563A66F47E}"/>
              </a:ext>
            </a:extLst>
          </p:cNvPr>
          <p:cNvSpPr txBox="1"/>
          <p:nvPr/>
        </p:nvSpPr>
        <p:spPr>
          <a:xfrm>
            <a:off x="3486126" y="3422895"/>
            <a:ext cx="36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+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6134FF-8C22-8C0A-D6AA-01523E83E87C}"/>
              </a:ext>
            </a:extLst>
          </p:cNvPr>
          <p:cNvSpPr txBox="1"/>
          <p:nvPr/>
        </p:nvSpPr>
        <p:spPr>
          <a:xfrm>
            <a:off x="4106111" y="3419684"/>
            <a:ext cx="215155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$42 Billion</a:t>
            </a:r>
          </a:p>
          <a:p>
            <a:pPr algn="ctr"/>
            <a:r>
              <a:rPr lang="en-US" sz="1400" dirty="0"/>
              <a:t>Untapped Productivity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9BB87E-9645-7EC9-9A3F-0D5399F2B8AA}"/>
              </a:ext>
            </a:extLst>
          </p:cNvPr>
          <p:cNvSpPr txBox="1"/>
          <p:nvPr/>
        </p:nvSpPr>
        <p:spPr>
          <a:xfrm>
            <a:off x="7055623" y="3419684"/>
            <a:ext cx="23837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$135 Billion</a:t>
            </a:r>
          </a:p>
          <a:p>
            <a:pPr algn="ctr"/>
            <a:r>
              <a:rPr lang="en-US" sz="1400" dirty="0"/>
              <a:t>Cost of all Health Disparities in 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DA22F0-F9C6-5872-9CD4-040AC39212A9}"/>
              </a:ext>
            </a:extLst>
          </p:cNvPr>
          <p:cNvSpPr txBox="1"/>
          <p:nvPr/>
        </p:nvSpPr>
        <p:spPr>
          <a:xfrm>
            <a:off x="6382784" y="3462788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189FB1-10FF-2AAC-F5C5-91B9EF748BD2}"/>
              </a:ext>
            </a:extLst>
          </p:cNvPr>
          <p:cNvSpPr txBox="1"/>
          <p:nvPr/>
        </p:nvSpPr>
        <p:spPr>
          <a:xfrm>
            <a:off x="1741007" y="6308209"/>
            <a:ext cx="7150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W.K. Kellogg Foundation, The Business Case for Racial Equity, 2018</a:t>
            </a:r>
          </a:p>
        </p:txBody>
      </p:sp>
    </p:spTree>
    <p:extLst>
      <p:ext uri="{BB962C8B-B14F-4D97-AF65-F5344CB8AC3E}">
        <p14:creationId xmlns:p14="http://schemas.microsoft.com/office/powerpoint/2010/main" val="37156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37220" cy="1325563"/>
          </a:xfrm>
        </p:spPr>
        <p:txBody>
          <a:bodyPr/>
          <a:lstStyle/>
          <a:p>
            <a:r>
              <a:rPr lang="en-US" dirty="0"/>
              <a:t>Cost of Health Disparities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929D83-9052-0F98-D003-E8802CD81A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961605"/>
            <a:ext cx="7050197" cy="4114800"/>
          </a:xfrm>
          <a:prstGeom prst="rect">
            <a:avLst/>
          </a:prstGeom>
        </p:spPr>
      </p:pic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D7A991-798A-3A50-AF40-96D15A6DE6CB}"/>
              </a:ext>
            </a:extLst>
          </p:cNvPr>
          <p:cNvSpPr txBox="1"/>
          <p:nvPr/>
        </p:nvSpPr>
        <p:spPr>
          <a:xfrm>
            <a:off x="7984556" y="2797342"/>
            <a:ext cx="3754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 Census Bureau projects that minority populations (non-white) will account for &gt; 50% of population by 2060</a:t>
            </a:r>
          </a:p>
        </p:txBody>
      </p:sp>
    </p:spTree>
    <p:extLst>
      <p:ext uri="{BB962C8B-B14F-4D97-AF65-F5344CB8AC3E}">
        <p14:creationId xmlns:p14="http://schemas.microsoft.com/office/powerpoint/2010/main" val="3051663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37220" cy="1325563"/>
          </a:xfrm>
        </p:spPr>
        <p:txBody>
          <a:bodyPr/>
          <a:lstStyle/>
          <a:p>
            <a:r>
              <a:rPr lang="en-US" dirty="0"/>
              <a:t>Asthma By The Numbers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039BE3-5F97-D9EC-AAB6-22BFDE39DD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3543" y="1690688"/>
            <a:ext cx="6404914" cy="4572000"/>
          </a:xfrm>
          <a:prstGeom prst="rect">
            <a:avLst/>
          </a:prstGeom>
        </p:spPr>
      </p:pic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0A7734-FE87-8018-DA88-6BE28243EC23}"/>
              </a:ext>
            </a:extLst>
          </p:cNvPr>
          <p:cNvSpPr txBox="1"/>
          <p:nvPr/>
        </p:nvSpPr>
        <p:spPr>
          <a:xfrm>
            <a:off x="594360" y="6366510"/>
            <a:ext cx="109499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Asthma and Allergy Foundation of America, (2020). [Asthma Disparities in America: A Roadmap to Reducing Burden on Racial and Ethnic Minorities].</a:t>
            </a:r>
          </a:p>
          <a:p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F269942-5832-3077-94F8-3A431CC426B1}"/>
              </a:ext>
            </a:extLst>
          </p:cNvPr>
          <p:cNvSpPr/>
          <p:nvPr/>
        </p:nvSpPr>
        <p:spPr>
          <a:xfrm>
            <a:off x="3402957" y="3345084"/>
            <a:ext cx="2118167" cy="14468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0D52B7-88EB-1065-FD48-ED8F2E5CE920}"/>
              </a:ext>
            </a:extLst>
          </p:cNvPr>
          <p:cNvCxnSpPr>
            <a:cxnSpLocks/>
            <a:endCxn id="9" idx="3"/>
          </p:cNvCxnSpPr>
          <p:nvPr/>
        </p:nvCxnSpPr>
        <p:spPr>
          <a:xfrm flipH="1" flipV="1">
            <a:off x="2233914" y="3105835"/>
            <a:ext cx="1006997" cy="6327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C65349C-2F30-F381-C3CD-9F2798EF0E89}"/>
              </a:ext>
            </a:extLst>
          </p:cNvPr>
          <p:cNvSpPr txBox="1"/>
          <p:nvPr/>
        </p:nvSpPr>
        <p:spPr>
          <a:xfrm>
            <a:off x="162045" y="2782669"/>
            <a:ext cx="2071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Approx. 1 in 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21 million adults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46F738D-5C04-B552-CF5B-F63A9A6BC0CD}"/>
              </a:ext>
            </a:extLst>
          </p:cNvPr>
          <p:cNvSpPr/>
          <p:nvPr/>
        </p:nvSpPr>
        <p:spPr>
          <a:xfrm>
            <a:off x="5787342" y="3016251"/>
            <a:ext cx="1006997" cy="9604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054177A-C40A-BDA7-603B-6CC205A924F3}"/>
              </a:ext>
            </a:extLst>
          </p:cNvPr>
          <p:cNvSpPr/>
          <p:nvPr/>
        </p:nvSpPr>
        <p:spPr>
          <a:xfrm>
            <a:off x="5509677" y="4092129"/>
            <a:ext cx="1041722" cy="9604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2ECD044-6B32-55C9-BAF1-1D50BCA15078}"/>
              </a:ext>
            </a:extLst>
          </p:cNvPr>
          <p:cNvSpPr/>
          <p:nvPr/>
        </p:nvSpPr>
        <p:spPr>
          <a:xfrm>
            <a:off x="3136739" y="4951981"/>
            <a:ext cx="1180618" cy="9974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B7C475-52E7-8BE6-2439-E5C0DB0F9CDC}"/>
              </a:ext>
            </a:extLst>
          </p:cNvPr>
          <p:cNvSpPr/>
          <p:nvPr/>
        </p:nvSpPr>
        <p:spPr>
          <a:xfrm>
            <a:off x="7650866" y="4399052"/>
            <a:ext cx="1007253" cy="8558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42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37220" cy="1325563"/>
          </a:xfrm>
        </p:spPr>
        <p:txBody>
          <a:bodyPr/>
          <a:lstStyle/>
          <a:p>
            <a:r>
              <a:rPr lang="en-US" dirty="0"/>
              <a:t>Asthma By The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E8AC1-6550-BC4C-97A2-FEF1EB2C0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~4.9 million outpatient office visits</a:t>
            </a:r>
          </a:p>
          <a:p>
            <a:endParaRPr lang="en-US" dirty="0"/>
          </a:p>
          <a:p>
            <a:r>
              <a:rPr lang="en-US" dirty="0"/>
              <a:t>~1.5 million ED visits</a:t>
            </a:r>
          </a:p>
          <a:p>
            <a:endParaRPr lang="en-US" dirty="0"/>
          </a:p>
          <a:p>
            <a:r>
              <a:rPr lang="en-US" dirty="0"/>
              <a:t>~170,000 hospitalizations</a:t>
            </a:r>
          </a:p>
          <a:p>
            <a:endParaRPr lang="en-US" dirty="0"/>
          </a:p>
          <a:p>
            <a:r>
              <a:rPr lang="en-US" dirty="0"/>
              <a:t>~3500 deaths/year (10 per day)</a:t>
            </a:r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0AB779-963D-7900-7C2C-C2D946657372}"/>
              </a:ext>
            </a:extLst>
          </p:cNvPr>
          <p:cNvSpPr txBox="1"/>
          <p:nvPr/>
        </p:nvSpPr>
        <p:spPr>
          <a:xfrm>
            <a:off x="520861" y="5852749"/>
            <a:ext cx="1067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effectLst/>
              </a:rPr>
              <a:t>National Center for Health Statistics. (2022). </a:t>
            </a:r>
            <a:r>
              <a:rPr lang="en-US" sz="1200" b="0" i="1" dirty="0">
                <a:effectLst/>
              </a:rPr>
              <a:t>National Ambulatory Medical Care Survey: 2019 National Summary Tables.</a:t>
            </a:r>
            <a:r>
              <a:rPr lang="en-US" sz="1200" b="0" i="0" dirty="0">
                <a:effectLst/>
              </a:rPr>
              <a:t> U.S. Department of Health and Human Services, Centers for Disease Control and Prevention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2760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Asthma By The Numbers -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E8AC1-6550-BC4C-97A2-FEF1EB2C07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82 Billion Annually</a:t>
            </a:r>
          </a:p>
          <a:p>
            <a:endParaRPr lang="en-US" dirty="0"/>
          </a:p>
          <a:p>
            <a:pPr lvl="1"/>
            <a:r>
              <a:rPr lang="en-US" dirty="0"/>
              <a:t>&gt; $50 Billion in direct medical costs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$29 Billion in asthma-related mortality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$3 Billion in losses due to missed work/school</a:t>
            </a:r>
          </a:p>
          <a:p>
            <a:pPr lvl="2"/>
            <a:endParaRPr lang="en-US" dirty="0"/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Why Are Healthcare Costs On the Rise? | Exude">
            <a:extLst>
              <a:ext uri="{FF2B5EF4-FFF2-40B4-BE49-F238E27FC236}">
                <a16:creationId xmlns:a16="http://schemas.microsoft.com/office/drawing/2014/main" id="{E481D560-2200-CCBB-AB6F-A4FFED7F4F9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46128"/>
            <a:ext cx="5181600" cy="291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11D761-7448-7215-419E-CB7450CA1149}"/>
              </a:ext>
            </a:extLst>
          </p:cNvPr>
          <p:cNvSpPr txBox="1"/>
          <p:nvPr/>
        </p:nvSpPr>
        <p:spPr>
          <a:xfrm>
            <a:off x="601884" y="6176963"/>
            <a:ext cx="10984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Nurmagambetov</a:t>
            </a:r>
            <a:r>
              <a:rPr lang="en-US" sz="1200" dirty="0"/>
              <a:t>, T., </a:t>
            </a:r>
            <a:r>
              <a:rPr lang="en-US" sz="1200" dirty="0" err="1"/>
              <a:t>Kuwahara</a:t>
            </a:r>
            <a:r>
              <a:rPr lang="en-US" sz="1200" dirty="0"/>
              <a:t>, R., &amp; </a:t>
            </a:r>
            <a:r>
              <a:rPr lang="en-US" sz="1200" dirty="0" err="1"/>
              <a:t>Garbe</a:t>
            </a:r>
            <a:r>
              <a:rPr lang="en-US" sz="1200" dirty="0"/>
              <a:t>, P. (2018). The Economic Burden of Asthma in the United States, 2008–2013. Annals of the American Thoracic Society, 15(3), 348–356. </a:t>
            </a:r>
          </a:p>
        </p:txBody>
      </p:sp>
    </p:spTree>
    <p:extLst>
      <p:ext uri="{BB962C8B-B14F-4D97-AF65-F5344CB8AC3E}">
        <p14:creationId xmlns:p14="http://schemas.microsoft.com/office/powerpoint/2010/main" val="2683922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Asthma Disparities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E8AC1-6550-BC4C-97A2-FEF1EB2C07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899" y="2539980"/>
            <a:ext cx="5342020" cy="4351338"/>
          </a:xfrm>
        </p:spPr>
        <p:txBody>
          <a:bodyPr/>
          <a:lstStyle/>
          <a:p>
            <a:r>
              <a:rPr lang="en-US" dirty="0"/>
              <a:t>Decades of research and public health surveillance data have identified disparities in asthma prevalence, mortality, and healthcare utilization along racial and ethnic lines</a:t>
            </a:r>
          </a:p>
          <a:p>
            <a:endParaRPr lang="en-US" dirty="0"/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New guidance on race and ethnicity for psychologists">
            <a:extLst>
              <a:ext uri="{FF2B5EF4-FFF2-40B4-BE49-F238E27FC236}">
                <a16:creationId xmlns:a16="http://schemas.microsoft.com/office/drawing/2014/main" id="{1A8F9EF5-1BC5-1201-FAA1-DCDDBF60DC0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082" y="2313531"/>
            <a:ext cx="534202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409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Asthma Disparities</a:t>
            </a:r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1B964B9-E00F-5947-DDAF-50B4C612D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1530626"/>
            <a:ext cx="75438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686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Asthma Disparities - Determinants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16F0469-C155-4AF0-CC82-8CDFE6B96D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4792" y="1896787"/>
            <a:ext cx="7442415" cy="3566160"/>
          </a:xfrm>
          <a:prstGeom prst="rect">
            <a:avLst/>
          </a:prstGeom>
        </p:spPr>
      </p:pic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764B44F9-8134-22C5-541C-32DE2F6C31E8}"/>
              </a:ext>
            </a:extLst>
          </p:cNvPr>
          <p:cNvSpPr/>
          <p:nvPr/>
        </p:nvSpPr>
        <p:spPr>
          <a:xfrm>
            <a:off x="6297930" y="2205990"/>
            <a:ext cx="1668780" cy="4457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123B700-43CB-5EE1-E2C1-9B194024F9C4}"/>
              </a:ext>
            </a:extLst>
          </p:cNvPr>
          <p:cNvSpPr/>
          <p:nvPr/>
        </p:nvSpPr>
        <p:spPr>
          <a:xfrm>
            <a:off x="3486150" y="2205990"/>
            <a:ext cx="1897380" cy="4457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DF0DAE4-491E-F562-0488-E216D6FA3C4F}"/>
              </a:ext>
            </a:extLst>
          </p:cNvPr>
          <p:cNvSpPr/>
          <p:nvPr/>
        </p:nvSpPr>
        <p:spPr>
          <a:xfrm>
            <a:off x="8115300" y="2366010"/>
            <a:ext cx="994410" cy="6172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0314E25-7178-2B9E-6247-4C92C7329110}"/>
              </a:ext>
            </a:extLst>
          </p:cNvPr>
          <p:cNvSpPr/>
          <p:nvPr/>
        </p:nvSpPr>
        <p:spPr>
          <a:xfrm>
            <a:off x="8115300" y="2983230"/>
            <a:ext cx="994410" cy="6172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6711393-63B5-5161-37C6-CC270753FFF5}"/>
              </a:ext>
            </a:extLst>
          </p:cNvPr>
          <p:cNvCxnSpPr/>
          <p:nvPr/>
        </p:nvCxnSpPr>
        <p:spPr>
          <a:xfrm flipH="1">
            <a:off x="5989320" y="2743200"/>
            <a:ext cx="880110" cy="30518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06E4D0A-9CDA-7D1B-6A27-658C74176849}"/>
              </a:ext>
            </a:extLst>
          </p:cNvPr>
          <p:cNvSpPr txBox="1"/>
          <p:nvPr/>
        </p:nvSpPr>
        <p:spPr>
          <a:xfrm>
            <a:off x="5571449" y="5772150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Social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D2300FC-F870-F95D-3934-92CD77CA24C7}"/>
              </a:ext>
            </a:extLst>
          </p:cNvPr>
          <p:cNvCxnSpPr>
            <a:cxnSpLocks/>
          </p:cNvCxnSpPr>
          <p:nvPr/>
        </p:nvCxnSpPr>
        <p:spPr>
          <a:xfrm flipH="1">
            <a:off x="1714500" y="2548890"/>
            <a:ext cx="1644596" cy="6057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4E5A951-48C9-9DE2-6B72-7CD50918C2A8}"/>
              </a:ext>
            </a:extLst>
          </p:cNvPr>
          <p:cNvSpPr txBox="1"/>
          <p:nvPr/>
        </p:nvSpPr>
        <p:spPr>
          <a:xfrm>
            <a:off x="507253" y="3071098"/>
            <a:ext cx="1104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Structural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1900AC1-3A38-EA52-58C8-8B1A1D1D2560}"/>
              </a:ext>
            </a:extLst>
          </p:cNvPr>
          <p:cNvCxnSpPr>
            <a:cxnSpLocks/>
          </p:cNvCxnSpPr>
          <p:nvPr/>
        </p:nvCxnSpPr>
        <p:spPr>
          <a:xfrm flipV="1">
            <a:off x="9212580" y="2366010"/>
            <a:ext cx="1022498" cy="1828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BEE7225-04AA-EFCD-514D-7BDDB5C179B4}"/>
              </a:ext>
            </a:extLst>
          </p:cNvPr>
          <p:cNvCxnSpPr/>
          <p:nvPr/>
        </p:nvCxnSpPr>
        <p:spPr>
          <a:xfrm>
            <a:off x="9212580" y="3429000"/>
            <a:ext cx="1018626" cy="3314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6707221-D0B0-2A63-F448-00894E4D726D}"/>
              </a:ext>
            </a:extLst>
          </p:cNvPr>
          <p:cNvSpPr txBox="1"/>
          <p:nvPr/>
        </p:nvSpPr>
        <p:spPr>
          <a:xfrm>
            <a:off x="10273376" y="2088118"/>
            <a:ext cx="108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Biological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9DA4D7E-9FAF-1937-D4FA-4DEFF628D477}"/>
              </a:ext>
            </a:extLst>
          </p:cNvPr>
          <p:cNvSpPr txBox="1"/>
          <p:nvPr/>
        </p:nvSpPr>
        <p:spPr>
          <a:xfrm>
            <a:off x="10238052" y="3617002"/>
            <a:ext cx="1171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Behavioral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1383DF-7698-E60F-173F-113C0C785098}"/>
              </a:ext>
            </a:extLst>
          </p:cNvPr>
          <p:cNvSpPr txBox="1"/>
          <p:nvPr/>
        </p:nvSpPr>
        <p:spPr>
          <a:xfrm>
            <a:off x="594360" y="6366510"/>
            <a:ext cx="109499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Asthma and Allergy Foundation of America, (2020). [Asthma Disparities in America: A Roadmap to Reducing Burden on Racial and Ethnic Minorities].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59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7" grpId="0"/>
      <p:bldP spid="21" grpId="0"/>
      <p:bldP spid="27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Determinants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E8AC1-6550-BC4C-97A2-FEF1EB2C07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conditions in which people are born, grow, live, work, and age</a:t>
            </a:r>
            <a:r>
              <a:rPr lang="en-US" baseline="30000" dirty="0"/>
              <a:t>1</a:t>
            </a:r>
          </a:p>
          <a:p>
            <a:pPr lvl="1"/>
            <a:endParaRPr lang="en-US" dirty="0"/>
          </a:p>
          <a:p>
            <a:r>
              <a:rPr lang="en-US" dirty="0"/>
              <a:t>Key Domains</a:t>
            </a:r>
            <a:r>
              <a:rPr lang="en-US" baseline="30000" dirty="0"/>
              <a:t>2</a:t>
            </a:r>
            <a:r>
              <a:rPr lang="en-US" dirty="0"/>
              <a:t>:</a:t>
            </a:r>
            <a:endParaRPr lang="en-US" baseline="30000" dirty="0"/>
          </a:p>
          <a:p>
            <a:pPr lvl="1"/>
            <a:r>
              <a:rPr lang="en-US" dirty="0"/>
              <a:t>Economic stability (e.g., poverty, employment)</a:t>
            </a:r>
          </a:p>
          <a:p>
            <a:pPr lvl="1"/>
            <a:r>
              <a:rPr lang="en-US" dirty="0"/>
              <a:t>Education (e.g., early childhood education, higher education)</a:t>
            </a:r>
          </a:p>
          <a:p>
            <a:pPr lvl="1"/>
            <a:r>
              <a:rPr lang="en-US" dirty="0"/>
              <a:t>Physical environment (e.g., environmental conditions, quality of housing)</a:t>
            </a:r>
          </a:p>
          <a:p>
            <a:pPr lvl="1"/>
            <a:r>
              <a:rPr lang="en-US" dirty="0"/>
              <a:t>Social environment (e.g., social class, social cohesion)</a:t>
            </a:r>
          </a:p>
          <a:p>
            <a:pPr lvl="1"/>
            <a:r>
              <a:rPr lang="en-US" dirty="0"/>
              <a:t>Health care (e.g., access to care, quality of care, health literacy)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7914E4-A7E0-659B-232F-7C8A80FB4D65}"/>
              </a:ext>
            </a:extLst>
          </p:cNvPr>
          <p:cNvSpPr txBox="1"/>
          <p:nvPr/>
        </p:nvSpPr>
        <p:spPr>
          <a:xfrm>
            <a:off x="537210" y="6176963"/>
            <a:ext cx="108165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  <a:latin typeface="Helvetica" pitchFamily="2" charset="0"/>
              </a:rPr>
              <a:t>1. World Health Organization. (2010). A conceptual framework for action on the social determinants of health. </a:t>
            </a:r>
          </a:p>
          <a:p>
            <a:r>
              <a:rPr lang="en-US" sz="1200" dirty="0">
                <a:effectLst/>
                <a:latin typeface="Helvetica" pitchFamily="2" charset="0"/>
              </a:rPr>
              <a:t>2. Asthma and Allergy Foundation of America, (2020). [Asthma Disparities in America: A Roadmap to Reducing Burden on Racial and Ethnic Minorities].</a:t>
            </a:r>
          </a:p>
          <a:p>
            <a:endParaRPr lang="en-US" dirty="0">
              <a:effectLst/>
              <a:latin typeface="Helvetica" pitchFamily="2" charset="0"/>
            </a:endParaRPr>
          </a:p>
          <a:p>
            <a:endParaRPr lang="en-US" dirty="0">
              <a:effectLst/>
              <a:latin typeface="Helvetica" pitchFamily="2" charset="0"/>
            </a:endParaRPr>
          </a:p>
        </p:txBody>
      </p:sp>
      <p:pic>
        <p:nvPicPr>
          <p:cNvPr id="11266" name="Picture 2" descr="Employing Social Workers to Address Social Determinants of Health">
            <a:extLst>
              <a:ext uri="{FF2B5EF4-FFF2-40B4-BE49-F238E27FC236}">
                <a16:creationId xmlns:a16="http://schemas.microsoft.com/office/drawing/2014/main" id="{D24D2AF6-EC1E-97D9-B113-CAF4A71FCE0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790" y="1896787"/>
            <a:ext cx="55348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362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37220" cy="1325563"/>
          </a:xfrm>
        </p:spPr>
        <p:txBody>
          <a:bodyPr/>
          <a:lstStyle/>
          <a:p>
            <a:r>
              <a:rPr lang="en-US" dirty="0"/>
              <a:t>Health Disparities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E8AC1-6550-BC4C-97A2-FEF1EB2C0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Differences in health and health care between groups that stem from broader inequities</a:t>
            </a:r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7769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37220" cy="1325563"/>
          </a:xfrm>
        </p:spPr>
        <p:txBody>
          <a:bodyPr/>
          <a:lstStyle/>
          <a:p>
            <a:r>
              <a:rPr lang="en-US" dirty="0"/>
              <a:t>Social Determinants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F42148-F4AE-5124-E470-6364FC49FE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779" y="1690688"/>
            <a:ext cx="8862035" cy="4572000"/>
          </a:xfrm>
          <a:prstGeom prst="rect">
            <a:avLst/>
          </a:prstGeom>
        </p:spPr>
      </p:pic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0201DC9-6429-A5CA-8557-3B3EBFBFB32C}"/>
              </a:ext>
            </a:extLst>
          </p:cNvPr>
          <p:cNvSpPr/>
          <p:nvPr/>
        </p:nvSpPr>
        <p:spPr>
          <a:xfrm>
            <a:off x="1757423" y="1448942"/>
            <a:ext cx="4780344" cy="18519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70453F-BAB1-9CCA-D805-AA522BBC74E9}"/>
              </a:ext>
            </a:extLst>
          </p:cNvPr>
          <p:cNvCxnSpPr>
            <a:cxnSpLocks/>
          </p:cNvCxnSpPr>
          <p:nvPr/>
        </p:nvCxnSpPr>
        <p:spPr>
          <a:xfrm>
            <a:off x="6736466" y="2490757"/>
            <a:ext cx="2696901" cy="6888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94674F3-4BCB-A9E9-C064-8488850CEA7B}"/>
              </a:ext>
            </a:extLst>
          </p:cNvPr>
          <p:cNvSpPr txBox="1"/>
          <p:nvPr/>
        </p:nvSpPr>
        <p:spPr>
          <a:xfrm>
            <a:off x="9506236" y="3059668"/>
            <a:ext cx="2226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Socioeconomic Status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A081F1-93A7-581D-B072-D2662BE6073A}"/>
              </a:ext>
            </a:extLst>
          </p:cNvPr>
          <p:cNvSpPr txBox="1"/>
          <p:nvPr/>
        </p:nvSpPr>
        <p:spPr>
          <a:xfrm>
            <a:off x="271088" y="6215876"/>
            <a:ext cx="93714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Asthma and Allergy Foundation of America, (2020). [Asthma Disparities in America: A Roadmap to Reducing Burden on Racial and Ethnic Minorities].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28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Determinants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E8AC1-6550-BC4C-97A2-FEF1EB2C07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1208" y="1825625"/>
            <a:ext cx="5181600" cy="435133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b="1" dirty="0"/>
              <a:t>Economic Stability</a:t>
            </a:r>
          </a:p>
          <a:p>
            <a:pPr lvl="1"/>
            <a:r>
              <a:rPr lang="en-US" dirty="0"/>
              <a:t>In the US, 1 in 10 people live in poverty</a:t>
            </a:r>
          </a:p>
          <a:p>
            <a:pPr lvl="2"/>
            <a:r>
              <a:rPr lang="en-US" dirty="0"/>
              <a:t>Can’t afford healthy food, health care, housing</a:t>
            </a:r>
          </a:p>
        </p:txBody>
      </p:sp>
      <p:pic>
        <p:nvPicPr>
          <p:cNvPr id="7" name="Content Placeholder 6" descr="Chart, bar chart, waterfall chart&#10;&#10;Description automatically generated">
            <a:extLst>
              <a:ext uri="{FF2B5EF4-FFF2-40B4-BE49-F238E27FC236}">
                <a16:creationId xmlns:a16="http://schemas.microsoft.com/office/drawing/2014/main" id="{10CC3862-E844-6E73-2506-AE17EC7863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42808" y="2401094"/>
            <a:ext cx="6122507" cy="3200400"/>
          </a:xfrm>
        </p:spPr>
      </p:pic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0450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Determinants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E8AC1-6550-BC4C-97A2-FEF1EB2C07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 dirty="0"/>
              <a:t>Educational Attainment</a:t>
            </a:r>
          </a:p>
          <a:p>
            <a:pPr lvl="1"/>
            <a:r>
              <a:rPr lang="en-US" dirty="0"/>
              <a:t>Higher levels of education = healthier and longer life</a:t>
            </a:r>
          </a:p>
          <a:p>
            <a:pPr lvl="1"/>
            <a:r>
              <a:rPr lang="en-US" dirty="0"/>
              <a:t>Lack of education linked to increased rate of chronic health conditions</a:t>
            </a:r>
          </a:p>
          <a:p>
            <a:pPr lvl="1"/>
            <a:r>
              <a:rPr lang="en-US" dirty="0"/>
              <a:t>Increased poverty</a:t>
            </a:r>
          </a:p>
          <a:p>
            <a:pPr lvl="1"/>
            <a:r>
              <a:rPr lang="en-US" dirty="0"/>
              <a:t>Increased stress</a:t>
            </a:r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10 Benefits Showing Why Education Is Important to Our Society | Habitat for  Humanity">
            <a:extLst>
              <a:ext uri="{FF2B5EF4-FFF2-40B4-BE49-F238E27FC236}">
                <a16:creationId xmlns:a16="http://schemas.microsoft.com/office/drawing/2014/main" id="{FF41F6AE-7270-4DEA-BAE0-79216BD217B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75821"/>
            <a:ext cx="5181600" cy="345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0707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Determinants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E8AC1-6550-BC4C-97A2-FEF1EB2C07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b="1" dirty="0"/>
              <a:t>Social Environment</a:t>
            </a:r>
          </a:p>
          <a:p>
            <a:pPr lvl="1"/>
            <a:r>
              <a:rPr lang="en-US" dirty="0"/>
              <a:t>Society, institutions, cultures,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Relationships and interactions with family, friends, co-workers, and community members can have a major impact on their health and well-being</a:t>
            </a:r>
          </a:p>
          <a:p>
            <a:pPr lvl="1"/>
            <a:r>
              <a:rPr lang="en-US" dirty="0"/>
              <a:t>Psychosocial stressors</a:t>
            </a:r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ow Can Social Environment Factors Affect Health -Everything You Should Know">
            <a:extLst>
              <a:ext uri="{FF2B5EF4-FFF2-40B4-BE49-F238E27FC236}">
                <a16:creationId xmlns:a16="http://schemas.microsoft.com/office/drawing/2014/main" id="{7A68FAF5-84E4-7BEF-0630-4327D310855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331" y="1690688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758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Determinants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E8AC1-6550-BC4C-97A2-FEF1EB2C07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 dirty="0"/>
              <a:t>Physical Environment</a:t>
            </a:r>
          </a:p>
          <a:p>
            <a:pPr lvl="1"/>
            <a:r>
              <a:rPr lang="en-US" dirty="0"/>
              <a:t>External surroundings/conditions</a:t>
            </a:r>
          </a:p>
          <a:p>
            <a:pPr lvl="2"/>
            <a:r>
              <a:rPr lang="en-US" dirty="0"/>
              <a:t>Crime/Safety</a:t>
            </a:r>
          </a:p>
          <a:p>
            <a:pPr lvl="2"/>
            <a:r>
              <a:rPr lang="en-US" dirty="0"/>
              <a:t>Air Quality (indoor/outdoor)</a:t>
            </a:r>
          </a:p>
          <a:p>
            <a:pPr lvl="2"/>
            <a:r>
              <a:rPr lang="en-US" dirty="0"/>
              <a:t>Inadequacies</a:t>
            </a:r>
          </a:p>
          <a:p>
            <a:pPr lvl="2"/>
            <a:r>
              <a:rPr lang="en-US" dirty="0"/>
              <a:t>Location</a:t>
            </a:r>
          </a:p>
          <a:p>
            <a:pPr lvl="3"/>
            <a:r>
              <a:rPr lang="en-US" dirty="0"/>
              <a:t>Access to food, transportation, </a:t>
            </a:r>
            <a:r>
              <a:rPr lang="en-US" dirty="0" err="1"/>
              <a:t>etc</a:t>
            </a:r>
            <a:endParaRPr lang="en-US" dirty="0"/>
          </a:p>
          <a:p>
            <a:pPr lvl="2"/>
            <a:endParaRPr lang="en-US" dirty="0"/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Physical Environment - Top Preparatory School in Central NJ | Top Private  Day School in Central NJ | Cedar Hill Prep School in Somerset">
            <a:extLst>
              <a:ext uri="{FF2B5EF4-FFF2-40B4-BE49-F238E27FC236}">
                <a16:creationId xmlns:a16="http://schemas.microsoft.com/office/drawing/2014/main" id="{DEF85EA4-5BEA-72B5-3FDF-2A082129D59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896787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4018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37220" cy="1325563"/>
          </a:xfrm>
        </p:spPr>
        <p:txBody>
          <a:bodyPr/>
          <a:lstStyle/>
          <a:p>
            <a:r>
              <a:rPr lang="en-US" dirty="0"/>
              <a:t>Social Determinants</a:t>
            </a:r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397C7DE-CE10-9AB3-8A37-24DC9CF89E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20752" y="1920875"/>
            <a:ext cx="7904856" cy="4572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A9BE179-7352-1120-83FD-74EEE8F48F4B}"/>
              </a:ext>
            </a:extLst>
          </p:cNvPr>
          <p:cNvSpPr/>
          <p:nvPr/>
        </p:nvSpPr>
        <p:spPr>
          <a:xfrm>
            <a:off x="3646025" y="1690688"/>
            <a:ext cx="3379808" cy="6821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857319-4D1F-A56B-3FAC-2E18C29A9829}"/>
              </a:ext>
            </a:extLst>
          </p:cNvPr>
          <p:cNvCxnSpPr/>
          <p:nvPr/>
        </p:nvCxnSpPr>
        <p:spPr>
          <a:xfrm>
            <a:off x="7164729" y="2222339"/>
            <a:ext cx="2372810" cy="7292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64731D8-2D70-E8D8-F5B4-A5F5FB8BEBBE}"/>
              </a:ext>
            </a:extLst>
          </p:cNvPr>
          <p:cNvSpPr txBox="1"/>
          <p:nvPr/>
        </p:nvSpPr>
        <p:spPr>
          <a:xfrm>
            <a:off x="9409051" y="3082817"/>
            <a:ext cx="2517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Known Asthma triggers associated with poor outcomes</a:t>
            </a:r>
          </a:p>
        </p:txBody>
      </p:sp>
    </p:spTree>
    <p:extLst>
      <p:ext uri="{BB962C8B-B14F-4D97-AF65-F5344CB8AC3E}">
        <p14:creationId xmlns:p14="http://schemas.microsoft.com/office/powerpoint/2010/main" val="62377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37220" cy="1325563"/>
          </a:xfrm>
        </p:spPr>
        <p:txBody>
          <a:bodyPr/>
          <a:lstStyle/>
          <a:p>
            <a:r>
              <a:rPr lang="en-US" dirty="0"/>
              <a:t>Social Determinants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E8AC1-6550-BC4C-97A2-FEF1EB2C0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Environmental Disparities</a:t>
            </a:r>
          </a:p>
          <a:p>
            <a:endParaRPr lang="en-US" dirty="0"/>
          </a:p>
          <a:p>
            <a:pPr lvl="1"/>
            <a:r>
              <a:rPr lang="en-US" dirty="0"/>
              <a:t>A</a:t>
            </a:r>
            <a:r>
              <a:rPr lang="en-US" dirty="0">
                <a:effectLst/>
              </a:rPr>
              <a:t>ccording to the Environmental Protection Agency, millions of people nationwide live in areas with pollutant concentrations above air quality standards</a:t>
            </a:r>
          </a:p>
          <a:p>
            <a:endParaRPr lang="en-US" dirty="0"/>
          </a:p>
          <a:p>
            <a:pPr lvl="1"/>
            <a:r>
              <a:rPr lang="en-US" dirty="0"/>
              <a:t>M</a:t>
            </a:r>
            <a:r>
              <a:rPr lang="en-US" dirty="0">
                <a:effectLst/>
              </a:rPr>
              <a:t>arked disparities in air pollution exposure among people of color (</a:t>
            </a:r>
            <a:r>
              <a:rPr lang="en-US" dirty="0" err="1">
                <a:effectLst/>
              </a:rPr>
              <a:t>ie</a:t>
            </a:r>
            <a:r>
              <a:rPr lang="en-US" dirty="0">
                <a:effectLst/>
              </a:rPr>
              <a:t>, non-White individuals)</a:t>
            </a:r>
          </a:p>
          <a:p>
            <a:endParaRPr lang="en-US" dirty="0"/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E47BD9-AF85-3C71-DC23-3F945609F54E}"/>
              </a:ext>
            </a:extLst>
          </p:cNvPr>
          <p:cNvSpPr txBox="1"/>
          <p:nvPr/>
        </p:nvSpPr>
        <p:spPr>
          <a:xfrm>
            <a:off x="468630" y="6160770"/>
            <a:ext cx="111671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Cook Q, </a:t>
            </a:r>
            <a:r>
              <a:rPr lang="en-US" sz="1200" dirty="0" err="1"/>
              <a:t>Argenio</a:t>
            </a:r>
            <a:r>
              <a:rPr lang="en-US" sz="1200" dirty="0"/>
              <a:t> K, </a:t>
            </a:r>
            <a:r>
              <a:rPr lang="en-US" sz="1200" dirty="0" err="1"/>
              <a:t>Lovinsky</a:t>
            </a:r>
            <a:r>
              <a:rPr lang="en-US" sz="1200" dirty="0"/>
              <a:t>-Desir S. The impact of environmental injustice and social determinants of health on the role of air pollution in asthma and allergic disease in the United States. J Allergy Clin Immunol 2021;148:1089-101</a:t>
            </a:r>
          </a:p>
          <a:p>
            <a:endParaRPr lang="en-US" sz="1000" dirty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12717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37220" cy="1325563"/>
          </a:xfrm>
        </p:spPr>
        <p:txBody>
          <a:bodyPr/>
          <a:lstStyle/>
          <a:p>
            <a:r>
              <a:rPr lang="en-US" dirty="0"/>
              <a:t>Social Determinants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A8EF62-F833-1B34-8C35-999A4D1321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0542" y="2099636"/>
            <a:ext cx="7190915" cy="3657600"/>
          </a:xfrm>
          <a:prstGeom prst="rect">
            <a:avLst/>
          </a:prstGeom>
        </p:spPr>
      </p:pic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BFA53C-7F1C-47C3-CE5F-3E4DF622F9BE}"/>
              </a:ext>
            </a:extLst>
          </p:cNvPr>
          <p:cNvSpPr txBox="1"/>
          <p:nvPr/>
        </p:nvSpPr>
        <p:spPr>
          <a:xfrm>
            <a:off x="468630" y="6160770"/>
            <a:ext cx="111671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Cook Q, </a:t>
            </a:r>
            <a:r>
              <a:rPr lang="en-US" sz="1200" dirty="0" err="1"/>
              <a:t>Argenio</a:t>
            </a:r>
            <a:r>
              <a:rPr lang="en-US" sz="1200" dirty="0"/>
              <a:t> K, </a:t>
            </a:r>
            <a:r>
              <a:rPr lang="en-US" sz="1200" dirty="0" err="1"/>
              <a:t>Lovinsky</a:t>
            </a:r>
            <a:r>
              <a:rPr lang="en-US" sz="1200" dirty="0"/>
              <a:t>-Desir S. The impact of environmental injustice and social determinants of health on the role of air pollution in asthma and allergic disease in the United States. J Allergy Clin Immunol 2021;148:1089-101</a:t>
            </a:r>
          </a:p>
          <a:p>
            <a:endParaRPr lang="en-US" sz="1000" dirty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059008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Determinants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E8AC1-6550-BC4C-97A2-FEF1EB2C07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Enivronmental</a:t>
            </a:r>
            <a:r>
              <a:rPr lang="en-US" dirty="0"/>
              <a:t> Exposures</a:t>
            </a:r>
          </a:p>
          <a:p>
            <a:endParaRPr lang="en-US" dirty="0"/>
          </a:p>
          <a:p>
            <a:pPr lvl="1"/>
            <a:r>
              <a:rPr lang="en-US" dirty="0"/>
              <a:t>Studies suggest that prenatal exposure to air pollutants, such as fine particulate matter (PM2.5) or nitrogen dioxide (marker of traffic-related air pollution), influences the risk of developing early childhood asthma</a:t>
            </a:r>
            <a:r>
              <a:rPr lang="en-US" baseline="30000" dirty="0"/>
              <a:t>1,2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4966B4-A417-7898-9E3F-9A47FAD27A47}"/>
              </a:ext>
            </a:extLst>
          </p:cNvPr>
          <p:cNvSpPr txBox="1"/>
          <p:nvPr/>
        </p:nvSpPr>
        <p:spPr>
          <a:xfrm>
            <a:off x="517002" y="5757902"/>
            <a:ext cx="111579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</a:rPr>
              <a:t>1. Vieira, S. (2015). The health burden of pollution: the impact of prenatal exposure to air pollutants. International Journal of Chronic Obstructive Pulmonary Disease, 1111.</a:t>
            </a:r>
          </a:p>
          <a:p>
            <a:r>
              <a:rPr lang="en-US" sz="1200" dirty="0">
                <a:effectLst/>
              </a:rPr>
              <a:t>2. Lavigne, .., </a:t>
            </a:r>
            <a:r>
              <a:rPr lang="en-US" sz="1200" dirty="0" err="1">
                <a:effectLst/>
              </a:rPr>
              <a:t>B.lair</a:t>
            </a:r>
            <a:r>
              <a:rPr lang="en-US" sz="1200" dirty="0">
                <a:effectLst/>
              </a:rPr>
              <a:t>, M.-A., Rodriguez Duque, D., Do, M. T., </a:t>
            </a:r>
            <a:r>
              <a:rPr lang="en-US" sz="1200" dirty="0" err="1">
                <a:effectLst/>
              </a:rPr>
              <a:t>Stieb</a:t>
            </a:r>
            <a:r>
              <a:rPr lang="en-US" sz="1200" dirty="0">
                <a:effectLst/>
              </a:rPr>
              <a:t>, D. M., </a:t>
            </a:r>
            <a:r>
              <a:rPr lang="en-US" sz="1200" dirty="0" err="1">
                <a:effectLst/>
              </a:rPr>
              <a:t>Hystad</a:t>
            </a:r>
            <a:r>
              <a:rPr lang="en-US" sz="1200" dirty="0">
                <a:effectLst/>
              </a:rPr>
              <a:t>, P., van </a:t>
            </a:r>
            <a:r>
              <a:rPr lang="en-US" sz="1200" dirty="0" err="1">
                <a:effectLst/>
              </a:rPr>
              <a:t>Donkelaar</a:t>
            </a:r>
            <a:r>
              <a:rPr lang="en-US" sz="1200" dirty="0">
                <a:effectLst/>
              </a:rPr>
              <a:t>, A., Martin, R. V., Crouse, D. L., </a:t>
            </a:r>
            <a:r>
              <a:rPr lang="en-US" sz="1200" dirty="0" err="1">
                <a:effectLst/>
              </a:rPr>
              <a:t>Crighton</a:t>
            </a:r>
            <a:r>
              <a:rPr lang="en-US" sz="1200" dirty="0">
                <a:effectLst/>
              </a:rPr>
              <a:t>, E., Chen, H., Burnett, R. T., </a:t>
            </a:r>
            <a:r>
              <a:rPr lang="en-US" sz="1200" dirty="0" err="1">
                <a:effectLst/>
              </a:rPr>
              <a:t>Weichenthal</a:t>
            </a:r>
            <a:r>
              <a:rPr lang="en-US" sz="1200" dirty="0">
                <a:effectLst/>
              </a:rPr>
              <a:t>, S., Villeneuve, P. J., To, T., Brook, J. R., Johnson, M., </a:t>
            </a:r>
            <a:r>
              <a:rPr lang="en-US" sz="1200" dirty="0" err="1">
                <a:effectLst/>
              </a:rPr>
              <a:t>Cakmak</a:t>
            </a:r>
            <a:r>
              <a:rPr lang="en-US" sz="1200" dirty="0">
                <a:effectLst/>
              </a:rPr>
              <a:t>, S., </a:t>
            </a:r>
            <a:r>
              <a:rPr lang="en-US" sz="1200" dirty="0" err="1">
                <a:effectLst/>
              </a:rPr>
              <a:t>Yasseen</a:t>
            </a:r>
            <a:r>
              <a:rPr lang="en-US" sz="1200" dirty="0">
                <a:effectLst/>
              </a:rPr>
              <a:t>, A. S., &amp; Walker, M. (2018). Effect modification of perinatal exposure to air pollution and childhood asthma incidence. The European Respiratory Journal, 51(3).</a:t>
            </a:r>
          </a:p>
          <a:p>
            <a:endParaRPr lang="en-US" dirty="0">
              <a:effectLst/>
              <a:latin typeface="Helvetica" pitchFamily="2" charset="0"/>
            </a:endParaRPr>
          </a:p>
        </p:txBody>
      </p:sp>
      <p:pic>
        <p:nvPicPr>
          <p:cNvPr id="10244" name="Picture 4" descr="What Causes Air Pollution? | NASA Climate Kids">
            <a:extLst>
              <a:ext uri="{FF2B5EF4-FFF2-40B4-BE49-F238E27FC236}">
                <a16:creationId xmlns:a16="http://schemas.microsoft.com/office/drawing/2014/main" id="{4F430994-02BE-84B2-133A-31E42A8CAE9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2" y="2266970"/>
            <a:ext cx="51816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4387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Determinants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E8AC1-6550-BC4C-97A2-FEF1EB2C07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18221" cy="4351338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Health Care</a:t>
            </a:r>
          </a:p>
          <a:p>
            <a:pPr lvl="1"/>
            <a:r>
              <a:rPr lang="en-US" dirty="0"/>
              <a:t>1 in 10 don’t have health insurance</a:t>
            </a:r>
          </a:p>
          <a:p>
            <a:pPr lvl="1"/>
            <a:r>
              <a:rPr lang="en-US" dirty="0"/>
              <a:t>Uninsured are less likely to have primary care</a:t>
            </a:r>
          </a:p>
          <a:p>
            <a:pPr lvl="1"/>
            <a:r>
              <a:rPr lang="en-US" dirty="0"/>
              <a:t>Lack of screenings/health maintenance</a:t>
            </a:r>
          </a:p>
          <a:p>
            <a:pPr lvl="1"/>
            <a:r>
              <a:rPr lang="en-US" dirty="0"/>
              <a:t>Location – live too far from places offering access</a:t>
            </a:r>
          </a:p>
          <a:p>
            <a:pPr lvl="2"/>
            <a:r>
              <a:rPr lang="en-US" dirty="0"/>
              <a:t>Doctor’s office/Hospital</a:t>
            </a:r>
          </a:p>
          <a:p>
            <a:pPr lvl="2"/>
            <a:r>
              <a:rPr lang="en-US" dirty="0"/>
              <a:t>Pharmacy</a:t>
            </a:r>
          </a:p>
          <a:p>
            <a:pPr lvl="1"/>
            <a:r>
              <a:rPr lang="en-US" dirty="0"/>
              <a:t>Poverty – can’t afford services/medications</a:t>
            </a:r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ealthcare Quality and Outcomes - OECD">
            <a:extLst>
              <a:ext uri="{FF2B5EF4-FFF2-40B4-BE49-F238E27FC236}">
                <a16:creationId xmlns:a16="http://schemas.microsoft.com/office/drawing/2014/main" id="{9A767B1A-48CE-3024-7D3E-7211E42ADF3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172494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098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37220" cy="1325563"/>
          </a:xfrm>
        </p:spPr>
        <p:txBody>
          <a:bodyPr/>
          <a:lstStyle/>
          <a:p>
            <a:r>
              <a:rPr lang="en-US" dirty="0"/>
              <a:t>Health Disparities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E8AC1-6550-BC4C-97A2-FEF1EB2C0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Per the CDC:</a:t>
            </a:r>
          </a:p>
          <a:p>
            <a:pPr lvl="1"/>
            <a:r>
              <a:rPr lang="en-US" dirty="0"/>
              <a:t>Preventable differences in the burden of disease, injury, violence, or opportunities to achieve optimal health that are experienced by socially disadvantaged </a:t>
            </a:r>
            <a:r>
              <a:rPr lang="en-US" dirty="0">
                <a:solidFill>
                  <a:srgbClr val="FF0000"/>
                </a:solidFill>
              </a:rPr>
              <a:t>populations</a:t>
            </a:r>
          </a:p>
          <a:p>
            <a:endParaRPr lang="en-US" dirty="0"/>
          </a:p>
          <a:p>
            <a:r>
              <a:rPr lang="en-US" dirty="0"/>
              <a:t>Populations defined by factors such as:</a:t>
            </a:r>
          </a:p>
          <a:p>
            <a:pPr lvl="1"/>
            <a:r>
              <a:rPr lang="en-US" dirty="0"/>
              <a:t>Race or ethnicity</a:t>
            </a:r>
          </a:p>
          <a:p>
            <a:pPr lvl="1"/>
            <a:r>
              <a:rPr lang="en-US" dirty="0"/>
              <a:t>Gender</a:t>
            </a:r>
          </a:p>
          <a:p>
            <a:pPr lvl="1"/>
            <a:r>
              <a:rPr lang="en-US" dirty="0"/>
              <a:t>Education or income</a:t>
            </a:r>
          </a:p>
          <a:p>
            <a:pPr lvl="1"/>
            <a:r>
              <a:rPr lang="en-US" dirty="0"/>
              <a:t>Disability</a:t>
            </a:r>
          </a:p>
          <a:p>
            <a:pPr lvl="1"/>
            <a:r>
              <a:rPr lang="en-US" dirty="0"/>
              <a:t>Geographic location (e.g., rural or urban)</a:t>
            </a:r>
          </a:p>
          <a:p>
            <a:pPr lvl="1"/>
            <a:r>
              <a:rPr lang="en-US" dirty="0"/>
              <a:t>Sexual orientation</a:t>
            </a:r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6B29EB-1DE9-A87C-EBA6-70519E19ED1D}"/>
              </a:ext>
            </a:extLst>
          </p:cNvPr>
          <p:cNvSpPr txBox="1"/>
          <p:nvPr/>
        </p:nvSpPr>
        <p:spPr>
          <a:xfrm>
            <a:off x="838200" y="6152099"/>
            <a:ext cx="10626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CDC. Community Health and Program Services (CHAPS): Health Disparities Among Racial/Ethnic Populations. Atlanta: U.S. Department of Health and Human Services; 2008</a:t>
            </a:r>
          </a:p>
        </p:txBody>
      </p:sp>
    </p:spTree>
    <p:extLst>
      <p:ext uri="{BB962C8B-B14F-4D97-AF65-F5344CB8AC3E}">
        <p14:creationId xmlns:p14="http://schemas.microsoft.com/office/powerpoint/2010/main" val="7168888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37220" cy="1325563"/>
          </a:xfrm>
        </p:spPr>
        <p:txBody>
          <a:bodyPr/>
          <a:lstStyle/>
          <a:p>
            <a:r>
              <a:rPr lang="en-US" dirty="0"/>
              <a:t>Social Determinants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E8AC1-6550-BC4C-97A2-FEF1EB2C0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0626"/>
            <a:ext cx="10515600" cy="4351338"/>
          </a:xfrm>
        </p:spPr>
        <p:txBody>
          <a:bodyPr/>
          <a:lstStyle/>
          <a:p>
            <a:r>
              <a:rPr lang="en-US" dirty="0">
                <a:effectLst/>
              </a:rPr>
              <a:t>When social determinants are statistically balanced disparities in asthma burden between black and white populations are reduced</a:t>
            </a:r>
          </a:p>
          <a:p>
            <a:pPr lvl="1"/>
            <a:r>
              <a:rPr lang="en-US" dirty="0"/>
              <a:t>CCHMC – Pediatric Asthma Hospital Readmission Rates</a:t>
            </a:r>
          </a:p>
          <a:p>
            <a:pPr lvl="2"/>
            <a:r>
              <a:rPr lang="en-US" dirty="0">
                <a:effectLst/>
              </a:rPr>
              <a:t>53% reduction in disparity between black and white children when balancing social and physical environments</a:t>
            </a:r>
            <a:r>
              <a:rPr lang="en-US" baseline="30000" dirty="0">
                <a:effectLst/>
              </a:rPr>
              <a:t>1</a:t>
            </a:r>
          </a:p>
          <a:p>
            <a:pPr lvl="2"/>
            <a:endParaRPr lang="en-US" baseline="30000" dirty="0">
              <a:effectLst/>
            </a:endParaRPr>
          </a:p>
          <a:p>
            <a:pPr lvl="1"/>
            <a:r>
              <a:rPr lang="en-US" dirty="0"/>
              <a:t>NHLBI Severe Asthma Research Program (SARP) – 1 year rate of pediatric asthma-related ED</a:t>
            </a:r>
          </a:p>
          <a:p>
            <a:pPr lvl="2"/>
            <a:r>
              <a:rPr lang="en-US" dirty="0">
                <a:effectLst/>
              </a:rPr>
              <a:t>Black children had 2</a:t>
            </a:r>
            <a:r>
              <a:rPr lang="en-US" dirty="0"/>
              <a:t>-fold risk compared to white children</a:t>
            </a:r>
          </a:p>
          <a:p>
            <a:pPr lvl="2"/>
            <a:r>
              <a:rPr lang="en-US" dirty="0">
                <a:effectLst/>
              </a:rPr>
              <a:t>Disparity disappeared after statistical adjustment for socioeconomic and environmental variables</a:t>
            </a:r>
            <a:r>
              <a:rPr lang="en-US" baseline="30000" dirty="0">
                <a:effectLst/>
              </a:rPr>
              <a:t>2</a:t>
            </a:r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6C435E-43D0-F3E2-A36B-9EA07ACD877A}"/>
              </a:ext>
            </a:extLst>
          </p:cNvPr>
          <p:cNvSpPr txBox="1"/>
          <p:nvPr/>
        </p:nvSpPr>
        <p:spPr>
          <a:xfrm>
            <a:off x="314445" y="5665569"/>
            <a:ext cx="1156310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</a:rPr>
              <a:t>1. Beck, A. F., Huang, B., Auger, K. A., Ryan, P. H., Chen, C., &amp; Kahn, R. S. (2016). Explaining racial disparities in child asthma readmission using a causal inference approach. JAMA Pediatrics, 170(7), 695–703. </a:t>
            </a:r>
          </a:p>
          <a:p>
            <a:r>
              <a:rPr lang="en-US" sz="1200" dirty="0">
                <a:effectLst/>
              </a:rPr>
              <a:t>2. Fitzpatrick, A. M., Gillespie, S. E., </a:t>
            </a:r>
            <a:r>
              <a:rPr lang="en-US" sz="1200" dirty="0" err="1">
                <a:effectLst/>
              </a:rPr>
              <a:t>Mauger</a:t>
            </a:r>
            <a:r>
              <a:rPr lang="en-US" sz="1200" dirty="0">
                <a:effectLst/>
              </a:rPr>
              <a:t>, D. T., Phillips, B. R., Bleecker, E. R., Israel, E., Meyers, D. A., Moore, W. C., </a:t>
            </a:r>
            <a:r>
              <a:rPr lang="en-US" sz="1200" dirty="0" err="1">
                <a:effectLst/>
              </a:rPr>
              <a:t>Sorkness</a:t>
            </a:r>
            <a:r>
              <a:rPr lang="en-US" sz="1200" dirty="0">
                <a:effectLst/>
              </a:rPr>
              <a:t>, R. L., Wenzel, S. E., </a:t>
            </a:r>
            <a:r>
              <a:rPr lang="en-US" sz="1200" dirty="0" err="1">
                <a:effectLst/>
              </a:rPr>
              <a:t>Bacharier</a:t>
            </a:r>
            <a:r>
              <a:rPr lang="en-US" sz="1200" dirty="0">
                <a:effectLst/>
              </a:rPr>
              <a:t>, L. B., Castro, M., Denlinger, L. C., Erzurum, S. C., Fahy, J. V., Gaston, B. M., </a:t>
            </a:r>
            <a:r>
              <a:rPr lang="en-US" sz="1200" dirty="0" err="1">
                <a:effectLst/>
              </a:rPr>
              <a:t>Jarjour</a:t>
            </a:r>
            <a:r>
              <a:rPr lang="en-US" sz="1200" dirty="0">
                <a:effectLst/>
              </a:rPr>
              <a:t>, N. N., Larkin, A., Levy, B. D., … Teague, W. G. (2019). Racial disparities in asthma-related health care use in the National Heart, Lung, and Blood Institute’s Severe Asthma Research Program. The Journal of Allergy and Clinical Immunology, 143(6), 2052–2061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648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Structural Determinants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E8AC1-6550-BC4C-97A2-FEF1EB2C07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wider set of forces and systems shaping the conditions of daily life</a:t>
            </a:r>
            <a:r>
              <a:rPr lang="en-US" baseline="30000" dirty="0"/>
              <a:t>1</a:t>
            </a:r>
          </a:p>
          <a:p>
            <a:pPr lvl="1"/>
            <a:endParaRPr lang="en-US" dirty="0"/>
          </a:p>
          <a:p>
            <a:r>
              <a:rPr lang="en-US" dirty="0"/>
              <a:t>Examples</a:t>
            </a:r>
            <a:r>
              <a:rPr lang="en-US" baseline="30000" dirty="0"/>
              <a:t>2</a:t>
            </a:r>
            <a:r>
              <a:rPr lang="en-US" dirty="0"/>
              <a:t>:</a:t>
            </a:r>
            <a:endParaRPr lang="en-US" baseline="30000" dirty="0"/>
          </a:p>
          <a:p>
            <a:pPr lvl="1"/>
            <a:r>
              <a:rPr lang="en-US" dirty="0"/>
              <a:t>Systemic racism and discrimination</a:t>
            </a:r>
          </a:p>
          <a:p>
            <a:pPr lvl="1"/>
            <a:r>
              <a:rPr lang="en-US" dirty="0"/>
              <a:t>Residential segregation and discriminatory housing policies</a:t>
            </a:r>
          </a:p>
          <a:p>
            <a:pPr lvl="1"/>
            <a:r>
              <a:rPr lang="en-US" dirty="0"/>
              <a:t>Discriminatory hiring and promotion practices</a:t>
            </a:r>
          </a:p>
          <a:p>
            <a:pPr lvl="1"/>
            <a:r>
              <a:rPr lang="en-US" dirty="0"/>
              <a:t>Stereotyping and stigmatization</a:t>
            </a:r>
          </a:p>
          <a:p>
            <a:pPr lvl="1"/>
            <a:r>
              <a:rPr lang="en-US" dirty="0"/>
              <a:t>Explicit and implicit bias</a:t>
            </a:r>
          </a:p>
          <a:p>
            <a:pPr lvl="1"/>
            <a:r>
              <a:rPr lang="en-US" dirty="0"/>
              <a:t>Environmental injustice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9B0961-9007-C40E-1D0C-7EE13B2CAC7D}"/>
              </a:ext>
            </a:extLst>
          </p:cNvPr>
          <p:cNvSpPr txBox="1"/>
          <p:nvPr/>
        </p:nvSpPr>
        <p:spPr>
          <a:xfrm>
            <a:off x="537210" y="6176963"/>
            <a:ext cx="108165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  <a:latin typeface="Helvetica" pitchFamily="2" charset="0"/>
              </a:rPr>
              <a:t>1. World Health Organization. (2010). A conceptual framework for action on the social determinants of health. </a:t>
            </a:r>
          </a:p>
          <a:p>
            <a:r>
              <a:rPr lang="en-US" sz="1200" dirty="0">
                <a:effectLst/>
                <a:latin typeface="Helvetica" pitchFamily="2" charset="0"/>
              </a:rPr>
              <a:t>2. Asthma and Allergy Foundation of America, (2020). [Asthma Disparities in America: A Roadmap to Reducing Burden on Racial and Ethnic Minorities].</a:t>
            </a:r>
          </a:p>
          <a:p>
            <a:endParaRPr lang="en-US" dirty="0">
              <a:effectLst/>
              <a:latin typeface="Helvetica" pitchFamily="2" charset="0"/>
            </a:endParaRPr>
          </a:p>
          <a:p>
            <a:endParaRPr lang="en-US" dirty="0">
              <a:effectLst/>
              <a:latin typeface="Helvetica" pitchFamily="2" charset="0"/>
            </a:endParaRPr>
          </a:p>
        </p:txBody>
      </p:sp>
      <p:pic>
        <p:nvPicPr>
          <p:cNvPr id="9218" name="Picture 2" descr="Structural Drawing Connotations and Interpretation - STRUCTURES CENTRE">
            <a:extLst>
              <a:ext uri="{FF2B5EF4-FFF2-40B4-BE49-F238E27FC236}">
                <a16:creationId xmlns:a16="http://schemas.microsoft.com/office/drawing/2014/main" id="{E7472DFC-0BA4-E942-B21D-FDB3FB68C5B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489" y="1896787"/>
            <a:ext cx="4864237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8417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37220" cy="1325563"/>
          </a:xfrm>
        </p:spPr>
        <p:txBody>
          <a:bodyPr/>
          <a:lstStyle/>
          <a:p>
            <a:r>
              <a:rPr lang="en-US" dirty="0"/>
              <a:t>Structural Determinants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E8AC1-6550-BC4C-97A2-FEF1EB2C0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i="1" dirty="0">
                <a:solidFill>
                  <a:srgbClr val="000000"/>
                </a:solidFill>
                <a:effectLst/>
                <a:latin typeface="myriad-pro"/>
              </a:rPr>
              <a:t>Structural racism </a:t>
            </a:r>
            <a:r>
              <a:rPr lang="en-US" b="0" i="0" dirty="0">
                <a:solidFill>
                  <a:srgbClr val="000000"/>
                </a:solidFill>
                <a:effectLst/>
                <a:latin typeface="myriad-pro"/>
              </a:rPr>
              <a:t>refers to the totality of ways in which societies foster racial discrimination through mutually reinforcing systems of housing, education, employment, earnings, benefits, credit, media, health care and criminal justice</a:t>
            </a:r>
          </a:p>
          <a:p>
            <a:endParaRPr lang="en-US" dirty="0">
              <a:solidFill>
                <a:srgbClr val="000000"/>
              </a:solidFill>
              <a:latin typeface="myriad-pro"/>
            </a:endParaRPr>
          </a:p>
          <a:p>
            <a:r>
              <a:rPr lang="en-US" dirty="0"/>
              <a:t>Perpetuates the social stratification of minority populations by shaping economic and public policies</a:t>
            </a:r>
          </a:p>
          <a:p>
            <a:pPr lvl="1"/>
            <a:r>
              <a:rPr lang="en-US" dirty="0"/>
              <a:t>Racial and ethnic minorities are routinely disadvantaged in socioeconomic position, physical environment, and health care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352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37220" cy="1325563"/>
          </a:xfrm>
        </p:spPr>
        <p:txBody>
          <a:bodyPr/>
          <a:lstStyle/>
          <a:p>
            <a:r>
              <a:rPr lang="en-US" dirty="0"/>
              <a:t>Structural Determinants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07C98E-8916-94F6-1D2F-C486262A8B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2479" y="1689913"/>
            <a:ext cx="7407041" cy="4572000"/>
          </a:xfrm>
          <a:prstGeom prst="rect">
            <a:avLst/>
          </a:prstGeom>
        </p:spPr>
      </p:pic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DBFA22-92E4-2871-0338-47C57E6B1F39}"/>
              </a:ext>
            </a:extLst>
          </p:cNvPr>
          <p:cNvSpPr txBox="1"/>
          <p:nvPr/>
        </p:nvSpPr>
        <p:spPr>
          <a:xfrm>
            <a:off x="1421852" y="6384502"/>
            <a:ext cx="93482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Asthma and Allergy Foundation of America, (2020). [Asthma Disparities in America: A Roadmap to Reducing Burden on Racial and Ethnic Minorities].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2342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37220" cy="1325563"/>
          </a:xfrm>
        </p:spPr>
        <p:txBody>
          <a:bodyPr/>
          <a:lstStyle/>
          <a:p>
            <a:r>
              <a:rPr lang="en-US" dirty="0"/>
              <a:t>Structural Determinants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E8AC1-6550-BC4C-97A2-FEF1EB2C0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Segregation</a:t>
            </a:r>
          </a:p>
          <a:p>
            <a:pPr lvl="1"/>
            <a:r>
              <a:rPr lang="en-US" dirty="0"/>
              <a:t>Racial segregation</a:t>
            </a:r>
          </a:p>
          <a:p>
            <a:pPr lvl="2"/>
            <a:r>
              <a:rPr lang="en-US" dirty="0"/>
              <a:t>Historical policies that resulted in the racial segregation of neighborhoods, workplaces, schools, and health care facilities continue to exacerbate asthma disparities today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Residential segregation</a:t>
            </a:r>
          </a:p>
          <a:p>
            <a:pPr lvl="2"/>
            <a:r>
              <a:rPr lang="en-US" dirty="0"/>
              <a:t>Discriminatory housing policies resulted in current residential segregation, restricting many families of color to undesirable neighborhoods where poverty rates are high, and economic and educational opportunities are low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dirty="0"/>
              <a:t>Occupational segregation</a:t>
            </a:r>
          </a:p>
          <a:p>
            <a:pPr lvl="2"/>
            <a:r>
              <a:rPr lang="en-US" dirty="0"/>
              <a:t>Black individuals and ethnic minorities face more vulnerability in the labor market than white individuals, and disproportionately experience lower employment rates, wages, access to quality jobs, and job stability</a:t>
            </a:r>
          </a:p>
          <a:p>
            <a:pPr marL="914400" lvl="2" indent="0">
              <a:buNone/>
            </a:pPr>
            <a:endParaRPr lang="en-US" dirty="0"/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0E7C12-6DBB-C459-21A9-9163E543C4E2}"/>
              </a:ext>
            </a:extLst>
          </p:cNvPr>
          <p:cNvSpPr txBox="1"/>
          <p:nvPr/>
        </p:nvSpPr>
        <p:spPr>
          <a:xfrm>
            <a:off x="838200" y="6194963"/>
            <a:ext cx="100640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Asthma and Allergy Foundation of America, (2020). [Asthma Disparities in America: A Roadmap to Reducing Burden on Racial and Ethnic Minorities].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5343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Structural Determinants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E8AC1-6550-BC4C-97A2-FEF1EB2C07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ED visits for asthma are 2.4 times higher for residents of areas that were more likely to be “redlined”</a:t>
            </a:r>
          </a:p>
          <a:p>
            <a:endParaRPr lang="en-US" dirty="0"/>
          </a:p>
          <a:p>
            <a:r>
              <a:rPr lang="en-US" dirty="0">
                <a:effectLst/>
              </a:rPr>
              <a:t>“Redlining”</a:t>
            </a:r>
          </a:p>
          <a:p>
            <a:pPr lvl="1"/>
            <a:r>
              <a:rPr lang="en-US" dirty="0"/>
              <a:t>Denying mortgages to neighborhoods deemed “hazardous” based largely on racial composition</a:t>
            </a:r>
            <a:endParaRPr lang="en-US" dirty="0">
              <a:effectLst/>
            </a:endParaRPr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85860C6-E3DD-F9D6-53E2-2CAFA45200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18878" y="1896787"/>
            <a:ext cx="4660900" cy="3111500"/>
          </a:xfrm>
          <a:prstGeom prst="rect">
            <a:avLst/>
          </a:prstGeom>
        </p:spPr>
      </p:pic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2CB31E-C03E-818C-4BB9-CE5F385E8883}"/>
              </a:ext>
            </a:extLst>
          </p:cNvPr>
          <p:cNvSpPr txBox="1"/>
          <p:nvPr/>
        </p:nvSpPr>
        <p:spPr>
          <a:xfrm>
            <a:off x="636608" y="6176963"/>
            <a:ext cx="1104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</a:rPr>
              <a:t>Nardone A, Casey JA, Morello-Frosch R, Mujahid M, </a:t>
            </a:r>
            <a:r>
              <a:rPr lang="en-US" sz="1200" dirty="0" err="1">
                <a:effectLst/>
              </a:rPr>
              <a:t>Balmes</a:t>
            </a:r>
            <a:r>
              <a:rPr lang="en-US" sz="1200" dirty="0">
                <a:effectLst/>
              </a:rPr>
              <a:t> JR, Thakur N. Associations between historical residential redlining and current age-adjusted rates of emergency</a:t>
            </a:r>
          </a:p>
          <a:p>
            <a:r>
              <a:rPr lang="en-US" sz="1200" dirty="0">
                <a:effectLst/>
              </a:rPr>
              <a:t>department visits due to asthma across eight cities in California: an ecological study. Lancet Planet Health. 2020 Jan;4(1):e24–31</a:t>
            </a:r>
          </a:p>
        </p:txBody>
      </p:sp>
    </p:spTree>
    <p:extLst>
      <p:ext uri="{BB962C8B-B14F-4D97-AF65-F5344CB8AC3E}">
        <p14:creationId xmlns:p14="http://schemas.microsoft.com/office/powerpoint/2010/main" val="10440163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37220" cy="1325563"/>
          </a:xfrm>
        </p:spPr>
        <p:txBody>
          <a:bodyPr/>
          <a:lstStyle/>
          <a:p>
            <a:r>
              <a:rPr lang="en-US" dirty="0"/>
              <a:t>Structural Determinants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E8AC1-6550-BC4C-97A2-FEF1EB2C0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Healthcare segregation</a:t>
            </a:r>
          </a:p>
          <a:p>
            <a:endParaRPr lang="en-US" dirty="0"/>
          </a:p>
          <a:p>
            <a:pPr lvl="1"/>
            <a:r>
              <a:rPr lang="en-US" dirty="0"/>
              <a:t>“Separate but equal” legitimized “white-only” patient care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Fewer resources, fewer doctors, and lower quality care overall for communities of color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Systematic disinvestment in predominantly minority neighborhoods results in a substandard health care infrastructure and scarcity of primary care providers and specialists in underserved communities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96F81C-3564-C6DD-425E-4B67358BEABC}"/>
              </a:ext>
            </a:extLst>
          </p:cNvPr>
          <p:cNvSpPr txBox="1"/>
          <p:nvPr/>
        </p:nvSpPr>
        <p:spPr>
          <a:xfrm>
            <a:off x="838200" y="6194963"/>
            <a:ext cx="100640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Asthma and Allergy Foundation of America, (2020). [Asthma Disparities in America: A Roadmap to Reducing Burden on Racial and Ethnic Minorities].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7670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Biological Determinants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E8AC1-6550-BC4C-97A2-FEF1EB2C07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Various genes found to influence:</a:t>
            </a:r>
          </a:p>
          <a:p>
            <a:pPr lvl="1"/>
            <a:r>
              <a:rPr lang="en-US" dirty="0"/>
              <a:t>Susceptibility of asthma (heritability)</a:t>
            </a:r>
            <a:r>
              <a:rPr lang="en-US" baseline="30000" dirty="0"/>
              <a:t>1</a:t>
            </a:r>
          </a:p>
          <a:p>
            <a:pPr lvl="1"/>
            <a:r>
              <a:rPr lang="en-US" dirty="0"/>
              <a:t>Progression of Asthma (severity)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Response to treatment</a:t>
            </a:r>
            <a:r>
              <a:rPr lang="en-US" baseline="30000" dirty="0"/>
              <a:t>3</a:t>
            </a:r>
          </a:p>
          <a:p>
            <a:pPr lvl="1"/>
            <a:endParaRPr lang="en-US" baseline="30000" dirty="0"/>
          </a:p>
          <a:p>
            <a:r>
              <a:rPr lang="en-US" dirty="0"/>
              <a:t>Environmental factors (such as tobacco smoke and pollution) may also increase risk of asthma in individuals with certain genetic variants</a:t>
            </a:r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3A6043-BED1-B0E7-91AC-7C27993360BB}"/>
              </a:ext>
            </a:extLst>
          </p:cNvPr>
          <p:cNvSpPr txBox="1"/>
          <p:nvPr/>
        </p:nvSpPr>
        <p:spPr>
          <a:xfrm>
            <a:off x="640080" y="6286500"/>
            <a:ext cx="94383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Asthma and Allergy Foundation of America, (2020). [Asthma Disparities in America: A Roadmap to Reducing Burden on Racial and Ethnic Minorities].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194" name="Picture 2" descr="Humans may harbor more than 100 genes from other organisms | Science | AAAS">
            <a:extLst>
              <a:ext uri="{FF2B5EF4-FFF2-40B4-BE49-F238E27FC236}">
                <a16:creationId xmlns:a16="http://schemas.microsoft.com/office/drawing/2014/main" id="{E228D33D-CB4A-5E70-C780-C78E2062AFF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808" y="2058194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1176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37220" cy="1325563"/>
          </a:xfrm>
        </p:spPr>
        <p:txBody>
          <a:bodyPr/>
          <a:lstStyle/>
          <a:p>
            <a:r>
              <a:rPr lang="en-US" dirty="0"/>
              <a:t>Biological Determinants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E8AC1-6550-BC4C-97A2-FEF1EB2C0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Heritability</a:t>
            </a:r>
          </a:p>
          <a:p>
            <a:endParaRPr lang="en-US" dirty="0"/>
          </a:p>
          <a:p>
            <a:pPr lvl="1"/>
            <a:r>
              <a:rPr lang="en-US" dirty="0"/>
              <a:t>Evidence points to a family history of asthma as a leading risk factor for developing asthma</a:t>
            </a:r>
          </a:p>
          <a:p>
            <a:pPr lvl="2"/>
            <a:r>
              <a:rPr lang="en-US" dirty="0"/>
              <a:t>Maternal asthma serves as a stronger risk factor for asthma in children, compared to paternal asthma</a:t>
            </a:r>
            <a:r>
              <a:rPr lang="en-US" baseline="30000" dirty="0"/>
              <a:t>1</a:t>
            </a:r>
          </a:p>
          <a:p>
            <a:pPr lvl="2"/>
            <a:endParaRPr lang="en-US" baseline="30000" dirty="0"/>
          </a:p>
          <a:p>
            <a:pPr lvl="1"/>
            <a:r>
              <a:rPr lang="en-US" dirty="0"/>
              <a:t>Studies of twins and families show heritability estimates of 35-95%</a:t>
            </a:r>
          </a:p>
          <a:p>
            <a:pPr lvl="2"/>
            <a:r>
              <a:rPr lang="en-US" dirty="0"/>
              <a:t>Certain components of asthma are hereditary</a:t>
            </a:r>
            <a:r>
              <a:rPr lang="en-US" baseline="30000" dirty="0"/>
              <a:t>2</a:t>
            </a:r>
          </a:p>
          <a:p>
            <a:pPr marL="457200" lvl="1" indent="0">
              <a:buNone/>
            </a:pPr>
            <a:endParaRPr lang="en-US" baseline="30000" dirty="0"/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F5B46E-CB7E-B062-08CF-C1837AC8641B}"/>
              </a:ext>
            </a:extLst>
          </p:cNvPr>
          <p:cNvSpPr txBox="1"/>
          <p:nvPr/>
        </p:nvSpPr>
        <p:spPr>
          <a:xfrm>
            <a:off x="589344" y="6176963"/>
            <a:ext cx="107644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</a:rPr>
              <a:t>1. Lim, R. H., </a:t>
            </a:r>
            <a:r>
              <a:rPr lang="en-US" sz="1200" dirty="0" err="1">
                <a:effectLst/>
              </a:rPr>
              <a:t>Kobzik</a:t>
            </a:r>
            <a:r>
              <a:rPr lang="en-US" sz="1200" dirty="0">
                <a:effectLst/>
              </a:rPr>
              <a:t>, L., &amp; Dahl, M. (2010). Risk for asthma in offspring of asthmatic mothers versus fathers: a meta-analysis. </a:t>
            </a:r>
            <a:r>
              <a:rPr lang="en-US" sz="1200" dirty="0" err="1">
                <a:effectLst/>
              </a:rPr>
              <a:t>PloS</a:t>
            </a:r>
            <a:r>
              <a:rPr lang="en-US" sz="1200" dirty="0">
                <a:effectLst/>
              </a:rPr>
              <a:t> one, 5(4), e10134. </a:t>
            </a:r>
          </a:p>
          <a:p>
            <a:r>
              <a:rPr lang="en-US" sz="1200" dirty="0">
                <a:effectLst/>
              </a:rPr>
              <a:t>2. Ober, C., &amp; Yao, T. C. (2011). The genetics of asthma and allergic disease: a 21st century perspective. Immunological Reviews, 242(1), 10–30</a:t>
            </a:r>
          </a:p>
          <a:p>
            <a:endParaRPr lang="en-US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5468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Biological Determinants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E8AC1-6550-BC4C-97A2-FEF1EB2C07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97553"/>
            <a:ext cx="5482389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African ancestry may partially explain the disproportionate burden of asthma in Puerto Ricans compared to other Hispanic subgroups</a:t>
            </a:r>
            <a:r>
              <a:rPr lang="en-US" baseline="30000" dirty="0"/>
              <a:t>1</a:t>
            </a:r>
          </a:p>
          <a:p>
            <a:endParaRPr lang="en-US" dirty="0"/>
          </a:p>
          <a:p>
            <a:r>
              <a:rPr lang="en-US" dirty="0" err="1"/>
              <a:t>Additonally</a:t>
            </a:r>
            <a:r>
              <a:rPr lang="en-US" dirty="0"/>
              <a:t>, Black and Puerto Rican individuals with moderate-to-severe asthma demonstrated the lowest level of bronchodilator (albuterol) responsiveness</a:t>
            </a:r>
            <a:r>
              <a:rPr lang="en-US" baseline="30000" dirty="0"/>
              <a:t>2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9D16AB6-E895-2245-504F-B276CA5A3C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88916" y="1925010"/>
            <a:ext cx="5172891" cy="3017520"/>
          </a:xfrm>
          <a:prstGeom prst="rect">
            <a:avLst/>
          </a:prstGeom>
        </p:spPr>
      </p:pic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F75E8F-E8B1-B55D-8B09-4B57FD2D2B4D}"/>
              </a:ext>
            </a:extLst>
          </p:cNvPr>
          <p:cNvSpPr txBox="1"/>
          <p:nvPr/>
        </p:nvSpPr>
        <p:spPr>
          <a:xfrm>
            <a:off x="430192" y="5848891"/>
            <a:ext cx="113316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1. Asthma and Allergy Foundation of America, (2020). [Asthma Disparities in America: A Roadmap to Reducing Burden on Racial and Ethnic Minorities].</a:t>
            </a:r>
          </a:p>
          <a:p>
            <a:r>
              <a:rPr lang="en-US" sz="1200" dirty="0"/>
              <a:t>2. Naqvi, M., </a:t>
            </a:r>
            <a:r>
              <a:rPr lang="en-US" sz="1200" dirty="0" err="1"/>
              <a:t>Thyne</a:t>
            </a:r>
            <a:r>
              <a:rPr lang="en-US" sz="1200" dirty="0"/>
              <a:t>, S., Choudhry, S., Tsai, H. J., Navarro, D., Castro, R. A., Nazario, S., Rodriguez-Santana, J. R., </a:t>
            </a:r>
            <a:r>
              <a:rPr lang="en-US" sz="1200" dirty="0" err="1"/>
              <a:t>Casal</a:t>
            </a:r>
            <a:r>
              <a:rPr lang="en-US" sz="1200" dirty="0"/>
              <a:t>, J., Torres, A., </a:t>
            </a:r>
            <a:r>
              <a:rPr lang="en-US" sz="1200" dirty="0" err="1"/>
              <a:t>Chapela</a:t>
            </a:r>
            <a:r>
              <a:rPr lang="en-US" sz="1200" dirty="0"/>
              <a:t>, R., Watson, H. G., Meade, K., </a:t>
            </a:r>
            <a:r>
              <a:rPr lang="en-US" sz="1200" dirty="0" err="1"/>
              <a:t>LeNoir</a:t>
            </a:r>
            <a:r>
              <a:rPr lang="en-US" sz="1200" dirty="0"/>
              <a:t>, M., Avila, P. C., Rodriguez-Cintron, W., &amp; Burchard, E. G. (2007). Ethnic-specific differences in bronchodilator responsiveness among African Americans, Puerto Ricans, and Mexicans with asthma. The Journal of Asthma: Official Journal of the Association for the Care of Asthma, 44(8), 639–648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324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Disparities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E8AC1-6550-BC4C-97A2-FEF1EB2C07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</a:rPr>
              <a:t>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irectly related to the historical and current unequal distribution of social, political, economic, and environmental resources</a:t>
            </a:r>
            <a:endParaRPr lang="en-US" dirty="0"/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isparities">
            <a:extLst>
              <a:ext uri="{FF2B5EF4-FFF2-40B4-BE49-F238E27FC236}">
                <a16:creationId xmlns:a16="http://schemas.microsoft.com/office/drawing/2014/main" id="{B8DABCFF-C06D-7FE6-4AAA-DFE750FB2FA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2" y="2133600"/>
            <a:ext cx="51816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2184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37220" cy="1325563"/>
          </a:xfrm>
        </p:spPr>
        <p:txBody>
          <a:bodyPr/>
          <a:lstStyle/>
          <a:p>
            <a:r>
              <a:rPr lang="en-US" dirty="0"/>
              <a:t>Biologic Determinants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E8AC1-6550-BC4C-97A2-FEF1EB2C0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Asthma Phenotypes</a:t>
            </a:r>
          </a:p>
          <a:p>
            <a:pPr lvl="1"/>
            <a:r>
              <a:rPr lang="en-US" dirty="0"/>
              <a:t>Large cohort studies indicate at least four clusters of asthmatics based on clinical and biological traits</a:t>
            </a:r>
            <a:r>
              <a:rPr lang="en-US" baseline="30000" dirty="0"/>
              <a:t>1</a:t>
            </a:r>
            <a:r>
              <a:rPr lang="en-US" dirty="0"/>
              <a:t>: </a:t>
            </a:r>
          </a:p>
          <a:p>
            <a:pPr lvl="2"/>
            <a:r>
              <a:rPr lang="en-US" dirty="0"/>
              <a:t>Early-onset mild allergic asthma</a:t>
            </a:r>
          </a:p>
          <a:p>
            <a:pPr lvl="2"/>
            <a:r>
              <a:rPr lang="en-US" dirty="0"/>
              <a:t>Early-onset allergic moderate-to-severe remodeled asthma</a:t>
            </a:r>
          </a:p>
          <a:p>
            <a:pPr lvl="2"/>
            <a:r>
              <a:rPr lang="en-US" dirty="0"/>
              <a:t>Late-onset non-allergic eosinophilic asthma</a:t>
            </a:r>
          </a:p>
          <a:p>
            <a:pPr lvl="2"/>
            <a:r>
              <a:rPr lang="en-US" dirty="0"/>
              <a:t>Late-onset non-eosinophilic non-allergic asthma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Phenotypic differences may also be based on race/ethnicity</a:t>
            </a:r>
            <a:r>
              <a:rPr lang="en-US" baseline="30000" dirty="0"/>
              <a:t>2</a:t>
            </a:r>
          </a:p>
          <a:p>
            <a:pPr lvl="2"/>
            <a:r>
              <a:rPr lang="en-US" dirty="0"/>
              <a:t>Higher level of eosinophils and/or neutrophils in the airway</a:t>
            </a:r>
          </a:p>
          <a:p>
            <a:pPr lvl="3"/>
            <a:r>
              <a:rPr lang="en-US" dirty="0"/>
              <a:t>Both associated with more severe asthma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D8C856-8F94-125D-FD54-809B7F4CED40}"/>
              </a:ext>
            </a:extLst>
          </p:cNvPr>
          <p:cNvSpPr txBox="1"/>
          <p:nvPr/>
        </p:nvSpPr>
        <p:spPr>
          <a:xfrm>
            <a:off x="439838" y="6041985"/>
            <a:ext cx="11516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</a:rPr>
              <a:t>1. Kaur R, </a:t>
            </a:r>
            <a:r>
              <a:rPr lang="en-US" sz="1200" dirty="0" err="1">
                <a:effectLst/>
              </a:rPr>
              <a:t>Chupp</a:t>
            </a:r>
            <a:r>
              <a:rPr lang="en-US" sz="1200" dirty="0">
                <a:effectLst/>
              </a:rPr>
              <a:t> G. Phenotypes and endotypes of adult asthma: moving toward precision medicine. J Allergy Clin Immunol. 2019 Jul;144(1):1–12.</a:t>
            </a:r>
          </a:p>
          <a:p>
            <a:r>
              <a:rPr lang="en-US" sz="1200" dirty="0">
                <a:effectLst/>
              </a:rPr>
              <a:t>2. </a:t>
            </a:r>
            <a:r>
              <a:rPr lang="en-US" sz="1200" dirty="0" err="1">
                <a:effectLst/>
              </a:rPr>
              <a:t>Nyenhuis</a:t>
            </a:r>
            <a:r>
              <a:rPr lang="en-US" sz="1200" dirty="0">
                <a:effectLst/>
              </a:rPr>
              <a:t> SM, Krishnan JA, Berry A, Calhoun WJ, </a:t>
            </a:r>
            <a:r>
              <a:rPr lang="en-US" sz="1200" dirty="0" err="1">
                <a:effectLst/>
              </a:rPr>
              <a:t>Chinchilli</a:t>
            </a:r>
            <a:r>
              <a:rPr lang="en-US" sz="1200" dirty="0"/>
              <a:t> </a:t>
            </a:r>
            <a:r>
              <a:rPr lang="en-US" sz="1200" dirty="0">
                <a:effectLst/>
              </a:rPr>
              <a:t>VM, Engle L, et al. Race is associated with differences in airway inflammation in patients with asthma. J Allergy Clin Immunol. 2017 Jul;140(1):257–265.e11</a:t>
            </a:r>
          </a:p>
        </p:txBody>
      </p:sp>
    </p:spTree>
    <p:extLst>
      <p:ext uri="{BB962C8B-B14F-4D97-AF65-F5344CB8AC3E}">
        <p14:creationId xmlns:p14="http://schemas.microsoft.com/office/powerpoint/2010/main" val="30758544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Behavioral Determinants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E8AC1-6550-BC4C-97A2-FEF1EB2C07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Factors influencing disparities:</a:t>
            </a:r>
          </a:p>
          <a:p>
            <a:pPr lvl="1"/>
            <a:r>
              <a:rPr lang="en-US" dirty="0"/>
              <a:t>Non-adherence to treatment</a:t>
            </a:r>
          </a:p>
          <a:p>
            <a:pPr lvl="1"/>
            <a:r>
              <a:rPr lang="en-US" dirty="0"/>
              <a:t>Negative beliefs about medication and health care system</a:t>
            </a:r>
          </a:p>
          <a:p>
            <a:pPr lvl="1"/>
            <a:r>
              <a:rPr lang="en-US" dirty="0"/>
              <a:t>Distrust of the medical establishment</a:t>
            </a:r>
          </a:p>
          <a:p>
            <a:pPr lvl="1"/>
            <a:r>
              <a:rPr lang="en-US" dirty="0"/>
              <a:t>Misperceptions about illness and asthma severity</a:t>
            </a:r>
          </a:p>
          <a:p>
            <a:pPr lvl="1"/>
            <a:r>
              <a:rPr lang="en-US" dirty="0"/>
              <a:t>Tobacco use</a:t>
            </a:r>
          </a:p>
          <a:p>
            <a:endParaRPr lang="en-US" dirty="0"/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Social and Behavioral Sciences | Johns Hopkins | Bloomberg School of Public  Health">
            <a:extLst>
              <a:ext uri="{FF2B5EF4-FFF2-40B4-BE49-F238E27FC236}">
                <a16:creationId xmlns:a16="http://schemas.microsoft.com/office/drawing/2014/main" id="{E2B1852B-DDE3-5DA2-39BF-8DDD5865F6D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2" y="1896787"/>
            <a:ext cx="5606937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7795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Behavioral Determinants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E8AC1-6550-BC4C-97A2-FEF1EB2C07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Medication non-adherence:</a:t>
            </a:r>
          </a:p>
          <a:p>
            <a:pPr lvl="1"/>
            <a:r>
              <a:rPr lang="en-US" dirty="0"/>
              <a:t>Medication beliefs</a:t>
            </a:r>
          </a:p>
          <a:p>
            <a:pPr lvl="2"/>
            <a:r>
              <a:rPr lang="en-US" dirty="0"/>
              <a:t>Fear</a:t>
            </a:r>
          </a:p>
          <a:p>
            <a:pPr lvl="2"/>
            <a:r>
              <a:rPr lang="en-US" dirty="0"/>
              <a:t>Misconception</a:t>
            </a:r>
          </a:p>
          <a:p>
            <a:pPr lvl="1"/>
            <a:r>
              <a:rPr lang="en-US" dirty="0"/>
              <a:t>Preference for complementary and alternative medicines</a:t>
            </a:r>
          </a:p>
          <a:p>
            <a:pPr lvl="1"/>
            <a:r>
              <a:rPr lang="en-US" dirty="0"/>
              <a:t>Patient-provider interaction factors</a:t>
            </a:r>
          </a:p>
          <a:p>
            <a:pPr lvl="2"/>
            <a:r>
              <a:rPr lang="en-US" dirty="0"/>
              <a:t>Language barriers and racial concordance</a:t>
            </a:r>
          </a:p>
          <a:p>
            <a:pPr lvl="1"/>
            <a:r>
              <a:rPr lang="en-US" dirty="0"/>
              <a:t>Healthcare system factors </a:t>
            </a:r>
          </a:p>
          <a:p>
            <a:pPr lvl="2"/>
            <a:r>
              <a:rPr lang="en-US" dirty="0"/>
              <a:t>Insurance coverage</a:t>
            </a:r>
          </a:p>
          <a:p>
            <a:pPr lvl="2"/>
            <a:r>
              <a:rPr lang="en-US" dirty="0"/>
              <a:t>Pharmacy availability [60-63]</a:t>
            </a:r>
          </a:p>
          <a:p>
            <a:endParaRPr lang="en-US" dirty="0"/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Medicine Stock Illustration - Download Image Now - Medicine, Healthcare And  Medicine, Prescription Medicine - iStock">
            <a:extLst>
              <a:ext uri="{FF2B5EF4-FFF2-40B4-BE49-F238E27FC236}">
                <a16:creationId xmlns:a16="http://schemas.microsoft.com/office/drawing/2014/main" id="{D60D3101-13B9-F318-77C6-41A90C5B484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122" y="1999849"/>
            <a:ext cx="4580971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2567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37220" cy="1325563"/>
          </a:xfrm>
        </p:spPr>
        <p:txBody>
          <a:bodyPr/>
          <a:lstStyle/>
          <a:p>
            <a:r>
              <a:rPr lang="en-US" dirty="0"/>
              <a:t>Behavioral Determinants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E8AC1-6550-BC4C-97A2-FEF1EB2C0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Tobacco Use/Exposure</a:t>
            </a:r>
          </a:p>
          <a:p>
            <a:pPr lvl="1"/>
            <a:r>
              <a:rPr lang="en-US" dirty="0"/>
              <a:t>Secondhand smoke (SHS) is linked to negative outcomes in people with asthma</a:t>
            </a:r>
          </a:p>
          <a:p>
            <a:pPr lvl="1"/>
            <a:r>
              <a:rPr lang="en-US" dirty="0"/>
              <a:t>Tobacco smoke can trigger epigenetic modifications in certain genes that correlate with the development of childhood asthma, which can persist into adulthood</a:t>
            </a:r>
          </a:p>
          <a:p>
            <a:pPr lvl="1"/>
            <a:r>
              <a:rPr lang="en-US" dirty="0"/>
              <a:t>Exposure to SHS is associated with increased need for inhaled corticosteroids in children with asthma, higher odds of asthma exacerbations, and poor asthma control among Black and Hispanic children</a:t>
            </a:r>
          </a:p>
          <a:p>
            <a:pPr lvl="1"/>
            <a:r>
              <a:rPr lang="en-US" dirty="0"/>
              <a:t>In-utero smoke exposure has been shown to reduce age-related improvements in airway responsiveness among asthmatic children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4354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BC300E-FFA0-F5BB-E481-B0C60AF0B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12" y="457200"/>
            <a:ext cx="7450159" cy="548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1907D2-A7C8-F75E-77CC-601229CFE19B}"/>
              </a:ext>
            </a:extLst>
          </p:cNvPr>
          <p:cNvSpPr txBox="1"/>
          <p:nvPr/>
        </p:nvSpPr>
        <p:spPr>
          <a:xfrm>
            <a:off x="566812" y="6142121"/>
            <a:ext cx="94383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Asthma and Allergy Foundation of America, (2020). [Asthma Disparities in America: A Roadmap to Reducing Burden on Racial and Ethnic Minorities].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836D82-FD0D-D810-81E9-3CBC3CE204E1}"/>
              </a:ext>
            </a:extLst>
          </p:cNvPr>
          <p:cNvSpPr txBox="1"/>
          <p:nvPr/>
        </p:nvSpPr>
        <p:spPr>
          <a:xfrm>
            <a:off x="8454189" y="2181726"/>
            <a:ext cx="29677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There is </a:t>
            </a:r>
            <a:r>
              <a:rPr lang="en-US" sz="2000" b="1" dirty="0"/>
              <a:t>NO</a:t>
            </a:r>
            <a:r>
              <a:rPr lang="en-US" sz="2000" dirty="0"/>
              <a:t> safe level of exposure to environmental or secondhand tobacco smoke</a:t>
            </a:r>
          </a:p>
        </p:txBody>
      </p:sp>
    </p:spTree>
    <p:extLst>
      <p:ext uri="{BB962C8B-B14F-4D97-AF65-F5344CB8AC3E}">
        <p14:creationId xmlns:p14="http://schemas.microsoft.com/office/powerpoint/2010/main" val="28081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Asthma Disparities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E8AC1-6550-BC4C-97A2-FEF1EB2C07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effectLst/>
              </a:rPr>
              <a:t>Asth</a:t>
            </a:r>
            <a:r>
              <a:rPr lang="en-US" dirty="0"/>
              <a:t>ma and Allergy Foundation of America (AAFA) Roadmap</a:t>
            </a:r>
          </a:p>
          <a:p>
            <a:endParaRPr lang="en-US" dirty="0">
              <a:effectLst/>
            </a:endParaRPr>
          </a:p>
          <a:p>
            <a:pPr lvl="1"/>
            <a:r>
              <a:rPr lang="en-US" dirty="0">
                <a:effectLst/>
              </a:rPr>
              <a:t>Public policy reform</a:t>
            </a:r>
          </a:p>
          <a:p>
            <a:pPr lvl="1"/>
            <a:endParaRPr lang="en-US" dirty="0">
              <a:effectLst/>
            </a:endParaRPr>
          </a:p>
          <a:p>
            <a:pPr lvl="1"/>
            <a:r>
              <a:rPr lang="en-US" dirty="0">
                <a:effectLst/>
              </a:rPr>
              <a:t>Direct interventions to improve asthma self-management</a:t>
            </a:r>
          </a:p>
          <a:p>
            <a:pPr lvl="1"/>
            <a:endParaRPr lang="en-US" dirty="0">
              <a:effectLst/>
            </a:endParaRPr>
          </a:p>
          <a:p>
            <a:pPr lvl="1"/>
            <a:r>
              <a:rPr lang="en-US" dirty="0">
                <a:effectLst/>
              </a:rPr>
              <a:t>Advancement in research and science</a:t>
            </a:r>
          </a:p>
          <a:p>
            <a:pPr lvl="1"/>
            <a:endParaRPr lang="en-US" dirty="0">
              <a:effectLst/>
            </a:endParaRPr>
          </a:p>
          <a:p>
            <a:pPr lvl="1"/>
            <a:r>
              <a:rPr lang="en-US" dirty="0">
                <a:effectLst/>
              </a:rPr>
              <a:t>Community-based programs/partnerships</a:t>
            </a:r>
          </a:p>
          <a:p>
            <a:pPr lvl="1"/>
            <a:endParaRPr lang="en-US" dirty="0">
              <a:effectLst/>
            </a:endParaRPr>
          </a:p>
          <a:p>
            <a:endParaRPr lang="en-US" dirty="0"/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Asthma Disparities - Reducing Burden on Racial and Ethnic Minorities | AAFA .org">
            <a:extLst>
              <a:ext uri="{FF2B5EF4-FFF2-40B4-BE49-F238E27FC236}">
                <a16:creationId xmlns:a16="http://schemas.microsoft.com/office/drawing/2014/main" id="{E583CC3B-EC71-A637-9C90-E72D14BCDB0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308" y="2010067"/>
            <a:ext cx="4800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6059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37220" cy="1325563"/>
          </a:xfrm>
        </p:spPr>
        <p:txBody>
          <a:bodyPr/>
          <a:lstStyle/>
          <a:p>
            <a:r>
              <a:rPr lang="en-US" dirty="0"/>
              <a:t>Public Policy Reform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543ABF-9374-E83B-B095-22DAEC5E39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7048" y="1530626"/>
            <a:ext cx="10657903" cy="4572000"/>
          </a:xfrm>
          <a:prstGeom prst="rect">
            <a:avLst/>
          </a:prstGeom>
        </p:spPr>
      </p:pic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1534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37220" cy="1325563"/>
          </a:xfrm>
        </p:spPr>
        <p:txBody>
          <a:bodyPr/>
          <a:lstStyle/>
          <a:p>
            <a:r>
              <a:rPr lang="en-US" dirty="0"/>
              <a:t>Policy Outcomes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85C48A-0538-B127-0407-46BF6C2E1B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3026" y="1690688"/>
            <a:ext cx="7825947" cy="4572000"/>
          </a:xfrm>
          <a:prstGeom prst="rect">
            <a:avLst/>
          </a:prstGeom>
        </p:spPr>
      </p:pic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E11962-92A1-14D3-F93C-0639809759F4}"/>
              </a:ext>
            </a:extLst>
          </p:cNvPr>
          <p:cNvSpPr txBox="1"/>
          <p:nvPr/>
        </p:nvSpPr>
        <p:spPr>
          <a:xfrm>
            <a:off x="1291789" y="6332764"/>
            <a:ext cx="96084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Asthma and Allergy Foundation of America, (2020). [Asthma Disparities in America: A Roadmap to Reducing Burden on Racial and Ethnic Minorities].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1441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37220" cy="1325563"/>
          </a:xfrm>
        </p:spPr>
        <p:txBody>
          <a:bodyPr/>
          <a:lstStyle/>
          <a:p>
            <a:r>
              <a:rPr lang="en-US" dirty="0"/>
              <a:t>Policy Outcomes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C4B6E0-DA05-FED0-89A9-C759DC16DD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1754" y="1690688"/>
            <a:ext cx="8548491" cy="4572000"/>
          </a:xfrm>
          <a:prstGeom prst="rect">
            <a:avLst/>
          </a:prstGeom>
        </p:spPr>
      </p:pic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5CEB0B-7095-FE4F-B2C6-6AA5024749EF}"/>
              </a:ext>
            </a:extLst>
          </p:cNvPr>
          <p:cNvSpPr txBox="1"/>
          <p:nvPr/>
        </p:nvSpPr>
        <p:spPr>
          <a:xfrm>
            <a:off x="1291789" y="6332764"/>
            <a:ext cx="96084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Asthma and Allergy Foundation of America, (2020). [Asthma Disparities in America: A Roadmap to Reducing Burden on Racial and Ethnic Minorities].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7552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37220" cy="1325563"/>
          </a:xfrm>
        </p:spPr>
        <p:txBody>
          <a:bodyPr/>
          <a:lstStyle/>
          <a:p>
            <a:r>
              <a:rPr lang="en-US" dirty="0"/>
              <a:t>Policy Outcomes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AAA6DF-DAF1-BD4D-B515-6C8DE8024A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7019" y="1690688"/>
            <a:ext cx="8317961" cy="4572000"/>
          </a:xfrm>
          <a:prstGeom prst="rect">
            <a:avLst/>
          </a:prstGeom>
        </p:spPr>
      </p:pic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0A5A51-D3BC-9CCC-611B-B82EED286C46}"/>
              </a:ext>
            </a:extLst>
          </p:cNvPr>
          <p:cNvSpPr txBox="1"/>
          <p:nvPr/>
        </p:nvSpPr>
        <p:spPr>
          <a:xfrm>
            <a:off x="1291789" y="6332764"/>
            <a:ext cx="96084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Asthma and Allergy Foundation of America, (2020). [Asthma Disparities in America: A Roadmap to Reducing Burden on Racial and Ethnic Minorities].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177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37220" cy="1325563"/>
          </a:xfrm>
        </p:spPr>
        <p:txBody>
          <a:bodyPr/>
          <a:lstStyle/>
          <a:p>
            <a:r>
              <a:rPr lang="en-US" dirty="0"/>
              <a:t>Inequality</a:t>
            </a:r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3071110-3368-86DD-5765-585B91EA4B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197" y="1846862"/>
            <a:ext cx="584322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40A556-29DE-4609-5049-F0EBDFD0A452}"/>
              </a:ext>
            </a:extLst>
          </p:cNvPr>
          <p:cNvSpPr txBox="1"/>
          <p:nvPr/>
        </p:nvSpPr>
        <p:spPr>
          <a:xfrm>
            <a:off x="5547197" y="6375936"/>
            <a:ext cx="52026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0" dirty="0">
                <a:solidFill>
                  <a:srgbClr val="333333"/>
                </a:solidFill>
                <a:effectLst/>
                <a:latin typeface="Proxima Nova"/>
              </a:rPr>
              <a:t>“Addressing Imbalance,” by Tony Ruth for the </a:t>
            </a:r>
            <a:r>
              <a:rPr lang="en-US" sz="1200" b="0" i="0" u="none" strike="noStrike" dirty="0">
                <a:effectLst/>
                <a:latin typeface="Proxima Nova"/>
                <a:hlinkClick r:id="rId4"/>
              </a:rPr>
              <a:t>2019 Design in Tech Report</a:t>
            </a:r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D34979-7D05-4778-8B4F-0BA781468355}"/>
              </a:ext>
            </a:extLst>
          </p:cNvPr>
          <p:cNvSpPr txBox="1"/>
          <p:nvPr/>
        </p:nvSpPr>
        <p:spPr>
          <a:xfrm>
            <a:off x="838200" y="3020992"/>
            <a:ext cx="38263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U</a:t>
            </a:r>
            <a:r>
              <a:rPr lang="en-US" sz="2000" i="0" dirty="0">
                <a:effectLst/>
              </a:rPr>
              <a:t>nequal and/or unjust distribution of resources and opportunities among members of a given society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50403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37220" cy="1325563"/>
          </a:xfrm>
        </p:spPr>
        <p:txBody>
          <a:bodyPr/>
          <a:lstStyle/>
          <a:p>
            <a:r>
              <a:rPr lang="en-US" dirty="0"/>
              <a:t>Public Policy Reform</a:t>
            </a:r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71E4F07-ED97-17B8-F5B6-AA31325373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6440" y="2033170"/>
            <a:ext cx="1081912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395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37220" cy="1325563"/>
          </a:xfrm>
        </p:spPr>
        <p:txBody>
          <a:bodyPr/>
          <a:lstStyle/>
          <a:p>
            <a:r>
              <a:rPr lang="en-US" dirty="0"/>
              <a:t>Public Policy Reform</a:t>
            </a:r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CD1F0FD-7423-02A3-812E-643A03A107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38225" y="1899235"/>
            <a:ext cx="101155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569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37220" cy="1325563"/>
          </a:xfrm>
        </p:spPr>
        <p:txBody>
          <a:bodyPr/>
          <a:lstStyle/>
          <a:p>
            <a:r>
              <a:rPr lang="en-US" dirty="0"/>
              <a:t>Interventions</a:t>
            </a:r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4A213A3-E426-4C9C-071F-0108DCFB01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67605" y="1530626"/>
            <a:ext cx="7056790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7391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37220" cy="1325563"/>
          </a:xfrm>
        </p:spPr>
        <p:txBody>
          <a:bodyPr/>
          <a:lstStyle/>
          <a:p>
            <a:r>
              <a:rPr lang="en-US" dirty="0"/>
              <a:t>Interventions</a:t>
            </a:r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345F1D9-B62B-7B88-D293-C91CDCD0AB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56623" y="2423160"/>
            <a:ext cx="10478753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342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37220" cy="1325563"/>
          </a:xfrm>
        </p:spPr>
        <p:txBody>
          <a:bodyPr/>
          <a:lstStyle/>
          <a:p>
            <a:r>
              <a:rPr lang="en-US" dirty="0"/>
              <a:t>Interventions</a:t>
            </a:r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F34FD34-A166-FC37-1C1E-4ADAD3BCEE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62632" y="1690688"/>
            <a:ext cx="946673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303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37220" cy="1325563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B1B30E4-D4C8-A7B5-E02E-6A42ECFCD6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5831" y="2361323"/>
            <a:ext cx="1088033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178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37220" cy="1325563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86C79F83-1E59-A78F-A822-39C665B8E9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63577" y="1690688"/>
            <a:ext cx="946484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464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37220" cy="1325563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E6FB309-01E6-8983-8ACE-C984AB023C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5290" y="2338263"/>
            <a:ext cx="1136142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0226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37220" cy="1325563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05F6DA0-4253-E553-B789-922DB35F02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0544" y="2046495"/>
            <a:ext cx="1093091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033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37220" cy="1325563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42740FA-5358-81E1-7D89-AABD50077C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74844" y="1690688"/>
            <a:ext cx="924231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23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37220" cy="1325563"/>
          </a:xfrm>
        </p:spPr>
        <p:txBody>
          <a:bodyPr/>
          <a:lstStyle/>
          <a:p>
            <a:r>
              <a:rPr lang="en-US" dirty="0"/>
              <a:t>Equality</a:t>
            </a:r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5D0DE101-0619-9550-036C-6A171A17DF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584322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CEA432-5277-FADD-AEC1-B21F403F347F}"/>
              </a:ext>
            </a:extLst>
          </p:cNvPr>
          <p:cNvSpPr txBox="1"/>
          <p:nvPr/>
        </p:nvSpPr>
        <p:spPr>
          <a:xfrm>
            <a:off x="7002472" y="3543191"/>
            <a:ext cx="4549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33333"/>
                </a:solidFill>
              </a:rPr>
              <a:t>E</a:t>
            </a:r>
            <a:r>
              <a:rPr lang="en-US" sz="2000" b="0" i="0" dirty="0">
                <a:solidFill>
                  <a:srgbClr val="333333"/>
                </a:solidFill>
                <a:effectLst/>
              </a:rPr>
              <a:t>ach individual or group of people is given the same resources or opportunities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88AB91-E64E-410E-6F49-E89D9EB472C7}"/>
              </a:ext>
            </a:extLst>
          </p:cNvPr>
          <p:cNvSpPr txBox="1"/>
          <p:nvPr/>
        </p:nvSpPr>
        <p:spPr>
          <a:xfrm>
            <a:off x="810215" y="6308209"/>
            <a:ext cx="52026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0" dirty="0">
                <a:solidFill>
                  <a:srgbClr val="333333"/>
                </a:solidFill>
                <a:effectLst/>
                <a:latin typeface="Proxima Nova"/>
              </a:rPr>
              <a:t>“Addressing Imbalance,” by Tony Ruth for the </a:t>
            </a:r>
            <a:r>
              <a:rPr lang="en-US" sz="1200" b="0" i="0" u="none" strike="noStrike" dirty="0">
                <a:effectLst/>
                <a:latin typeface="Proxima Nova"/>
                <a:hlinkClick r:id="rId4"/>
              </a:rPr>
              <a:t>2019 Design in Tech Report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890987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37220" cy="1325563"/>
          </a:xfrm>
        </p:spPr>
        <p:txBody>
          <a:bodyPr/>
          <a:lstStyle/>
          <a:p>
            <a:r>
              <a:rPr lang="en-US" dirty="0"/>
              <a:t>Partnerships</a:t>
            </a:r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2255110-B1F6-1E4F-A606-12C4B8DE7B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9308" y="2514727"/>
            <a:ext cx="11073384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798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37220" cy="1325563"/>
          </a:xfrm>
        </p:spPr>
        <p:txBody>
          <a:bodyPr/>
          <a:lstStyle/>
          <a:p>
            <a:r>
              <a:rPr lang="en-US" dirty="0"/>
              <a:t>Partnerships</a:t>
            </a:r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5AAD870-2880-10AF-FA5C-C9BD4ABDB7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1523" y="1924841"/>
            <a:ext cx="1072895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478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37220" cy="1325563"/>
          </a:xfrm>
        </p:spPr>
        <p:txBody>
          <a:bodyPr/>
          <a:lstStyle/>
          <a:p>
            <a:r>
              <a:rPr lang="en-US" dirty="0"/>
              <a:t>Partnerships</a:t>
            </a:r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A02027A-49D9-AE07-E982-7021BD51DA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1924" y="2468880"/>
            <a:ext cx="10968152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150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37220" cy="1325563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ACACDF-CC6E-F7FB-04A5-1EED2BDDD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Asthma disparities are complex</a:t>
            </a:r>
          </a:p>
          <a:p>
            <a:r>
              <a:rPr lang="en-US" dirty="0"/>
              <a:t>Upstream injustices lead to downstream medical and non-medical factors</a:t>
            </a:r>
          </a:p>
          <a:p>
            <a:r>
              <a:rPr lang="en-US" dirty="0"/>
              <a:t>Racial and ethnic minorities remain at greater risk for:</a:t>
            </a:r>
          </a:p>
          <a:p>
            <a:pPr lvl="1"/>
            <a:r>
              <a:rPr lang="en-US" dirty="0"/>
              <a:t>Severe/difficult-to-control asthma</a:t>
            </a:r>
          </a:p>
          <a:p>
            <a:pPr lvl="1"/>
            <a:r>
              <a:rPr lang="en-US" dirty="0"/>
              <a:t>ED visits/hospitalizations</a:t>
            </a:r>
          </a:p>
          <a:p>
            <a:pPr lvl="1"/>
            <a:r>
              <a:rPr lang="en-US" dirty="0"/>
              <a:t>Asthma-related death</a:t>
            </a:r>
          </a:p>
          <a:p>
            <a:r>
              <a:rPr lang="en-US" dirty="0"/>
              <a:t>By understanding and bridging gaps, we advance care for everyone </a:t>
            </a:r>
          </a:p>
        </p:txBody>
      </p:sp>
    </p:spTree>
    <p:extLst>
      <p:ext uri="{BB962C8B-B14F-4D97-AF65-F5344CB8AC3E}">
        <p14:creationId xmlns:p14="http://schemas.microsoft.com/office/powerpoint/2010/main" val="11163022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37220" cy="1325563"/>
          </a:xfrm>
        </p:spPr>
        <p:txBody>
          <a:bodyPr/>
          <a:lstStyle/>
          <a:p>
            <a:r>
              <a:rPr lang="en-US"/>
              <a:t>Thank You!</a:t>
            </a:r>
            <a:endParaRPr lang="en-US" dirty="0"/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Equity vs. Equality: Eliminating Opportunity Gaps in Education | The  Inclusion Solution">
            <a:extLst>
              <a:ext uri="{FF2B5EF4-FFF2-40B4-BE49-F238E27FC236}">
                <a16:creationId xmlns:a16="http://schemas.microsoft.com/office/drawing/2014/main" id="{C7F5182E-A497-90E9-2D28-56E03E74B5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096" y="1690688"/>
            <a:ext cx="858980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075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37220" cy="1325563"/>
          </a:xfrm>
        </p:spPr>
        <p:txBody>
          <a:bodyPr/>
          <a:lstStyle/>
          <a:p>
            <a:r>
              <a:rPr lang="en-US" dirty="0"/>
              <a:t>Equity</a:t>
            </a:r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5627C018-6C7E-2944-7D73-B57F793CE7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90688"/>
            <a:ext cx="584322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E26B71-037D-2002-DB54-72F7D2FD9586}"/>
              </a:ext>
            </a:extLst>
          </p:cNvPr>
          <p:cNvSpPr txBox="1"/>
          <p:nvPr/>
        </p:nvSpPr>
        <p:spPr>
          <a:xfrm>
            <a:off x="838200" y="3266192"/>
            <a:ext cx="47992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dirty="0">
                <a:solidFill>
                  <a:srgbClr val="333333"/>
                </a:solidFill>
                <a:effectLst/>
              </a:rPr>
              <a:t>Equity recognizes that each person has different circumstances and allocates the exact resources and opportunities needed to reach an equal outcome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ABBA94-11E5-C566-EFA7-1D9F7ECAE332}"/>
              </a:ext>
            </a:extLst>
          </p:cNvPr>
          <p:cNvSpPr txBox="1"/>
          <p:nvPr/>
        </p:nvSpPr>
        <p:spPr>
          <a:xfrm>
            <a:off x="6096000" y="6354375"/>
            <a:ext cx="52026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0" dirty="0">
                <a:solidFill>
                  <a:srgbClr val="333333"/>
                </a:solidFill>
                <a:effectLst/>
                <a:latin typeface="Proxima Nova"/>
              </a:rPr>
              <a:t>“Addressing Imbalance,” by Tony Ruth for the </a:t>
            </a:r>
            <a:r>
              <a:rPr lang="en-US" sz="1200" b="0" i="0" u="none" strike="noStrike" dirty="0">
                <a:effectLst/>
                <a:latin typeface="Proxima Nova"/>
                <a:hlinkClick r:id="rId4"/>
              </a:rPr>
              <a:t>2019 Design in Tech Report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07829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37220" cy="1325563"/>
          </a:xfrm>
        </p:spPr>
        <p:txBody>
          <a:bodyPr/>
          <a:lstStyle/>
          <a:p>
            <a:r>
              <a:rPr lang="en-US" dirty="0"/>
              <a:t>Equity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E8AC1-6550-BC4C-97A2-FEF1EB2C0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 the World Health Organization (WHO):</a:t>
            </a:r>
          </a:p>
          <a:p>
            <a:pPr marL="457200" lvl="1" indent="0">
              <a:buNone/>
            </a:pPr>
            <a:r>
              <a:rPr lang="en-US" dirty="0"/>
              <a:t>“The absence of avoidable or remediable differences among groups of people, whether those groups are defined socially, economically, demographically or geographically”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Per the CDC:</a:t>
            </a:r>
          </a:p>
          <a:p>
            <a:pPr marL="457200" lvl="1" indent="0">
              <a:buNone/>
            </a:pPr>
            <a:r>
              <a:rPr lang="en-US" b="0" i="0" dirty="0">
                <a:solidFill>
                  <a:srgbClr val="333333"/>
                </a:solidFill>
                <a:effectLst/>
              </a:rPr>
              <a:t>“When everyone has the opportunity to be as healthy as possible”</a:t>
            </a:r>
          </a:p>
          <a:p>
            <a:pPr marL="457200" lvl="1" indent="0">
              <a:buNone/>
            </a:pPr>
            <a:endParaRPr lang="en-US" dirty="0">
              <a:solidFill>
                <a:srgbClr val="333333"/>
              </a:solidFill>
            </a:endParaRPr>
          </a:p>
          <a:p>
            <a:r>
              <a:rPr lang="en-US" dirty="0">
                <a:solidFill>
                  <a:srgbClr val="333333"/>
                </a:solidFill>
              </a:rPr>
              <a:t>Equity accounts for disparities. Equality does not.</a:t>
            </a:r>
            <a:endParaRPr lang="en-US" dirty="0"/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721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2167-D1D2-3C4F-8106-FA37DA50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37220" cy="1325563"/>
          </a:xfrm>
        </p:spPr>
        <p:txBody>
          <a:bodyPr/>
          <a:lstStyle/>
          <a:p>
            <a:r>
              <a:rPr lang="en-US" dirty="0"/>
              <a:t>Justice</a:t>
            </a:r>
          </a:p>
        </p:txBody>
      </p:sp>
      <p:pic>
        <p:nvPicPr>
          <p:cNvPr id="4" name="Picture 2" descr="Kentucky State Plan For Addressing Asthma 2016-2018">
            <a:extLst>
              <a:ext uri="{FF2B5EF4-FFF2-40B4-BE49-F238E27FC236}">
                <a16:creationId xmlns:a16="http://schemas.microsoft.com/office/drawing/2014/main" id="{43D26928-9641-994D-A8AC-2E0313C7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8" y="159026"/>
            <a:ext cx="288478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ABE642F3-ACD7-154C-FB8C-126B0D9E2E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584322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2B0DE1-4DBD-7B5C-B041-60FAFE954175}"/>
              </a:ext>
            </a:extLst>
          </p:cNvPr>
          <p:cNvSpPr txBox="1"/>
          <p:nvPr/>
        </p:nvSpPr>
        <p:spPr>
          <a:xfrm>
            <a:off x="7178040" y="3266192"/>
            <a:ext cx="45034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Justice can take equity one step further by fixing the systems in a way that leads to long-term, sustainable, equitable access for generations to come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DF8099-D313-D3CF-AE30-898B45CD097B}"/>
              </a:ext>
            </a:extLst>
          </p:cNvPr>
          <p:cNvSpPr txBox="1"/>
          <p:nvPr/>
        </p:nvSpPr>
        <p:spPr>
          <a:xfrm>
            <a:off x="838200" y="6354375"/>
            <a:ext cx="52026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0" dirty="0">
                <a:solidFill>
                  <a:srgbClr val="333333"/>
                </a:solidFill>
                <a:effectLst/>
                <a:latin typeface="Proxima Nova"/>
              </a:rPr>
              <a:t>“Addressing Imbalance,” by Tony Ruth for the </a:t>
            </a:r>
            <a:r>
              <a:rPr lang="en-US" sz="1200" b="0" i="0" u="none" strike="noStrike" dirty="0">
                <a:effectLst/>
                <a:latin typeface="Proxima Nova"/>
                <a:hlinkClick r:id="rId4"/>
              </a:rPr>
              <a:t>2019 Design in Tech Report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054167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1D5D7213-9869-D545-ADFC-E360C53222B3}" vid="{701ECEDD-FD1E-9141-B558-D718FAF8B2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EF318974DDAC468B01BA9AC7767099" ma:contentTypeVersion="4" ma:contentTypeDescription="Create a new document." ma:contentTypeScope="" ma:versionID="48cbef8e54f4510412f58077111cfa2a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8b4138599832faa7dbab8f9f17c133d9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C61E0CD8-1972-441A-B9E9-75E9129C13B8}"/>
</file>

<file path=customXml/itemProps2.xml><?xml version="1.0" encoding="utf-8"?>
<ds:datastoreItem xmlns:ds="http://schemas.openxmlformats.org/officeDocument/2006/customXml" ds:itemID="{F4C30162-8817-4E01-BDB2-7343A7C3979E}"/>
</file>

<file path=customXml/itemProps3.xml><?xml version="1.0" encoding="utf-8"?>
<ds:datastoreItem xmlns:ds="http://schemas.openxmlformats.org/officeDocument/2006/customXml" ds:itemID="{0AFFD690-165F-40B2-809F-93CA192931E3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1035</TotalTime>
  <Words>3040</Words>
  <Application>Microsoft Macintosh PowerPoint</Application>
  <PresentationFormat>Widescreen</PresentationFormat>
  <Paragraphs>319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2" baseType="lpstr">
      <vt:lpstr>Arial</vt:lpstr>
      <vt:lpstr>Calibri</vt:lpstr>
      <vt:lpstr>Calibri Light</vt:lpstr>
      <vt:lpstr>Helvetica</vt:lpstr>
      <vt:lpstr>myriad-pro</vt:lpstr>
      <vt:lpstr>Open Sans</vt:lpstr>
      <vt:lpstr>Proxima Nova</vt:lpstr>
      <vt:lpstr>Office Theme</vt:lpstr>
      <vt:lpstr>Asthma Disparities</vt:lpstr>
      <vt:lpstr>Health Disparities</vt:lpstr>
      <vt:lpstr>Health Disparities</vt:lpstr>
      <vt:lpstr>Health Disparities</vt:lpstr>
      <vt:lpstr>Inequality</vt:lpstr>
      <vt:lpstr>Equality</vt:lpstr>
      <vt:lpstr>Equity</vt:lpstr>
      <vt:lpstr>Equity</vt:lpstr>
      <vt:lpstr>Justice</vt:lpstr>
      <vt:lpstr>Why Address Health Disparities?</vt:lpstr>
      <vt:lpstr>Cost of Health Disparities</vt:lpstr>
      <vt:lpstr>Cost of Health Disparities</vt:lpstr>
      <vt:lpstr>Asthma By The Numbers</vt:lpstr>
      <vt:lpstr>Asthma By The Numbers</vt:lpstr>
      <vt:lpstr>Asthma By The Numbers - Costs</vt:lpstr>
      <vt:lpstr>Asthma Disparities</vt:lpstr>
      <vt:lpstr>Asthma Disparities</vt:lpstr>
      <vt:lpstr>Asthma Disparities - Determinants</vt:lpstr>
      <vt:lpstr>Social Determinants</vt:lpstr>
      <vt:lpstr>Social Determinants</vt:lpstr>
      <vt:lpstr>Social Determinants</vt:lpstr>
      <vt:lpstr>Social Determinants</vt:lpstr>
      <vt:lpstr>Social Determinants</vt:lpstr>
      <vt:lpstr>Social Determinants</vt:lpstr>
      <vt:lpstr>Social Determinants</vt:lpstr>
      <vt:lpstr>Social Determinants</vt:lpstr>
      <vt:lpstr>Social Determinants</vt:lpstr>
      <vt:lpstr>Social Determinants</vt:lpstr>
      <vt:lpstr>Social Determinants</vt:lpstr>
      <vt:lpstr>Social Determinants</vt:lpstr>
      <vt:lpstr>Structural Determinants</vt:lpstr>
      <vt:lpstr>Structural Determinants</vt:lpstr>
      <vt:lpstr>Structural Determinants</vt:lpstr>
      <vt:lpstr>Structural Determinants</vt:lpstr>
      <vt:lpstr>Structural Determinants</vt:lpstr>
      <vt:lpstr>Structural Determinants</vt:lpstr>
      <vt:lpstr>Biological Determinants</vt:lpstr>
      <vt:lpstr>Biological Determinants</vt:lpstr>
      <vt:lpstr>Biological Determinants</vt:lpstr>
      <vt:lpstr>Biologic Determinants</vt:lpstr>
      <vt:lpstr>Behavioral Determinants</vt:lpstr>
      <vt:lpstr>Behavioral Determinants</vt:lpstr>
      <vt:lpstr>Behavioral Determinants</vt:lpstr>
      <vt:lpstr>PowerPoint Presentation</vt:lpstr>
      <vt:lpstr>Addressing Asthma Disparities</vt:lpstr>
      <vt:lpstr>Public Policy Reform</vt:lpstr>
      <vt:lpstr>Policy Outcomes</vt:lpstr>
      <vt:lpstr>Policy Outcomes</vt:lpstr>
      <vt:lpstr>Policy Outcomes</vt:lpstr>
      <vt:lpstr>Public Policy Reform</vt:lpstr>
      <vt:lpstr>Public Policy Reform</vt:lpstr>
      <vt:lpstr>Interventions</vt:lpstr>
      <vt:lpstr>Interventions</vt:lpstr>
      <vt:lpstr>Interventions</vt:lpstr>
      <vt:lpstr>Research</vt:lpstr>
      <vt:lpstr>Research</vt:lpstr>
      <vt:lpstr>Research</vt:lpstr>
      <vt:lpstr>Research</vt:lpstr>
      <vt:lpstr>Research</vt:lpstr>
      <vt:lpstr>Partnerships</vt:lpstr>
      <vt:lpstr>Partnerships</vt:lpstr>
      <vt:lpstr>Partnerships</vt:lpstr>
      <vt:lpstr>Conclusions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Asthma Disparities</dc:title>
  <dc:creator>Doug Lotz, MD</dc:creator>
  <cp:lastModifiedBy>Doug Lotz, MD</cp:lastModifiedBy>
  <cp:revision>89</cp:revision>
  <dcterms:created xsi:type="dcterms:W3CDTF">2023-05-02T12:31:27Z</dcterms:created>
  <dcterms:modified xsi:type="dcterms:W3CDTF">2023-05-07T22:57:52Z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0x0101005AEF318974DDAC468B01BA9AC7767099</vt:lpwstr>
  </property>
</Properties>
</file>