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9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4.xml" ContentType="application/vnd.openxmlformats-officedocument.presentationml.slide+xml"/>
  <Override PartName="/ppt/slides/slide10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5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20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7" r:id="rId2"/>
    <p:sldId id="292" r:id="rId3"/>
    <p:sldId id="291" r:id="rId4"/>
    <p:sldId id="290" r:id="rId5"/>
    <p:sldId id="283" r:id="rId6"/>
    <p:sldId id="286" r:id="rId7"/>
    <p:sldId id="260" r:id="rId8"/>
    <p:sldId id="319" r:id="rId9"/>
    <p:sldId id="263" r:id="rId10"/>
    <p:sldId id="275" r:id="rId11"/>
    <p:sldId id="294" r:id="rId12"/>
    <p:sldId id="293" r:id="rId13"/>
    <p:sldId id="261" r:id="rId14"/>
    <p:sldId id="277" r:id="rId15"/>
    <p:sldId id="262" r:id="rId16"/>
    <p:sldId id="316" r:id="rId17"/>
    <p:sldId id="317" r:id="rId18"/>
    <p:sldId id="318" r:id="rId19"/>
    <p:sldId id="313" r:id="rId20"/>
    <p:sldId id="274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25" autoAdjust="0"/>
    <p:restoredTop sz="94660"/>
  </p:normalViewPr>
  <p:slideViewPr>
    <p:cSldViewPr snapToGrid="0">
      <p:cViewPr varScale="1">
        <p:scale>
          <a:sx n="144" d="100"/>
          <a:sy n="144" d="100"/>
        </p:scale>
        <p:origin x="120" y="8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28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5/9/2023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5/9/2023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5/9/2023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accent1"/>
          </a:soli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20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8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6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4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4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OCCUPATIONAL LUNG DISEASE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3" y="2667000"/>
            <a:ext cx="9905998" cy="1696346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  Dr. Brandon Crum, United Medical Group, Pikeville </a:t>
            </a:r>
            <a:r>
              <a:rPr lang="en-US" dirty="0" err="1" smtClean="0"/>
              <a:t>Ky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7931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Simple Pneumoconiosis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3" y="1834937"/>
            <a:ext cx="9905998" cy="2509997"/>
          </a:xfrm>
        </p:spPr>
        <p:txBody>
          <a:bodyPr/>
          <a:lstStyle/>
          <a:p>
            <a:r>
              <a:rPr lang="en-US" dirty="0" smtClean="0"/>
              <a:t>Definition – Presence of small opacities (nodules) within some or all lung zones which are consistent with black lung and with appropriate work history.</a:t>
            </a:r>
          </a:p>
          <a:p>
            <a:r>
              <a:rPr lang="en-US" dirty="0" smtClean="0"/>
              <a:t>The small opacities or nodules measure less than 10mm or 1cm in size and are round or irregular in shape.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2761611" y="2982540"/>
            <a:ext cx="1147602" cy="61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916301" y="2982540"/>
            <a:ext cx="2865938" cy="61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528091" y="3739937"/>
            <a:ext cx="226452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3460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0" y="59370"/>
            <a:ext cx="4949952" cy="6725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0053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1552" y="2348484"/>
            <a:ext cx="5446776" cy="40850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591" y="454532"/>
            <a:ext cx="5918929" cy="452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2434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</a:t>
            </a:r>
            <a:r>
              <a:rPr lang="en-US" dirty="0" err="1"/>
              <a:t>cwP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89646" y="158103"/>
            <a:ext cx="7328453" cy="6574818"/>
          </a:xfrm>
        </p:spPr>
      </p:pic>
      <p:sp>
        <p:nvSpPr>
          <p:cNvPr id="3" name="Rectangle 2"/>
          <p:cNvSpPr/>
          <p:nvPr/>
        </p:nvSpPr>
        <p:spPr>
          <a:xfrm>
            <a:off x="4995447" y="675060"/>
            <a:ext cx="644376" cy="3743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0052263" y="466405"/>
            <a:ext cx="797799" cy="14237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1883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Complicated Pneumoconiosis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0097" y="1676400"/>
            <a:ext cx="9174683" cy="2226677"/>
          </a:xfrm>
        </p:spPr>
        <p:txBody>
          <a:bodyPr/>
          <a:lstStyle/>
          <a:p>
            <a:r>
              <a:rPr lang="en-US" dirty="0" smtClean="0"/>
              <a:t>Definition – Black lung findings in which there is an opacity with greatest dimension GREATER THAN 1OMM OR 1CM </a:t>
            </a:r>
            <a:endParaRPr lang="en-US" dirty="0"/>
          </a:p>
        </p:txBody>
      </p:sp>
      <p:pic>
        <p:nvPicPr>
          <p:cNvPr id="4" name="Picture 3" descr="complicated johns hopkin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352800" y="990600"/>
            <a:ext cx="3159512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5776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11047411" cy="1905000"/>
          </a:xfrm>
        </p:spPr>
        <p:txBody>
          <a:bodyPr/>
          <a:lstStyle/>
          <a:p>
            <a:r>
              <a:rPr lang="en-US" dirty="0"/>
              <a:t>COMPLICATED CWP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89948" y="404191"/>
            <a:ext cx="7498470" cy="6148745"/>
          </a:xfrm>
        </p:spPr>
      </p:pic>
    </p:spTree>
    <p:extLst>
      <p:ext uri="{BB962C8B-B14F-4D97-AF65-F5344CB8AC3E}">
        <p14:creationId xmlns:p14="http://schemas.microsoft.com/office/powerpoint/2010/main" val="35277775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177422"/>
            <a:ext cx="9905998" cy="928047"/>
          </a:xfrm>
        </p:spPr>
        <p:txBody>
          <a:bodyPr/>
          <a:lstStyle/>
          <a:p>
            <a:r>
              <a:rPr lang="en-US" dirty="0" smtClean="0"/>
              <a:t>DIFFUSE DUST FIBROSIS (DDF) CT SCAN 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93317" y="1040737"/>
            <a:ext cx="5496092" cy="5496092"/>
          </a:xfrm>
          <a:prstGeom prst="rect">
            <a:avLst/>
          </a:prstGeom>
        </p:spPr>
      </p:pic>
      <p:pic>
        <p:nvPicPr>
          <p:cNvPr id="4" name="Picture 3" descr="complicated johns hopkin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352800" y="990600"/>
            <a:ext cx="3159512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9588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843887"/>
          </a:xfrm>
        </p:spPr>
        <p:txBody>
          <a:bodyPr/>
          <a:lstStyle/>
          <a:p>
            <a:r>
              <a:rPr lang="en-US" dirty="0" smtClean="0"/>
              <a:t>COPD (EMPHYSEMA/COPD) CT SCAN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23682" y="1928716"/>
            <a:ext cx="6065707" cy="4403703"/>
          </a:xfrm>
          <a:prstGeom prst="rect">
            <a:avLst/>
          </a:prstGeom>
        </p:spPr>
      </p:pic>
      <p:pic>
        <p:nvPicPr>
          <p:cNvPr id="4" name="Picture 3" descr="complicated johns hopkin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352800" y="990600"/>
            <a:ext cx="3159512" cy="2590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541" y="1377287"/>
            <a:ext cx="5322626" cy="532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2650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Reactive airway disease (occupational asthma)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409" y="2338256"/>
            <a:ext cx="4463458" cy="4079875"/>
          </a:xfrm>
          <a:prstGeom prst="rect">
            <a:avLst/>
          </a:prstGeom>
        </p:spPr>
      </p:pic>
      <p:pic>
        <p:nvPicPr>
          <p:cNvPr id="4" name="Picture 3" descr="complicated johns hopkin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352800" y="990600"/>
            <a:ext cx="3159512" cy="2590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5567" y="1703317"/>
            <a:ext cx="4210050" cy="42100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6656" y="3043451"/>
            <a:ext cx="4186284" cy="3221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5933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703699"/>
          </a:xfrm>
        </p:spPr>
        <p:txBody>
          <a:bodyPr/>
          <a:lstStyle/>
          <a:p>
            <a:r>
              <a:rPr lang="en-US" dirty="0" smtClean="0"/>
              <a:t>SUMMARY (THE WORST ITS EVER BEEN)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3" y="1914717"/>
            <a:ext cx="9905998" cy="3103233"/>
          </a:xfrm>
        </p:spPr>
        <p:txBody>
          <a:bodyPr/>
          <a:lstStyle/>
          <a:p>
            <a:r>
              <a:rPr lang="en-US" dirty="0" smtClean="0"/>
              <a:t>INCREASED MORBIDITY AND MORTALITY (PHYSICALLY AND MENTALLY)</a:t>
            </a:r>
          </a:p>
          <a:p>
            <a:r>
              <a:rPr lang="en-US" dirty="0" smtClean="0"/>
              <a:t>INCREASED TRANSPLANTS AND EVALUATIONS</a:t>
            </a:r>
          </a:p>
          <a:p>
            <a:r>
              <a:rPr lang="en-US" dirty="0" smtClean="0"/>
              <a:t>INCREASED RATES OF ALL FORMS OF BLACK LUNG</a:t>
            </a:r>
          </a:p>
          <a:p>
            <a:r>
              <a:rPr lang="en-US" dirty="0" smtClean="0"/>
              <a:t>INCREASED SEVERITY WITH SHORTER EXPOSURES (YOUNG MINERS)</a:t>
            </a:r>
          </a:p>
          <a:p>
            <a:r>
              <a:rPr lang="en-US" dirty="0" smtClean="0"/>
              <a:t>INCREASED SEVERITY WITH PROGRESSION (OLDER OR RETIRED MINERS)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3938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53" y="296549"/>
            <a:ext cx="5826391" cy="44665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6675" y="1738982"/>
            <a:ext cx="5056158" cy="36109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5978" y="2995838"/>
            <a:ext cx="4690460" cy="3534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6895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557" y="342693"/>
            <a:ext cx="4536097" cy="61542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5717" y="342693"/>
            <a:ext cx="4455941" cy="6171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7907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9973" y="60960"/>
            <a:ext cx="9905998" cy="1905000"/>
          </a:xfrm>
        </p:spPr>
        <p:txBody>
          <a:bodyPr/>
          <a:lstStyle/>
          <a:p>
            <a:r>
              <a:rPr lang="en-US" dirty="0" smtClean="0"/>
              <a:t>RESEARCH AND PUBLICATIONS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02766" y="2136339"/>
            <a:ext cx="2954210" cy="453471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6032" y="2136339"/>
            <a:ext cx="74676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-Resurgence </a:t>
            </a:r>
            <a:r>
              <a:rPr lang="en-US" dirty="0"/>
              <a:t>of Progressive Massive Fibrosis in Coal Miners — 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Eastern </a:t>
            </a:r>
            <a:r>
              <a:rPr lang="en-US" dirty="0"/>
              <a:t>Kentucky, 2016</a:t>
            </a:r>
          </a:p>
          <a:p>
            <a:r>
              <a:rPr lang="en-US" dirty="0" smtClean="0"/>
              <a:t> Weekly </a:t>
            </a:r>
            <a:r>
              <a:rPr lang="en-US" dirty="0"/>
              <a:t>/ December 16, 2016 / 65(49);1385–1389</a:t>
            </a:r>
          </a:p>
          <a:p>
            <a:endParaRPr lang="en-US" dirty="0"/>
          </a:p>
          <a:p>
            <a:r>
              <a:rPr lang="en-US" dirty="0" smtClean="0"/>
              <a:t> David </a:t>
            </a:r>
            <a:r>
              <a:rPr lang="en-US" dirty="0"/>
              <a:t>J. </a:t>
            </a:r>
            <a:r>
              <a:rPr lang="en-US" dirty="0" err="1"/>
              <a:t>Blackley</a:t>
            </a:r>
            <a:r>
              <a:rPr lang="en-US" dirty="0"/>
              <a:t>, DrPH1; James B. Crum, DO2; Cara N. </a:t>
            </a:r>
            <a:r>
              <a:rPr lang="en-US" dirty="0" err="1"/>
              <a:t>Halldin</a:t>
            </a:r>
            <a:r>
              <a:rPr lang="en-US" dirty="0"/>
              <a:t>, </a:t>
            </a:r>
            <a:r>
              <a:rPr lang="en-US" dirty="0" smtClean="0"/>
              <a:t>  PhD1</a:t>
            </a:r>
            <a:r>
              <a:rPr lang="en-US" dirty="0"/>
              <a:t>; Eileen </a:t>
            </a:r>
            <a:r>
              <a:rPr lang="en-US" dirty="0" err="1"/>
              <a:t>Storey</a:t>
            </a:r>
            <a:r>
              <a:rPr lang="en-US" dirty="0"/>
              <a:t>, MD1; A. Scott Laney, PhD1 </a:t>
            </a:r>
          </a:p>
          <a:p>
            <a:endParaRPr lang="en-US" dirty="0" smtClean="0"/>
          </a:p>
          <a:p>
            <a:r>
              <a:rPr lang="en-US" dirty="0" smtClean="0"/>
              <a:t>-Post Exposure Progression of Pneumoconiosis Among Former Appalachian Coal Miners</a:t>
            </a:r>
          </a:p>
          <a:p>
            <a:endParaRPr lang="en-US" dirty="0"/>
          </a:p>
          <a:p>
            <a:r>
              <a:rPr lang="en-US" dirty="0" smtClean="0"/>
              <a:t>Am J </a:t>
            </a:r>
            <a:r>
              <a:rPr lang="en-US" dirty="0" err="1" smtClean="0"/>
              <a:t>Ind</a:t>
            </a:r>
            <a:r>
              <a:rPr lang="en-US" dirty="0" smtClean="0"/>
              <a:t> Med.2022 Dec;65(12):953-958.doi: 10.1002/ajim.23431.Epub 2022 Sep 26.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46901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413" y="192813"/>
            <a:ext cx="4392852" cy="6223207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94412" y="192813"/>
            <a:ext cx="4082028" cy="6265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0430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picture containing X-ray film&#10;&#10;Description automatically generated">
            <a:extLst>
              <a:ext uri="{FF2B5EF4-FFF2-40B4-BE49-F238E27FC236}">
                <a16:creationId xmlns:a16="http://schemas.microsoft.com/office/drawing/2014/main" xmlns="" id="{B0F00CF5-4E99-47C7-8227-03D17452FA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129" y="795923"/>
            <a:ext cx="6261829" cy="5346848"/>
          </a:xfrm>
          <a:prstGeom prst="rect">
            <a:avLst/>
          </a:prstGeom>
        </p:spPr>
      </p:pic>
      <p:pic>
        <p:nvPicPr>
          <p:cNvPr id="6" name="Picture 5" descr="A picture containing X-ray film&#10;&#10;Description automatically generated">
            <a:extLst>
              <a:ext uri="{FF2B5EF4-FFF2-40B4-BE49-F238E27FC236}">
                <a16:creationId xmlns:a16="http://schemas.microsoft.com/office/drawing/2014/main" xmlns="" id="{623B56D6-5687-4797-AD33-2B9DF5A880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5923"/>
            <a:ext cx="5930171" cy="534684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934078" y="889852"/>
            <a:ext cx="583007" cy="527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1206003" y="889852"/>
            <a:ext cx="484816" cy="527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4339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A picture containing X-ray film, invertebrate, animal&#10;&#10;Description automatically generated">
            <a:extLst>
              <a:ext uri="{FF2B5EF4-FFF2-40B4-BE49-F238E27FC236}">
                <a16:creationId xmlns:a16="http://schemas.microsoft.com/office/drawing/2014/main" xmlns="" id="{DC026C2A-8841-4134-ACE3-4C3E2F6327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490" y="1"/>
            <a:ext cx="8399019" cy="687135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19753" y="214792"/>
            <a:ext cx="785525" cy="10187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1036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9656" y="422997"/>
            <a:ext cx="10666325" cy="6001249"/>
          </a:xfrm>
        </p:spPr>
      </p:pic>
    </p:spTree>
    <p:extLst>
      <p:ext uri="{BB962C8B-B14F-4D97-AF65-F5344CB8AC3E}">
        <p14:creationId xmlns:p14="http://schemas.microsoft.com/office/powerpoint/2010/main" val="34791777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624" y="573749"/>
            <a:ext cx="10158751" cy="5710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1995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r>
              <a:rPr lang="en-US" dirty="0" smtClean="0"/>
              <a:t>MANIFESTATIONS OF BLACK </a:t>
            </a:r>
            <a:r>
              <a:rPr lang="en-US" dirty="0" smtClean="0"/>
              <a:t>LUNG (CMDLD)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2631" y="2053989"/>
            <a:ext cx="9905998" cy="3343702"/>
          </a:xfrm>
        </p:spPr>
        <p:txBody>
          <a:bodyPr>
            <a:normAutofit/>
          </a:bodyPr>
          <a:lstStyle/>
          <a:p>
            <a:r>
              <a:rPr lang="en-US" dirty="0" smtClean="0"/>
              <a:t> </a:t>
            </a:r>
          </a:p>
          <a:p>
            <a:endParaRPr lang="en-US" dirty="0"/>
          </a:p>
          <a:p>
            <a:r>
              <a:rPr lang="en-US" dirty="0" smtClean="0"/>
              <a:t>SIMPLE </a:t>
            </a:r>
            <a:r>
              <a:rPr lang="en-US" dirty="0" smtClean="0"/>
              <a:t>BLACK LUNG</a:t>
            </a:r>
          </a:p>
          <a:p>
            <a:r>
              <a:rPr lang="en-US" dirty="0" smtClean="0"/>
              <a:t>COMPLICATED BLACK </a:t>
            </a:r>
            <a:r>
              <a:rPr lang="en-US" dirty="0" smtClean="0"/>
              <a:t>LUNG</a:t>
            </a:r>
          </a:p>
          <a:p>
            <a:r>
              <a:rPr lang="en-US" dirty="0" smtClean="0"/>
              <a:t>DIFFUSE DUST FIBROSIS (DDF)</a:t>
            </a:r>
            <a:endParaRPr lang="en-US" dirty="0" smtClean="0"/>
          </a:p>
          <a:p>
            <a:r>
              <a:rPr lang="en-US" dirty="0" smtClean="0"/>
              <a:t>COPD (EMPHYSEMA/CHRONIC BRONCHITIS)</a:t>
            </a:r>
          </a:p>
          <a:p>
            <a:r>
              <a:rPr lang="en-US" dirty="0" smtClean="0"/>
              <a:t>REACTIVE AIRWAY DISEASE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36146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F4B54B"/>
      </a:accent1>
      <a:accent2>
        <a:srgbClr val="A2C84E"/>
      </a:accent2>
      <a:accent3>
        <a:srgbClr val="4BC298"/>
      </a:accent3>
      <a:accent4>
        <a:srgbClr val="4CB5D3"/>
      </a:accent4>
      <a:accent5>
        <a:srgbClr val="9167E3"/>
      </a:accent5>
      <a:accent6>
        <a:srgbClr val="E05073"/>
      </a:accent6>
      <a:hlink>
        <a:srgbClr val="E19520"/>
      </a:hlink>
      <a:folHlink>
        <a:srgbClr val="E8B15D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DD1DAD52-B525-46B5-8E87-60EE23581B9C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AEF318974DDAC468B01BA9AC7767099" ma:contentTypeVersion="4" ma:contentTypeDescription="Create a new document." ma:contentTypeScope="" ma:versionID="48cbef8e54f4510412f58077111cfa2a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8b4138599832faa7dbab8f9f17c133d9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D1DFDCBE-82BB-483A-91E6-5BAC3B43BFF4}"/>
</file>

<file path=customXml/itemProps2.xml><?xml version="1.0" encoding="utf-8"?>
<ds:datastoreItem xmlns:ds="http://schemas.openxmlformats.org/officeDocument/2006/customXml" ds:itemID="{79F17F02-3DAA-48A8-BAE7-3F732BCB5D65}"/>
</file>

<file path=customXml/itemProps3.xml><?xml version="1.0" encoding="utf-8"?>
<ds:datastoreItem xmlns:ds="http://schemas.openxmlformats.org/officeDocument/2006/customXml" ds:itemID="{72707E6A-8CDD-450C-AD68-A68BE56ABA5E}"/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TM03457485[[fn=Mesh]]</Template>
  <TotalTime>3393</TotalTime>
  <Words>274</Words>
  <Application>Microsoft Office PowerPoint</Application>
  <PresentationFormat>Widescreen</PresentationFormat>
  <Paragraphs>38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Century Gothic</vt:lpstr>
      <vt:lpstr>Mesh</vt:lpstr>
      <vt:lpstr>OCCUPATIONAL LUNG DISEASE</vt:lpstr>
      <vt:lpstr>PowerPoint Presentation</vt:lpstr>
      <vt:lpstr>RESEARCH AND PUBLICATIONS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MANIFESTATIONS OF BLACK LUNG (CMDLD)</vt:lpstr>
      <vt:lpstr>Simple Pneumoconiosis</vt:lpstr>
      <vt:lpstr>PowerPoint Presentation</vt:lpstr>
      <vt:lpstr>PowerPoint Presentation</vt:lpstr>
      <vt:lpstr>SIMPLE cwP</vt:lpstr>
      <vt:lpstr>Complicated Pneumoconiosis</vt:lpstr>
      <vt:lpstr>COMPLICATED CWP</vt:lpstr>
      <vt:lpstr>DIFFUSE DUST FIBROSIS (DDF) CT SCAN </vt:lpstr>
      <vt:lpstr>COPD (EMPHYSEMA/COPD) CT SCAN</vt:lpstr>
      <vt:lpstr>Reactive airway disease (occupational asthma) </vt:lpstr>
      <vt:lpstr>SUMMARY (THE WORST ITS EVER BEEN)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stephanie crum</dc:creator>
  <cp:lastModifiedBy>conferencerm2</cp:lastModifiedBy>
  <cp:revision>41</cp:revision>
  <dcterms:created xsi:type="dcterms:W3CDTF">2016-11-30T00:24:30Z</dcterms:created>
  <dcterms:modified xsi:type="dcterms:W3CDTF">2023-05-10T20:56:11Z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0x0101005AEF318974DDAC468B01BA9AC7767099</vt:lpwstr>
  </property>
</Properties>
</file>