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2" Type="http://schemas.openxmlformats.org/officeDocument/2006/relationships/viewProps" Target="viewProps.xml"/><Relationship Id="rId16" Type="http://schemas.openxmlformats.org/officeDocument/2006/relationships/customXml" Target="../customXml/item4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rmAutofit fontScale="100000" lnSpcReduction="0"/>
          </a:bodyPr>
          <a:lstStyle>
            <a:lvl1pPr defTabSz="821531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>
            <a:normAutofit fontScale="100000" lnSpcReduction="0"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8" name="Shape 98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Bar_White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alphaModFix amt="62636"/>
            <a:extLst/>
          </a:blip>
          <a:stretch>
            <a:fillRect/>
          </a:stretch>
        </p:blipFill>
        <p:spPr>
          <a:xfrm>
            <a:off x="-4797365" y="-7626290"/>
            <a:ext cx="33061279" cy="330612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571749" y="2343149"/>
            <a:ext cx="19875254" cy="952501"/>
          </a:xfrm>
          <a:prstGeom prst="rect">
            <a:avLst/>
          </a:prstGeom>
          <a:solidFill>
            <a:schemeClr val="accent6">
              <a:lumOff val="-8741"/>
              <a:alpha val="13502"/>
            </a:schemeClr>
          </a:solidFill>
          <a:ln w="12700"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0"/>
              </a:srgbClr>
            </a:outerShdw>
          </a:effectLst>
        </p:spPr>
        <p:txBody>
          <a:bodyPr lIns="38100" tIns="38100" rIns="38100" bIns="38100" anchor="ctr"/>
          <a:lstStyle/>
          <a:p>
            <a:pPr defTabSz="5842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23" name="Artboard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3224" y="881899"/>
            <a:ext cx="18485831" cy="7690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83496" y="2279060"/>
            <a:ext cx="1941085" cy="35677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20219367" y="11597282"/>
            <a:ext cx="99117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1" algn="l" defTabSz="825500">
              <a:defRPr sz="1800">
                <a:solidFill>
                  <a:srgbClr val="8F8E9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Page ￼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xfrm>
            <a:off x="3764055" y="11368087"/>
            <a:ext cx="234392" cy="2413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Bar_White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Bar_White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df"/>
          <p:cNvPicPr>
            <a:picLocks noChangeAspect="1"/>
          </p:cNvPicPr>
          <p:nvPr/>
        </p:nvPicPr>
        <p:blipFill>
          <a:blip r:embed="rId2">
            <a:alphaModFix amt="33315"/>
            <a:extLst/>
          </a:blip>
          <a:stretch>
            <a:fillRect/>
          </a:stretch>
        </p:blipFill>
        <p:spPr>
          <a:xfrm>
            <a:off x="-7515229" y="-3638861"/>
            <a:ext cx="35093217" cy="2099372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-635000" y="838200"/>
            <a:ext cx="26500336" cy="1270000"/>
          </a:xfrm>
          <a:prstGeom prst="rect">
            <a:avLst/>
          </a:prstGeom>
          <a:solidFill>
            <a:schemeClr val="accent6">
              <a:lumOff val="-8741"/>
              <a:alpha val="135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2" name="Artboard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9700" y="-1110134"/>
            <a:ext cx="24647772" cy="10254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80661" y="752748"/>
            <a:ext cx="2588113" cy="47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Title Slide copy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>
            <a:normAutofit fontScale="100000" lnSpcReduction="0"/>
          </a:bodyPr>
          <a:lstStyle>
            <a:lvl1pPr defTabSz="821531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lIns="71437" tIns="71437" rIns="71437" bIns="71437" anchor="t">
            <a:normAutofit fontScale="100000" lnSpcReduction="0"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defTabSz="821531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71437" tIns="71437" rIns="71437" bIns="71437" anchor="b">
            <a:normAutofit fontScale="100000" lnSpcReduction="0"/>
          </a:bodyPr>
          <a:lstStyle>
            <a:lvl1pPr defTabSz="821531"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lIns="71437" tIns="71437" rIns="71437" bIns="71437" anchor="t">
            <a:normAutofit fontScale="100000" lnSpcReduction="0"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defTabSz="821531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defTabSz="821531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marL="6173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defTabSz="821531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marL="465364" indent="-465364" defTabSz="821531">
              <a:spcBef>
                <a:spcPts val="4500"/>
              </a:spcBef>
              <a:buSzPct val="75000"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 defTabSz="821531">
              <a:spcBef>
                <a:spcPts val="4500"/>
              </a:spcBef>
              <a:buSzPct val="75000"/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 defTabSz="821531">
              <a:spcBef>
                <a:spcPts val="4500"/>
              </a:spcBef>
              <a:buSzPct val="75000"/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 defTabSz="821531">
              <a:spcBef>
                <a:spcPts val="4500"/>
              </a:spcBef>
              <a:buSzPct val="75000"/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 defTabSz="821531">
              <a:spcBef>
                <a:spcPts val="4500"/>
              </a:spcBef>
              <a:buSzPct val="75000"/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marL="6173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821531">
              <a:spcBef>
                <a:spcPts val="5900"/>
              </a:spcBef>
              <a:buSzPct val="75000"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9" name="Shape 89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>
            <a:alphaModFix amt="62636"/>
            <a:extLst/>
          </a:blip>
          <a:stretch>
            <a:fillRect/>
          </a:stretch>
        </p:blipFill>
        <p:spPr>
          <a:xfrm>
            <a:off x="-10460486" y="-12454386"/>
            <a:ext cx="44081701" cy="4408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-635000" y="838200"/>
            <a:ext cx="26500336" cy="1270000"/>
          </a:xfrm>
          <a:prstGeom prst="rect">
            <a:avLst/>
          </a:prstGeom>
          <a:solidFill>
            <a:schemeClr val="accent6">
              <a:lumOff val="-8741"/>
              <a:alpha val="135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" name="Artboard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9700" y="-1110134"/>
            <a:ext cx="24647772" cy="10254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80661" y="752748"/>
            <a:ext cx="2588113" cy="4757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954740" y="12871450"/>
            <a:ext cx="275959" cy="292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 defTabSz="825500">
              <a:defRPr sz="1900">
                <a:solidFill>
                  <a:srgbClr val="FFFFFF"/>
                </a:solidFill>
                <a:latin typeface="Museo Sans Rounded 500"/>
                <a:ea typeface="Museo Sans Rounded 500"/>
                <a:cs typeface="Museo Sans Rounded 500"/>
                <a:sym typeface="Museo Sans Rounded 500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transition xmlns:p14="http://schemas.microsoft.com/office/powerpoint/2010/main" spd="med" advClick="1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117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5621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006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511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895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2512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6068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9624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3180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useo Sans Rounded 500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facebook.com/emoriarty2?fref=nf" TargetMode="External"/><Relationship Id="rId3" Type="http://schemas.openxmlformats.org/officeDocument/2006/relationships/hyperlink" Target="https://www.facebook.com/groups/229574430713693/permalink/346024979068637/" TargetMode="External"/><Relationship Id="rId4" Type="http://schemas.openxmlformats.org/officeDocument/2006/relationships/hyperlink" Target="https://www.facebook.c" TargetMode="External"/><Relationship Id="rId5" Type="http://schemas.openxmlformats.org/officeDocument/2006/relationships/hyperlink" Target="https://www.facebook.com/groups/229574430713693/permalink/346201572384311/" TargetMode="External"/><Relationship Id="rId6" Type="http://schemas.openxmlformats.org/officeDocument/2006/relationships/hyperlink" Target="https://www.facebook.com/therese.mcgee?fref=nf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facebook.com/emoriarty2?fref=nf" TargetMode="External"/><Relationship Id="rId3" Type="http://schemas.openxmlformats.org/officeDocument/2006/relationships/hyperlink" Target="https://www.facebook.com/groups/229574430713693/permalink/346024979068637/" TargetMode="External"/><Relationship Id="rId4" Type="http://schemas.openxmlformats.org/officeDocument/2006/relationships/hyperlink" Target="https://www.facebook.c" TargetMode="External"/><Relationship Id="rId5" Type="http://schemas.openxmlformats.org/officeDocument/2006/relationships/hyperlink" Target="https://www.facebook.com/groups/229574430713693/permalink/346201572384311/" TargetMode="External"/><Relationship Id="rId6" Type="http://schemas.openxmlformats.org/officeDocument/2006/relationships/hyperlink" Target="https://www.facebook.com/therese.mcgee?fref=nf" TargetMode="External"/><Relationship Id="rId7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752200" y="3529465"/>
            <a:ext cx="10511609" cy="7331076"/>
          </a:xfrm>
          <a:prstGeom prst="rect">
            <a:avLst/>
          </a:prstGeom>
          <a:ln w="254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457200">
              <a:defRPr b="1" sz="6500">
                <a:solidFill>
                  <a:srgbClr val="686FFF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Jamie Irwin</a:t>
            </a:r>
          </a:p>
          <a:p>
            <a:pPr defTabSz="457200">
              <a:defRPr b="1" sz="6500">
                <a:solidFill>
                  <a:srgbClr val="686FFF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Community Manager Lead</a:t>
            </a:r>
          </a:p>
          <a:p>
            <a:pPr defTabSz="457200">
              <a:defRPr b="1" sz="6500">
                <a:solidFill>
                  <a:srgbClr val="686FFF"/>
                </a:solidFill>
                <a:latin typeface="LunchBox"/>
                <a:ea typeface="LunchBox"/>
                <a:cs typeface="LunchBox"/>
                <a:sym typeface="LunchBox"/>
              </a:defRPr>
            </a:pPr>
          </a:p>
          <a:p>
            <a:pPr defTabSz="457200">
              <a:defRPr sz="6500">
                <a:solidFill>
                  <a:srgbClr val="020206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Phone: (615) 975-4991</a:t>
            </a:r>
          </a:p>
          <a:p>
            <a:pPr defTabSz="457200">
              <a:defRPr sz="6500">
                <a:solidFill>
                  <a:srgbClr val="020206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Email: jamie.irwin@gonoodle.com</a:t>
            </a:r>
          </a:p>
          <a:p>
            <a:pPr defTabSz="457200">
              <a:defRPr sz="6500">
                <a:solidFill>
                  <a:srgbClr val="020206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Twitter Handle: @GoNoodleJamie</a:t>
            </a:r>
          </a:p>
        </p:txBody>
      </p:sp>
      <p:sp>
        <p:nvSpPr>
          <p:cNvPr id="161" name="Shape 161"/>
          <p:cNvSpPr/>
          <p:nvPr/>
        </p:nvSpPr>
        <p:spPr>
          <a:xfrm>
            <a:off x="12347371" y="3529465"/>
            <a:ext cx="10877741" cy="7331076"/>
          </a:xfrm>
          <a:prstGeom prst="rect">
            <a:avLst/>
          </a:prstGeom>
          <a:ln w="254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457200">
              <a:defRPr b="1" sz="6500">
                <a:solidFill>
                  <a:srgbClr val="43AF30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Ashley Shults</a:t>
            </a:r>
          </a:p>
          <a:p>
            <a:pPr defTabSz="457200">
              <a:defRPr b="1" sz="6500">
                <a:solidFill>
                  <a:srgbClr val="43AF30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Regional Community Manager, KY</a:t>
            </a:r>
          </a:p>
          <a:p>
            <a:pPr defTabSz="457200">
              <a:defRPr b="1" sz="6500">
                <a:solidFill>
                  <a:srgbClr val="43AF30"/>
                </a:solidFill>
                <a:latin typeface="LunchBox"/>
                <a:ea typeface="LunchBox"/>
                <a:cs typeface="LunchBox"/>
                <a:sym typeface="LunchBox"/>
              </a:defRPr>
            </a:pPr>
          </a:p>
          <a:p>
            <a:pPr defTabSz="457200">
              <a:defRPr sz="6500">
                <a:solidFill>
                  <a:srgbClr val="010401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Phone: (615) 513-5419</a:t>
            </a:r>
          </a:p>
          <a:p>
            <a:pPr defTabSz="457200">
              <a:defRPr sz="6500">
                <a:solidFill>
                  <a:srgbClr val="010401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Email: ashley.shults@gonoodle.com</a:t>
            </a:r>
          </a:p>
          <a:p>
            <a:pPr defTabSz="457200">
              <a:defRPr sz="6500">
                <a:solidFill>
                  <a:srgbClr val="010401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Twitter Handle: @GoNoodleAshley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-14979753" y="-4075356"/>
            <a:ext cx="5090320" cy="1903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15" y="0"/>
                </a:moveTo>
                <a:cubicBezTo>
                  <a:pt x="589" y="0"/>
                  <a:pt x="0" y="1575"/>
                  <a:pt x="0" y="3517"/>
                </a:cubicBezTo>
                <a:lnTo>
                  <a:pt x="0" y="18083"/>
                </a:lnTo>
                <a:cubicBezTo>
                  <a:pt x="0" y="20025"/>
                  <a:pt x="589" y="21600"/>
                  <a:pt x="1315" y="21600"/>
                </a:cubicBezTo>
                <a:lnTo>
                  <a:pt x="19710" y="21600"/>
                </a:lnTo>
                <a:cubicBezTo>
                  <a:pt x="19943" y="21600"/>
                  <a:pt x="20159" y="21425"/>
                  <a:pt x="20349" y="21141"/>
                </a:cubicBezTo>
                <a:lnTo>
                  <a:pt x="21600" y="20749"/>
                </a:lnTo>
                <a:lnTo>
                  <a:pt x="21026" y="17822"/>
                </a:lnTo>
                <a:lnTo>
                  <a:pt x="21026" y="3517"/>
                </a:lnTo>
                <a:cubicBezTo>
                  <a:pt x="21026" y="1575"/>
                  <a:pt x="20437" y="0"/>
                  <a:pt x="19710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/>
          <a:lstStyle/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rPr>
                <a:latin typeface="Museo Sans Rounded 900"/>
                <a:ea typeface="Museo Sans Rounded 900"/>
                <a:cs typeface="Museo Sans Rounded 900"/>
                <a:sym typeface="Museo Sans Rounded 900"/>
                <a:hlinkClick r:id="rId2" invalidUrl="" action="" tgtFrame="" tooltip="" history="1" highlightClick="0" endSnd="0"/>
              </a:rPr>
              <a:t>Erin Beach</a:t>
            </a:r>
            <a:r>
              <a:t> </a:t>
            </a:r>
            <a:r>
              <a:rPr>
                <a:solidFill>
                  <a:srgbClr val="A6AAA9"/>
                </a:solidFill>
              </a:rPr>
              <a:t> |  </a:t>
            </a:r>
            <a:r>
              <a:rPr>
                <a:solidFill>
                  <a:srgbClr val="A6AAA9"/>
                </a:solidFill>
                <a:hlinkClick r:id="rId3" invalidUrl="" action="" tgtFrame="" tooltip="" history="1" highlightClick="0" endSnd="0"/>
              </a:rPr>
              <a:t>October 16 at 8:44pm</a:t>
            </a:r>
            <a:endParaRPr>
              <a:solidFill>
                <a:srgbClr val="A6AAA9"/>
              </a:solidFill>
            </a:endParaRPr>
          </a:p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t>My kids are So0o0o0o excited to create their own champ!! We had 3 the next day and we are up to 8!</a:t>
            </a:r>
          </a:p>
        </p:txBody>
      </p:sp>
      <p:sp>
        <p:nvSpPr>
          <p:cNvPr id="164" name="Shape 164"/>
          <p:cNvSpPr/>
          <p:nvPr/>
        </p:nvSpPr>
        <p:spPr>
          <a:xfrm>
            <a:off x="-14831148" y="2352144"/>
            <a:ext cx="5011739" cy="3065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0201" y="1161"/>
                </a:lnTo>
                <a:lnTo>
                  <a:pt x="1336" y="1161"/>
                </a:lnTo>
                <a:cubicBezTo>
                  <a:pt x="598" y="1161"/>
                  <a:pt x="0" y="2139"/>
                  <a:pt x="0" y="3345"/>
                </a:cubicBezTo>
                <a:lnTo>
                  <a:pt x="0" y="19416"/>
                </a:lnTo>
                <a:cubicBezTo>
                  <a:pt x="0" y="20622"/>
                  <a:pt x="598" y="21600"/>
                  <a:pt x="1336" y="21600"/>
                </a:cubicBezTo>
                <a:lnTo>
                  <a:pt x="20208" y="21600"/>
                </a:lnTo>
                <a:cubicBezTo>
                  <a:pt x="20945" y="21600"/>
                  <a:pt x="21544" y="20622"/>
                  <a:pt x="21544" y="19416"/>
                </a:cubicBezTo>
                <a:lnTo>
                  <a:pt x="21544" y="3345"/>
                </a:lnTo>
                <a:cubicBezTo>
                  <a:pt x="21544" y="3069"/>
                  <a:pt x="21510" y="2807"/>
                  <a:pt x="21453" y="2564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/>
          <a:lstStyle/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900"/>
                <a:ea typeface="Museo Sans Rounded 900"/>
                <a:cs typeface="Museo Sans Rounded 900"/>
                <a:sym typeface="Museo Sans Rounded 900"/>
              </a:defRPr>
            </a:pPr>
            <a:r>
              <a:rPr>
                <a:hlinkClick r:id="rId4" invalidUrl="" action="" tgtFrame="" tooltip="" history="1" highlightClick="0" endSnd="0"/>
              </a:rPr>
              <a:t>Lisa Mayhugh</a:t>
            </a:r>
            <a:r>
              <a:t> </a:t>
            </a:r>
            <a:r>
              <a:rPr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rPr>
              <a:t> |  </a:t>
            </a:r>
            <a:r>
              <a:rPr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  <a:hlinkClick r:id="rId5" invalidUrl="" action="" tgtFrame="" tooltip="" history="1" highlightClick="0" endSnd="0"/>
              </a:rPr>
              <a:t>October 17 at 5:46am</a:t>
            </a:r>
          </a:p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t>Champ Chat Time! I hope you are all gearing up for an amazing Monday! Our question today is: Which GoNoodle videos do you find most engaging for primary students? Share your questions and suggestions and let's chat!</a:t>
            </a:r>
          </a:p>
        </p:txBody>
      </p:sp>
      <p:sp>
        <p:nvSpPr>
          <p:cNvPr id="165" name="Shape 165"/>
          <p:cNvSpPr/>
          <p:nvPr/>
        </p:nvSpPr>
        <p:spPr>
          <a:xfrm>
            <a:off x="-14878323" y="-1776198"/>
            <a:ext cx="5046663" cy="126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" y="0"/>
                </a:moveTo>
                <a:cubicBezTo>
                  <a:pt x="594" y="0"/>
                  <a:pt x="0" y="2364"/>
                  <a:pt x="0" y="5278"/>
                </a:cubicBezTo>
                <a:lnTo>
                  <a:pt x="0" y="16322"/>
                </a:lnTo>
                <a:cubicBezTo>
                  <a:pt x="0" y="19236"/>
                  <a:pt x="594" y="21600"/>
                  <a:pt x="1327" y="21600"/>
                </a:cubicBezTo>
                <a:lnTo>
                  <a:pt x="19558" y="21600"/>
                </a:lnTo>
                <a:cubicBezTo>
                  <a:pt x="20028" y="21600"/>
                  <a:pt x="20439" y="20620"/>
                  <a:pt x="20674" y="19153"/>
                </a:cubicBezTo>
                <a:lnTo>
                  <a:pt x="21600" y="16369"/>
                </a:lnTo>
                <a:lnTo>
                  <a:pt x="20885" y="14172"/>
                </a:lnTo>
                <a:lnTo>
                  <a:pt x="20885" y="5278"/>
                </a:lnTo>
                <a:cubicBezTo>
                  <a:pt x="20885" y="2364"/>
                  <a:pt x="20291" y="0"/>
                  <a:pt x="19558" y="0"/>
                </a:cubicBezTo>
                <a:lnTo>
                  <a:pt x="1327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/>
          <a:lstStyle/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900"/>
                <a:ea typeface="Museo Sans Rounded 900"/>
                <a:cs typeface="Museo Sans Rounded 900"/>
                <a:sym typeface="Museo Sans Rounded 900"/>
              </a:defRPr>
            </a:pPr>
            <a:r>
              <a:rPr>
                <a:hlinkClick r:id="rId6" invalidUrl="" action="" tgtFrame="" tooltip="" history="1" highlightClick="0" endSnd="0"/>
              </a:rPr>
              <a:t>Therese McGee</a:t>
            </a:r>
            <a:r>
              <a:t> </a:t>
            </a:r>
            <a:r>
              <a:rPr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rPr>
              <a:t>  </a:t>
            </a:r>
            <a:r>
              <a:rPr spc="-53"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rPr>
              <a:t>October 12 at 1:16pm</a:t>
            </a:r>
            <a:endParaRPr spc="-53">
              <a:solidFill>
                <a:srgbClr val="A6AAA9"/>
              </a:solidFill>
              <a:latin typeface="Museo Sans Rounded 700"/>
              <a:ea typeface="Museo Sans Rounded 700"/>
              <a:cs typeface="Museo Sans Rounded 700"/>
              <a:sym typeface="Museo Sans Rounded 700"/>
            </a:endParaRPr>
          </a:p>
          <a:p>
            <a:pPr algn="l" defTabSz="825500">
              <a:lnSpc>
                <a:spcPct val="120000"/>
              </a:lnSpc>
              <a:defRPr spc="-53"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t>Changing weather = Maximo morning!</a:t>
            </a:r>
          </a:p>
        </p:txBody>
      </p:sp>
      <p:sp>
        <p:nvSpPr>
          <p:cNvPr id="166" name="Shape 166"/>
          <p:cNvSpPr/>
          <p:nvPr/>
        </p:nvSpPr>
        <p:spPr>
          <a:xfrm>
            <a:off x="8903105" y="2667544"/>
            <a:ext cx="15222036" cy="1130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spcBef>
                <a:spcPts val="5000"/>
              </a:spcBef>
              <a:defRPr b="1" sz="43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1300"/>
              <a:t>Kentucky Impact</a:t>
            </a:r>
            <a:endParaRPr b="0"/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4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b="0"/>
              <a:t>Kentucky kids generated nearly</a:t>
            </a:r>
            <a:r>
              <a:t> 42 million minutes of movement and mindfulness </a:t>
            </a:r>
            <a:r>
              <a:rPr b="0"/>
              <a:t>through GoNoodle in the 2015-16 school year and are on pace to </a:t>
            </a:r>
            <a:r>
              <a:t>increase movement by 50% this school year.</a:t>
            </a:r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4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Kentucky ranked #3</a:t>
            </a:r>
            <a:r>
              <a:rPr b="0"/>
              <a:t> </a:t>
            </a:r>
            <a:r>
              <a:t>in state rankings </a:t>
            </a:r>
            <a:r>
              <a:rPr b="0"/>
              <a:t>&amp; </a:t>
            </a:r>
            <a:r>
              <a:t>Louisville ranked #2</a:t>
            </a:r>
            <a:r>
              <a:rPr b="0"/>
              <a:t> for large-size cities on the Kids Movement Index.* </a:t>
            </a:r>
            <a:endParaRPr b="0"/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4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99%</a:t>
            </a:r>
            <a:r>
              <a:rPr b="0"/>
              <a:t> of partner area survey respondents who have played GoNoodle Plus activities said that </a:t>
            </a:r>
            <a:r>
              <a:t>GoNoodle Plus is a valuable resource in helping their students succeed in core subjects.</a:t>
            </a:r>
          </a:p>
        </p:txBody>
      </p:sp>
      <p:pic>
        <p:nvPicPr>
          <p:cNvPr id="167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4103" y="2162053"/>
            <a:ext cx="8113737" cy="4821152"/>
          </a:xfrm>
          <a:prstGeom prst="rect">
            <a:avLst/>
          </a:prstGeom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68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4103" y="7037058"/>
            <a:ext cx="8113738" cy="6277744"/>
          </a:xfrm>
          <a:prstGeom prst="rect">
            <a:avLst/>
          </a:prstGeom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553633" y="1132416"/>
            <a:ext cx="788792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spcBef>
                <a:spcPts val="3000"/>
              </a:spcBef>
              <a:defRPr sz="6400">
                <a:solidFill>
                  <a:srgbClr val="FFFFFF"/>
                </a:solidFill>
                <a:latin typeface="Museo Sans Rounded 900"/>
                <a:ea typeface="Museo Sans Rounded 900"/>
                <a:cs typeface="Museo Sans Rounded 900"/>
                <a:sym typeface="Museo Sans Rounded 900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71" name="Shape 171"/>
          <p:cNvSpPr/>
          <p:nvPr/>
        </p:nvSpPr>
        <p:spPr>
          <a:xfrm>
            <a:off x="604622" y="450850"/>
            <a:ext cx="13854151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000"/>
              </a:spcBef>
              <a:defRPr b="1"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Engaging Kentucky kids in movement </a:t>
            </a:r>
          </a:p>
        </p:txBody>
      </p:sp>
      <p:sp>
        <p:nvSpPr>
          <p:cNvPr id="172" name="Shape 172"/>
          <p:cNvSpPr/>
          <p:nvPr/>
        </p:nvSpPr>
        <p:spPr>
          <a:xfrm>
            <a:off x="333935" y="2375762"/>
            <a:ext cx="23700652" cy="126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5500">
              <a:spcBef>
                <a:spcPts val="5000"/>
              </a:spcBef>
              <a:defRPr b="1" sz="3900">
                <a:solidFill>
                  <a:schemeClr val="accent6">
                    <a:lumOff val="-21524"/>
                  </a:schemeClr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b="0"/>
              <a:t>In January 2017</a:t>
            </a:r>
            <a:r>
              <a:t>, </a:t>
            </a:r>
            <a:r>
              <a:rPr b="0"/>
              <a:t>GoNoodle sponsorships reached</a:t>
            </a:r>
            <a:r>
              <a:t> 157,537 kids, 6,292 teachers in 696 schools. </a:t>
            </a:r>
            <a:r>
              <a:rPr b="0"/>
              <a:t>Kids earned </a:t>
            </a:r>
            <a:r>
              <a:t>over 9.5 million minutes</a:t>
            </a:r>
            <a:r>
              <a:rPr b="0"/>
              <a:t> of movement.</a:t>
            </a:r>
          </a:p>
        </p:txBody>
      </p:sp>
      <p:pic>
        <p:nvPicPr>
          <p:cNvPr id="1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4426" y="3800083"/>
            <a:ext cx="18475148" cy="9671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-14979753" y="-4075356"/>
            <a:ext cx="5090320" cy="1903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15" y="0"/>
                </a:moveTo>
                <a:cubicBezTo>
                  <a:pt x="589" y="0"/>
                  <a:pt x="0" y="1575"/>
                  <a:pt x="0" y="3517"/>
                </a:cubicBezTo>
                <a:lnTo>
                  <a:pt x="0" y="18083"/>
                </a:lnTo>
                <a:cubicBezTo>
                  <a:pt x="0" y="20025"/>
                  <a:pt x="589" y="21600"/>
                  <a:pt x="1315" y="21600"/>
                </a:cubicBezTo>
                <a:lnTo>
                  <a:pt x="19710" y="21600"/>
                </a:lnTo>
                <a:cubicBezTo>
                  <a:pt x="19943" y="21600"/>
                  <a:pt x="20159" y="21425"/>
                  <a:pt x="20349" y="21141"/>
                </a:cubicBezTo>
                <a:lnTo>
                  <a:pt x="21600" y="20749"/>
                </a:lnTo>
                <a:lnTo>
                  <a:pt x="21026" y="17822"/>
                </a:lnTo>
                <a:lnTo>
                  <a:pt x="21026" y="3517"/>
                </a:lnTo>
                <a:cubicBezTo>
                  <a:pt x="21026" y="1575"/>
                  <a:pt x="20437" y="0"/>
                  <a:pt x="19710" y="0"/>
                </a:cubicBezTo>
                <a:lnTo>
                  <a:pt x="1315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/>
          <a:lstStyle/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rPr>
                <a:latin typeface="Museo Sans Rounded 900"/>
                <a:ea typeface="Museo Sans Rounded 900"/>
                <a:cs typeface="Museo Sans Rounded 900"/>
                <a:sym typeface="Museo Sans Rounded 900"/>
                <a:hlinkClick r:id="rId2" invalidUrl="" action="" tgtFrame="" tooltip="" history="1" highlightClick="0" endSnd="0"/>
              </a:rPr>
              <a:t>Erin Beach</a:t>
            </a:r>
            <a:r>
              <a:t> </a:t>
            </a:r>
            <a:r>
              <a:rPr>
                <a:solidFill>
                  <a:srgbClr val="A6AAA9"/>
                </a:solidFill>
              </a:rPr>
              <a:t> |  </a:t>
            </a:r>
            <a:r>
              <a:rPr>
                <a:solidFill>
                  <a:srgbClr val="A6AAA9"/>
                </a:solidFill>
                <a:hlinkClick r:id="rId3" invalidUrl="" action="" tgtFrame="" tooltip="" history="1" highlightClick="0" endSnd="0"/>
              </a:rPr>
              <a:t>October 16 at 8:44pm</a:t>
            </a:r>
            <a:endParaRPr>
              <a:solidFill>
                <a:srgbClr val="A6AAA9"/>
              </a:solidFill>
            </a:endParaRPr>
          </a:p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t>My kids are So0o0o0o excited to create their own champ!! We had 3 the next day and we are up to 8!</a:t>
            </a:r>
          </a:p>
        </p:txBody>
      </p:sp>
      <p:sp>
        <p:nvSpPr>
          <p:cNvPr id="176" name="Shape 176"/>
          <p:cNvSpPr/>
          <p:nvPr/>
        </p:nvSpPr>
        <p:spPr>
          <a:xfrm>
            <a:off x="-14831148" y="2352144"/>
            <a:ext cx="5011739" cy="3065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0201" y="1161"/>
                </a:lnTo>
                <a:lnTo>
                  <a:pt x="1336" y="1161"/>
                </a:lnTo>
                <a:cubicBezTo>
                  <a:pt x="598" y="1161"/>
                  <a:pt x="0" y="2139"/>
                  <a:pt x="0" y="3345"/>
                </a:cubicBezTo>
                <a:lnTo>
                  <a:pt x="0" y="19416"/>
                </a:lnTo>
                <a:cubicBezTo>
                  <a:pt x="0" y="20622"/>
                  <a:pt x="598" y="21600"/>
                  <a:pt x="1336" y="21600"/>
                </a:cubicBezTo>
                <a:lnTo>
                  <a:pt x="20208" y="21600"/>
                </a:lnTo>
                <a:cubicBezTo>
                  <a:pt x="20945" y="21600"/>
                  <a:pt x="21544" y="20622"/>
                  <a:pt x="21544" y="19416"/>
                </a:cubicBezTo>
                <a:lnTo>
                  <a:pt x="21544" y="3345"/>
                </a:lnTo>
                <a:cubicBezTo>
                  <a:pt x="21544" y="3069"/>
                  <a:pt x="21510" y="2807"/>
                  <a:pt x="21453" y="2564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/>
          <a:lstStyle/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900"/>
                <a:ea typeface="Museo Sans Rounded 900"/>
                <a:cs typeface="Museo Sans Rounded 900"/>
                <a:sym typeface="Museo Sans Rounded 900"/>
              </a:defRPr>
            </a:pPr>
            <a:r>
              <a:rPr>
                <a:hlinkClick r:id="rId4" invalidUrl="" action="" tgtFrame="" tooltip="" history="1" highlightClick="0" endSnd="0"/>
              </a:rPr>
              <a:t>Lisa Mayhugh</a:t>
            </a:r>
            <a:r>
              <a:t> </a:t>
            </a:r>
            <a:r>
              <a:rPr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rPr>
              <a:t> |  </a:t>
            </a:r>
            <a:r>
              <a:rPr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  <a:hlinkClick r:id="rId5" invalidUrl="" action="" tgtFrame="" tooltip="" history="1" highlightClick="0" endSnd="0"/>
              </a:rPr>
              <a:t>October 17 at 5:46am</a:t>
            </a:r>
          </a:p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t>Champ Chat Time! I hope you are all gearing up for an amazing Monday! Our question today is: Which GoNoodle videos do you find most engaging for primary students? Share your questions and suggestions and let's chat!</a:t>
            </a:r>
          </a:p>
        </p:txBody>
      </p:sp>
      <p:sp>
        <p:nvSpPr>
          <p:cNvPr id="177" name="Shape 177"/>
          <p:cNvSpPr/>
          <p:nvPr/>
        </p:nvSpPr>
        <p:spPr>
          <a:xfrm>
            <a:off x="-14878323" y="-1776198"/>
            <a:ext cx="5046663" cy="126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" y="0"/>
                </a:moveTo>
                <a:cubicBezTo>
                  <a:pt x="594" y="0"/>
                  <a:pt x="0" y="2364"/>
                  <a:pt x="0" y="5278"/>
                </a:cubicBezTo>
                <a:lnTo>
                  <a:pt x="0" y="16322"/>
                </a:lnTo>
                <a:cubicBezTo>
                  <a:pt x="0" y="19236"/>
                  <a:pt x="594" y="21600"/>
                  <a:pt x="1327" y="21600"/>
                </a:cubicBezTo>
                <a:lnTo>
                  <a:pt x="19558" y="21600"/>
                </a:lnTo>
                <a:cubicBezTo>
                  <a:pt x="20028" y="21600"/>
                  <a:pt x="20439" y="20620"/>
                  <a:pt x="20674" y="19153"/>
                </a:cubicBezTo>
                <a:lnTo>
                  <a:pt x="21600" y="16369"/>
                </a:lnTo>
                <a:lnTo>
                  <a:pt x="20885" y="14172"/>
                </a:lnTo>
                <a:lnTo>
                  <a:pt x="20885" y="5278"/>
                </a:lnTo>
                <a:cubicBezTo>
                  <a:pt x="20885" y="2364"/>
                  <a:pt x="20291" y="0"/>
                  <a:pt x="19558" y="0"/>
                </a:cubicBezTo>
                <a:lnTo>
                  <a:pt x="1327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9400" tIns="279400" rIns="279400" bIns="279400" anchor="ctr"/>
          <a:lstStyle/>
          <a:p>
            <a:pPr algn="l" defTabSz="825500">
              <a:lnSpc>
                <a:spcPct val="120000"/>
              </a:lnSpc>
              <a:defRPr sz="1800">
                <a:solidFill>
                  <a:srgbClr val="53585F"/>
                </a:solidFill>
                <a:latin typeface="Museo Sans Rounded 900"/>
                <a:ea typeface="Museo Sans Rounded 900"/>
                <a:cs typeface="Museo Sans Rounded 900"/>
                <a:sym typeface="Museo Sans Rounded 900"/>
              </a:defRPr>
            </a:pPr>
            <a:r>
              <a:rPr>
                <a:hlinkClick r:id="rId6" invalidUrl="" action="" tgtFrame="" tooltip="" history="1" highlightClick="0" endSnd="0"/>
              </a:rPr>
              <a:t>Therese McGee</a:t>
            </a:r>
            <a:r>
              <a:t> </a:t>
            </a:r>
            <a:r>
              <a:rPr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rPr>
              <a:t>  </a:t>
            </a:r>
            <a:r>
              <a:rPr spc="-53">
                <a:solidFill>
                  <a:srgbClr val="A6AAA9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rPr>
              <a:t>October 12 at 1:16pm</a:t>
            </a:r>
            <a:endParaRPr spc="-53">
              <a:solidFill>
                <a:srgbClr val="A6AAA9"/>
              </a:solidFill>
              <a:latin typeface="Museo Sans Rounded 700"/>
              <a:ea typeface="Museo Sans Rounded 700"/>
              <a:cs typeface="Museo Sans Rounded 700"/>
              <a:sym typeface="Museo Sans Rounded 700"/>
            </a:endParaRPr>
          </a:p>
          <a:p>
            <a:pPr algn="l" defTabSz="825500">
              <a:lnSpc>
                <a:spcPct val="120000"/>
              </a:lnSpc>
              <a:defRPr spc="-53" sz="1800">
                <a:solidFill>
                  <a:srgbClr val="53585F"/>
                </a:solidFill>
                <a:latin typeface="Museo Sans Rounded 700"/>
                <a:ea typeface="Museo Sans Rounded 700"/>
                <a:cs typeface="Museo Sans Rounded 700"/>
                <a:sym typeface="Museo Sans Rounded 700"/>
              </a:defRPr>
            </a:pPr>
            <a:r>
              <a:t>Changing weather = Maximo morning!</a:t>
            </a:r>
          </a:p>
        </p:txBody>
      </p:sp>
      <p:pic>
        <p:nvPicPr>
          <p:cNvPr id="17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260851" y="3362178"/>
            <a:ext cx="6410379" cy="856088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318440" y="2768356"/>
            <a:ext cx="16004830" cy="1193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spcBef>
                <a:spcPts val="5000"/>
              </a:spcBef>
              <a:defRPr b="1" sz="43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1300"/>
              <a:t>Kentucky Impact</a:t>
            </a:r>
            <a:endParaRPr b="0"/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4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b="0"/>
              <a:t>Kentucky kids generated nearly</a:t>
            </a:r>
            <a:r>
              <a:t> 42 million minutes of movement and mindfulness </a:t>
            </a:r>
            <a:r>
              <a:rPr b="0"/>
              <a:t>through GoNoodle in the 2015-16 school year and are on pace to </a:t>
            </a:r>
            <a:r>
              <a:t>increase movement by 50% this school year.</a:t>
            </a:r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4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Kentucky ranked #3</a:t>
            </a:r>
            <a:r>
              <a:rPr b="0"/>
              <a:t> </a:t>
            </a:r>
            <a:r>
              <a:t>in state rankings </a:t>
            </a:r>
            <a:r>
              <a:rPr b="0"/>
              <a:t>&amp; </a:t>
            </a:r>
            <a:r>
              <a:t>Louisville ranked #2</a:t>
            </a:r>
            <a:r>
              <a:rPr b="0"/>
              <a:t> for large-size cities on the Kids Movement Index.* </a:t>
            </a:r>
            <a:endParaRPr b="0"/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400">
                <a:solidFill>
                  <a:srgbClr val="36127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99%</a:t>
            </a:r>
            <a:r>
              <a:rPr b="0"/>
              <a:t> of partner area survey respondents who have played GoNoodle Plus activities said that </a:t>
            </a:r>
            <a:r>
              <a:t>GoNoodle Plus is a valuable resource in helping their students succeed in core subjects.</a:t>
            </a:r>
          </a:p>
          <a:p>
            <a:pPr marL="931862" indent="-614362" algn="l" defTabSz="825500">
              <a:spcBef>
                <a:spcPts val="5000"/>
              </a:spcBef>
              <a:buSzPct val="171000"/>
              <a:buChar char="•"/>
              <a:defRPr b="1" sz="4300">
                <a:solidFill>
                  <a:srgbClr val="36127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2608681" y="12573512"/>
            <a:ext cx="16101283" cy="80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defRPr sz="2200">
                <a:solidFill>
                  <a:schemeClr val="accent6">
                    <a:lumOff val="-21524"/>
                  </a:schemeClr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**The Kids Movement Index is a physical activity measurement index using minutes and the elementary-age kid population to rank the top U.S. cities and states where kids are most physically active through the use of GoNoodle.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694703" y="3896121"/>
            <a:ext cx="8088365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5300">
                <a:solidFill>
                  <a:srgbClr val="361272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“My kid used to be a little girl who sat and played video games and now she can exercise at the same time so I thank you and your company. This is just amazing, you turned my child's life around.”</a:t>
            </a:r>
          </a:p>
          <a:p>
            <a:pPr defTabSz="825500">
              <a:spcBef>
                <a:spcPts val="6600"/>
              </a:spcBef>
              <a:defRPr b="1" sz="5300">
                <a:solidFill>
                  <a:srgbClr val="361272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— Hailey B., Parent</a:t>
            </a:r>
          </a:p>
        </p:txBody>
      </p:sp>
      <p:sp>
        <p:nvSpPr>
          <p:cNvPr id="183" name="Shape 183"/>
          <p:cNvSpPr/>
          <p:nvPr/>
        </p:nvSpPr>
        <p:spPr>
          <a:xfrm>
            <a:off x="15042133" y="3210321"/>
            <a:ext cx="7853811" cy="881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spcBef>
                <a:spcPts val="6600"/>
              </a:spcBef>
              <a:defRPr sz="5200">
                <a:solidFill>
                  <a:srgbClr val="361272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“Amazing &amp; useful technology that is super easy to use, beautifully designed &amp; engaging.  I love it, my students love it, my kids love it, and my principal loves it.  A must tool for any classroom or living room!”</a:t>
            </a:r>
          </a:p>
          <a:p>
            <a:pPr defTabSz="825500">
              <a:spcBef>
                <a:spcPts val="6600"/>
              </a:spcBef>
              <a:defRPr b="1" sz="5200">
                <a:solidFill>
                  <a:srgbClr val="361272"/>
                </a:solidFill>
                <a:latin typeface="LunchBox"/>
                <a:ea typeface="LunchBox"/>
                <a:cs typeface="LunchBox"/>
                <a:sym typeface="LunchBox"/>
              </a:defRPr>
            </a:pPr>
            <a:r>
              <a:t>— Koda L., Elementary School Teacher</a:t>
            </a:r>
          </a:p>
        </p:txBody>
      </p:sp>
      <p:sp>
        <p:nvSpPr>
          <p:cNvPr id="184" name="Shape 184"/>
          <p:cNvSpPr/>
          <p:nvPr/>
        </p:nvSpPr>
        <p:spPr>
          <a:xfrm>
            <a:off x="666290" y="546100"/>
            <a:ext cx="224926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66700" algn="l" defTabSz="825500">
              <a:defRPr b="1" sz="5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Kids, Parents and Teachers Love GoNoodle</a:t>
            </a:r>
          </a:p>
        </p:txBody>
      </p:sp>
      <p:pic>
        <p:nvPicPr>
          <p:cNvPr id="1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8739" y="3911022"/>
            <a:ext cx="5267723" cy="8203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4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1E7A820607B428A4D9F77975192DE" ma:contentTypeVersion="2" ma:contentTypeDescription="Create a new document." ma:contentTypeScope="" ma:versionID="f7b9f07c00b278329216cac00840c08f">
  <xsd:schema xmlns:xsd="http://www.w3.org/2001/XMLSchema" xmlns:xs="http://www.w3.org/2001/XMLSchema" xmlns:p="http://schemas.microsoft.com/office/2006/metadata/properties" xmlns:ns1="http://schemas.microsoft.com/sharepoint/v3" xmlns:ns2="9d98fa39-7fbd-4685-a488-797cac822720" targetNamespace="http://schemas.microsoft.com/office/2006/metadata/properties" ma:root="true" ma:fieldsID="873753032221f58caa2d213f149a9f5b" ns1:_="" ns2:_="">
    <xsd:import namespace="http://schemas.microsoft.com/sharepoint/v3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635145043804118133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635145043804118133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635145043804118133</Data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C8D1E3-4643-4627-A7CB-ACA56081AEC2}"/>
</file>

<file path=customXml/itemProps2.xml><?xml version="1.0" encoding="utf-8"?>
<ds:datastoreItem xmlns:ds="http://schemas.openxmlformats.org/officeDocument/2006/customXml" ds:itemID="{0ED18771-88D3-4EA0-B7C1-F1AAAB4E5B6D}"/>
</file>

<file path=customXml/itemProps3.xml><?xml version="1.0" encoding="utf-8"?>
<ds:datastoreItem xmlns:ds="http://schemas.openxmlformats.org/officeDocument/2006/customXml" ds:itemID="{7010511D-1BAB-40DF-84E8-39EBC3C48D91}"/>
</file>

<file path=customXml/itemProps4.xml><?xml version="1.0" encoding="utf-8"?>
<ds:datastoreItem xmlns:ds="http://schemas.openxmlformats.org/officeDocument/2006/customXml" ds:itemID="{618D7A4F-C788-44AE-B968-A11BDE190C0B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0x01010050F1E7A820607B428A4D9F77975192DE</vt:lpwstr>
  </property>
</Properties>
</file>