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68" autoAdjust="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D2506-65A7-419E-9C4D-F4AFCE55503E}"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DEB18-F880-4B9D-9A73-34711AB89C80}" type="slidenum">
              <a:rPr lang="en-US" smtClean="0"/>
              <a:t>‹#›</a:t>
            </a:fld>
            <a:endParaRPr lang="en-US"/>
          </a:p>
        </p:txBody>
      </p:sp>
    </p:spTree>
    <p:extLst>
      <p:ext uri="{BB962C8B-B14F-4D97-AF65-F5344CB8AC3E}">
        <p14:creationId xmlns:p14="http://schemas.microsoft.com/office/powerpoint/2010/main" val="129765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Kelley</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2</a:t>
            </a:fld>
            <a:endParaRPr lang="en-US"/>
          </a:p>
        </p:txBody>
      </p:sp>
    </p:spTree>
    <p:extLst>
      <p:ext uri="{BB962C8B-B14F-4D97-AF65-F5344CB8AC3E}">
        <p14:creationId xmlns:p14="http://schemas.microsoft.com/office/powerpoint/2010/main" val="345005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 – 3</a:t>
            </a:r>
            <a:r>
              <a:rPr lang="en-US" baseline="30000" dirty="0" smtClean="0"/>
              <a:t>rd</a:t>
            </a:r>
            <a:r>
              <a:rPr lang="en-US" dirty="0" smtClean="0"/>
              <a:t> year program has been implemented at Anchorage, prior to implementation we took a year to research the program and train a core team of teachers who could then help to facilitate school wide implementation.  Our program focuses</a:t>
            </a:r>
            <a:r>
              <a:rPr lang="en-US" baseline="0" dirty="0" smtClean="0"/>
              <a:t> on both school staff and the parents/families of our students.  Continued staff training as well as Parent Academies.</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3</a:t>
            </a:fld>
            <a:endParaRPr lang="en-US"/>
          </a:p>
        </p:txBody>
      </p:sp>
    </p:spTree>
    <p:extLst>
      <p:ext uri="{BB962C8B-B14F-4D97-AF65-F5344CB8AC3E}">
        <p14:creationId xmlns:p14="http://schemas.microsoft.com/office/powerpoint/2010/main" val="46816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Academies</a:t>
            </a:r>
            <a:r>
              <a:rPr lang="en-US" baseline="0" dirty="0" smtClean="0"/>
              <a:t> and Staff trainings focus on these 3 perceptions and 4 skills.  For our first year, we invited Dr. Bruce </a:t>
            </a:r>
            <a:r>
              <a:rPr lang="en-US" baseline="0" dirty="0" err="1" smtClean="0"/>
              <a:t>Colston</a:t>
            </a:r>
            <a:r>
              <a:rPr lang="en-US" baseline="0" dirty="0" smtClean="0"/>
              <a:t> to lead the trainings for staff and families throughout the year.  Learn and understand how perceptions influence behaviors. Participants watch the videos by H. Stephen Glenn and take part in lively discussions related to experiences in the classroom and at home.</a:t>
            </a:r>
          </a:p>
          <a:p>
            <a:r>
              <a:rPr lang="en-US" baseline="0" dirty="0" smtClean="0"/>
              <a:t>Use the Significant 7 to guide EIAG (experience, identify, analyze, and generalize) principle when talking with young people</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4</a:t>
            </a:fld>
            <a:endParaRPr lang="en-US"/>
          </a:p>
        </p:txBody>
      </p:sp>
    </p:spTree>
    <p:extLst>
      <p:ext uri="{BB962C8B-B14F-4D97-AF65-F5344CB8AC3E}">
        <p14:creationId xmlns:p14="http://schemas.microsoft.com/office/powerpoint/2010/main" val="376688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talked</a:t>
            </a:r>
            <a:r>
              <a:rPr lang="en-US" baseline="0" dirty="0" smtClean="0"/>
              <a:t> about directly with intermediate and middle school students, as well as with staff and families.  Use the builders to guide our conversations with youth and others, and watch for barriers in our interactions.</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5</a:t>
            </a:fld>
            <a:endParaRPr lang="en-US"/>
          </a:p>
        </p:txBody>
      </p:sp>
    </p:spTree>
    <p:extLst>
      <p:ext uri="{BB962C8B-B14F-4D97-AF65-F5344CB8AC3E}">
        <p14:creationId xmlns:p14="http://schemas.microsoft.com/office/powerpoint/2010/main" val="325331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Discipline</a:t>
            </a:r>
            <a:r>
              <a:rPr lang="en-US" baseline="0" dirty="0" smtClean="0"/>
              <a:t> is interwoven with the Developing Capable Young People coursework.  This has been the focus of our staff training this year.  Discussions take place during faculty meetings and fun yet informative positive discipline cards are emailed to all staff.</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6</a:t>
            </a:fld>
            <a:endParaRPr lang="en-US"/>
          </a:p>
        </p:txBody>
      </p:sp>
    </p:spTree>
    <p:extLst>
      <p:ext uri="{BB962C8B-B14F-4D97-AF65-F5344CB8AC3E}">
        <p14:creationId xmlns:p14="http://schemas.microsoft.com/office/powerpoint/2010/main" val="372397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a:t>
            </a:r>
            <a:r>
              <a:rPr lang="en-US" baseline="0" dirty="0" smtClean="0"/>
              <a:t> trainings for both staff and families</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7</a:t>
            </a:fld>
            <a:endParaRPr lang="en-US"/>
          </a:p>
        </p:txBody>
      </p:sp>
    </p:spTree>
    <p:extLst>
      <p:ext uri="{BB962C8B-B14F-4D97-AF65-F5344CB8AC3E}">
        <p14:creationId xmlns:p14="http://schemas.microsoft.com/office/powerpoint/2010/main" val="79232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for</a:t>
            </a:r>
            <a:r>
              <a:rPr lang="en-US" baseline="0" dirty="0" smtClean="0"/>
              <a:t> trainings with staff</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8</a:t>
            </a:fld>
            <a:endParaRPr lang="en-US"/>
          </a:p>
        </p:txBody>
      </p:sp>
    </p:spTree>
    <p:extLst>
      <p:ext uri="{BB962C8B-B14F-4D97-AF65-F5344CB8AC3E}">
        <p14:creationId xmlns:p14="http://schemas.microsoft.com/office/powerpoint/2010/main" val="312417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Kelley</a:t>
            </a:r>
            <a:endParaRPr lang="en-US" dirty="0"/>
          </a:p>
        </p:txBody>
      </p:sp>
      <p:sp>
        <p:nvSpPr>
          <p:cNvPr id="4" name="Slide Number Placeholder 3"/>
          <p:cNvSpPr>
            <a:spLocks noGrp="1"/>
          </p:cNvSpPr>
          <p:nvPr>
            <p:ph type="sldNum" sz="quarter" idx="10"/>
          </p:nvPr>
        </p:nvSpPr>
        <p:spPr/>
        <p:txBody>
          <a:bodyPr/>
          <a:lstStyle/>
          <a:p>
            <a:fld id="{6E4DEB18-F880-4B9D-9A73-34711AB89C80}" type="slidenum">
              <a:rPr lang="en-US" smtClean="0"/>
              <a:t>9</a:t>
            </a:fld>
            <a:endParaRPr lang="en-US"/>
          </a:p>
        </p:txBody>
      </p:sp>
    </p:spTree>
    <p:extLst>
      <p:ext uri="{BB962C8B-B14F-4D97-AF65-F5344CB8AC3E}">
        <p14:creationId xmlns:p14="http://schemas.microsoft.com/office/powerpoint/2010/main" val="417212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2/21/2017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2/21/2017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2/21/2017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753012"/>
            <a:ext cx="10993549" cy="1475013"/>
          </a:xfrm>
        </p:spPr>
        <p:txBody>
          <a:bodyPr>
            <a:normAutofit fontScale="90000"/>
          </a:bodyPr>
          <a:lstStyle/>
          <a:p>
            <a:r>
              <a:rPr lang="en-US" sz="4800" dirty="0" smtClean="0"/>
              <a:t>Developing capable  young people</a:t>
            </a:r>
            <a:endParaRPr lang="en-US" sz="4800" dirty="0"/>
          </a:p>
        </p:txBody>
      </p:sp>
      <p:sp>
        <p:nvSpPr>
          <p:cNvPr id="3" name="Subtitle 2"/>
          <p:cNvSpPr>
            <a:spLocks noGrp="1"/>
          </p:cNvSpPr>
          <p:nvPr>
            <p:ph type="subTitle" idx="1"/>
          </p:nvPr>
        </p:nvSpPr>
        <p:spPr>
          <a:xfrm>
            <a:off x="581194" y="2228025"/>
            <a:ext cx="10993546" cy="799846"/>
          </a:xfrm>
        </p:spPr>
        <p:txBody>
          <a:bodyPr>
            <a:normAutofit fontScale="77500" lnSpcReduction="20000"/>
          </a:bodyPr>
          <a:lstStyle/>
          <a:p>
            <a:endParaRPr lang="en-US" dirty="0" smtClean="0"/>
          </a:p>
          <a:p>
            <a:r>
              <a:rPr lang="en-US" sz="3600" dirty="0" smtClean="0"/>
              <a:t>As implemented by Anchorage Public School</a:t>
            </a:r>
            <a:endParaRPr lang="en-US" sz="3600" dirty="0"/>
          </a:p>
        </p:txBody>
      </p:sp>
    </p:spTree>
    <p:extLst>
      <p:ext uri="{BB962C8B-B14F-4D97-AF65-F5344CB8AC3E}">
        <p14:creationId xmlns:p14="http://schemas.microsoft.com/office/powerpoint/2010/main" val="280666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Developing capable  young people</a:t>
            </a:r>
            <a:endParaRPr lang="en-US" sz="3600" dirty="0"/>
          </a:p>
        </p:txBody>
      </p:sp>
      <p:sp>
        <p:nvSpPr>
          <p:cNvPr id="3" name="Content Placeholder 2"/>
          <p:cNvSpPr>
            <a:spLocks noGrp="1"/>
          </p:cNvSpPr>
          <p:nvPr>
            <p:ph idx="1"/>
          </p:nvPr>
        </p:nvSpPr>
        <p:spPr>
          <a:xfrm>
            <a:off x="581192" y="2180496"/>
            <a:ext cx="11029615" cy="4418712"/>
          </a:xfrm>
        </p:spPr>
        <p:txBody>
          <a:bodyPr>
            <a:normAutofit/>
          </a:bodyPr>
          <a:lstStyle/>
          <a:p>
            <a:r>
              <a:rPr lang="en-US" sz="3200" b="1" i="1" dirty="0"/>
              <a:t>Developing Capable Young </a:t>
            </a:r>
            <a:r>
              <a:rPr lang="en-US" sz="3200" b="1" i="1" dirty="0" smtClean="0"/>
              <a:t>People</a:t>
            </a:r>
            <a:r>
              <a:rPr lang="en-US" sz="1000" b="1" i="1" dirty="0" smtClean="0"/>
              <a:t>®</a:t>
            </a:r>
            <a:r>
              <a:rPr lang="en-US" sz="3200" b="1" i="1" dirty="0"/>
              <a:t> </a:t>
            </a:r>
            <a:r>
              <a:rPr lang="en-US" sz="3200" dirty="0" smtClean="0"/>
              <a:t>is </a:t>
            </a:r>
            <a:r>
              <a:rPr lang="en-US" sz="3200" dirty="0"/>
              <a:t>based on the assumption that everyone can learn to </a:t>
            </a:r>
            <a:r>
              <a:rPr lang="en-US" sz="3200" dirty="0" smtClean="0"/>
              <a:t>be more </a:t>
            </a:r>
            <a:r>
              <a:rPr lang="en-US" sz="3200" dirty="0"/>
              <a:t>effective in relationships that touch their lives. Our world is changing; therefore, </a:t>
            </a:r>
            <a:r>
              <a:rPr lang="en-US" sz="3200" dirty="0" smtClean="0"/>
              <a:t>individuals and </a:t>
            </a:r>
            <a:r>
              <a:rPr lang="en-US" sz="3200" dirty="0"/>
              <a:t>the institutions of school and family must adapt to these changes. </a:t>
            </a:r>
            <a:endParaRPr lang="en-US" dirty="0"/>
          </a:p>
        </p:txBody>
      </p:sp>
    </p:spTree>
    <p:extLst>
      <p:ext uri="{BB962C8B-B14F-4D97-AF65-F5344CB8AC3E}">
        <p14:creationId xmlns:p14="http://schemas.microsoft.com/office/powerpoint/2010/main" val="87228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capable </a:t>
            </a:r>
            <a:r>
              <a:rPr lang="en-US" sz="3600" dirty="0" smtClean="0"/>
              <a:t> young </a:t>
            </a:r>
            <a:r>
              <a:rPr lang="en-US" sz="3600" dirty="0"/>
              <a:t>people</a:t>
            </a:r>
          </a:p>
        </p:txBody>
      </p:sp>
      <p:sp>
        <p:nvSpPr>
          <p:cNvPr id="3" name="Content Placeholder 2"/>
          <p:cNvSpPr>
            <a:spLocks noGrp="1"/>
          </p:cNvSpPr>
          <p:nvPr>
            <p:ph idx="1"/>
          </p:nvPr>
        </p:nvSpPr>
        <p:spPr/>
        <p:txBody>
          <a:bodyPr/>
          <a:lstStyle/>
          <a:p>
            <a:r>
              <a:rPr lang="en-US" sz="3200" dirty="0" smtClean="0"/>
              <a:t>Program developed by H. Stephen Glenn</a:t>
            </a:r>
          </a:p>
          <a:p>
            <a:r>
              <a:rPr lang="en-US" sz="3200" dirty="0" smtClean="0"/>
              <a:t>Aims to guide adults who work with youth to develop the three perceptions and four skills which will determine how effectively youth can make adaptations and deal with life</a:t>
            </a:r>
          </a:p>
          <a:p>
            <a:endParaRPr lang="en-US" dirty="0"/>
          </a:p>
        </p:txBody>
      </p:sp>
    </p:spTree>
    <p:extLst>
      <p:ext uri="{BB962C8B-B14F-4D97-AF65-F5344CB8AC3E}">
        <p14:creationId xmlns:p14="http://schemas.microsoft.com/office/powerpoint/2010/main" val="286580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Significant seven</a:t>
            </a:r>
            <a:endParaRPr lang="en-US" sz="3600" dirty="0"/>
          </a:p>
        </p:txBody>
      </p:sp>
      <p:sp>
        <p:nvSpPr>
          <p:cNvPr id="4" name="Content Placeholder 3"/>
          <p:cNvSpPr>
            <a:spLocks noGrp="1"/>
          </p:cNvSpPr>
          <p:nvPr>
            <p:ph sz="half" idx="1"/>
          </p:nvPr>
        </p:nvSpPr>
        <p:spPr>
          <a:xfrm>
            <a:off x="581193" y="1883665"/>
            <a:ext cx="5422390" cy="4974336"/>
          </a:xfrm>
        </p:spPr>
        <p:txBody>
          <a:bodyPr>
            <a:normAutofit/>
          </a:bodyPr>
          <a:lstStyle/>
          <a:p>
            <a:pPr marL="0" indent="0">
              <a:buNone/>
            </a:pPr>
            <a:r>
              <a:rPr lang="en-GB" sz="1900" b="1" u="sng" dirty="0">
                <a:latin typeface="Gill Sans MT" panose="020B0502020104020203" pitchFamily="34" charset="0"/>
              </a:rPr>
              <a:t>PERCEPTIONS OF CAPABILITIES</a:t>
            </a:r>
            <a:r>
              <a:rPr lang="en-GB" sz="1900" dirty="0">
                <a:latin typeface="Gill Sans MT" panose="020B0502020104020203" pitchFamily="34" charset="0"/>
              </a:rPr>
              <a:t/>
            </a:r>
            <a:br>
              <a:rPr lang="en-GB" sz="1900" dirty="0">
                <a:latin typeface="Gill Sans MT" panose="020B0502020104020203" pitchFamily="34" charset="0"/>
              </a:rPr>
            </a:br>
            <a:r>
              <a:rPr lang="en-GB" sz="1900" dirty="0">
                <a:latin typeface="Gill Sans MT" panose="020B0502020104020203" pitchFamily="34" charset="0"/>
              </a:rPr>
              <a:t>“I am capable of facing problems and challenges and gaining strength and wisdom through experience</a:t>
            </a:r>
            <a:r>
              <a:rPr lang="en-GB" sz="1900" dirty="0" smtClean="0">
                <a:latin typeface="Gill Sans MT" panose="020B0502020104020203" pitchFamily="34" charset="0"/>
              </a:rPr>
              <a:t>.”</a:t>
            </a:r>
          </a:p>
          <a:p>
            <a:pPr marL="0" indent="0">
              <a:buNone/>
            </a:pPr>
            <a:endParaRPr lang="en-GB" sz="1900" dirty="0">
              <a:latin typeface="Gill Sans MT" panose="020B0502020104020203" pitchFamily="34" charset="0"/>
            </a:endParaRPr>
          </a:p>
          <a:p>
            <a:pPr marL="0" indent="0">
              <a:buNone/>
            </a:pPr>
            <a:r>
              <a:rPr lang="en-GB" sz="1900" b="1" u="sng" dirty="0">
                <a:latin typeface="Gill Sans MT" panose="020B0502020104020203" pitchFamily="34" charset="0"/>
              </a:rPr>
              <a:t>PERCEPTIONS OF SIGNIFICANCE</a:t>
            </a:r>
            <a:r>
              <a:rPr lang="en-GB" sz="1900" u="sng" dirty="0">
                <a:latin typeface="Gill Sans MT" panose="020B0502020104020203" pitchFamily="34" charset="0"/>
              </a:rPr>
              <a:t/>
            </a:r>
            <a:br>
              <a:rPr lang="en-GB" sz="1900" u="sng" dirty="0">
                <a:latin typeface="Gill Sans MT" panose="020B0502020104020203" pitchFamily="34" charset="0"/>
              </a:rPr>
            </a:br>
            <a:r>
              <a:rPr lang="en-GB" sz="1900" dirty="0">
                <a:latin typeface="Gill Sans MT" panose="020B0502020104020203" pitchFamily="34" charset="0"/>
              </a:rPr>
              <a:t>“My life has meaning and purpose — who I am and what I have to offer is of value in the scheme of things</a:t>
            </a:r>
            <a:r>
              <a:rPr lang="en-GB" sz="1900" dirty="0" smtClean="0">
                <a:latin typeface="Gill Sans MT" panose="020B0502020104020203" pitchFamily="34" charset="0"/>
              </a:rPr>
              <a:t>.”</a:t>
            </a:r>
          </a:p>
          <a:p>
            <a:pPr marL="0" indent="0">
              <a:buNone/>
            </a:pPr>
            <a:endParaRPr lang="en-GB" sz="1900" dirty="0">
              <a:latin typeface="Gill Sans MT" panose="020B0502020104020203" pitchFamily="34" charset="0"/>
            </a:endParaRPr>
          </a:p>
          <a:p>
            <a:pPr marL="0" indent="0">
              <a:buNone/>
            </a:pPr>
            <a:r>
              <a:rPr lang="en-GB" sz="1900" b="1" u="sng" dirty="0">
                <a:latin typeface="Gill Sans MT" panose="020B0502020104020203" pitchFamily="34" charset="0"/>
              </a:rPr>
              <a:t>PERCEPTIONS OF INFLUENCE</a:t>
            </a:r>
            <a:r>
              <a:rPr lang="en-GB" sz="1900" dirty="0">
                <a:latin typeface="Gill Sans MT" panose="020B0502020104020203" pitchFamily="34" charset="0"/>
              </a:rPr>
              <a:t/>
            </a:r>
            <a:br>
              <a:rPr lang="en-GB" sz="1900" dirty="0">
                <a:latin typeface="Gill Sans MT" panose="020B0502020104020203" pitchFamily="34" charset="0"/>
              </a:rPr>
            </a:br>
            <a:r>
              <a:rPr lang="en-GB" sz="1900" dirty="0">
                <a:latin typeface="Gill Sans MT" panose="020B0502020104020203" pitchFamily="34" charset="0"/>
              </a:rPr>
              <a:t>“My actions and choices influence what happens</a:t>
            </a:r>
            <a:r>
              <a:rPr lang="en-GB" sz="1900" dirty="0" smtClean="0">
                <a:latin typeface="Gill Sans MT" panose="020B0502020104020203" pitchFamily="34" charset="0"/>
              </a:rPr>
              <a:t>.”</a:t>
            </a:r>
            <a:endParaRPr lang="en-GB" sz="1900" dirty="0">
              <a:latin typeface="Gill Sans MT" panose="020B0502020104020203" pitchFamily="34" charset="0"/>
            </a:endParaRPr>
          </a:p>
        </p:txBody>
      </p:sp>
      <p:sp>
        <p:nvSpPr>
          <p:cNvPr id="5" name="Content Placeholder 4"/>
          <p:cNvSpPr>
            <a:spLocks noGrp="1"/>
          </p:cNvSpPr>
          <p:nvPr>
            <p:ph sz="half" idx="2"/>
          </p:nvPr>
        </p:nvSpPr>
        <p:spPr>
          <a:xfrm>
            <a:off x="6188417" y="1883665"/>
            <a:ext cx="5422392" cy="4974335"/>
          </a:xfrm>
        </p:spPr>
        <p:txBody>
          <a:bodyPr>
            <a:noAutofit/>
          </a:bodyPr>
          <a:lstStyle/>
          <a:p>
            <a:pPr marL="0" indent="0">
              <a:buNone/>
            </a:pPr>
            <a:r>
              <a:rPr lang="en-GB" sz="1900" b="1" u="sng" dirty="0">
                <a:latin typeface="Gill Sans MT" panose="020B0502020104020203" pitchFamily="34" charset="0"/>
              </a:rPr>
              <a:t>INTRAPERSONAL SKILLS</a:t>
            </a:r>
            <a:r>
              <a:rPr lang="en-GB" sz="1900" u="sng" dirty="0">
                <a:latin typeface="Gill Sans MT" panose="020B0502020104020203" pitchFamily="34" charset="0"/>
              </a:rPr>
              <a:t/>
            </a:r>
            <a:br>
              <a:rPr lang="en-GB" sz="1900" u="sng" dirty="0">
                <a:latin typeface="Gill Sans MT" panose="020B0502020104020203" pitchFamily="34" charset="0"/>
              </a:rPr>
            </a:br>
            <a:r>
              <a:rPr lang="en-GB" sz="1900" dirty="0">
                <a:latin typeface="Gill Sans MT" panose="020B0502020104020203" pitchFamily="34" charset="0"/>
              </a:rPr>
              <a:t>The tools to respond to feelings effectively—self-assessment, self-control and self-discipline</a:t>
            </a:r>
            <a:r>
              <a:rPr lang="en-GB" sz="1900" dirty="0" smtClean="0">
                <a:latin typeface="Gill Sans MT" panose="020B0502020104020203" pitchFamily="34" charset="0"/>
              </a:rPr>
              <a:t>.</a:t>
            </a:r>
          </a:p>
          <a:p>
            <a:pPr marL="0" indent="0">
              <a:buNone/>
            </a:pPr>
            <a:r>
              <a:rPr lang="en-GB" sz="1900" b="1" u="sng" dirty="0">
                <a:latin typeface="Gill Sans MT" panose="020B0502020104020203" pitchFamily="34" charset="0"/>
              </a:rPr>
              <a:t>INTERPERSONAL SKILLS</a:t>
            </a:r>
            <a:r>
              <a:rPr lang="en-GB" sz="1900" u="sng" dirty="0">
                <a:latin typeface="Gill Sans MT" panose="020B0502020104020203" pitchFamily="34" charset="0"/>
              </a:rPr>
              <a:t/>
            </a:r>
            <a:br>
              <a:rPr lang="en-GB" sz="1900" u="sng" dirty="0">
                <a:latin typeface="Gill Sans MT" panose="020B0502020104020203" pitchFamily="34" charset="0"/>
              </a:rPr>
            </a:br>
            <a:r>
              <a:rPr lang="en-GB" sz="1900" dirty="0">
                <a:latin typeface="Gill Sans MT" panose="020B0502020104020203" pitchFamily="34" charset="0"/>
              </a:rPr>
              <a:t>The tools to communicate, cooperate, negotiate, share, empathize, resolve conflicts, and listen effectively when dealing with people.</a:t>
            </a:r>
          </a:p>
          <a:p>
            <a:pPr marL="0" indent="0">
              <a:buNone/>
            </a:pPr>
            <a:r>
              <a:rPr lang="en-GB" sz="1900" b="1" u="sng" dirty="0">
                <a:latin typeface="Gill Sans MT" panose="020B0502020104020203" pitchFamily="34" charset="0"/>
              </a:rPr>
              <a:t>SYSTEMIC SKILLS</a:t>
            </a:r>
            <a:r>
              <a:rPr lang="en-GB" sz="1900" u="sng" dirty="0">
                <a:latin typeface="Gill Sans MT" panose="020B0502020104020203" pitchFamily="34" charset="0"/>
              </a:rPr>
              <a:t/>
            </a:r>
            <a:br>
              <a:rPr lang="en-GB" sz="1900" u="sng" dirty="0">
                <a:latin typeface="Gill Sans MT" panose="020B0502020104020203" pitchFamily="34" charset="0"/>
              </a:rPr>
            </a:br>
            <a:r>
              <a:rPr lang="en-GB" sz="1900" dirty="0">
                <a:latin typeface="Gill Sans MT" panose="020B0502020104020203" pitchFamily="34" charset="0"/>
              </a:rPr>
              <a:t>The tools of responsibility, adaptability, and flexibility necessary to deal with the environmental family, social, legal, and other systems in which we live.</a:t>
            </a:r>
          </a:p>
          <a:p>
            <a:pPr marL="0" indent="0">
              <a:buNone/>
            </a:pPr>
            <a:r>
              <a:rPr lang="en-GB" sz="1900" b="1" u="sng" dirty="0">
                <a:latin typeface="Gill Sans MT" panose="020B0502020104020203" pitchFamily="34" charset="0"/>
              </a:rPr>
              <a:t>JUDGMENT SKILLS</a:t>
            </a:r>
            <a:r>
              <a:rPr lang="en-GB" sz="1900" dirty="0">
                <a:latin typeface="Gill Sans MT" panose="020B0502020104020203" pitchFamily="34" charset="0"/>
              </a:rPr>
              <a:t/>
            </a:r>
            <a:br>
              <a:rPr lang="en-GB" sz="1900" dirty="0">
                <a:latin typeface="Gill Sans MT" panose="020B0502020104020203" pitchFamily="34" charset="0"/>
              </a:rPr>
            </a:br>
            <a:r>
              <a:rPr lang="en-GB" sz="1900" dirty="0">
                <a:latin typeface="Gill Sans MT" panose="020B0502020104020203" pitchFamily="34" charset="0"/>
              </a:rPr>
              <a:t>The tools to set goals and/or make decisions, judgments, and choices based on moral and ethical principles, wisdom, and experience. </a:t>
            </a:r>
            <a:endParaRPr lang="en-US" sz="1900" dirty="0">
              <a:latin typeface="Gill Sans MT" panose="020B0502020104020203" pitchFamily="34" charset="0"/>
            </a:endParaRPr>
          </a:p>
        </p:txBody>
      </p:sp>
    </p:spTree>
    <p:extLst>
      <p:ext uri="{BB962C8B-B14F-4D97-AF65-F5344CB8AC3E}">
        <p14:creationId xmlns:p14="http://schemas.microsoft.com/office/powerpoint/2010/main" val="226765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Builders and Barriers</a:t>
            </a:r>
            <a:endParaRPr lang="en-US" dirty="0"/>
          </a:p>
        </p:txBody>
      </p:sp>
      <p:sp>
        <p:nvSpPr>
          <p:cNvPr id="6" name="Content Placeholder 5"/>
          <p:cNvSpPr>
            <a:spLocks noGrp="1"/>
          </p:cNvSpPr>
          <p:nvPr>
            <p:ph sz="half" idx="1"/>
          </p:nvPr>
        </p:nvSpPr>
        <p:spPr>
          <a:xfrm>
            <a:off x="581193" y="1857080"/>
            <a:ext cx="5422390" cy="5000919"/>
          </a:xfrm>
        </p:spPr>
        <p:txBody>
          <a:bodyPr>
            <a:normAutofit fontScale="92500"/>
          </a:bodyPr>
          <a:lstStyle/>
          <a:p>
            <a:pPr marL="0" indent="0" algn="ctr">
              <a:buNone/>
            </a:pPr>
            <a:r>
              <a:rPr lang="en-US" b="1" u="sng" dirty="0" smtClean="0"/>
              <a:t>Barriers</a:t>
            </a:r>
          </a:p>
          <a:p>
            <a:pPr marL="0" indent="0">
              <a:buNone/>
            </a:pPr>
            <a:r>
              <a:rPr lang="en-US" b="1" u="sng" dirty="0" smtClean="0"/>
              <a:t>Assuming</a:t>
            </a:r>
            <a:r>
              <a:rPr lang="en-US" dirty="0" smtClean="0"/>
              <a:t> - </a:t>
            </a:r>
            <a:r>
              <a:rPr lang="en-US" dirty="0"/>
              <a:t>Thinking you know what other people think, what they will do and how they will respond</a:t>
            </a:r>
            <a:r>
              <a:rPr lang="en-US" dirty="0" smtClean="0"/>
              <a:t>.</a:t>
            </a:r>
          </a:p>
          <a:p>
            <a:pPr marL="0" indent="0">
              <a:buNone/>
            </a:pPr>
            <a:r>
              <a:rPr lang="en-US" b="1" u="sng" dirty="0" smtClean="0"/>
              <a:t>Rescuing/Explaining</a:t>
            </a:r>
            <a:r>
              <a:rPr lang="en-US" dirty="0" smtClean="0"/>
              <a:t> - </a:t>
            </a:r>
            <a:r>
              <a:rPr lang="en-US" dirty="0"/>
              <a:t>Stepping in to explain what happened rather than asking the kind of questions that will help a person discover what happened; or rescuing a person so he/she can’t learn from the consequences of his/her own choices</a:t>
            </a:r>
            <a:r>
              <a:rPr lang="en-US" dirty="0" smtClean="0"/>
              <a:t>.</a:t>
            </a:r>
          </a:p>
          <a:p>
            <a:pPr marL="0" indent="0">
              <a:buNone/>
            </a:pPr>
            <a:r>
              <a:rPr lang="en-US" b="1" u="sng" dirty="0" smtClean="0"/>
              <a:t>Directing</a:t>
            </a:r>
            <a:r>
              <a:rPr lang="en-US" dirty="0" smtClean="0"/>
              <a:t> - </a:t>
            </a:r>
            <a:r>
              <a:rPr lang="en-US" dirty="0"/>
              <a:t>Giving instructions on each step to make sure it’s done </a:t>
            </a:r>
            <a:r>
              <a:rPr lang="en-US" i="1" dirty="0"/>
              <a:t>my</a:t>
            </a:r>
            <a:r>
              <a:rPr lang="en-US" dirty="0"/>
              <a:t> way (the right way).  Having an attitude of controlling another…pick that up, hand that to me, etc</a:t>
            </a:r>
            <a:r>
              <a:rPr lang="en-US" dirty="0" smtClean="0"/>
              <a:t>.</a:t>
            </a:r>
          </a:p>
          <a:p>
            <a:pPr marL="0" indent="0">
              <a:buNone/>
            </a:pPr>
            <a:r>
              <a:rPr lang="en-US" b="1" u="sng" dirty="0" smtClean="0"/>
              <a:t>Expecting</a:t>
            </a:r>
            <a:r>
              <a:rPr lang="en-US" dirty="0" smtClean="0"/>
              <a:t> - </a:t>
            </a:r>
            <a:r>
              <a:rPr lang="en-US" dirty="0"/>
              <a:t>The art of setting high standards and then pointing out the person’s failure to reach those standards</a:t>
            </a:r>
            <a:r>
              <a:rPr lang="en-US" dirty="0" smtClean="0"/>
              <a:t>.</a:t>
            </a:r>
          </a:p>
          <a:p>
            <a:pPr marL="0" indent="0">
              <a:buNone/>
            </a:pPr>
            <a:r>
              <a:rPr lang="en-US" b="1" u="sng" dirty="0" err="1" smtClean="0"/>
              <a:t>Adultisms</a:t>
            </a:r>
            <a:r>
              <a:rPr lang="en-US" dirty="0"/>
              <a:t> </a:t>
            </a:r>
            <a:r>
              <a:rPr lang="en-US" dirty="0" smtClean="0"/>
              <a:t>- </a:t>
            </a:r>
            <a:r>
              <a:rPr lang="en-US" dirty="0"/>
              <a:t>The art of setting high standards and then pointing out the person’s failure to reach those standards.</a:t>
            </a:r>
            <a:r>
              <a:rPr lang="en-US" dirty="0" smtClean="0"/>
              <a:t> </a:t>
            </a:r>
            <a:endParaRPr lang="en-US" b="1" u="sng" dirty="0"/>
          </a:p>
        </p:txBody>
      </p:sp>
      <p:sp>
        <p:nvSpPr>
          <p:cNvPr id="7" name="Content Placeholder 6"/>
          <p:cNvSpPr>
            <a:spLocks noGrp="1"/>
          </p:cNvSpPr>
          <p:nvPr>
            <p:ph sz="half" idx="2"/>
          </p:nvPr>
        </p:nvSpPr>
        <p:spPr>
          <a:xfrm>
            <a:off x="6188417" y="1857081"/>
            <a:ext cx="5422392" cy="5000918"/>
          </a:xfrm>
        </p:spPr>
        <p:txBody>
          <a:bodyPr>
            <a:normAutofit fontScale="92500"/>
          </a:bodyPr>
          <a:lstStyle/>
          <a:p>
            <a:pPr marL="0" indent="0" algn="ctr">
              <a:buNone/>
            </a:pPr>
            <a:r>
              <a:rPr lang="en-US" b="1" u="sng" dirty="0" smtClean="0"/>
              <a:t>Builders</a:t>
            </a:r>
          </a:p>
          <a:p>
            <a:pPr marL="0" indent="0">
              <a:buNone/>
            </a:pPr>
            <a:r>
              <a:rPr lang="en-US" b="1" u="sng" dirty="0" smtClean="0"/>
              <a:t>Checking</a:t>
            </a:r>
            <a:r>
              <a:rPr lang="en-US" dirty="0" smtClean="0"/>
              <a:t> - </a:t>
            </a:r>
            <a:r>
              <a:rPr lang="en-US" dirty="0"/>
              <a:t>Asking other people what they think, what they plan to do; or trying to understand why they chose to respond the way they did</a:t>
            </a:r>
            <a:r>
              <a:rPr lang="en-US" dirty="0" smtClean="0"/>
              <a:t>.</a:t>
            </a:r>
          </a:p>
          <a:p>
            <a:pPr marL="0" indent="0">
              <a:buNone/>
            </a:pPr>
            <a:r>
              <a:rPr lang="en-US" b="1" u="sng" dirty="0" smtClean="0"/>
              <a:t>Exploring</a:t>
            </a:r>
            <a:r>
              <a:rPr lang="en-US" dirty="0" smtClean="0"/>
              <a:t> - </a:t>
            </a:r>
            <a:r>
              <a:rPr lang="en-US" dirty="0"/>
              <a:t>Asking the “What? Why? And How?” questions to help a person become aware of his/her own perceptions and the consequences of his/her own choices</a:t>
            </a:r>
            <a:r>
              <a:rPr lang="en-US" dirty="0" smtClean="0"/>
              <a:t>.</a:t>
            </a:r>
          </a:p>
          <a:p>
            <a:pPr marL="0" indent="0">
              <a:buNone/>
            </a:pPr>
            <a:r>
              <a:rPr lang="en-US" b="1" u="sng" dirty="0" smtClean="0"/>
              <a:t>Encouraging/Inviting</a:t>
            </a:r>
            <a:r>
              <a:rPr lang="en-US" dirty="0"/>
              <a:t> </a:t>
            </a:r>
            <a:r>
              <a:rPr lang="en-US" dirty="0" smtClean="0"/>
              <a:t>- </a:t>
            </a:r>
            <a:r>
              <a:rPr lang="en-US" dirty="0"/>
              <a:t>Seeing people as assets rather than objects or recipients.  Allowing for mistakes and different ways of doing things</a:t>
            </a:r>
            <a:r>
              <a:rPr lang="en-US" dirty="0" smtClean="0"/>
              <a:t>.</a:t>
            </a:r>
          </a:p>
          <a:p>
            <a:pPr marL="0" indent="0">
              <a:buNone/>
            </a:pPr>
            <a:r>
              <a:rPr lang="en-US" b="1" u="sng" dirty="0" smtClean="0"/>
              <a:t>Celebrating</a:t>
            </a:r>
            <a:r>
              <a:rPr lang="en-US" dirty="0" smtClean="0"/>
              <a:t> - </a:t>
            </a:r>
            <a:r>
              <a:rPr lang="en-US" dirty="0"/>
              <a:t>Recognizing progress and encouraging any step in that direction</a:t>
            </a:r>
            <a:r>
              <a:rPr lang="en-US" dirty="0" smtClean="0"/>
              <a:t>.</a:t>
            </a:r>
          </a:p>
          <a:p>
            <a:pPr marL="0" indent="0">
              <a:buNone/>
            </a:pPr>
            <a:r>
              <a:rPr lang="en-US" b="1" u="sng" dirty="0" smtClean="0"/>
              <a:t>Respecting</a:t>
            </a:r>
            <a:r>
              <a:rPr lang="en-US" dirty="0" smtClean="0"/>
              <a:t> - </a:t>
            </a:r>
            <a:r>
              <a:rPr lang="en-US" dirty="0"/>
              <a:t>Being willing to “get into the world” of another person.  The language of respect is, “What is your understanding of ______?  Let me be sure I understand what you feel.”</a:t>
            </a:r>
            <a:endParaRPr lang="en-US" b="1" u="sng" dirty="0"/>
          </a:p>
        </p:txBody>
      </p:sp>
    </p:spTree>
    <p:extLst>
      <p:ext uri="{BB962C8B-B14F-4D97-AF65-F5344CB8AC3E}">
        <p14:creationId xmlns:p14="http://schemas.microsoft.com/office/powerpoint/2010/main" val="218919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Five criteria of positive discipline</a:t>
            </a:r>
            <a:endParaRPr lang="en-US" sz="3600" dirty="0"/>
          </a:p>
        </p:txBody>
      </p:sp>
      <p:sp>
        <p:nvSpPr>
          <p:cNvPr id="3" name="Content Placeholder 2"/>
          <p:cNvSpPr>
            <a:spLocks noGrp="1"/>
          </p:cNvSpPr>
          <p:nvPr>
            <p:ph idx="1"/>
          </p:nvPr>
        </p:nvSpPr>
        <p:spPr>
          <a:xfrm>
            <a:off x="581192" y="2180496"/>
            <a:ext cx="11029615" cy="4361706"/>
          </a:xfrm>
        </p:spPr>
        <p:txBody>
          <a:bodyPr>
            <a:noAutofit/>
          </a:bodyPr>
          <a:lstStyle/>
          <a:p>
            <a:pPr marL="457200" indent="-457200">
              <a:buFont typeface="+mj-lt"/>
              <a:buAutoNum type="arabicPeriod"/>
            </a:pPr>
            <a:r>
              <a:rPr lang="en-US" sz="2400" dirty="0"/>
              <a:t>Helps children feel a sense of connection. (Belonging and significance)</a:t>
            </a:r>
          </a:p>
          <a:p>
            <a:pPr marL="457200" indent="-457200">
              <a:buFont typeface="+mj-lt"/>
              <a:buAutoNum type="arabicPeriod"/>
            </a:pPr>
            <a:r>
              <a:rPr lang="en-US" sz="2400" dirty="0"/>
              <a:t>Is mutually respectful and encouraging.  (Kind and firm at the same time)</a:t>
            </a:r>
          </a:p>
          <a:p>
            <a:pPr marL="457200" indent="-457200">
              <a:buFont typeface="+mj-lt"/>
              <a:buAutoNum type="arabicPeriod"/>
            </a:pPr>
            <a:r>
              <a:rPr lang="en-US" sz="2400" dirty="0"/>
              <a:t>Is effective long-term. (Considers what the child is thinking, feeling, learning, and deciding about himself and his world – and what to do in the future to survive or to thrive)</a:t>
            </a:r>
          </a:p>
          <a:p>
            <a:pPr marL="457200" indent="-457200">
              <a:buFont typeface="+mj-lt"/>
              <a:buAutoNum type="arabicPeriod"/>
            </a:pPr>
            <a:r>
              <a:rPr lang="en-US" sz="2400" dirty="0"/>
              <a:t>Teaches important social and life skills.  (Respect, concern for others, problem solving, and cooperation as well as the skills to contribute to the home, school or larger community)</a:t>
            </a:r>
          </a:p>
          <a:p>
            <a:pPr marL="457200" indent="-457200">
              <a:buFont typeface="+mj-lt"/>
              <a:buAutoNum type="arabicPeriod"/>
            </a:pPr>
            <a:r>
              <a:rPr lang="en-US" sz="2400" dirty="0"/>
              <a:t>Invites children to discover how capable they are. (Encourages the constructive person power and autonomy</a:t>
            </a:r>
            <a:r>
              <a:rPr lang="en-US" sz="2400" dirty="0" smtClean="0"/>
              <a:t>)</a:t>
            </a:r>
            <a:endParaRPr lang="en-US" sz="2400" dirty="0"/>
          </a:p>
        </p:txBody>
      </p:sp>
    </p:spTree>
    <p:extLst>
      <p:ext uri="{BB962C8B-B14F-4D97-AF65-F5344CB8AC3E}">
        <p14:creationId xmlns:p14="http://schemas.microsoft.com/office/powerpoint/2010/main" val="137024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43219" y="1847407"/>
            <a:ext cx="2655571" cy="3054530"/>
          </a:xfrm>
          <a:prstGeom prst="rect">
            <a:avLst/>
          </a:prstGeom>
        </p:spPr>
      </p:pic>
      <p:pic>
        <p:nvPicPr>
          <p:cNvPr id="7" name="Picture 6"/>
          <p:cNvPicPr>
            <a:picLocks noChangeAspect="1"/>
          </p:cNvPicPr>
          <p:nvPr/>
        </p:nvPicPr>
        <p:blipFill>
          <a:blip r:embed="rId4"/>
          <a:stretch>
            <a:fillRect/>
          </a:stretch>
        </p:blipFill>
        <p:spPr>
          <a:xfrm>
            <a:off x="4761817" y="1574447"/>
            <a:ext cx="2352675" cy="3600450"/>
          </a:xfrm>
          <a:prstGeom prst="rect">
            <a:avLst/>
          </a:prstGeom>
        </p:spPr>
      </p:pic>
      <p:pic>
        <p:nvPicPr>
          <p:cNvPr id="9" name="Picture 8"/>
          <p:cNvPicPr>
            <a:picLocks noChangeAspect="1"/>
          </p:cNvPicPr>
          <p:nvPr/>
        </p:nvPicPr>
        <p:blipFill>
          <a:blip r:embed="rId5"/>
          <a:stretch>
            <a:fillRect/>
          </a:stretch>
        </p:blipFill>
        <p:spPr>
          <a:xfrm>
            <a:off x="8277519" y="1574447"/>
            <a:ext cx="3067050" cy="3609975"/>
          </a:xfrm>
          <a:prstGeom prst="rect">
            <a:avLst/>
          </a:prstGeom>
        </p:spPr>
      </p:pic>
    </p:spTree>
    <p:extLst>
      <p:ext uri="{BB962C8B-B14F-4D97-AF65-F5344CB8AC3E}">
        <p14:creationId xmlns:p14="http://schemas.microsoft.com/office/powerpoint/2010/main" val="27260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4406" y="1604149"/>
            <a:ext cx="3997116" cy="3885759"/>
          </a:xfrm>
          <a:prstGeom prst="rect">
            <a:avLst/>
          </a:prstGeom>
        </p:spPr>
      </p:pic>
      <p:pic>
        <p:nvPicPr>
          <p:cNvPr id="4" name="Picture 3"/>
          <p:cNvPicPr>
            <a:picLocks noChangeAspect="1"/>
          </p:cNvPicPr>
          <p:nvPr/>
        </p:nvPicPr>
        <p:blipFill>
          <a:blip r:embed="rId4"/>
          <a:stretch>
            <a:fillRect/>
          </a:stretch>
        </p:blipFill>
        <p:spPr>
          <a:xfrm>
            <a:off x="7004901" y="1746804"/>
            <a:ext cx="2895600" cy="3600450"/>
          </a:xfrm>
          <a:prstGeom prst="rect">
            <a:avLst/>
          </a:prstGeom>
        </p:spPr>
      </p:pic>
    </p:spTree>
    <p:extLst>
      <p:ext uri="{BB962C8B-B14F-4D97-AF65-F5344CB8AC3E}">
        <p14:creationId xmlns:p14="http://schemas.microsoft.com/office/powerpoint/2010/main" val="424624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581192" y="1791093"/>
            <a:ext cx="11029615" cy="4930217"/>
          </a:xfrm>
        </p:spPr>
        <p:txBody>
          <a:bodyPr>
            <a:normAutofit/>
          </a:bodyPr>
          <a:lstStyle/>
          <a:p>
            <a:r>
              <a:rPr lang="en-US" sz="2800" dirty="0" smtClean="0"/>
              <a:t>Kelley </a:t>
            </a:r>
            <a:r>
              <a:rPr lang="en-US" sz="2800" dirty="0" err="1" smtClean="0"/>
              <a:t>Ransdell</a:t>
            </a:r>
            <a:endParaRPr lang="en-US" sz="2800" dirty="0" smtClean="0"/>
          </a:p>
          <a:p>
            <a:pPr marL="0" indent="0">
              <a:buNone/>
            </a:pPr>
            <a:r>
              <a:rPr lang="en-US" sz="2800" dirty="0"/>
              <a:t>	</a:t>
            </a:r>
            <a:r>
              <a:rPr lang="en-US" sz="2800" dirty="0" smtClean="0"/>
              <a:t>Superintendent,  Anchorage Independent School District</a:t>
            </a:r>
          </a:p>
          <a:p>
            <a:pPr marL="0" indent="0">
              <a:buNone/>
            </a:pPr>
            <a:r>
              <a:rPr lang="en-US" sz="2800" dirty="0"/>
              <a:t>	</a:t>
            </a:r>
            <a:r>
              <a:rPr lang="en-US" sz="2800" dirty="0" smtClean="0"/>
              <a:t>kelley.ransdell@anchorage.kyschools.us</a:t>
            </a:r>
          </a:p>
          <a:p>
            <a:pPr marL="0" indent="0">
              <a:buNone/>
            </a:pPr>
            <a:r>
              <a:rPr lang="en-US" sz="2800" dirty="0"/>
              <a:t>	</a:t>
            </a:r>
            <a:r>
              <a:rPr lang="en-US" sz="2800" dirty="0" smtClean="0"/>
              <a:t>502-245-8927</a:t>
            </a:r>
          </a:p>
          <a:p>
            <a:r>
              <a:rPr lang="en-US" sz="2800" dirty="0" smtClean="0"/>
              <a:t>Sara Wiles</a:t>
            </a:r>
          </a:p>
          <a:p>
            <a:pPr marL="0" indent="0">
              <a:buNone/>
            </a:pPr>
            <a:r>
              <a:rPr lang="en-US" sz="2800" dirty="0"/>
              <a:t>	</a:t>
            </a:r>
            <a:r>
              <a:rPr lang="en-US" sz="2800" dirty="0" smtClean="0"/>
              <a:t>School Counselor,  Anchorage Public School</a:t>
            </a:r>
          </a:p>
          <a:p>
            <a:pPr marL="0" indent="0">
              <a:buNone/>
            </a:pPr>
            <a:r>
              <a:rPr lang="en-US" sz="2800" dirty="0"/>
              <a:t>	</a:t>
            </a:r>
            <a:r>
              <a:rPr lang="en-US" sz="2800" dirty="0" smtClean="0"/>
              <a:t>sara.wiles@anchorage.kyschools.us</a:t>
            </a:r>
          </a:p>
          <a:p>
            <a:pPr marL="0" indent="0">
              <a:buNone/>
            </a:pPr>
            <a:r>
              <a:rPr lang="en-US" sz="2800" dirty="0"/>
              <a:t>	</a:t>
            </a:r>
            <a:r>
              <a:rPr lang="en-US" sz="2800" dirty="0" smtClean="0"/>
              <a:t>502-245-2121</a:t>
            </a:r>
            <a:endParaRPr lang="en-US" sz="2800" dirty="0"/>
          </a:p>
        </p:txBody>
      </p:sp>
    </p:spTree>
    <p:extLst>
      <p:ext uri="{BB962C8B-B14F-4D97-AF65-F5344CB8AC3E}">
        <p14:creationId xmlns:p14="http://schemas.microsoft.com/office/powerpoint/2010/main" val="121177056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1E7A820607B428A4D9F77975192DE" ma:contentTypeVersion="2" ma:contentTypeDescription="Create a new document." ma:contentTypeScope="" ma:versionID="f7b9f07c00b278329216cac00840c08f">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873753032221f58caa2d213f149a9f5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A6076FB-2CBB-44E3-8A9E-FBEA92B8C044}"/>
</file>

<file path=customXml/itemProps2.xml><?xml version="1.0" encoding="utf-8"?>
<ds:datastoreItem xmlns:ds="http://schemas.openxmlformats.org/officeDocument/2006/customXml" ds:itemID="{EBAF3B04-680F-4491-94E3-26CB48E87307}"/>
</file>

<file path=customXml/itemProps3.xml><?xml version="1.0" encoding="utf-8"?>
<ds:datastoreItem xmlns:ds="http://schemas.openxmlformats.org/officeDocument/2006/customXml" ds:itemID="{C7687A71-7AEF-450B-A91C-98BD63F7EFDF}"/>
</file>

<file path=docProps/app.xml><?xml version="1.0" encoding="utf-8"?>
<Properties xmlns="http://schemas.openxmlformats.org/officeDocument/2006/extended-properties" xmlns:vt="http://schemas.openxmlformats.org/officeDocument/2006/docPropsVTypes">
  <Template>TM03457464[[fn=Dividend]]</Template>
  <TotalTime>86</TotalTime>
  <Words>769</Words>
  <Application>Microsoft Office PowerPoint</Application>
  <PresentationFormat>Widescreen</PresentationFormat>
  <Paragraphs>63</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Gill Sans MT</vt:lpstr>
      <vt:lpstr>Wingdings 2</vt:lpstr>
      <vt:lpstr>Dividend</vt:lpstr>
      <vt:lpstr>Developing capable  young people</vt:lpstr>
      <vt:lpstr>Developing capable  young people</vt:lpstr>
      <vt:lpstr>Developing capable  young people</vt:lpstr>
      <vt:lpstr>The Significant seven</vt:lpstr>
      <vt:lpstr>Builders and Barriers</vt:lpstr>
      <vt:lpstr>Five criteria of positive discipline</vt:lpstr>
      <vt:lpstr>PowerPoint Presentation</vt:lpstr>
      <vt:lpstr>PowerPoint Presentation</vt:lpstr>
      <vt:lpstr>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capable young people</dc:title>
  <dc:creator>Master, Library</dc:creator>
  <cp:lastModifiedBy>Master, Library</cp:lastModifiedBy>
  <cp:revision>10</cp:revision>
  <dcterms:created xsi:type="dcterms:W3CDTF">2017-02-21T18:45:52Z</dcterms:created>
  <dcterms:modified xsi:type="dcterms:W3CDTF">2017-02-21T20:12:09Z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0x01010050F1E7A820607B428A4D9F77975192DE</vt:lpwstr>
  </property>
</Properties>
</file>