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7" r:id="rId5"/>
    <p:sldId id="270" r:id="rId6"/>
    <p:sldId id="269" r:id="rId7"/>
    <p:sldId id="273" r:id="rId8"/>
    <p:sldId id="272" r:id="rId9"/>
    <p:sldId id="265" r:id="rId10"/>
    <p:sldId id="266" r:id="rId11"/>
    <p:sldId id="271"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265" autoAdjust="0"/>
  </p:normalViewPr>
  <p:slideViewPr>
    <p:cSldViewPr>
      <p:cViewPr varScale="1">
        <p:scale>
          <a:sx n="52" d="100"/>
          <a:sy n="52" d="100"/>
        </p:scale>
        <p:origin x="1422" y="72"/>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1" Type="http://schemas.openxmlformats.org/officeDocument/2006/relationships/slide" Target="slides/slide7.xml"/><Relationship Id="rId6" Type="http://schemas.openxmlformats.org/officeDocument/2006/relationships/slide" Target="slides/slide2.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2/26/2017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2/26/2017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Core-Life is an elementary school program for building student character and enhancing school spirit, culture, and climate. This is the third year of Core-Life at Lincoln Elementary School.  In 2016- 2017, Core-Life will be taught in all classrooms.  It is our goal to teach our children core character essentials that will help them lead a productive and fulfilling life, without the need to turn to drugs, alcohol and tobacco.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Core Life lessons, we hope to teach our students how best to interact with one another at school, how to communicate effectively with adults, and how to build a positive reputation for themselves in our community.  When children are able to view themselves in a positive light, they are less likely to look to self-destructive coping mechanisms.  Core Life builds strong kids who can not only say “no” to the wrong things, but who can also say “yes” to the right things.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1</a:t>
            </a:fld>
            <a:endParaRPr lang="en-US"/>
          </a:p>
        </p:txBody>
      </p:sp>
    </p:spTree>
    <p:extLst>
      <p:ext uri="{BB962C8B-B14F-4D97-AF65-F5344CB8AC3E}">
        <p14:creationId xmlns:p14="http://schemas.microsoft.com/office/powerpoint/2010/main" val="223160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classroom into</a:t>
            </a:r>
            <a:r>
              <a:rPr lang="en-US" baseline="0" dirty="0" smtClean="0"/>
              <a:t> the </a:t>
            </a:r>
            <a:r>
              <a:rPr lang="en-US" baseline="0" dirty="0" smtClean="0"/>
              <a:t>community</a:t>
            </a:r>
          </a:p>
          <a:p>
            <a:r>
              <a:rPr lang="en-US" baseline="0" dirty="0" smtClean="0"/>
              <a:t>Results experienced at LES-</a:t>
            </a:r>
          </a:p>
          <a:p>
            <a:r>
              <a:rPr lang="en-US" baseline="0" dirty="0" smtClean="0"/>
              <a:t>                 	Greater growth increases in reading MAP scores in students who performed below grade level.</a:t>
            </a:r>
          </a:p>
          <a:p>
            <a:r>
              <a:rPr lang="en-US" baseline="0" dirty="0" smtClean="0"/>
              <a:t>                 	Students with previously higher numbers of maladaptive behaviors,  had significantly lower numbers of maladaptive behaviors after </a:t>
            </a:r>
            <a:r>
              <a:rPr lang="en-US" baseline="0" dirty="0" err="1" smtClean="0"/>
              <a:t>CoreLife</a:t>
            </a:r>
            <a:r>
              <a:rPr lang="en-US" baseline="0" dirty="0" smtClean="0"/>
              <a:t>.</a:t>
            </a:r>
          </a:p>
          <a:p>
            <a:r>
              <a:rPr lang="en-US" baseline="0" dirty="0" smtClean="0"/>
              <a:t>              	</a:t>
            </a:r>
            <a:r>
              <a:rPr lang="en-US" dirty="0" smtClean="0"/>
              <a:t>Teachers who</a:t>
            </a:r>
            <a:r>
              <a:rPr lang="en-US" baseline="0" dirty="0" smtClean="0"/>
              <a:t> are “all in” and teaching </a:t>
            </a:r>
            <a:r>
              <a:rPr lang="en-US" baseline="0" dirty="0" err="1" smtClean="0"/>
              <a:t>CoreLife</a:t>
            </a:r>
            <a:r>
              <a:rPr lang="en-US" baseline="0" dirty="0" smtClean="0"/>
              <a:t> weekly are more flexible, tolerant, and exhibit the traits more regularly than those who only teach to fulfill the requirement.</a:t>
            </a:r>
          </a:p>
          <a:p>
            <a:r>
              <a:rPr lang="en-US" baseline="0" dirty="0" smtClean="0"/>
              <a:t>	Behavior referrals are concrete teachable moments when students visit the office</a:t>
            </a:r>
            <a:r>
              <a:rPr lang="en-US" baseline="0" smtClean="0"/>
              <a:t>.    </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10</a:t>
            </a:fld>
            <a:endParaRPr lang="en-US"/>
          </a:p>
        </p:txBody>
      </p:sp>
    </p:spTree>
    <p:extLst>
      <p:ext uri="{BB962C8B-B14F-4D97-AF65-F5344CB8AC3E}">
        <p14:creationId xmlns:p14="http://schemas.microsoft.com/office/powerpoint/2010/main" val="55326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would mention the concept of "layering" - that is, to prevent substance use and other unhealthy behavior, we must start young and then implement subsequent booster shots or new programming that are developmentally appropriate for older students,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basic core character/resiliency development at the elementary level,  Generation Rx for other programs for middle school students and Drug Free Clubs  as an example for high school students  - Dayton Independent Schools is doing just that!  building developmentally appropriate program for all age levels. </a:t>
            </a:r>
          </a:p>
          <a:p>
            <a:endParaRPr lang="en-US" dirty="0" smtClean="0"/>
          </a:p>
          <a:p>
            <a:r>
              <a:rPr lang="en-US" dirty="0" smtClean="0"/>
              <a:t>According</a:t>
            </a:r>
            <a:r>
              <a:rPr lang="en-US" baseline="0" dirty="0" smtClean="0"/>
              <a:t> </a:t>
            </a:r>
            <a:r>
              <a:rPr lang="en-US" baseline="0" dirty="0" smtClean="0"/>
              <a:t>to the Partnership for Drug- Free Kids,</a:t>
            </a:r>
          </a:p>
          <a:p>
            <a:r>
              <a:rPr lang="en-US" dirty="0" smtClean="0"/>
              <a:t>4 common</a:t>
            </a:r>
            <a:r>
              <a:rPr lang="en-US" baseline="0" dirty="0" smtClean="0"/>
              <a:t> risk factors associated with teen drug and alcohol use.</a:t>
            </a:r>
          </a:p>
          <a:p>
            <a:r>
              <a:rPr lang="en-US" baseline="0" dirty="0" smtClean="0"/>
              <a:t>	- family history</a:t>
            </a:r>
          </a:p>
          <a:p>
            <a:r>
              <a:rPr lang="en-US" baseline="0" dirty="0" smtClean="0"/>
              <a:t>	- mental health issues</a:t>
            </a:r>
          </a:p>
          <a:p>
            <a:r>
              <a:rPr lang="en-US" baseline="0" dirty="0" smtClean="0"/>
              <a:t>	- trauma</a:t>
            </a:r>
          </a:p>
          <a:p>
            <a:r>
              <a:rPr lang="en-US" baseline="0" dirty="0" smtClean="0"/>
              <a:t>	- impulse control problems</a:t>
            </a:r>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2</a:t>
            </a:fld>
            <a:endParaRPr lang="en-US"/>
          </a:p>
        </p:txBody>
      </p:sp>
    </p:spTree>
    <p:extLst>
      <p:ext uri="{BB962C8B-B14F-4D97-AF65-F5344CB8AC3E}">
        <p14:creationId xmlns:p14="http://schemas.microsoft.com/office/powerpoint/2010/main" val="361182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Grades for which it is designed </a:t>
            </a:r>
          </a:p>
          <a:p>
            <a:r>
              <a:rPr lang="en-US" sz="1200" kern="1200" dirty="0" smtClean="0">
                <a:solidFill>
                  <a:schemeClr val="tx1"/>
                </a:solidFill>
                <a:effectLst/>
                <a:latin typeface="+mn-lt"/>
                <a:ea typeface="+mn-ea"/>
                <a:cs typeface="+mn-cs"/>
              </a:rPr>
              <a:t>-        How the program is incorporated into the curricula</a:t>
            </a:r>
          </a:p>
          <a:p>
            <a:r>
              <a:rPr lang="en-US" sz="1200" kern="1200" dirty="0" smtClean="0">
                <a:solidFill>
                  <a:schemeClr val="tx1"/>
                </a:solidFill>
                <a:effectLst/>
                <a:latin typeface="+mn-lt"/>
                <a:ea typeface="+mn-ea"/>
                <a:cs typeface="+mn-cs"/>
              </a:rPr>
              <a:t>-        How much time is required to present the curricula</a:t>
            </a:r>
          </a:p>
          <a:p>
            <a:r>
              <a:rPr lang="en-US" sz="1200" kern="1200" dirty="0" smtClean="0">
                <a:solidFill>
                  <a:schemeClr val="tx1"/>
                </a:solidFill>
                <a:effectLst/>
                <a:latin typeface="+mn-lt"/>
                <a:ea typeface="+mn-ea"/>
                <a:cs typeface="+mn-cs"/>
              </a:rPr>
              <a:t>-        Frequency of the program (daily, weekly or monthly)</a:t>
            </a:r>
          </a:p>
          <a:p>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159201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Duration of the program</a:t>
            </a:r>
          </a:p>
          <a:p>
            <a:r>
              <a:rPr lang="en-US" sz="1200" kern="1200" dirty="0" smtClean="0">
                <a:solidFill>
                  <a:schemeClr val="tx1"/>
                </a:solidFill>
                <a:effectLst/>
                <a:latin typeface="+mn-lt"/>
                <a:ea typeface="+mn-ea"/>
                <a:cs typeface="+mn-cs"/>
              </a:rPr>
              <a:t>-        How parents are engaged in the curricula</a:t>
            </a:r>
          </a:p>
          <a:p>
            <a:r>
              <a:rPr lang="en-US" sz="1200" kern="1200" dirty="0" smtClean="0">
                <a:solidFill>
                  <a:schemeClr val="tx1"/>
                </a:solidFill>
                <a:effectLst/>
                <a:latin typeface="+mn-lt"/>
                <a:ea typeface="+mn-ea"/>
                <a:cs typeface="+mn-cs"/>
              </a:rPr>
              <a:t>-        Who teaches the curricula</a:t>
            </a:r>
          </a:p>
          <a:p>
            <a:r>
              <a:rPr lang="en-US" sz="1200" kern="1200" dirty="0" smtClean="0">
                <a:solidFill>
                  <a:schemeClr val="tx1"/>
                </a:solidFill>
                <a:effectLst/>
                <a:latin typeface="+mn-lt"/>
                <a:ea typeface="+mn-ea"/>
                <a:cs typeface="+mn-cs"/>
              </a:rPr>
              <a:t>-        The amount of professional development required to train personnel</a:t>
            </a:r>
          </a:p>
          <a:p>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90052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 cost of the program</a:t>
            </a:r>
          </a:p>
          <a:p>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196277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intended outcomes and how they are measured</a:t>
            </a:r>
          </a:p>
          <a:p>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School wide expansion: age appropriate at each grade level.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Integrated in the student daily work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Showcased on announcements, in the halls, in the student agenda</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Parent Component Expansion- document sent quarterly to gather parent feedback as well as ways to integrate at home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Immediate rewards: stickers and recognition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 leadership through announcements and project based learning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Foundational to PBIS in 2017- 2018</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7</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classroom will spend at least 15 minutes per week examining a character trait.  The whole school will examine the same trait, at the same time.  Traits will be delivered through a series of “We can…” statements, in which classroom teachers creatively present opportunities for students to learn the weekly trait.  These lessons and opportunities will be presented and created in ways comfortable for each teacher and appropriate for each student.  Examples for each topic are available on the </a:t>
            </a:r>
            <a:r>
              <a:rPr lang="en-US" sz="1200" kern="1200" dirty="0" err="1" smtClean="0">
                <a:solidFill>
                  <a:schemeClr val="tx1"/>
                </a:solidFill>
                <a:effectLst/>
                <a:latin typeface="+mn-lt"/>
                <a:ea typeface="+mn-ea"/>
                <a:cs typeface="+mn-cs"/>
              </a:rPr>
              <a:t>CoreLife</a:t>
            </a:r>
            <a:r>
              <a:rPr lang="en-US" sz="1200" kern="1200" dirty="0" smtClean="0">
                <a:solidFill>
                  <a:schemeClr val="tx1"/>
                </a:solidFill>
                <a:effectLst/>
                <a:latin typeface="+mn-lt"/>
                <a:ea typeface="+mn-ea"/>
                <a:cs typeface="+mn-cs"/>
              </a:rPr>
              <a:t> One Note Drive, where the counselor and teachers will share resources specific for every character trait.  Each “We can…” statement is linked to a character trait, as outlined.</a:t>
            </a:r>
          </a:p>
          <a:p>
            <a:endParaRPr lang="en-US" dirty="0" smtClean="0"/>
          </a:p>
          <a:p>
            <a:r>
              <a:rPr lang="en-US" dirty="0" smtClean="0"/>
              <a:t>Tier 1: Universal</a:t>
            </a:r>
            <a:r>
              <a:rPr lang="en-US" baseline="0" dirty="0" smtClean="0"/>
              <a:t> Intervention for all students to build character traits.</a:t>
            </a:r>
          </a:p>
          <a:p>
            <a:r>
              <a:rPr lang="en-US" baseline="0" dirty="0" smtClean="0"/>
              <a:t>Tier 2: Small groups of students meet for remediation on any topic or trait that they are not mastering.  Counselor provides additional education and then works in the classroom with these remediated students and all others in order to reinforce the material and watch the traits in action.</a:t>
            </a:r>
            <a:r>
              <a:rPr lang="en-US" baseline="0" dirty="0"/>
              <a:t> </a:t>
            </a:r>
            <a:r>
              <a:rPr lang="en-US" baseline="0" dirty="0" smtClean="0"/>
              <a:t> </a:t>
            </a:r>
            <a:r>
              <a:rPr lang="en-US" baseline="0" dirty="0" err="1" smtClean="0"/>
              <a:t>Bibliotherapy</a:t>
            </a:r>
            <a:r>
              <a:rPr lang="en-US" baseline="0" dirty="0" smtClean="0"/>
              <a:t> is being used with intermediate student.  5</a:t>
            </a:r>
            <a:r>
              <a:rPr lang="en-US" baseline="30000" dirty="0" smtClean="0"/>
              <a:t>th</a:t>
            </a:r>
            <a:r>
              <a:rPr lang="en-US" baseline="0" dirty="0" smtClean="0"/>
              <a:t> grade girls are learning about peer relationship, relational aggression, and importance of appropriate social connections by reading Charlotte’s Web.</a:t>
            </a:r>
          </a:p>
          <a:p>
            <a:r>
              <a:rPr lang="en-US" baseline="0" dirty="0" smtClean="0"/>
              <a:t>Tier 3: Students are referred for school based mental therapy to address barriers in their personal lives that lead to destructive decisions.  Students with negative coping skills in Kindergarten, who never learn individualized healthy coping skills, seem more inclined to turn to negative coping as adults (i.e. self medication and destructive behaviors).</a:t>
            </a:r>
          </a:p>
          <a:p>
            <a:endParaRPr lang="en-US" baseline="0" dirty="0" smtClean="0"/>
          </a:p>
        </p:txBody>
      </p:sp>
      <p:sp>
        <p:nvSpPr>
          <p:cNvPr id="4" name="Slide Number Placeholder 3"/>
          <p:cNvSpPr>
            <a:spLocks noGrp="1"/>
          </p:cNvSpPr>
          <p:nvPr>
            <p:ph type="sldNum" sz="quarter" idx="10"/>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288285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t>Core Life builds strong kids who can not only say “no” to the wrong things, </a:t>
            </a:r>
          </a:p>
          <a:p>
            <a:pPr algn="l"/>
            <a:r>
              <a:rPr lang="en-US" sz="1200" dirty="0" smtClean="0"/>
              <a:t>but </a:t>
            </a:r>
            <a:r>
              <a:rPr lang="en-US" sz="1600" b="1" dirty="0" smtClean="0"/>
              <a:t>who can also say “yes” to the right things</a:t>
            </a:r>
            <a:r>
              <a:rPr lang="en-US" sz="1200" dirty="0" smtClean="0"/>
              <a:t>.</a:t>
            </a:r>
          </a:p>
          <a:p>
            <a:pPr algn="l"/>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2235521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smtClean="0"/>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smtClean="0"/>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smtClean="0"/>
              <a:t>Click to edit Master title style</a:t>
            </a:r>
            <a:endParaRPr lang="en-US"/>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2/26/2017</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2/26/2017</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2/26/2017</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825625"/>
            <a:ext cx="438912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2/26/2017</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2/26/2017</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2/26/2017</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2/26/2017</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2/26/2017</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2/26/2017</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2/26/2017</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CoreLife</a:t>
            </a:r>
            <a:r>
              <a:rPr lang="en-US" dirty="0"/>
              <a:t>: Build Yourself Strong</a:t>
            </a:r>
            <a:br>
              <a:rPr lang="en-US" dirty="0"/>
            </a:br>
            <a:endParaRPr lang="en-US" dirty="0"/>
          </a:p>
        </p:txBody>
      </p:sp>
      <p:sp>
        <p:nvSpPr>
          <p:cNvPr id="3" name="Subtitle 2"/>
          <p:cNvSpPr>
            <a:spLocks noGrp="1"/>
          </p:cNvSpPr>
          <p:nvPr>
            <p:ph type="subTitle" idx="1"/>
          </p:nvPr>
        </p:nvSpPr>
        <p:spPr>
          <a:xfrm>
            <a:off x="838200" y="2438400"/>
            <a:ext cx="7086600" cy="1905000"/>
          </a:xfrm>
        </p:spPr>
        <p:txBody>
          <a:bodyPr>
            <a:normAutofit fontScale="92500" lnSpcReduction="20000"/>
          </a:bodyPr>
          <a:lstStyle/>
          <a:p>
            <a:r>
              <a:rPr lang="en-US" dirty="0" smtClean="0"/>
              <a:t>Dayton Independent Schools</a:t>
            </a:r>
          </a:p>
          <a:p>
            <a:r>
              <a:rPr lang="en-US" dirty="0" smtClean="0"/>
              <a:t>Lincoln Elementary School</a:t>
            </a:r>
          </a:p>
          <a:p>
            <a:r>
              <a:rPr lang="en-US" dirty="0" smtClean="0"/>
              <a:t>Jay Brewer, Superintendent</a:t>
            </a:r>
          </a:p>
          <a:p>
            <a:r>
              <a:rPr lang="en-US" dirty="0" smtClean="0"/>
              <a:t>Heather Dragan, Principal</a:t>
            </a:r>
          </a:p>
          <a:p>
            <a:r>
              <a:rPr lang="en-US" dirty="0" smtClean="0"/>
              <a:t>Naomi Colliver, Counselor</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21" b="12421"/>
          <a:stretch>
            <a:fillRect/>
          </a:stretch>
        </p:blipFill>
        <p:spPr/>
      </p:pic>
      <p:pic>
        <p:nvPicPr>
          <p:cNvPr id="17" name="Picture Placeholder 16"/>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1553" b="11553"/>
          <a:stretch>
            <a:fillRect/>
          </a:stretch>
        </p:blipFill>
        <p:spPr/>
      </p:pic>
      <p:pic>
        <p:nvPicPr>
          <p:cNvPr id="15" name="Picture Placeholder 14"/>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1553" b="11553"/>
          <a:stretch>
            <a:fillRect/>
          </a:stretch>
        </p:blipFill>
        <p:spPr/>
      </p:pic>
      <p:pic>
        <p:nvPicPr>
          <p:cNvPr id="14" name="Picture Placeholder 13"/>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t="12398" b="12398"/>
          <a:stretch>
            <a:fillRect/>
          </a:stretch>
        </p:blipFill>
        <p:spPr/>
      </p:pic>
      <p:pic>
        <p:nvPicPr>
          <p:cNvPr id="19" name="Picture Placeholder 18"/>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11553" b="11553"/>
          <a:stretch>
            <a:fillRect/>
          </a:stretch>
        </p:blipFill>
        <p:spPr/>
      </p:pic>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Factors: The Intended Outcome</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72" r="272"/>
          <a:stretch>
            <a:fillRect/>
          </a:stretch>
        </p:blipFill>
        <p:spPr/>
      </p:pic>
      <p:sp>
        <p:nvSpPr>
          <p:cNvPr id="4" name="Text Placeholder 3"/>
          <p:cNvSpPr>
            <a:spLocks noGrp="1"/>
          </p:cNvSpPr>
          <p:nvPr>
            <p:ph type="body" sz="half" idx="2"/>
          </p:nvPr>
        </p:nvSpPr>
        <p:spPr>
          <a:xfrm>
            <a:off x="6705600" y="1874520"/>
            <a:ext cx="4495800" cy="3154680"/>
          </a:xfrm>
        </p:spPr>
        <p:txBody>
          <a:bodyPr>
            <a:normAutofit fontScale="92500" lnSpcReduction="20000"/>
          </a:bodyPr>
          <a:lstStyle/>
          <a:p>
            <a:r>
              <a:rPr lang="en-US" i="1" dirty="0" smtClean="0"/>
              <a:t>Family History: </a:t>
            </a:r>
            <a:r>
              <a:rPr lang="en-US" dirty="0" smtClean="0"/>
              <a:t/>
            </a:r>
            <a:br>
              <a:rPr lang="en-US" dirty="0" smtClean="0"/>
            </a:br>
            <a:r>
              <a:rPr lang="en-US" dirty="0" smtClean="0"/>
              <a:t>            	</a:t>
            </a:r>
            <a:r>
              <a:rPr lang="en-US" b="1" dirty="0" smtClean="0"/>
              <a:t>Respect, Empathy, Rules,               	Responsibility, Tolerance</a:t>
            </a:r>
            <a:r>
              <a:rPr lang="en-US" dirty="0" smtClean="0"/>
              <a:t/>
            </a:r>
            <a:br>
              <a:rPr lang="en-US" dirty="0" smtClean="0"/>
            </a:br>
            <a:endParaRPr lang="en-US" dirty="0" smtClean="0"/>
          </a:p>
          <a:p>
            <a:r>
              <a:rPr lang="en-US" i="1" dirty="0" smtClean="0"/>
              <a:t>Mental Health Issues:</a:t>
            </a:r>
            <a:r>
              <a:rPr lang="en-US" dirty="0"/>
              <a:t/>
            </a:r>
            <a:br>
              <a:rPr lang="en-US" dirty="0"/>
            </a:br>
            <a:r>
              <a:rPr lang="en-US" dirty="0" smtClean="0"/>
              <a:t>	</a:t>
            </a:r>
            <a:r>
              <a:rPr lang="en-US" b="1" dirty="0" smtClean="0"/>
              <a:t>Healthy Living, Moderation, 	</a:t>
            </a:r>
            <a:r>
              <a:rPr lang="en-US" b="1" dirty="0" smtClean="0"/>
              <a:t>Perseverance, Gratitude</a:t>
            </a:r>
            <a:r>
              <a:rPr lang="en-US" b="1" dirty="0"/>
              <a:t/>
            </a:r>
            <a:br>
              <a:rPr lang="en-US" b="1" dirty="0"/>
            </a:br>
            <a:endParaRPr lang="en-US" b="1" dirty="0" smtClean="0"/>
          </a:p>
          <a:p>
            <a:r>
              <a:rPr lang="en-US" i="1" dirty="0" smtClean="0"/>
              <a:t>Trauma:</a:t>
            </a:r>
            <a:r>
              <a:rPr lang="en-US" b="1" dirty="0" smtClean="0"/>
              <a:t/>
            </a:r>
            <a:br>
              <a:rPr lang="en-US" b="1" dirty="0" smtClean="0"/>
            </a:br>
            <a:r>
              <a:rPr lang="en-US" b="1" dirty="0" smtClean="0"/>
              <a:t>	Optimism, Honesty, Volunteering</a:t>
            </a:r>
            <a:r>
              <a:rPr lang="en-US" dirty="0" smtClean="0"/>
              <a:t/>
            </a:r>
            <a:br>
              <a:rPr lang="en-US" dirty="0" smtClean="0"/>
            </a:br>
            <a:endParaRPr lang="en-US" dirty="0" smtClean="0"/>
          </a:p>
          <a:p>
            <a:r>
              <a:rPr lang="en-US" i="1" dirty="0" smtClean="0"/>
              <a:t>Impulse Control:</a:t>
            </a:r>
            <a:r>
              <a:rPr lang="en-US" dirty="0" smtClean="0"/>
              <a:t/>
            </a:r>
            <a:br>
              <a:rPr lang="en-US" dirty="0" smtClean="0"/>
            </a:br>
            <a:r>
              <a:rPr lang="en-US" dirty="0" smtClean="0"/>
              <a:t>	</a:t>
            </a:r>
            <a:r>
              <a:rPr lang="en-US" b="1" dirty="0" smtClean="0"/>
              <a:t>Goals, Wisdom, Courtesy</a:t>
            </a:r>
          </a:p>
        </p:txBody>
      </p:sp>
    </p:spTree>
    <p:extLst>
      <p:ext uri="{BB962C8B-B14F-4D97-AF65-F5344CB8AC3E}">
        <p14:creationId xmlns:p14="http://schemas.microsoft.com/office/powerpoint/2010/main" val="16054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315200" cy="990600"/>
          </a:xfrm>
        </p:spPr>
        <p:txBody>
          <a:bodyPr/>
          <a:lstStyle/>
          <a:p>
            <a:r>
              <a:rPr lang="en-US" dirty="0" err="1"/>
              <a:t>CoreLife</a:t>
            </a:r>
            <a:r>
              <a:rPr lang="en-US" dirty="0"/>
              <a:t>: Program Details</a:t>
            </a:r>
          </a:p>
        </p:txBody>
      </p:sp>
      <p:sp>
        <p:nvSpPr>
          <p:cNvPr id="3" name="Text Placeholder 2"/>
          <p:cNvSpPr>
            <a:spLocks noGrp="1"/>
          </p:cNvSpPr>
          <p:nvPr>
            <p:ph type="body" idx="1"/>
          </p:nvPr>
        </p:nvSpPr>
        <p:spPr>
          <a:xfrm>
            <a:off x="3352800" y="1752600"/>
            <a:ext cx="5486400" cy="2819400"/>
          </a:xfrm>
        </p:spPr>
        <p:txBody>
          <a:bodyPr>
            <a:normAutofit fontScale="85000" lnSpcReduction="10000"/>
          </a:bodyPr>
          <a:lstStyle/>
          <a:p>
            <a:pPr lvl="0"/>
            <a:r>
              <a:rPr lang="en-US" b="1" i="1" dirty="0" smtClean="0"/>
              <a:t>Which grades are targeted with </a:t>
            </a:r>
            <a:r>
              <a:rPr lang="en-US" b="1" i="1" dirty="0" err="1" smtClean="0"/>
              <a:t>CoreLife</a:t>
            </a:r>
            <a:r>
              <a:rPr lang="en-US" b="1" i="1" dirty="0" smtClean="0"/>
              <a:t>?</a:t>
            </a:r>
          </a:p>
          <a:p>
            <a:pPr lvl="0"/>
            <a:r>
              <a:rPr lang="en-US" b="1" i="1" dirty="0" smtClean="0"/>
              <a:t>	Kindergarten-5/6</a:t>
            </a:r>
            <a:endParaRPr lang="en-US" b="1" dirty="0"/>
          </a:p>
          <a:p>
            <a:pPr lvl="0"/>
            <a:r>
              <a:rPr lang="en-US" b="1" i="1" dirty="0" smtClean="0"/>
              <a:t>How is </a:t>
            </a:r>
            <a:r>
              <a:rPr lang="en-US" b="1" i="1" dirty="0" err="1" smtClean="0"/>
              <a:t>CoreLife</a:t>
            </a:r>
            <a:r>
              <a:rPr lang="en-US" b="1" i="1" dirty="0" smtClean="0"/>
              <a:t> incorporated into the curricula?</a:t>
            </a:r>
          </a:p>
          <a:p>
            <a:pPr lvl="0"/>
            <a:r>
              <a:rPr lang="en-US" b="1" i="1" dirty="0" smtClean="0"/>
              <a:t>	School </a:t>
            </a:r>
            <a:r>
              <a:rPr lang="en-US" b="1" i="1" dirty="0"/>
              <a:t>Culture, Literature, Experiential </a:t>
            </a:r>
            <a:r>
              <a:rPr lang="en-US" b="1" i="1" dirty="0" smtClean="0"/>
              <a:t>	Learning</a:t>
            </a:r>
            <a:endParaRPr lang="en-US" b="1" dirty="0"/>
          </a:p>
          <a:p>
            <a:pPr lvl="0"/>
            <a:r>
              <a:rPr lang="en-US" b="1" i="1" dirty="0" smtClean="0"/>
              <a:t>How much time is required to present the curricula?</a:t>
            </a:r>
          </a:p>
          <a:p>
            <a:pPr lvl="0"/>
            <a:r>
              <a:rPr lang="en-US" b="1" i="1" dirty="0" smtClean="0"/>
              <a:t>	15- 20 </a:t>
            </a:r>
            <a:r>
              <a:rPr lang="en-US" b="1" i="1" dirty="0"/>
              <a:t>minutes </a:t>
            </a:r>
            <a:r>
              <a:rPr lang="en-US" b="1" i="1" dirty="0" smtClean="0"/>
              <a:t>weekly</a:t>
            </a:r>
            <a:endParaRPr lang="en-US" b="1" dirty="0"/>
          </a:p>
          <a:p>
            <a:endParaRPr lang="en-US" dirty="0"/>
          </a:p>
        </p:txBody>
      </p:sp>
    </p:spTree>
    <p:extLst>
      <p:ext uri="{BB962C8B-B14F-4D97-AF65-F5344CB8AC3E}">
        <p14:creationId xmlns:p14="http://schemas.microsoft.com/office/powerpoint/2010/main" val="144917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315200" cy="762000"/>
          </a:xfrm>
        </p:spPr>
        <p:txBody>
          <a:bodyPr/>
          <a:lstStyle/>
          <a:p>
            <a:r>
              <a:rPr lang="en-US" dirty="0" err="1"/>
              <a:t>CoreLife</a:t>
            </a:r>
            <a:r>
              <a:rPr lang="en-US" dirty="0"/>
              <a:t>: Program Details</a:t>
            </a:r>
          </a:p>
        </p:txBody>
      </p:sp>
      <p:sp>
        <p:nvSpPr>
          <p:cNvPr id="3" name="Text Placeholder 2"/>
          <p:cNvSpPr>
            <a:spLocks noGrp="1"/>
          </p:cNvSpPr>
          <p:nvPr>
            <p:ph type="body" idx="1"/>
          </p:nvPr>
        </p:nvSpPr>
        <p:spPr>
          <a:xfrm>
            <a:off x="3352800" y="1295400"/>
            <a:ext cx="5486400" cy="3886200"/>
          </a:xfrm>
        </p:spPr>
        <p:txBody>
          <a:bodyPr>
            <a:normAutofit/>
          </a:bodyPr>
          <a:lstStyle/>
          <a:p>
            <a:r>
              <a:rPr lang="en-US" sz="2000" b="1" i="1" dirty="0" smtClean="0"/>
              <a:t>What’s the duration of </a:t>
            </a:r>
            <a:r>
              <a:rPr lang="en-US" sz="2000" b="1" i="1" dirty="0" err="1" smtClean="0"/>
              <a:t>CoreLife</a:t>
            </a:r>
            <a:r>
              <a:rPr lang="en-US" sz="2000" b="1" i="1" dirty="0" smtClean="0"/>
              <a:t>?</a:t>
            </a:r>
          </a:p>
          <a:p>
            <a:r>
              <a:rPr lang="en-US" sz="2000" b="1" i="1" dirty="0"/>
              <a:t>	</a:t>
            </a:r>
            <a:r>
              <a:rPr lang="en-US" sz="2000" b="1" i="1" dirty="0" smtClean="0"/>
              <a:t>15- 20 weeks</a:t>
            </a:r>
          </a:p>
          <a:p>
            <a:r>
              <a:rPr lang="en-US" sz="2000" b="1" i="1" dirty="0" smtClean="0"/>
              <a:t>How are parents engaged in the curricula?</a:t>
            </a:r>
          </a:p>
          <a:p>
            <a:r>
              <a:rPr lang="en-US" sz="2000" b="1" i="1" dirty="0" smtClean="0"/>
              <a:t>	Fridge cards, newsletters per topic</a:t>
            </a:r>
          </a:p>
          <a:p>
            <a:r>
              <a:rPr lang="en-US" sz="2000" b="1" i="1" dirty="0" smtClean="0"/>
              <a:t>Who teaches </a:t>
            </a:r>
            <a:r>
              <a:rPr lang="en-US" sz="2000" b="1" i="1" dirty="0" err="1" smtClean="0"/>
              <a:t>CoreLife</a:t>
            </a:r>
            <a:r>
              <a:rPr lang="en-US" sz="2000" b="1" i="1" dirty="0" smtClean="0"/>
              <a:t>?</a:t>
            </a:r>
          </a:p>
          <a:p>
            <a:r>
              <a:rPr lang="en-US" sz="2000" b="1" i="1" dirty="0"/>
              <a:t>	</a:t>
            </a:r>
            <a:r>
              <a:rPr lang="en-US" sz="2000" b="1" i="1" dirty="0" smtClean="0"/>
              <a:t>Counselors and teachers deliver lessons</a:t>
            </a:r>
          </a:p>
          <a:p>
            <a:r>
              <a:rPr lang="en-US" sz="2000" b="1" i="1" dirty="0" smtClean="0"/>
              <a:t>What PD is required?</a:t>
            </a:r>
          </a:p>
          <a:p>
            <a:r>
              <a:rPr lang="en-US" sz="2000" b="1" i="1" dirty="0"/>
              <a:t>	</a:t>
            </a:r>
            <a:r>
              <a:rPr lang="en-US" sz="2000" b="1" i="1" dirty="0" smtClean="0"/>
              <a:t>Determined by each school</a:t>
            </a:r>
            <a:endParaRPr lang="en-US" sz="2000" b="1" i="1" dirty="0"/>
          </a:p>
        </p:txBody>
      </p:sp>
    </p:spTree>
    <p:extLst>
      <p:ext uri="{BB962C8B-B14F-4D97-AF65-F5344CB8AC3E}">
        <p14:creationId xmlns:p14="http://schemas.microsoft.com/office/powerpoint/2010/main" val="10229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Student</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2295" b="12295"/>
          <a:stretch>
            <a:fillRect/>
          </a:stretch>
        </p:blipFill>
        <p:spPr/>
      </p:pic>
      <p:sp>
        <p:nvSpPr>
          <p:cNvPr id="4" name="Text Placeholder 3"/>
          <p:cNvSpPr>
            <a:spLocks noGrp="1"/>
          </p:cNvSpPr>
          <p:nvPr>
            <p:ph type="body" sz="half" idx="2"/>
          </p:nvPr>
        </p:nvSpPr>
        <p:spPr>
          <a:xfrm>
            <a:off x="7086600" y="762000"/>
            <a:ext cx="4191000" cy="4166235"/>
          </a:xfrm>
        </p:spPr>
        <p:txBody>
          <a:bodyPr>
            <a:noAutofit/>
          </a:bodyPr>
          <a:lstStyle/>
          <a:p>
            <a:r>
              <a:rPr lang="en-US" dirty="0" smtClean="0"/>
              <a:t>K-2</a:t>
            </a:r>
            <a:r>
              <a:rPr lang="en-US" dirty="0"/>
              <a:t>: .50 per </a:t>
            </a:r>
            <a:r>
              <a:rPr lang="en-US" dirty="0" smtClean="0"/>
              <a:t>topic</a:t>
            </a:r>
            <a:r>
              <a:rPr lang="en-US" dirty="0"/>
              <a:t/>
            </a:r>
            <a:br>
              <a:rPr lang="en-US" dirty="0"/>
            </a:br>
            <a:r>
              <a:rPr lang="en-US" dirty="0" smtClean="0"/>
              <a:t>3-4th </a:t>
            </a:r>
            <a:r>
              <a:rPr lang="en-US" dirty="0"/>
              <a:t>grade:  $1 per </a:t>
            </a:r>
            <a:r>
              <a:rPr lang="en-US" dirty="0" smtClean="0"/>
              <a:t>topic</a:t>
            </a:r>
            <a:r>
              <a:rPr lang="en-US" dirty="0"/>
              <a:t/>
            </a:r>
            <a:br>
              <a:rPr lang="en-US" dirty="0"/>
            </a:br>
            <a:r>
              <a:rPr lang="en-US" dirty="0"/>
              <a:t>5-6th grade:  $10 </a:t>
            </a:r>
            <a:r>
              <a:rPr lang="en-US" dirty="0" smtClean="0"/>
              <a:t>per book</a:t>
            </a:r>
            <a:r>
              <a:rPr lang="en-US" dirty="0"/>
              <a:t/>
            </a:r>
            <a:br>
              <a:rPr lang="en-US" dirty="0"/>
            </a:br>
            <a:r>
              <a:rPr lang="en-US" dirty="0"/>
              <a:t> </a:t>
            </a:r>
            <a:br>
              <a:rPr lang="en-US" dirty="0"/>
            </a:br>
            <a:r>
              <a:rPr lang="en-US" dirty="0"/>
              <a:t> </a:t>
            </a:r>
            <a:br>
              <a:rPr lang="en-US" dirty="0"/>
            </a:br>
            <a:r>
              <a:rPr lang="en-US" dirty="0"/>
              <a:t>To implement K-6 for one year it would be about $8,000 which would include all student/parent/teacher materials, implementation manual, training, technical assistance, and evaluation materials.  </a:t>
            </a:r>
            <a:endParaRPr lang="en-US" dirty="0" smtClean="0"/>
          </a:p>
          <a:p>
            <a:r>
              <a:rPr lang="en-US" dirty="0"/>
              <a:t/>
            </a:r>
            <a:br>
              <a:rPr lang="en-US" dirty="0"/>
            </a:br>
            <a:r>
              <a:rPr lang="en-US" dirty="0"/>
              <a:t>Potential for a licensing fee for printing materials at schools– all in an effort to make </a:t>
            </a:r>
            <a:r>
              <a:rPr lang="en-US" dirty="0" err="1"/>
              <a:t>CoreLife</a:t>
            </a:r>
            <a:r>
              <a:rPr lang="en-US" dirty="0"/>
              <a:t> as cost effective for schools as possible</a:t>
            </a:r>
            <a:r>
              <a:rPr lang="en-US" dirty="0" smtClean="0"/>
              <a:t>.</a:t>
            </a:r>
            <a:endParaRPr lang="en-US" dirty="0"/>
          </a:p>
        </p:txBody>
      </p:sp>
    </p:spTree>
    <p:extLst>
      <p:ext uri="{BB962C8B-B14F-4D97-AF65-F5344CB8AC3E}">
        <p14:creationId xmlns:p14="http://schemas.microsoft.com/office/powerpoint/2010/main" val="25701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12295" b="12295"/>
          <a:stretch>
            <a:fillRect/>
          </a:stretch>
        </p:blipFill>
        <p:spPr/>
      </p:pic>
      <p:sp>
        <p:nvSpPr>
          <p:cNvPr id="2" name="Title 1"/>
          <p:cNvSpPr>
            <a:spLocks noGrp="1"/>
          </p:cNvSpPr>
          <p:nvPr>
            <p:ph type="title"/>
          </p:nvPr>
        </p:nvSpPr>
        <p:spPr/>
        <p:txBody>
          <a:bodyPr/>
          <a:lstStyle/>
          <a:p>
            <a:r>
              <a:rPr lang="en-US" dirty="0" err="1" smtClean="0"/>
              <a:t>CoreLife</a:t>
            </a:r>
            <a:r>
              <a:rPr lang="en-US" dirty="0" smtClean="0"/>
              <a:t>: Measured Outcomes</a:t>
            </a:r>
            <a:endParaRPr lang="en-US" dirty="0"/>
          </a:p>
        </p:txBody>
      </p:sp>
      <p:sp>
        <p:nvSpPr>
          <p:cNvPr id="3" name="Text Placeholder 2"/>
          <p:cNvSpPr>
            <a:spLocks noGrp="1"/>
          </p:cNvSpPr>
          <p:nvPr>
            <p:ph type="body" sz="half" idx="2"/>
          </p:nvPr>
        </p:nvSpPr>
        <p:spPr>
          <a:xfrm>
            <a:off x="7010400" y="838200"/>
            <a:ext cx="4572000" cy="3973830"/>
          </a:xfrm>
        </p:spPr>
        <p:txBody>
          <a:bodyPr>
            <a:normAutofit/>
          </a:bodyPr>
          <a:lstStyle/>
          <a:p>
            <a:pPr marL="285750" indent="-285750">
              <a:buFont typeface="Arial" panose="020B0604020202020204" pitchFamily="34" charset="0"/>
              <a:buChar char="•"/>
            </a:pPr>
            <a:r>
              <a:rPr lang="en-US" dirty="0" smtClean="0"/>
              <a:t>Students</a:t>
            </a:r>
            <a:r>
              <a:rPr lang="en-US" dirty="0"/>
              <a:t>' Academic Motivation</a:t>
            </a:r>
          </a:p>
          <a:p>
            <a:pPr marL="285750" lvl="0" indent="-285750">
              <a:buFont typeface="Arial" panose="020B0604020202020204" pitchFamily="34" charset="0"/>
              <a:buChar char="•"/>
            </a:pPr>
            <a:r>
              <a:rPr lang="en-US" dirty="0"/>
              <a:t>Students' School Connectedness</a:t>
            </a:r>
          </a:p>
          <a:p>
            <a:pPr marL="285750" lvl="0" indent="-285750">
              <a:buFont typeface="Arial" panose="020B0604020202020204" pitchFamily="34" charset="0"/>
              <a:buChar char="•"/>
            </a:pPr>
            <a:r>
              <a:rPr lang="en-US" dirty="0"/>
              <a:t>Bullying</a:t>
            </a:r>
          </a:p>
          <a:p>
            <a:pPr marL="285750" lvl="0" indent="-285750">
              <a:buFont typeface="Arial" panose="020B0604020202020204" pitchFamily="34" charset="0"/>
              <a:buChar char="•"/>
            </a:pPr>
            <a:r>
              <a:rPr lang="en-US" dirty="0"/>
              <a:t>Diversity</a:t>
            </a:r>
          </a:p>
          <a:p>
            <a:pPr marL="285750" lvl="0" indent="-285750">
              <a:buFont typeface="Arial" panose="020B0604020202020204" pitchFamily="34" charset="0"/>
              <a:buChar char="•"/>
            </a:pPr>
            <a:r>
              <a:rPr lang="en-US" dirty="0"/>
              <a:t>Teachers' perceptions of school climate</a:t>
            </a:r>
          </a:p>
          <a:p>
            <a:pPr marL="285750" lvl="0" indent="-285750">
              <a:buFont typeface="Arial" panose="020B0604020202020204" pitchFamily="34" charset="0"/>
              <a:buChar char="•"/>
            </a:pPr>
            <a:r>
              <a:rPr lang="en-US" dirty="0"/>
              <a:t>Teacher/staff commitment</a:t>
            </a:r>
          </a:p>
          <a:p>
            <a:pPr marL="285750" lvl="0" indent="-285750">
              <a:buFont typeface="Arial" panose="020B0604020202020204" pitchFamily="34" charset="0"/>
              <a:buChar char="•"/>
            </a:pPr>
            <a:r>
              <a:rPr lang="en-US" dirty="0"/>
              <a:t>Students' strengths and difficulties in the classroom and with peers</a:t>
            </a:r>
          </a:p>
          <a:p>
            <a:pPr marL="285750" lvl="0" indent="-285750">
              <a:buFont typeface="Arial" panose="020B0604020202020204" pitchFamily="34" charset="0"/>
              <a:buChar char="•"/>
            </a:pPr>
            <a:r>
              <a:rPr lang="en-US" dirty="0"/>
              <a:t>How do students feel, think, or act at school, especially with other students</a:t>
            </a:r>
          </a:p>
          <a:p>
            <a:endParaRPr lang="en-US" dirty="0"/>
          </a:p>
        </p:txBody>
      </p:sp>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err="1" smtClean="0"/>
              <a:t>CoreLife</a:t>
            </a:r>
            <a:r>
              <a:rPr lang="en-US" dirty="0" smtClean="0"/>
              <a:t> at Lincoln: School wide implementation</a:t>
            </a:r>
            <a:endParaRPr lang="en-US" dirty="0"/>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338" b="11338"/>
          <a:stretch>
            <a:fillRect/>
          </a:stretch>
        </p:blipFill>
        <p:spPr/>
      </p:pic>
      <p:pic>
        <p:nvPicPr>
          <p:cNvPr id="12" name="Picture Placeholder 11"/>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1338" b="11338"/>
          <a:stretch>
            <a:fillRect/>
          </a:stretch>
        </p:blipFill>
        <p:spPr/>
      </p:pic>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321" b="5321"/>
          <a:stretch>
            <a:fillRect/>
          </a:stretch>
        </p:blipFill>
        <p:spPr/>
      </p:pic>
      <p:sp>
        <p:nvSpPr>
          <p:cNvPr id="4" name="Text Placeholder 3"/>
          <p:cNvSpPr>
            <a:spLocks noGrp="1"/>
          </p:cNvSpPr>
          <p:nvPr>
            <p:ph type="body" sz="quarter" idx="14"/>
          </p:nvPr>
        </p:nvSpPr>
        <p:spPr/>
        <p:txBody>
          <a:bodyPr>
            <a:normAutofit fontScale="92500" lnSpcReduction="20000"/>
          </a:bodyPr>
          <a:lstStyle/>
          <a:p>
            <a:r>
              <a:rPr lang="en-US" dirty="0" smtClean="0"/>
              <a:t>Lesson Plan for Counselor/ Teacher</a:t>
            </a:r>
            <a:endParaRPr lang="en-US" dirty="0"/>
          </a:p>
        </p:txBody>
      </p:sp>
      <p:pic>
        <p:nvPicPr>
          <p:cNvPr id="8" name="Picture Placeholder 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3652" r="13652"/>
          <a:stretch>
            <a:fillRect/>
          </a:stretch>
        </p:blipFill>
        <p:spPr/>
      </p:pic>
      <p:sp>
        <p:nvSpPr>
          <p:cNvPr id="6" name="Text Placeholder 5"/>
          <p:cNvSpPr>
            <a:spLocks noGrp="1"/>
          </p:cNvSpPr>
          <p:nvPr>
            <p:ph type="body" sz="quarter" idx="16"/>
          </p:nvPr>
        </p:nvSpPr>
        <p:spPr/>
        <p:txBody>
          <a:bodyPr/>
          <a:lstStyle/>
          <a:p>
            <a:r>
              <a:rPr lang="en-US" dirty="0" smtClean="0"/>
              <a:t>Vinyl Banners in the Cafeteria</a:t>
            </a:r>
            <a:endParaRPr lang="en-US" dirty="0"/>
          </a:p>
        </p:txBody>
      </p:sp>
    </p:spTree>
    <p:extLst>
      <p:ext uri="{BB962C8B-B14F-4D97-AF65-F5344CB8AC3E}">
        <p14:creationId xmlns:p14="http://schemas.microsoft.com/office/powerpoint/2010/main" val="252918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028581" y="5562600"/>
            <a:ext cx="8104082" cy="914400"/>
          </a:xfrm>
        </p:spPr>
        <p:txBody>
          <a:bodyPr>
            <a:normAutofit/>
          </a:bodyPr>
          <a:lstStyle/>
          <a:p>
            <a:pPr algn="ctr"/>
            <a:r>
              <a:rPr lang="en-US" sz="1800" dirty="0"/>
              <a:t>Core Life builds strong kids who can not only say “no” to the wrong things, </a:t>
            </a:r>
            <a:endParaRPr lang="en-US" sz="1800" dirty="0" smtClean="0"/>
          </a:p>
          <a:p>
            <a:pPr algn="ctr"/>
            <a:r>
              <a:rPr lang="en-US" sz="1800" dirty="0" smtClean="0"/>
              <a:t>but </a:t>
            </a:r>
            <a:r>
              <a:rPr lang="en-US" sz="2400" b="1" dirty="0"/>
              <a:t>who can also say “yes” to the right things</a:t>
            </a:r>
            <a:r>
              <a:rPr lang="en-US" sz="1800" dirty="0"/>
              <a:t>.</a:t>
            </a: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80" r="1280"/>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8147" b="8147"/>
          <a:stretch>
            <a:fillRect/>
          </a:stretch>
        </p:blipFill>
        <p:spPr/>
      </p:pic>
      <p:pic>
        <p:nvPicPr>
          <p:cNvPr id="14" name="Picture Placeholder 13"/>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8147" b="8147"/>
          <a:stretch>
            <a:fillRect/>
          </a:stretch>
        </p:blipFill>
        <p:spPr/>
      </p:pic>
    </p:spTree>
    <p:extLst>
      <p:ext uri="{BB962C8B-B14F-4D97-AF65-F5344CB8AC3E}">
        <p14:creationId xmlns:p14="http://schemas.microsoft.com/office/powerpoint/2010/main" val="2560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DE8BD18C-BB6B-4682-868D-83DA48E4EB75}" vid="{737B1A93-DF05-4E1D-9B85-4E3AAA23E5A4}"/>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Nintex conditional workflow start</Name>
    <Synchronization>Synchronous</Synchronization>
    <Type>10001</Type>
    <SequenceNumber>50000</SequenceNumber>
    <Assembly>Nintex.Workflow, Version=1.0.0.0, Culture=neutral, PublicKeyToken=913f6bae0ca5ae12</Assembly>
    <Class>Nintex.Workflow.ConditionalWorkflowStartReceiver</Class>
    <Data>635145043804118133</Data>
    <Filter/>
  </Receiver>
  <Receiver>
    <Name>Nintex conditional workflow start</Name>
    <Synchronization>Synchronous</Synchronization>
    <Type>10002</Type>
    <SequenceNumber>50000</SequenceNumber>
    <Assembly>Nintex.Workflow, Version=1.0.0.0, Culture=neutral, PublicKeyToken=913f6bae0ca5ae12</Assembly>
    <Class>Nintex.Workflow.ConditionalWorkflowStartReceiver</Class>
    <Data>635145043804118133</Data>
    <Filter/>
  </Receiver>
  <Receiver>
    <Name>Nintex conditional workflow start</Name>
    <Synchronization>Synchronous</Synchronization>
    <Type>2</Type>
    <SequenceNumber>50000</SequenceNumber>
    <Assembly>Nintex.Workflow, Version=1.0.0.0, Culture=neutral, PublicKeyToken=913f6bae0ca5ae12</Assembly>
    <Class>Nintex.Workflow.ConditionalWorkflowStartReceiver</Class>
    <Data>635145043804118133</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0F1E7A820607B428A4D9F77975192DE" ma:contentTypeVersion="2" ma:contentTypeDescription="Create a new document." ma:contentTypeScope="" ma:versionID="f7b9f07c00b278329216cac00840c08f">
  <xsd:schema xmlns:xsd="http://www.w3.org/2001/XMLSchema" xmlns:xs="http://www.w3.org/2001/XMLSchema" xmlns:p="http://schemas.microsoft.com/office/2006/metadata/properties" xmlns:ns1="http://schemas.microsoft.com/sharepoint/v3" xmlns:ns2="9d98fa39-7fbd-4685-a488-797cac822720" targetNamespace="http://schemas.microsoft.com/office/2006/metadata/properties" ma:root="true" ma:fieldsID="873753032221f58caa2d213f149a9f5b" ns1:_="" ns2:_="">
    <xsd:import namespace="http://schemas.microsoft.com/sharepoint/v3"/>
    <xsd:import namespace="9d98fa39-7fbd-4685-a488-797cac82272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98fa39-7fbd-4685-a488-797cac8227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489562-232A-42CF-8B21-9EDC05DCE63D}"/>
</file>

<file path=customXml/itemProps2.xml><?xml version="1.0" encoding="utf-8"?>
<ds:datastoreItem xmlns:ds="http://schemas.openxmlformats.org/officeDocument/2006/customXml" ds:itemID="{81245F83-0AD3-49DC-A9FB-959FC8F030AC}"/>
</file>

<file path=customXml/itemProps3.xml><?xml version="1.0" encoding="utf-8"?>
<ds:datastoreItem xmlns:ds="http://schemas.openxmlformats.org/officeDocument/2006/customXml" ds:itemID="{1DA15C6C-6BB6-4DB6-B7D6-7F14EAB2CC5C}"/>
</file>

<file path=customXml/itemProps4.xml><?xml version="1.0" encoding="utf-8"?>
<ds:datastoreItem xmlns:ds="http://schemas.openxmlformats.org/officeDocument/2006/customXml" ds:itemID="{9EDF6667-B669-49A4-BBE6-2132BA71C0C7}"/>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3311</TotalTime>
  <Words>640</Words>
  <Application>Microsoft Office PowerPoint</Application>
  <PresentationFormat>Widescreen</PresentationFormat>
  <Paragraphs>98</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Children Friends 16x9</vt:lpstr>
      <vt:lpstr>CoreLife: Build Yourself Strong </vt:lpstr>
      <vt:lpstr>Protective Factors: The Intended Outcome</vt:lpstr>
      <vt:lpstr>CoreLife: Program Details</vt:lpstr>
      <vt:lpstr>CoreLife: Program Details</vt:lpstr>
      <vt:lpstr>Cost Per Student</vt:lpstr>
      <vt:lpstr>CoreLife: Measured Outcomes</vt:lpstr>
      <vt:lpstr>CoreLife at Lincoln: School wide implementation</vt:lpstr>
      <vt:lpstr>PowerPoint Presentation</vt:lpstr>
      <vt:lpstr>PowerPoint Presentation</vt:lpstr>
      <vt:lpstr>PowerPoint Presentation</vt:lpstr>
    </vt:vector>
  </TitlesOfParts>
  <Company>Dayton Independent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Colliver, Naomi - Lincoln Elementary Guidance Counselor</dc:creator>
  <cp:keywords/>
  <cp:lastModifiedBy>Naomi</cp:lastModifiedBy>
  <cp:revision>20</cp:revision>
  <dcterms:created xsi:type="dcterms:W3CDTF">2017-02-07T18:10:58Z</dcterms:created>
  <dcterms:modified xsi:type="dcterms:W3CDTF">2017-02-26T18:15:03Z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0x01010050F1E7A820607B428A4D9F77975192DE</vt:lpwstr>
  </property>
</Properties>
</file>