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6" r:id="rId3"/>
    <p:sldId id="256" r:id="rId4"/>
    <p:sldId id="257" r:id="rId5"/>
    <p:sldId id="258" r:id="rId6"/>
    <p:sldId id="259" r:id="rId7"/>
    <p:sldId id="264" r:id="rId8"/>
    <p:sldId id="262" r:id="rId9"/>
    <p:sldId id="261" r:id="rId10"/>
    <p:sldId id="263" r:id="rId11"/>
    <p:sldId id="268" r:id="rId12"/>
    <p:sldId id="267" r:id="rId13"/>
    <p:sldId id="265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73" d="100"/>
          <a:sy n="73" d="100"/>
        </p:scale>
        <p:origin x="-4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169E86-9F82-4D48-A6EF-9ECBF7F01C58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F19ABF-E405-466F-82C9-5BA03DDD6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imgres?imgurl=http://topnews.in/health/files/Misbehaving-kids.jpg&amp;imgrefurl=http://www.topnews.in/health/general/health?page=5&amp;usg=__SsGnhxjB9KE90a4uZgkWUCUc_dU=&amp;h=427&amp;w=640&amp;sz=52&amp;hl=en&amp;start=3&amp;itbs=1&amp;tbnid=lh73fM8WTRPiZM:&amp;tbnh=91&amp;tbnw=137&amp;prev=/images?q=behavior+kids&amp;hl=en&amp;gbv=2&amp;tbs=isch: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topnews.in/health/files/Misbehaving-kids.j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Behavior Instructional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School-wide Positive </a:t>
            </a:r>
            <a:r>
              <a:rPr lang="en-US" dirty="0" smtClean="0"/>
              <a:t>Support </a:t>
            </a:r>
            <a:r>
              <a:rPr lang="en-US" smtClean="0"/>
              <a:t>for Grades K-12</a:t>
            </a:r>
            <a:endParaRPr lang="en-US" dirty="0" smtClean="0"/>
          </a:p>
          <a:p>
            <a:r>
              <a:rPr lang="en-US" dirty="0" smtClean="0"/>
              <a:t>Learning Behavior Expectations</a:t>
            </a:r>
          </a:p>
          <a:p>
            <a:r>
              <a:rPr lang="en-US" dirty="0" smtClean="0"/>
              <a:t>Maintaining a conducive environment for learning</a:t>
            </a:r>
          </a:p>
          <a:p>
            <a:r>
              <a:rPr lang="en-US" dirty="0" smtClean="0"/>
              <a:t>Instructing students in appropriate behavior across physical locations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Additional Supports for Students not Meeting Behavioral Expectations to remain in the general learning environment</a:t>
            </a:r>
          </a:p>
          <a:p>
            <a:r>
              <a:rPr lang="en-US" dirty="0" smtClean="0"/>
              <a:t>Check &amp; Connect (intermediate support)</a:t>
            </a:r>
          </a:p>
          <a:p>
            <a:r>
              <a:rPr lang="en-US" dirty="0" smtClean="0"/>
              <a:t>PASS (intensive support)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PASS?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of PASS</a:t>
            </a:r>
          </a:p>
          <a:p>
            <a:pPr lvl="1"/>
            <a:r>
              <a:rPr lang="en-US" sz="2800" dirty="0"/>
              <a:t>Academic and behavioral success</a:t>
            </a:r>
          </a:p>
          <a:p>
            <a:pPr lvl="1"/>
            <a:r>
              <a:rPr lang="en-US" sz="2800" dirty="0"/>
              <a:t>Dignity and respect</a:t>
            </a:r>
          </a:p>
          <a:p>
            <a:pPr lvl="1"/>
            <a:r>
              <a:rPr lang="en-US" sz="2800" dirty="0"/>
              <a:t>Collaboration team efforts </a:t>
            </a:r>
          </a:p>
          <a:p>
            <a:pPr lvl="1"/>
            <a:r>
              <a:rPr lang="en-US" sz="2800" dirty="0"/>
              <a:t>Helping students develop adaptive and socially acceptable behaviors</a:t>
            </a:r>
          </a:p>
          <a:p>
            <a:pPr lvl="1"/>
            <a:r>
              <a:rPr lang="en-US" sz="2800" dirty="0"/>
              <a:t>The student is provided a reasonable chance to succeed</a:t>
            </a:r>
          </a:p>
          <a:p>
            <a:endParaRPr lang="en-US" dirty="0"/>
          </a:p>
        </p:txBody>
      </p:sp>
      <p:pic>
        <p:nvPicPr>
          <p:cNvPr id="148484" name="Picture 4" descr="Father-and-child-holding-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447800"/>
            <a:ext cx="1828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Goal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hlink"/>
                </a:solidFill>
              </a:rPr>
              <a:t>With assistance from highly trained staff</a:t>
            </a:r>
            <a:r>
              <a:rPr lang="en-US" sz="3600" dirty="0"/>
              <a:t>, educate behavior students in the general education classroom so they may be able to learn, demonstrate, and continually practice the crucial skills required to </a:t>
            </a:r>
            <a:r>
              <a:rPr lang="en-US" sz="3600" dirty="0" smtClean="0"/>
              <a:t>be </a:t>
            </a:r>
            <a:r>
              <a:rPr lang="en-US" sz="3600" dirty="0">
                <a:solidFill>
                  <a:schemeClr val="hlink"/>
                </a:solidFill>
              </a:rPr>
              <a:t>productive </a:t>
            </a:r>
            <a:r>
              <a:rPr lang="en-US" sz="3600" dirty="0" smtClean="0"/>
              <a:t>citizens of our Commonwealth.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14400" y="2362200"/>
            <a:ext cx="7315200" cy="3552825"/>
            <a:chOff x="1008" y="1488"/>
            <a:chExt cx="4176" cy="2304"/>
          </a:xfrm>
        </p:grpSpPr>
        <p:sp>
          <p:nvSpPr>
            <p:cNvPr id="210950" name="Oval 4"/>
            <p:cNvSpPr>
              <a:spLocks noChangeArrowheads="1"/>
            </p:cNvSpPr>
            <p:nvPr/>
          </p:nvSpPr>
          <p:spPr bwMode="auto">
            <a:xfrm>
              <a:off x="1008" y="1488"/>
              <a:ext cx="384" cy="43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210951" name="Oval 5"/>
            <p:cNvSpPr>
              <a:spLocks noChangeArrowheads="1"/>
            </p:cNvSpPr>
            <p:nvPr/>
          </p:nvSpPr>
          <p:spPr bwMode="auto">
            <a:xfrm>
              <a:off x="1008" y="2160"/>
              <a:ext cx="384" cy="43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0952" name="Oval 6"/>
            <p:cNvSpPr>
              <a:spLocks noChangeArrowheads="1"/>
            </p:cNvSpPr>
            <p:nvPr/>
          </p:nvSpPr>
          <p:spPr bwMode="auto">
            <a:xfrm>
              <a:off x="1008" y="2784"/>
              <a:ext cx="384" cy="43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10953" name="Oval 7"/>
            <p:cNvSpPr>
              <a:spLocks noChangeArrowheads="1"/>
            </p:cNvSpPr>
            <p:nvPr/>
          </p:nvSpPr>
          <p:spPr bwMode="auto">
            <a:xfrm>
              <a:off x="1008" y="3360"/>
              <a:ext cx="384" cy="43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0954" name="Text Box 8"/>
            <p:cNvSpPr txBox="1">
              <a:spLocks noChangeArrowheads="1"/>
            </p:cNvSpPr>
            <p:nvPr/>
          </p:nvSpPr>
          <p:spPr bwMode="auto">
            <a:xfrm>
              <a:off x="1680" y="1536"/>
              <a:ext cx="201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Behavior is Acceptable</a:t>
              </a:r>
            </a:p>
          </p:txBody>
        </p:sp>
        <p:sp>
          <p:nvSpPr>
            <p:cNvPr id="210955" name="Text Box 9"/>
            <p:cNvSpPr txBox="1">
              <a:spLocks noChangeArrowheads="1"/>
            </p:cNvSpPr>
            <p:nvPr/>
          </p:nvSpPr>
          <p:spPr bwMode="auto">
            <a:xfrm>
              <a:off x="1680" y="2065"/>
              <a:ext cx="3504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Warning:  Behavior is unacceptable.  Student has been given warning and compliance is expected in 1-2 minutes.</a:t>
              </a:r>
            </a:p>
          </p:txBody>
        </p:sp>
        <p:sp>
          <p:nvSpPr>
            <p:cNvPr id="210956" name="Text Box 10"/>
            <p:cNvSpPr txBox="1">
              <a:spLocks noChangeArrowheads="1"/>
            </p:cNvSpPr>
            <p:nvPr/>
          </p:nvSpPr>
          <p:spPr bwMode="auto">
            <a:xfrm>
              <a:off x="1680" y="2784"/>
              <a:ext cx="3504" cy="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Behavior is continues to be unacceptable after reasonable period of time to comply.</a:t>
              </a:r>
            </a:p>
          </p:txBody>
        </p:sp>
      </p:grpSp>
      <p:sp>
        <p:nvSpPr>
          <p:cNvPr id="210957" name="Text Box 11"/>
          <p:cNvSpPr txBox="1">
            <a:spLocks noChangeArrowheads="1"/>
          </p:cNvSpPr>
          <p:nvPr/>
        </p:nvSpPr>
        <p:spPr bwMode="auto">
          <a:xfrm>
            <a:off x="2133600" y="5321300"/>
            <a:ext cx="5592763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Bonus: Student has performed above and beyond expectations.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4572000" cy="1219200"/>
          </a:xfrm>
        </p:spPr>
        <p:txBody>
          <a:bodyPr>
            <a:normAutofit/>
          </a:bodyPr>
          <a:lstStyle/>
          <a:p>
            <a:r>
              <a:rPr lang="en-US" sz="3600" dirty="0"/>
              <a:t>Is PASS </a:t>
            </a:r>
            <a:br>
              <a:rPr lang="en-US" sz="3600" dirty="0"/>
            </a:br>
            <a:r>
              <a:rPr lang="en-US" sz="3600" dirty="0"/>
              <a:t>successful?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2819400"/>
            <a:ext cx="8503920" cy="32796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Many schools using the PASS program have seen their ED / BD students experience academic and behavioral success in mainstream settings.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Teachers </a:t>
            </a:r>
            <a:r>
              <a:rPr lang="en-US" sz="2800" dirty="0"/>
              <a:t>have observed significant reductions in the number of students placed in more restrictive placements. 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197636" name="Picture 4" descr="MC90005693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0" y="1981200"/>
            <a:ext cx="1927225" cy="1725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96" name="AutoShape 56"/>
          <p:cNvSpPr>
            <a:spLocks noChangeArrowheads="1"/>
          </p:cNvSpPr>
          <p:nvPr/>
        </p:nvSpPr>
        <p:spPr bwMode="auto">
          <a:xfrm>
            <a:off x="1905000" y="1600200"/>
            <a:ext cx="5486400" cy="45720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7" name="Text Box 17"/>
          <p:cNvSpPr txBox="1">
            <a:spLocks noChangeArrowheads="1"/>
          </p:cNvSpPr>
          <p:nvPr/>
        </p:nvSpPr>
        <p:spPr bwMode="auto">
          <a:xfrm>
            <a:off x="2133600" y="1828800"/>
            <a:ext cx="388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8946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7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80" name="Rectangle 40"/>
          <p:cNvSpPr>
            <a:spLocks noChangeArrowheads="1"/>
          </p:cNvSpPr>
          <p:nvPr/>
        </p:nvSpPr>
        <p:spPr bwMode="auto">
          <a:xfrm>
            <a:off x="-1920875" y="3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84" name="Rectangle 44"/>
          <p:cNvSpPr>
            <a:spLocks noChangeArrowheads="1"/>
          </p:cNvSpPr>
          <p:nvPr/>
        </p:nvSpPr>
        <p:spPr bwMode="auto">
          <a:xfrm>
            <a:off x="4876800" y="5072063"/>
            <a:ext cx="771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89487" name="Text Box 47"/>
          <p:cNvSpPr txBox="1">
            <a:spLocks noChangeArrowheads="1"/>
          </p:cNvSpPr>
          <p:nvPr/>
        </p:nvSpPr>
        <p:spPr bwMode="auto">
          <a:xfrm>
            <a:off x="2895600" y="3886200"/>
            <a:ext cx="35814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400" b="1" u="sng">
              <a:solidFill>
                <a:schemeClr val="tx2"/>
              </a:solidFill>
            </a:endParaRPr>
          </a:p>
          <a:p>
            <a:endParaRPr lang="en-US" sz="1400" b="1" u="sng"/>
          </a:p>
          <a:p>
            <a:pPr algn="ctr"/>
            <a:endParaRPr lang="en-US" sz="1600" b="1" u="sng"/>
          </a:p>
          <a:p>
            <a:pPr algn="ctr"/>
            <a:r>
              <a:rPr lang="en-US" sz="1600" b="1" u="sng"/>
              <a:t>Tier 1:</a:t>
            </a:r>
          </a:p>
          <a:p>
            <a:pPr algn="ctr"/>
            <a:r>
              <a:rPr lang="en-US" sz="1600" b="1"/>
              <a:t> School Wide </a:t>
            </a:r>
          </a:p>
          <a:p>
            <a:pPr algn="ctr"/>
            <a:r>
              <a:rPr lang="en-US" sz="1600" b="1"/>
              <a:t>Positive Behavior Supports</a:t>
            </a:r>
          </a:p>
          <a:p>
            <a:pPr algn="ctr"/>
            <a:r>
              <a:rPr lang="en-US" sz="1600" b="1"/>
              <a:t>3-5 Weeks</a:t>
            </a:r>
          </a:p>
          <a:p>
            <a:pPr algn="ctr"/>
            <a:endParaRPr lang="en-US" sz="1600" b="1" u="sng"/>
          </a:p>
        </p:txBody>
      </p:sp>
      <p:sp>
        <p:nvSpPr>
          <p:cNvPr id="189489" name="Text Box 49"/>
          <p:cNvSpPr txBox="1">
            <a:spLocks noChangeArrowheads="1"/>
          </p:cNvSpPr>
          <p:nvPr/>
        </p:nvSpPr>
        <p:spPr bwMode="auto">
          <a:xfrm>
            <a:off x="5867400" y="1981200"/>
            <a:ext cx="236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 u="sng" dirty="0"/>
              <a:t>Tier  3:</a:t>
            </a:r>
            <a:endParaRPr lang="en-US" sz="1600" b="1" dirty="0"/>
          </a:p>
          <a:p>
            <a:pPr algn="ctr"/>
            <a:r>
              <a:rPr lang="en-US" sz="1600" b="1" dirty="0"/>
              <a:t>PASS Interventions</a:t>
            </a:r>
          </a:p>
          <a:p>
            <a:pPr algn="ctr"/>
            <a:endParaRPr lang="en-US" sz="1600" b="1" dirty="0"/>
          </a:p>
          <a:p>
            <a:endParaRPr lang="en-US" sz="1600" dirty="0"/>
          </a:p>
        </p:txBody>
      </p:sp>
      <p:sp>
        <p:nvSpPr>
          <p:cNvPr id="189491" name="Text Box 51"/>
          <p:cNvSpPr txBox="1">
            <a:spLocks noChangeArrowheads="1"/>
          </p:cNvSpPr>
          <p:nvPr/>
        </p:nvSpPr>
        <p:spPr bwMode="auto">
          <a:xfrm>
            <a:off x="533400" y="2667000"/>
            <a:ext cx="31242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 u="sng" dirty="0"/>
              <a:t>Tier 2:</a:t>
            </a:r>
          </a:p>
          <a:p>
            <a:pPr algn="ctr"/>
            <a:r>
              <a:rPr lang="en-US" sz="1600" b="1" dirty="0"/>
              <a:t>Grade Level Meetings</a:t>
            </a:r>
          </a:p>
          <a:p>
            <a:pPr algn="ctr"/>
            <a:r>
              <a:rPr lang="en-US" b="1" dirty="0" smtClean="0"/>
              <a:t>Check and Connect</a:t>
            </a:r>
            <a:endParaRPr lang="en-US" b="1" dirty="0"/>
          </a:p>
          <a:p>
            <a:pPr algn="ctr"/>
            <a:endParaRPr lang="en-US" sz="1600" b="1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189493" name="AutoShape 53"/>
          <p:cNvSpPr>
            <a:spLocks noChangeArrowheads="1"/>
          </p:cNvSpPr>
          <p:nvPr/>
        </p:nvSpPr>
        <p:spPr bwMode="auto">
          <a:xfrm>
            <a:off x="3810000" y="1905000"/>
            <a:ext cx="1676400" cy="14478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94" name="AutoShape 54"/>
          <p:cNvSpPr>
            <a:spLocks noChangeArrowheads="1"/>
          </p:cNvSpPr>
          <p:nvPr/>
        </p:nvSpPr>
        <p:spPr bwMode="auto">
          <a:xfrm>
            <a:off x="4343400" y="1905000"/>
            <a:ext cx="609600" cy="533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97" name="Line 57"/>
          <p:cNvSpPr>
            <a:spLocks noChangeShapeType="1"/>
          </p:cNvSpPr>
          <p:nvPr/>
        </p:nvSpPr>
        <p:spPr bwMode="auto">
          <a:xfrm>
            <a:off x="2743200" y="2819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500" name="Line 60"/>
          <p:cNvSpPr>
            <a:spLocks noChangeShapeType="1"/>
          </p:cNvSpPr>
          <p:nvPr/>
        </p:nvSpPr>
        <p:spPr bwMode="auto">
          <a:xfrm flipH="1">
            <a:off x="4953000" y="21336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501" name="Rectangle 6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3 Tiered Approach to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8458200" cy="3429000"/>
          </a:xfrm>
        </p:spPr>
        <p:txBody>
          <a:bodyPr>
            <a:normAutofit/>
          </a:bodyPr>
          <a:lstStyle/>
          <a:p>
            <a:r>
              <a:rPr lang="en-US" sz="2000" b="0" i="1" dirty="0" smtClean="0"/>
              <a:t>Check &amp; Connect</a:t>
            </a:r>
            <a:r>
              <a:rPr lang="en-US" sz="2000" b="0" dirty="0" smtClean="0"/>
              <a:t> is a comprehensive intervention designed to enhance student engagement at school and with learning for marginalized, disengaged students in grades K-12, through relationship building, problem solving and capacity building, and persistence. </a:t>
            </a:r>
          </a:p>
          <a:p>
            <a:r>
              <a:rPr lang="en-US" sz="2000" b="0" dirty="0" smtClean="0"/>
              <a:t>A goal of </a:t>
            </a:r>
            <a:r>
              <a:rPr lang="en-US" sz="2000" b="0" i="1" dirty="0" smtClean="0"/>
              <a:t>Check &amp; Connect</a:t>
            </a:r>
            <a:r>
              <a:rPr lang="en-US" sz="2000" b="0" dirty="0" smtClean="0"/>
              <a:t> is to foster school completion with academic and social competence.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839200" cy="1524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Check and Connect in conjunction with </a:t>
            </a:r>
            <a:br>
              <a:rPr lang="en-US" sz="3600" dirty="0" smtClean="0"/>
            </a:br>
            <a:r>
              <a:rPr lang="en-US" sz="3600" dirty="0" smtClean="0"/>
              <a:t>Positive Behavior Intervention Supports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 smtClean="0"/>
              <a:t>Increased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4800" dirty="0" smtClean="0"/>
              <a:t>Decreased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117848" cy="381840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Attendance</a:t>
            </a:r>
            <a:br>
              <a:rPr lang="en-US" dirty="0" smtClean="0"/>
            </a:br>
            <a:r>
              <a:rPr lang="en-US" dirty="0" smtClean="0"/>
              <a:t>Persistence in school</a:t>
            </a:r>
            <a:br>
              <a:rPr lang="en-US" dirty="0" smtClean="0"/>
            </a:br>
            <a:r>
              <a:rPr lang="en-US" dirty="0" smtClean="0"/>
              <a:t>Accrual of credits</a:t>
            </a:r>
            <a:br>
              <a:rPr lang="en-US" dirty="0" smtClean="0"/>
            </a:br>
            <a:r>
              <a:rPr lang="en-US" dirty="0" smtClean="0"/>
              <a:t>School completion rates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Truancy</a:t>
            </a:r>
            <a:br>
              <a:rPr lang="en-US" dirty="0" smtClean="0"/>
            </a:br>
            <a:r>
              <a:rPr lang="en-US" dirty="0" err="1" smtClean="0"/>
              <a:t>Tardies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Behavioral referrals</a:t>
            </a:r>
            <a:br>
              <a:rPr lang="en-US" dirty="0" smtClean="0"/>
            </a:br>
            <a:r>
              <a:rPr lang="en-US" dirty="0" smtClean="0"/>
              <a:t>Dropout rates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Check and Connect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200400"/>
          </a:xfrm>
        </p:spPr>
        <p:txBody>
          <a:bodyPr>
            <a:noAutofit/>
          </a:bodyPr>
          <a:lstStyle/>
          <a:p>
            <a:r>
              <a:rPr lang="en-US" sz="2000" b="0" i="1" dirty="0" smtClean="0"/>
              <a:t>Check &amp; Connect</a:t>
            </a:r>
            <a:r>
              <a:rPr lang="en-US" sz="2000" b="0" dirty="0" smtClean="0"/>
              <a:t> is implemented by a trained mentor whose primary goal is to keep education a salient issue for disengaged students and their teachers and family members. The mentor works with a caseload of students and families over time and follows their caseload from program to program and school to school.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will be measured frequently, success will be measured </a:t>
            </a:r>
            <a:r>
              <a:rPr lang="en-US" dirty="0" err="1" smtClean="0"/>
              <a:t>longterm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Training/Professional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Preparation &amp; Implementation</a:t>
            </a:r>
          </a:p>
          <a:p>
            <a:pPr fontAlgn="base"/>
            <a:r>
              <a:rPr lang="en-US" dirty="0" smtClean="0"/>
              <a:t>1-day training for those preparing to implement Check &amp; Connect</a:t>
            </a:r>
          </a:p>
          <a:p>
            <a:pPr fontAlgn="base"/>
            <a:r>
              <a:rPr lang="en-US" dirty="0" smtClean="0"/>
              <a:t>Mentor Training</a:t>
            </a:r>
          </a:p>
          <a:p>
            <a:pPr fontAlgn="base"/>
            <a:r>
              <a:rPr lang="en-US" dirty="0" smtClean="0"/>
              <a:t>2-day in-depth training for Check &amp; Connect Mentors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Comprehensive Implementation</a:t>
            </a:r>
          </a:p>
          <a:p>
            <a:pPr fontAlgn="base"/>
            <a:r>
              <a:rPr lang="en-US" dirty="0" smtClean="0"/>
              <a:t>2-day training for both administrators and Check &amp; Connect mentors</a:t>
            </a:r>
          </a:p>
          <a:p>
            <a:pPr fontAlgn="base"/>
            <a:r>
              <a:rPr lang="en-US" dirty="0" smtClean="0"/>
              <a:t>Fidelity of Implementation</a:t>
            </a:r>
          </a:p>
          <a:p>
            <a:pPr fontAlgn="base"/>
            <a:r>
              <a:rPr lang="en-US" dirty="0" smtClean="0"/>
              <a:t>1-day workshop for those already implementing Check &amp; Connect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PASS?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 program based on best practices</a:t>
            </a:r>
          </a:p>
          <a:p>
            <a:r>
              <a:rPr lang="en-US" sz="2800"/>
              <a:t>Screening and assessment for planning an evaluation of services</a:t>
            </a:r>
          </a:p>
          <a:p>
            <a:r>
              <a:rPr lang="en-US" sz="2800"/>
              <a:t>Cognitive-behavioral interventions </a:t>
            </a:r>
          </a:p>
          <a:p>
            <a:r>
              <a:rPr lang="en-US" sz="2800"/>
              <a:t>Effective academic instruction</a:t>
            </a:r>
          </a:p>
          <a:p>
            <a:r>
              <a:rPr lang="en-US" sz="2800"/>
              <a:t>Crisis management procedures </a:t>
            </a:r>
          </a:p>
          <a:p>
            <a:r>
              <a:rPr lang="en-US" sz="2800"/>
              <a:t>Collaboration among disciplines </a:t>
            </a:r>
          </a:p>
          <a:p>
            <a:r>
              <a:rPr lang="en-US" sz="2800"/>
              <a:t>Family involvement</a:t>
            </a:r>
          </a:p>
          <a:p>
            <a:endParaRPr lang="en-US" sz="2800"/>
          </a:p>
          <a:p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158725" name="Picture 5" descr="MP90044852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9587" y="1524000"/>
            <a:ext cx="2284413" cy="1522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is PASS?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framework for managing the behavior of students identified as Emotionally / Behavior Disordered or displaying high-risk behaviors</a:t>
            </a:r>
          </a:p>
          <a:p>
            <a:pPr>
              <a:lnSpc>
                <a:spcPct val="90000"/>
              </a:lnSpc>
            </a:pPr>
            <a:r>
              <a:rPr lang="en-US" sz="2400"/>
              <a:t>A </a:t>
            </a:r>
            <a:r>
              <a:rPr lang="en-US" sz="2400" u="sng">
                <a:solidFill>
                  <a:schemeClr val="hlink"/>
                </a:solidFill>
              </a:rPr>
              <a:t>non-level / individualized</a:t>
            </a:r>
            <a:r>
              <a:rPr lang="en-US" sz="2400"/>
              <a:t> approach</a:t>
            </a:r>
          </a:p>
          <a:p>
            <a:pPr>
              <a:lnSpc>
                <a:spcPct val="90000"/>
              </a:lnSpc>
            </a:pPr>
            <a:r>
              <a:rPr lang="en-US" sz="2400"/>
              <a:t>Based on teaching behavioral expectations primarily in mainstream (inclusive) settings</a:t>
            </a:r>
          </a:p>
          <a:p>
            <a:pPr>
              <a:lnSpc>
                <a:spcPct val="90000"/>
              </a:lnSpc>
            </a:pPr>
            <a:r>
              <a:rPr lang="en-US" sz="2400"/>
              <a:t>Utilizes daily behavioral evaluation software and </a:t>
            </a:r>
            <a:r>
              <a:rPr lang="en-US" sz="2400">
                <a:solidFill>
                  <a:schemeClr val="hlink"/>
                </a:solidFill>
              </a:rPr>
              <a:t>weekly behavioral analysis</a:t>
            </a:r>
            <a:r>
              <a:rPr lang="en-US" sz="2400"/>
              <a:t> to guide intervention using a FBA approach</a:t>
            </a:r>
          </a:p>
        </p:txBody>
      </p:sp>
      <p:sp>
        <p:nvSpPr>
          <p:cNvPr id="146441" name="AutoShape 9" descr="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1304925" cy="8667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46443" name="AutoShape 11" descr="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919538" y="2995613"/>
            <a:ext cx="1304925" cy="8667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46445" name="AutoShape 13" descr="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1304925" cy="8667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46447" name="Rectangle 15"/>
          <p:cNvSpPr>
            <a:spLocks noChangeArrowheads="1"/>
          </p:cNvSpPr>
          <p:nvPr/>
        </p:nvSpPr>
        <p:spPr bwMode="auto">
          <a:xfrm>
            <a:off x="532765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46446" name="Picture 14" descr="http://topnews.in/health/files/Misbehaving-kids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324600" y="228600"/>
            <a:ext cx="26289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Comprehensive program that incorporates </a:t>
            </a:r>
            <a:r>
              <a:rPr lang="en-US" sz="2800" dirty="0">
                <a:solidFill>
                  <a:schemeClr val="hlink"/>
                </a:solidFill>
              </a:rPr>
              <a:t>practices consistent with </a:t>
            </a:r>
            <a:r>
              <a:rPr lang="en-US" sz="2800" dirty="0" smtClean="0">
                <a:solidFill>
                  <a:schemeClr val="hlink"/>
                </a:solidFill>
              </a:rPr>
              <a:t>IDEA</a:t>
            </a:r>
            <a:endParaRPr lang="en-US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Incorporates positive behavior supports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</a:rPr>
              <a:t>Scientifically-based </a:t>
            </a:r>
            <a:r>
              <a:rPr lang="en-US" sz="2800" dirty="0"/>
              <a:t>research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/>
              <a:t>practices and interventions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Behavior students are educated in the inclusive setting, where they have access to  the general curriculum and "</a:t>
            </a:r>
            <a:r>
              <a:rPr lang="en-US" sz="2800" dirty="0">
                <a:solidFill>
                  <a:schemeClr val="hlink"/>
                </a:solidFill>
              </a:rPr>
              <a:t>highly qualified teachers</a:t>
            </a:r>
            <a:r>
              <a:rPr lang="en-US" sz="2800" dirty="0"/>
              <a:t>" </a:t>
            </a:r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What is PASS?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F1E7A820607B428A4D9F77975192DE" ma:contentTypeVersion="2" ma:contentTypeDescription="Create a new document." ma:contentTypeScope="" ma:versionID="f7b9f07c00b278329216cac00840c08f">
  <xsd:schema xmlns:xsd="http://www.w3.org/2001/XMLSchema" xmlns:xs="http://www.w3.org/2001/XMLSchema" xmlns:p="http://schemas.microsoft.com/office/2006/metadata/properties" xmlns:ns1="http://schemas.microsoft.com/sharepoint/v3" xmlns:ns2="9d98fa39-7fbd-4685-a488-797cac822720" targetNamespace="http://schemas.microsoft.com/office/2006/metadata/properties" ma:root="true" ma:fieldsID="873753032221f58caa2d213f149a9f5b" ns1:_="" ns2:_="">
    <xsd:import namespace="http://schemas.microsoft.com/sharepoint/v3"/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4A497B-04EC-4705-9C4C-392BF56166B4}"/>
</file>

<file path=customXml/itemProps2.xml><?xml version="1.0" encoding="utf-8"?>
<ds:datastoreItem xmlns:ds="http://schemas.openxmlformats.org/officeDocument/2006/customXml" ds:itemID="{46C8B61F-F2EA-42AD-8234-8DDC5B3ED3CE}"/>
</file>

<file path=customXml/itemProps3.xml><?xml version="1.0" encoding="utf-8"?>
<ds:datastoreItem xmlns:ds="http://schemas.openxmlformats.org/officeDocument/2006/customXml" ds:itemID="{5B93533B-3492-4473-8E25-FDD25E2E61F9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456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Positive Behavior Instructional Supports</vt:lpstr>
      <vt:lpstr>3 Tiered Approach to Behavior</vt:lpstr>
      <vt:lpstr>Check and Connect in conjunction with  Positive Behavior Intervention Supports</vt:lpstr>
      <vt:lpstr>Check and Connect</vt:lpstr>
      <vt:lpstr>Progress will be measured frequently, success will be measured longterm.</vt:lpstr>
      <vt:lpstr>Training/Professional Development</vt:lpstr>
      <vt:lpstr>What is PASS?</vt:lpstr>
      <vt:lpstr>What is PASS?</vt:lpstr>
      <vt:lpstr>What is PASS?</vt:lpstr>
      <vt:lpstr>What is PASS?</vt:lpstr>
      <vt:lpstr>The Goal</vt:lpstr>
      <vt:lpstr>Monitoring</vt:lpstr>
      <vt:lpstr>Is PASS  successful?</vt:lpstr>
      <vt:lpstr>Slide 14</vt:lpstr>
    </vt:vector>
  </TitlesOfParts>
  <Company>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and Connect</dc:title>
  <dc:creator>apikegoff</dc:creator>
  <cp:lastModifiedBy>apikegoff</cp:lastModifiedBy>
  <cp:revision>11</cp:revision>
  <dcterms:created xsi:type="dcterms:W3CDTF">2017-02-15T19:13:43Z</dcterms:created>
  <dcterms:modified xsi:type="dcterms:W3CDTF">2017-02-20T20:05:41Z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0x01010050F1E7A820607B428A4D9F77975192DE</vt:lpwstr>
  </property>
</Properties>
</file>