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2" r:id="rId2"/>
    <p:sldId id="273" r:id="rId3"/>
    <p:sldId id="277" r:id="rId4"/>
    <p:sldId id="276" r:id="rId5"/>
    <p:sldId id="274" r:id="rId6"/>
    <p:sldId id="275" r:id="rId7"/>
    <p:sldId id="280" r:id="rId8"/>
    <p:sldId id="281" r:id="rId9"/>
    <p:sldId id="288" r:id="rId10"/>
    <p:sldId id="282" r:id="rId11"/>
    <p:sldId id="289" r:id="rId12"/>
    <p:sldId id="295" r:id="rId13"/>
    <p:sldId id="283" r:id="rId14"/>
    <p:sldId id="290" r:id="rId15"/>
    <p:sldId id="291" r:id="rId16"/>
    <p:sldId id="286" r:id="rId17"/>
    <p:sldId id="292" r:id="rId18"/>
    <p:sldId id="287" r:id="rId19"/>
    <p:sldId id="293" r:id="rId20"/>
    <p:sldId id="294" r:id="rId21"/>
    <p:sldId id="278" r:id="rId22"/>
    <p:sldId id="27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1A19"/>
    <a:srgbClr val="6E0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80" d="100"/>
          <a:sy n="80" d="100"/>
        </p:scale>
        <p:origin x="474"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589BC4E-D166-49CF-B540-8DAFF7A40534}" type="datetimeFigureOut">
              <a:rPr lang="en-US" smtClean="0"/>
              <a:t>2/26/2017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384D844-7B34-4B5B-B825-DD68D759598E}" type="slidenum">
              <a:rPr lang="en-US" smtClean="0"/>
              <a:t>‹#›</a:t>
            </a:fld>
            <a:endParaRPr lang="en-US"/>
          </a:p>
        </p:txBody>
      </p:sp>
    </p:spTree>
    <p:extLst>
      <p:ext uri="{BB962C8B-B14F-4D97-AF65-F5344CB8AC3E}">
        <p14:creationId xmlns:p14="http://schemas.microsoft.com/office/powerpoint/2010/main" val="168966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117EFEB-2DD7-445C-B758-94AEA990CFBE}" type="datetimeFigureOut">
              <a:rPr lang="en-US" smtClean="0"/>
              <a:t>2/26/2017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A8719DE-1EC2-46DC-8915-DD81260EA930}" type="slidenum">
              <a:rPr lang="en-US" smtClean="0"/>
              <a:t>‹#›</a:t>
            </a:fld>
            <a:endParaRPr lang="en-US"/>
          </a:p>
        </p:txBody>
      </p:sp>
    </p:spTree>
    <p:extLst>
      <p:ext uri="{BB962C8B-B14F-4D97-AF65-F5344CB8AC3E}">
        <p14:creationId xmlns:p14="http://schemas.microsoft.com/office/powerpoint/2010/main" val="51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
        <p:nvSpPr>
          <p:cNvPr id="5" name="Rectangle 4"/>
          <p:cNvSpPr/>
          <p:nvPr userDrawn="1"/>
        </p:nvSpPr>
        <p:spPr>
          <a:xfrm>
            <a:off x="0" y="0"/>
            <a:ext cx="9144000" cy="3048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959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2/26/2017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97381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2/26/2017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394039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2/26/2017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3741150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2/26/2017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7467124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2/26/2017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2025758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2/26/2017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264082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2/26/2017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02013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2/26/2017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26595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2/26/2017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6945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2/26/2017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98860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048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248400"/>
            <a:ext cx="9144000" cy="6096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77200" y="5867400"/>
            <a:ext cx="803311" cy="761326"/>
          </a:xfrm>
          <a:prstGeom prst="rect">
            <a:avLst/>
          </a:prstGeom>
        </p:spPr>
      </p:pic>
    </p:spTree>
    <p:extLst>
      <p:ext uri="{BB962C8B-B14F-4D97-AF65-F5344CB8AC3E}">
        <p14:creationId xmlns:p14="http://schemas.microsoft.com/office/powerpoint/2010/main" val="63773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hyllis.millspaugh@ky.gov" TargetMode="External"/><Relationship Id="rId2" Type="http://schemas.openxmlformats.org/officeDocument/2006/relationships/hyperlink" Target="mailto:vestena.robbins@ky.gov" TargetMode="External"/><Relationship Id="rId1" Type="http://schemas.openxmlformats.org/officeDocument/2006/relationships/slideLayout" Target="../slideLayouts/slideLayout2.xml"/><Relationship Id="rId5" Type="http://schemas.openxmlformats.org/officeDocument/2006/relationships/hyperlink" Target="mailto:beth.jordan@ky.gov" TargetMode="External"/><Relationship Id="rId4" Type="http://schemas.openxmlformats.org/officeDocument/2006/relationships/hyperlink" Target="mailto:michelle.kilgore@ky.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a:t>Early Childhood Healthy Living Curricula:  </a:t>
            </a:r>
            <a:r>
              <a:rPr lang="en-US" dirty="0"/>
              <a:t/>
            </a:r>
            <a:br>
              <a:rPr lang="en-US" dirty="0"/>
            </a:br>
            <a:r>
              <a:rPr lang="en-US" dirty="0"/>
              <a:t>A Behavioral Health Perspective</a:t>
            </a:r>
          </a:p>
        </p:txBody>
      </p:sp>
      <p:pic>
        <p:nvPicPr>
          <p:cNvPr id="4" name="Picture 3"/>
          <p:cNvPicPr>
            <a:picLocks noChangeAspect="1"/>
          </p:cNvPicPr>
          <p:nvPr/>
        </p:nvPicPr>
        <p:blipFill>
          <a:blip r:embed="rId2"/>
          <a:stretch>
            <a:fillRect/>
          </a:stretch>
        </p:blipFill>
        <p:spPr>
          <a:xfrm>
            <a:off x="1066800" y="3886200"/>
            <a:ext cx="6431837" cy="1810669"/>
          </a:xfrm>
          <a:prstGeom prst="rect">
            <a:avLst/>
          </a:prstGeom>
        </p:spPr>
      </p:pic>
    </p:spTree>
    <p:extLst>
      <p:ext uri="{BB962C8B-B14F-4D97-AF65-F5344CB8AC3E}">
        <p14:creationId xmlns:p14="http://schemas.microsoft.com/office/powerpoint/2010/main" val="2622363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Principle </a:t>
            </a:r>
            <a:r>
              <a:rPr lang="en-US" b="1" dirty="0" smtClean="0"/>
              <a:t>2</a:t>
            </a:r>
            <a:endParaRPr lang="en-US" dirty="0"/>
          </a:p>
        </p:txBody>
      </p:sp>
      <p:sp>
        <p:nvSpPr>
          <p:cNvPr id="3" name="Content Placeholder 2"/>
          <p:cNvSpPr>
            <a:spLocks noGrp="1"/>
          </p:cNvSpPr>
          <p:nvPr>
            <p:ph idx="1"/>
          </p:nvPr>
        </p:nvSpPr>
        <p:spPr>
          <a:xfrm>
            <a:off x="228600" y="1143000"/>
            <a:ext cx="4343400" cy="2895600"/>
          </a:xfrm>
        </p:spPr>
        <p:txBody>
          <a:bodyPr>
            <a:normAutofit fontScale="85000" lnSpcReduction="10000"/>
          </a:bodyPr>
          <a:lstStyle/>
          <a:p>
            <a:pPr marL="0" indent="0" algn="ctr">
              <a:buNone/>
            </a:pPr>
            <a:r>
              <a:rPr lang="en-US" sz="4400" b="1" dirty="0"/>
              <a:t>Intervening early in childhood can both increase protective factors and reduce risk factors</a:t>
            </a:r>
            <a:endParaRPr lang="en-US" sz="4400" dirty="0"/>
          </a:p>
        </p:txBody>
      </p:sp>
      <p:pic>
        <p:nvPicPr>
          <p:cNvPr id="4" name="Picture 3"/>
          <p:cNvPicPr>
            <a:picLocks noChangeAspect="1"/>
          </p:cNvPicPr>
          <p:nvPr/>
        </p:nvPicPr>
        <p:blipFill>
          <a:blip r:embed="rId2"/>
          <a:stretch>
            <a:fillRect/>
          </a:stretch>
        </p:blipFill>
        <p:spPr>
          <a:xfrm>
            <a:off x="5334000" y="1636295"/>
            <a:ext cx="3200400" cy="3634050"/>
          </a:xfrm>
          <a:prstGeom prst="rect">
            <a:avLst/>
          </a:prstGeom>
        </p:spPr>
      </p:pic>
      <p:sp>
        <p:nvSpPr>
          <p:cNvPr id="5" name="Rectangle 4"/>
          <p:cNvSpPr/>
          <p:nvPr/>
        </p:nvSpPr>
        <p:spPr>
          <a:xfrm>
            <a:off x="228600" y="3810000"/>
            <a:ext cx="4572000" cy="2246769"/>
          </a:xfrm>
          <a:prstGeom prst="rect">
            <a:avLst/>
          </a:prstGeom>
        </p:spPr>
        <p:txBody>
          <a:bodyPr>
            <a:spAutoFit/>
          </a:bodyPr>
          <a:lstStyle/>
          <a:p>
            <a:r>
              <a:rPr lang="en-US" sz="1400" i="1" dirty="0">
                <a:solidFill>
                  <a:srgbClr val="000000"/>
                </a:solidFill>
                <a:latin typeface="Cambria" panose="02040503050406030204" pitchFamily="18" charset="0"/>
              </a:rPr>
              <a:t>Risk factors </a:t>
            </a:r>
            <a:r>
              <a:rPr lang="en-US" sz="1400" dirty="0">
                <a:solidFill>
                  <a:srgbClr val="000000"/>
                </a:solidFill>
                <a:latin typeface="Cambria" panose="02040503050406030204" pitchFamily="18" charset="0"/>
              </a:rPr>
              <a:t>are qualities of a child or his or her environment that can adversely affect the child’s developmental trajectory and put the child at risk for later substance abuse or other behavioral problems. </a:t>
            </a:r>
            <a:endParaRPr lang="en-US" sz="1400" dirty="0" smtClean="0">
              <a:solidFill>
                <a:srgbClr val="000000"/>
              </a:solidFill>
              <a:latin typeface="Cambria" panose="02040503050406030204" pitchFamily="18" charset="0"/>
            </a:endParaRPr>
          </a:p>
          <a:p>
            <a:endParaRPr lang="en-US" sz="1400" i="1" dirty="0" smtClean="0">
              <a:solidFill>
                <a:srgbClr val="000000"/>
              </a:solidFill>
              <a:latin typeface="Cambria" panose="02040503050406030204" pitchFamily="18" charset="0"/>
            </a:endParaRPr>
          </a:p>
          <a:p>
            <a:r>
              <a:rPr lang="en-US" sz="1400" i="1" dirty="0" smtClean="0">
                <a:solidFill>
                  <a:srgbClr val="000000"/>
                </a:solidFill>
                <a:latin typeface="Cambria" panose="02040503050406030204" pitchFamily="18" charset="0"/>
              </a:rPr>
              <a:t>Protective </a:t>
            </a:r>
            <a:r>
              <a:rPr lang="en-US" sz="1400" i="1" dirty="0">
                <a:solidFill>
                  <a:srgbClr val="000000"/>
                </a:solidFill>
                <a:latin typeface="Cambria" panose="02040503050406030204" pitchFamily="18" charset="0"/>
              </a:rPr>
              <a:t>factors </a:t>
            </a:r>
            <a:r>
              <a:rPr lang="en-US" sz="1400" dirty="0">
                <a:solidFill>
                  <a:srgbClr val="000000"/>
                </a:solidFill>
                <a:latin typeface="Cambria" panose="02040503050406030204" pitchFamily="18" charset="0"/>
              </a:rPr>
              <a:t>are qualities of children and their environments that promote successful coping and adaptation to life situations and change. Protective factors are not simply the absence of risk factors; rather, they may reduce or lessen the negative impact of risk </a:t>
            </a:r>
            <a:r>
              <a:rPr lang="en-US" sz="1400" dirty="0" smtClean="0">
                <a:solidFill>
                  <a:srgbClr val="000000"/>
                </a:solidFill>
                <a:latin typeface="Cambria" panose="02040503050406030204" pitchFamily="18" charset="0"/>
              </a:rPr>
              <a:t>factors.</a:t>
            </a:r>
            <a:endParaRPr lang="en-US" sz="2400" dirty="0"/>
          </a:p>
        </p:txBody>
      </p:sp>
    </p:spTree>
    <p:extLst>
      <p:ext uri="{BB962C8B-B14F-4D97-AF65-F5344CB8AC3E}">
        <p14:creationId xmlns:p14="http://schemas.microsoft.com/office/powerpoint/2010/main" val="3259612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4040188" cy="639762"/>
          </a:xfrm>
        </p:spPr>
        <p:txBody>
          <a:bodyPr/>
          <a:lstStyle/>
          <a:p>
            <a:r>
              <a:rPr lang="en-US" dirty="0" smtClean="0"/>
              <a:t>Risk Factors	</a:t>
            </a:r>
            <a:endParaRPr lang="en-US" dirty="0"/>
          </a:p>
        </p:txBody>
      </p:sp>
      <p:sp>
        <p:nvSpPr>
          <p:cNvPr id="4" name="Content Placeholder 3"/>
          <p:cNvSpPr>
            <a:spLocks noGrp="1"/>
          </p:cNvSpPr>
          <p:nvPr>
            <p:ph sz="half" idx="2"/>
          </p:nvPr>
        </p:nvSpPr>
        <p:spPr>
          <a:xfrm>
            <a:off x="457200" y="1020762"/>
            <a:ext cx="4040188" cy="5105401"/>
          </a:xfrm>
        </p:spPr>
        <p:txBody>
          <a:bodyPr>
            <a:normAutofit fontScale="92500" lnSpcReduction="10000"/>
          </a:bodyPr>
          <a:lstStyle/>
          <a:p>
            <a:r>
              <a:rPr lang="en-US" sz="2100" i="1" dirty="0"/>
              <a:t>Prenatal Period: </a:t>
            </a:r>
            <a:r>
              <a:rPr lang="en-US" sz="2100" b="1" i="1" dirty="0" smtClean="0"/>
              <a:t>Maternal</a:t>
            </a:r>
            <a:r>
              <a:rPr lang="en-US" sz="2100" i="1" dirty="0" smtClean="0"/>
              <a:t> </a:t>
            </a:r>
            <a:r>
              <a:rPr lang="en-US" sz="2100" b="1" dirty="0" smtClean="0"/>
              <a:t>substance use</a:t>
            </a:r>
            <a:endParaRPr lang="en-US" sz="2100" b="1" dirty="0"/>
          </a:p>
          <a:p>
            <a:r>
              <a:rPr lang="en-US" sz="2100" i="1" dirty="0"/>
              <a:t>Infancy and Toddlerhood: </a:t>
            </a:r>
            <a:r>
              <a:rPr lang="en-US" sz="2100" b="1" i="1" dirty="0"/>
              <a:t>D</a:t>
            </a:r>
            <a:r>
              <a:rPr lang="en-US" sz="2100" b="1" i="1" dirty="0" smtClean="0"/>
              <a:t>ifficult temperament, insecure attachment, and uncontrolled aggression</a:t>
            </a:r>
          </a:p>
          <a:p>
            <a:r>
              <a:rPr lang="en-US" sz="2100" i="1" dirty="0" smtClean="0"/>
              <a:t>Preschool</a:t>
            </a:r>
            <a:r>
              <a:rPr lang="en-US" sz="2100" i="1" dirty="0"/>
              <a:t>: </a:t>
            </a:r>
            <a:r>
              <a:rPr lang="en-US" sz="2100" dirty="0" smtClean="0"/>
              <a:t>lack of </a:t>
            </a:r>
            <a:r>
              <a:rPr lang="en-US" sz="2100" b="1" dirty="0" smtClean="0"/>
              <a:t>school readiness</a:t>
            </a:r>
            <a:r>
              <a:rPr lang="en-US" sz="2100" dirty="0" smtClean="0"/>
              <a:t> skills </a:t>
            </a:r>
            <a:endParaRPr lang="en-US" sz="2100" dirty="0"/>
          </a:p>
          <a:p>
            <a:r>
              <a:rPr lang="en-US" sz="2100" i="1" dirty="0"/>
              <a:t>Transition to School: </a:t>
            </a:r>
            <a:r>
              <a:rPr lang="en-US" sz="2100" b="1" dirty="0" smtClean="0"/>
              <a:t>poor self-regulation; lack of classroom structure</a:t>
            </a:r>
            <a:endParaRPr lang="en-US" sz="2100" dirty="0"/>
          </a:p>
          <a:p>
            <a:r>
              <a:rPr lang="en-US" sz="2100" i="1" dirty="0"/>
              <a:t>Across periods</a:t>
            </a:r>
            <a:r>
              <a:rPr lang="en-US" sz="2100" dirty="0"/>
              <a:t>: </a:t>
            </a:r>
            <a:endParaRPr lang="en-US" sz="2100" dirty="0" smtClean="0"/>
          </a:p>
          <a:p>
            <a:pPr lvl="1"/>
            <a:r>
              <a:rPr lang="en-US" sz="1700" b="1" dirty="0" smtClean="0"/>
              <a:t>chronic stressors </a:t>
            </a:r>
            <a:r>
              <a:rPr lang="en-US" sz="1700" dirty="0" smtClean="0"/>
              <a:t>(e.g., family poverty, parental illness)</a:t>
            </a:r>
          </a:p>
          <a:p>
            <a:pPr lvl="1"/>
            <a:r>
              <a:rPr lang="en-US" sz="1700" dirty="0"/>
              <a:t>n</a:t>
            </a:r>
            <a:r>
              <a:rPr lang="en-US" sz="1700" dirty="0" smtClean="0"/>
              <a:t>eglect and maltreatment</a:t>
            </a:r>
          </a:p>
          <a:p>
            <a:pPr lvl="1"/>
            <a:r>
              <a:rPr lang="en-US" sz="1700" dirty="0" smtClean="0"/>
              <a:t>parental substance use and/or mental illness</a:t>
            </a:r>
          </a:p>
          <a:p>
            <a:pPr lvl="1"/>
            <a:r>
              <a:rPr lang="en-US" sz="1700" dirty="0" smtClean="0"/>
              <a:t>emergent mental illness</a:t>
            </a:r>
            <a:endParaRPr lang="en-US" sz="1700" dirty="0"/>
          </a:p>
          <a:p>
            <a:pPr marL="0" indent="0">
              <a:buNone/>
            </a:pPr>
            <a:endParaRPr lang="en-US" dirty="0"/>
          </a:p>
        </p:txBody>
      </p:sp>
      <p:sp>
        <p:nvSpPr>
          <p:cNvPr id="5" name="Text Placeholder 4"/>
          <p:cNvSpPr>
            <a:spLocks noGrp="1"/>
          </p:cNvSpPr>
          <p:nvPr>
            <p:ph type="body" sz="quarter" idx="3"/>
          </p:nvPr>
        </p:nvSpPr>
        <p:spPr>
          <a:xfrm>
            <a:off x="4497388" y="381000"/>
            <a:ext cx="4041775" cy="639762"/>
          </a:xfrm>
        </p:spPr>
        <p:txBody>
          <a:bodyPr/>
          <a:lstStyle/>
          <a:p>
            <a:r>
              <a:rPr lang="en-US" dirty="0" smtClean="0"/>
              <a:t>Protective Factors</a:t>
            </a:r>
            <a:endParaRPr lang="en-US" dirty="0"/>
          </a:p>
        </p:txBody>
      </p:sp>
      <p:sp>
        <p:nvSpPr>
          <p:cNvPr id="6" name="Content Placeholder 5"/>
          <p:cNvSpPr>
            <a:spLocks noGrp="1"/>
          </p:cNvSpPr>
          <p:nvPr>
            <p:ph sz="quarter" idx="4"/>
          </p:nvPr>
        </p:nvSpPr>
        <p:spPr>
          <a:xfrm>
            <a:off x="4645025" y="1020763"/>
            <a:ext cx="4041775" cy="5227637"/>
          </a:xfrm>
        </p:spPr>
        <p:txBody>
          <a:bodyPr>
            <a:normAutofit fontScale="40000" lnSpcReduction="20000"/>
          </a:bodyPr>
          <a:lstStyle/>
          <a:p>
            <a:r>
              <a:rPr lang="en-US" sz="4000" i="1" dirty="0" smtClean="0"/>
              <a:t>Prenatal </a:t>
            </a:r>
            <a:r>
              <a:rPr lang="en-US" sz="4000" i="1" dirty="0"/>
              <a:t>Period: </a:t>
            </a:r>
            <a:r>
              <a:rPr lang="en-US" sz="4000" b="1" dirty="0"/>
              <a:t>Good maternal nutrition </a:t>
            </a:r>
            <a:endParaRPr lang="en-US" sz="4000" b="1" dirty="0" smtClean="0"/>
          </a:p>
          <a:p>
            <a:r>
              <a:rPr lang="en-US" sz="4000" i="1" dirty="0" smtClean="0"/>
              <a:t>Infancy </a:t>
            </a:r>
            <a:r>
              <a:rPr lang="en-US" sz="4000" i="1" dirty="0"/>
              <a:t>and Toddlerhood: </a:t>
            </a:r>
            <a:r>
              <a:rPr lang="en-US" sz="4000" dirty="0"/>
              <a:t>Parents who are </a:t>
            </a:r>
            <a:r>
              <a:rPr lang="en-US" sz="4000" b="1" dirty="0"/>
              <a:t>highly responsive </a:t>
            </a:r>
            <a:r>
              <a:rPr lang="en-US" sz="4000" dirty="0"/>
              <a:t>to their </a:t>
            </a:r>
            <a:r>
              <a:rPr lang="en-US" sz="4000" dirty="0" smtClean="0"/>
              <a:t>infant</a:t>
            </a:r>
          </a:p>
          <a:p>
            <a:r>
              <a:rPr lang="en-US" sz="4000" i="1" dirty="0" smtClean="0"/>
              <a:t>Preschool</a:t>
            </a:r>
            <a:r>
              <a:rPr lang="en-US" sz="4000" i="1" dirty="0"/>
              <a:t>: </a:t>
            </a:r>
            <a:r>
              <a:rPr lang="en-US" sz="4000" dirty="0"/>
              <a:t>Increasing </a:t>
            </a:r>
            <a:r>
              <a:rPr lang="en-US" sz="4000" b="1" dirty="0"/>
              <a:t>behavioral control </a:t>
            </a:r>
            <a:r>
              <a:rPr lang="en-US" sz="4000" dirty="0"/>
              <a:t>in the preschool years improves social competence across the transition to elementary school. </a:t>
            </a:r>
          </a:p>
          <a:p>
            <a:r>
              <a:rPr lang="en-US" sz="4000" i="1" dirty="0" smtClean="0"/>
              <a:t>Transition </a:t>
            </a:r>
            <a:r>
              <a:rPr lang="en-US" sz="4000" i="1" dirty="0"/>
              <a:t>to School: </a:t>
            </a:r>
            <a:r>
              <a:rPr lang="en-US" sz="4000" b="1" dirty="0"/>
              <a:t>School readiness </a:t>
            </a:r>
            <a:r>
              <a:rPr lang="en-US" sz="4000" dirty="0"/>
              <a:t>supports mastery of basic </a:t>
            </a:r>
            <a:r>
              <a:rPr lang="en-US" sz="4000" dirty="0" smtClean="0"/>
              <a:t>concepts during </a:t>
            </a:r>
            <a:r>
              <a:rPr lang="en-US" sz="4000" dirty="0"/>
              <a:t>kindergarten, setting the stage for academic success throughout the school years. </a:t>
            </a:r>
            <a:endParaRPr lang="en-US" sz="4000" dirty="0" smtClean="0"/>
          </a:p>
          <a:p>
            <a:r>
              <a:rPr lang="en-US" sz="4000" i="1" dirty="0" smtClean="0"/>
              <a:t>Across periods</a:t>
            </a:r>
            <a:r>
              <a:rPr lang="en-US" sz="4000" dirty="0" smtClean="0"/>
              <a:t>: </a:t>
            </a:r>
          </a:p>
          <a:p>
            <a:pPr lvl="1"/>
            <a:r>
              <a:rPr lang="en-US" sz="4000" b="1" dirty="0" smtClean="0"/>
              <a:t>intelligence </a:t>
            </a:r>
            <a:r>
              <a:rPr lang="en-US" sz="4000" dirty="0"/>
              <a:t>and </a:t>
            </a:r>
            <a:r>
              <a:rPr lang="en-US" sz="4000" b="1" dirty="0"/>
              <a:t>easy </a:t>
            </a:r>
            <a:r>
              <a:rPr lang="en-US" sz="4000" b="1" dirty="0" smtClean="0"/>
              <a:t>temperament</a:t>
            </a:r>
          </a:p>
          <a:p>
            <a:pPr lvl="1"/>
            <a:r>
              <a:rPr lang="en-US" sz="4000" b="1" dirty="0" smtClean="0"/>
              <a:t>warmth</a:t>
            </a:r>
            <a:r>
              <a:rPr lang="en-US" sz="4000" dirty="0"/>
              <a:t>, </a:t>
            </a:r>
            <a:r>
              <a:rPr lang="en-US" sz="4000" b="1" dirty="0"/>
              <a:t>consistency</a:t>
            </a:r>
            <a:r>
              <a:rPr lang="en-US" sz="4000" dirty="0"/>
              <a:t>, </a:t>
            </a:r>
            <a:r>
              <a:rPr lang="en-US" sz="4000" b="1" dirty="0"/>
              <a:t>age-appropriate expectations</a:t>
            </a:r>
            <a:r>
              <a:rPr lang="en-US" sz="4000" dirty="0"/>
              <a:t>, </a:t>
            </a:r>
            <a:r>
              <a:rPr lang="en-US" sz="4000" b="1" dirty="0"/>
              <a:t>praise for accomplishments </a:t>
            </a:r>
            <a:r>
              <a:rPr lang="en-US" sz="4000" dirty="0" smtClean="0"/>
              <a:t>and </a:t>
            </a:r>
            <a:r>
              <a:rPr lang="en-US" sz="4000" b="1" dirty="0"/>
              <a:t>consistent routines and </a:t>
            </a:r>
            <a:r>
              <a:rPr lang="en-US" sz="4000" b="1" dirty="0" smtClean="0"/>
              <a:t>rules</a:t>
            </a:r>
          </a:p>
          <a:p>
            <a:pPr lvl="1"/>
            <a:r>
              <a:rPr lang="en-US" sz="4000" b="1" dirty="0" smtClean="0"/>
              <a:t>opportunities </a:t>
            </a:r>
            <a:r>
              <a:rPr lang="en-US" sz="4000" b="1" dirty="0"/>
              <a:t>for social interaction with </a:t>
            </a:r>
            <a:r>
              <a:rPr lang="en-US" sz="4000" b="1" dirty="0" smtClean="0"/>
              <a:t>peers</a:t>
            </a:r>
          </a:p>
          <a:p>
            <a:pPr lvl="1"/>
            <a:r>
              <a:rPr lang="en-US" sz="4000" b="1" dirty="0" smtClean="0"/>
              <a:t>opportunities </a:t>
            </a:r>
            <a:r>
              <a:rPr lang="en-US" sz="4000" b="1" dirty="0"/>
              <a:t>for physical </a:t>
            </a:r>
            <a:r>
              <a:rPr lang="en-US" sz="4000" b="1" dirty="0" smtClean="0"/>
              <a:t>exercise</a:t>
            </a:r>
            <a:endParaRPr lang="en-US" sz="4000" dirty="0"/>
          </a:p>
          <a:p>
            <a:pPr marL="0" indent="0">
              <a:buNone/>
            </a:pPr>
            <a:endParaRPr lang="en-US" dirty="0"/>
          </a:p>
        </p:txBody>
      </p:sp>
    </p:spTree>
    <p:extLst>
      <p:ext uri="{BB962C8B-B14F-4D97-AF65-F5344CB8AC3E}">
        <p14:creationId xmlns:p14="http://schemas.microsoft.com/office/powerpoint/2010/main" val="2222892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Kentucky Strengthening Families </a:t>
            </a:r>
            <a:br>
              <a:rPr lang="en-US" sz="3600" dirty="0" smtClean="0"/>
            </a:br>
            <a:r>
              <a:rPr lang="en-US" sz="3600" dirty="0" smtClean="0"/>
              <a:t>Protective Factor Framework</a:t>
            </a:r>
            <a:endParaRPr lang="en-US" sz="3600" dirty="0"/>
          </a:p>
        </p:txBody>
      </p:sp>
      <p:pic>
        <p:nvPicPr>
          <p:cNvPr id="4" name="Content Placeholder 3"/>
          <p:cNvPicPr>
            <a:picLocks noGrp="1" noChangeAspect="1"/>
          </p:cNvPicPr>
          <p:nvPr>
            <p:ph idx="1"/>
          </p:nvPr>
        </p:nvPicPr>
        <p:blipFill>
          <a:blip r:embed="rId2"/>
          <a:stretch>
            <a:fillRect/>
          </a:stretch>
        </p:blipFill>
        <p:spPr>
          <a:xfrm>
            <a:off x="838200" y="1219200"/>
            <a:ext cx="6629400" cy="4906964"/>
          </a:xfrm>
          <a:prstGeom prst="rect">
            <a:avLst/>
          </a:prstGeom>
        </p:spPr>
      </p:pic>
      <p:sp>
        <p:nvSpPr>
          <p:cNvPr id="5" name="TextBox 4"/>
          <p:cNvSpPr txBox="1"/>
          <p:nvPr/>
        </p:nvSpPr>
        <p:spPr>
          <a:xfrm>
            <a:off x="0" y="5941498"/>
            <a:ext cx="8305800" cy="369332"/>
          </a:xfrm>
          <a:prstGeom prst="rect">
            <a:avLst/>
          </a:prstGeom>
          <a:noFill/>
        </p:spPr>
        <p:txBody>
          <a:bodyPr wrap="square" rtlCol="0">
            <a:spAutoFit/>
          </a:bodyPr>
          <a:lstStyle/>
          <a:p>
            <a:r>
              <a:rPr lang="en-US" dirty="0"/>
              <a:t>http://</a:t>
            </a:r>
            <a:r>
              <a:rPr lang="en-US" sz="1600" dirty="0"/>
              <a:t>kidsnow.ky.gov/Improving-Early-Care/Pages</a:t>
            </a:r>
            <a:r>
              <a:rPr lang="en-US" dirty="0"/>
              <a:t>/-Kentucky-Strengthening-Families.aspx</a:t>
            </a:r>
          </a:p>
        </p:txBody>
      </p:sp>
    </p:spTree>
    <p:extLst>
      <p:ext uri="{BB962C8B-B14F-4D97-AF65-F5344CB8AC3E}">
        <p14:creationId xmlns:p14="http://schemas.microsoft.com/office/powerpoint/2010/main" val="113484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Principles 3 - 5</a:t>
            </a:r>
            <a:endParaRPr lang="en-US" dirty="0"/>
          </a:p>
        </p:txBody>
      </p:sp>
      <p:sp>
        <p:nvSpPr>
          <p:cNvPr id="3" name="Content Placeholder 2"/>
          <p:cNvSpPr>
            <a:spLocks noGrp="1"/>
          </p:cNvSpPr>
          <p:nvPr>
            <p:ph idx="1"/>
          </p:nvPr>
        </p:nvSpPr>
        <p:spPr/>
        <p:txBody>
          <a:bodyPr>
            <a:normAutofit fontScale="92500" lnSpcReduction="20000"/>
          </a:bodyPr>
          <a:lstStyle/>
          <a:p>
            <a:r>
              <a:rPr lang="en-US" sz="4400" b="1" dirty="0"/>
              <a:t>Intervening early in childhood can have positive long-term </a:t>
            </a:r>
            <a:r>
              <a:rPr lang="en-US" sz="4400" b="1" dirty="0" smtClean="0"/>
              <a:t>effects</a:t>
            </a:r>
          </a:p>
          <a:p>
            <a:r>
              <a:rPr lang="en-US" sz="4400" b="1" dirty="0"/>
              <a:t>Intervening in early childhood can have effects on a wide array of </a:t>
            </a:r>
            <a:r>
              <a:rPr lang="en-US" sz="4400" b="1" dirty="0" smtClean="0"/>
              <a:t>behaviors</a:t>
            </a:r>
          </a:p>
          <a:p>
            <a:r>
              <a:rPr lang="en-US" sz="4400" b="1" dirty="0"/>
              <a:t>Early childhood interventions can positively affect children’s biological functioning</a:t>
            </a:r>
            <a:endParaRPr lang="en-US" sz="4400" dirty="0"/>
          </a:p>
          <a:p>
            <a:pPr marL="0" indent="0" algn="ctr">
              <a:buNone/>
            </a:pPr>
            <a:endParaRPr lang="en-US" sz="4400" dirty="0"/>
          </a:p>
          <a:p>
            <a:pPr marL="0" indent="0" algn="ctr">
              <a:buNone/>
            </a:pPr>
            <a:endParaRPr lang="en-US" sz="4400" dirty="0"/>
          </a:p>
        </p:txBody>
      </p:sp>
    </p:spTree>
    <p:extLst>
      <p:ext uri="{BB962C8B-B14F-4D97-AF65-F5344CB8AC3E}">
        <p14:creationId xmlns:p14="http://schemas.microsoft.com/office/powerpoint/2010/main" val="761948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6126163"/>
          </a:xfrm>
          <a:prstGeom prst="rect">
            <a:avLst/>
          </a:prstGeom>
        </p:spPr>
      </p:pic>
    </p:spTree>
    <p:extLst>
      <p:ext uri="{BB962C8B-B14F-4D97-AF65-F5344CB8AC3E}">
        <p14:creationId xmlns:p14="http://schemas.microsoft.com/office/powerpoint/2010/main" val="1078094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3200" dirty="0" smtClean="0"/>
              <a:t>Impact of Early Intervention on School/Work</a:t>
            </a:r>
            <a:endParaRPr lang="en-US" sz="3200" dirty="0"/>
          </a:p>
        </p:txBody>
      </p:sp>
      <p:pic>
        <p:nvPicPr>
          <p:cNvPr id="4" name="Content Placeholder 3"/>
          <p:cNvPicPr>
            <a:picLocks noGrp="1" noChangeAspect="1"/>
          </p:cNvPicPr>
          <p:nvPr>
            <p:ph idx="1"/>
          </p:nvPr>
        </p:nvPicPr>
        <p:blipFill>
          <a:blip r:embed="rId2"/>
          <a:stretch>
            <a:fillRect/>
          </a:stretch>
        </p:blipFill>
        <p:spPr>
          <a:xfrm>
            <a:off x="159010" y="1371600"/>
            <a:ext cx="8527789" cy="4724400"/>
          </a:xfrm>
          <a:prstGeom prst="rect">
            <a:avLst/>
          </a:prstGeom>
        </p:spPr>
      </p:pic>
    </p:spTree>
    <p:extLst>
      <p:ext uri="{BB962C8B-B14F-4D97-AF65-F5344CB8AC3E}">
        <p14:creationId xmlns:p14="http://schemas.microsoft.com/office/powerpoint/2010/main" val="1638569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Principles 6</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b="1" dirty="0"/>
              <a:t>Early childhood prevention interventions should target the proximal environments of the child</a:t>
            </a:r>
            <a:endParaRPr lang="en-US" sz="4400" dirty="0"/>
          </a:p>
        </p:txBody>
      </p:sp>
    </p:spTree>
    <p:extLst>
      <p:ext uri="{BB962C8B-B14F-4D97-AF65-F5344CB8AC3E}">
        <p14:creationId xmlns:p14="http://schemas.microsoft.com/office/powerpoint/2010/main" val="1416639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4114800" cy="4953000"/>
          </a:xfrm>
        </p:spPr>
        <p:txBody>
          <a:bodyPr>
            <a:normAutofit fontScale="55000" lnSpcReduction="20000"/>
          </a:bodyPr>
          <a:lstStyle/>
          <a:p>
            <a:r>
              <a:rPr lang="en-US" b="1" dirty="0" smtClean="0">
                <a:latin typeface="+mj-lt"/>
              </a:rPr>
              <a:t>During </a:t>
            </a:r>
            <a:r>
              <a:rPr lang="en-US" b="1" dirty="0">
                <a:latin typeface="+mj-lt"/>
              </a:rPr>
              <a:t>the preschool and elementary school years, </a:t>
            </a:r>
            <a:r>
              <a:rPr lang="en-US" b="1" dirty="0" smtClean="0">
                <a:latin typeface="+mj-lt"/>
              </a:rPr>
              <a:t>schools and classrooms become primary proximal environments</a:t>
            </a:r>
          </a:p>
          <a:p>
            <a:pPr lvl="1"/>
            <a:r>
              <a:rPr lang="en-US" sz="3300" dirty="0" smtClean="0">
                <a:latin typeface="+mj-lt"/>
              </a:rPr>
              <a:t>improving </a:t>
            </a:r>
            <a:r>
              <a:rPr lang="en-US" sz="3300" dirty="0">
                <a:latin typeface="+mj-lt"/>
              </a:rPr>
              <a:t>school climate, resources, and </a:t>
            </a:r>
            <a:r>
              <a:rPr lang="en-US" sz="3300" dirty="0" smtClean="0">
                <a:latin typeface="+mj-lt"/>
              </a:rPr>
              <a:t>policies</a:t>
            </a:r>
          </a:p>
          <a:p>
            <a:pPr lvl="1"/>
            <a:r>
              <a:rPr lang="en-US" sz="3300" dirty="0" smtClean="0">
                <a:latin typeface="+mj-lt"/>
              </a:rPr>
              <a:t>enhancing </a:t>
            </a:r>
            <a:r>
              <a:rPr lang="en-US" sz="3300" dirty="0">
                <a:latin typeface="+mj-lt"/>
              </a:rPr>
              <a:t>teachers’ skills and parent-teacher </a:t>
            </a:r>
            <a:r>
              <a:rPr lang="en-US" sz="3300" dirty="0" smtClean="0">
                <a:latin typeface="+mj-lt"/>
              </a:rPr>
              <a:t>communication</a:t>
            </a:r>
          </a:p>
          <a:p>
            <a:pPr lvl="1"/>
            <a:r>
              <a:rPr lang="en-US" sz="3300" dirty="0">
                <a:latin typeface="+mj-lt"/>
              </a:rPr>
              <a:t>c</a:t>
            </a:r>
            <a:r>
              <a:rPr lang="en-US" sz="3300" dirty="0" smtClean="0">
                <a:latin typeface="+mj-lt"/>
              </a:rPr>
              <a:t>hanging </a:t>
            </a:r>
            <a:r>
              <a:rPr lang="en-US" sz="3300" dirty="0">
                <a:latin typeface="+mj-lt"/>
              </a:rPr>
              <a:t>classroom environments from those that react to problem behavior to those that encourage pro-social </a:t>
            </a:r>
            <a:r>
              <a:rPr lang="en-US" sz="3300" dirty="0" smtClean="0">
                <a:latin typeface="+mj-lt"/>
              </a:rPr>
              <a:t>behavior</a:t>
            </a:r>
            <a:endParaRPr lang="en-US" sz="3300" b="1" dirty="0" smtClean="0">
              <a:solidFill>
                <a:srgbClr val="000000"/>
              </a:solidFill>
              <a:latin typeface="+mj-lt"/>
            </a:endParaRPr>
          </a:p>
          <a:p>
            <a:r>
              <a:rPr lang="en-US" b="1" dirty="0" smtClean="0">
                <a:solidFill>
                  <a:srgbClr val="000000"/>
                </a:solidFill>
                <a:latin typeface="+mj-lt"/>
              </a:rPr>
              <a:t>Core </a:t>
            </a:r>
            <a:r>
              <a:rPr lang="en-US" b="1" dirty="0">
                <a:solidFill>
                  <a:srgbClr val="000000"/>
                </a:solidFill>
                <a:latin typeface="+mj-lt"/>
              </a:rPr>
              <a:t>elements of a school-based early childhood intervention </a:t>
            </a:r>
            <a:r>
              <a:rPr lang="en-US" b="1" dirty="0" smtClean="0">
                <a:solidFill>
                  <a:srgbClr val="000000"/>
                </a:solidFill>
                <a:latin typeface="+mj-lt"/>
              </a:rPr>
              <a:t>include</a:t>
            </a:r>
          </a:p>
          <a:p>
            <a:pPr lvl="1"/>
            <a:r>
              <a:rPr lang="en-US" sz="3300" dirty="0" smtClean="0">
                <a:solidFill>
                  <a:srgbClr val="000000"/>
                </a:solidFill>
                <a:latin typeface="+mj-lt"/>
              </a:rPr>
              <a:t>training </a:t>
            </a:r>
            <a:r>
              <a:rPr lang="en-US" sz="3300" dirty="0">
                <a:solidFill>
                  <a:srgbClr val="000000"/>
                </a:solidFill>
                <a:latin typeface="+mj-lt"/>
              </a:rPr>
              <a:t>teachers to establish clear </a:t>
            </a:r>
            <a:r>
              <a:rPr lang="en-US" sz="3300" dirty="0" smtClean="0">
                <a:solidFill>
                  <a:srgbClr val="000000"/>
                </a:solidFill>
                <a:latin typeface="+mj-lt"/>
              </a:rPr>
              <a:t>behavioral expectations</a:t>
            </a:r>
          </a:p>
          <a:p>
            <a:pPr lvl="1"/>
            <a:r>
              <a:rPr lang="en-US" sz="3300" dirty="0" smtClean="0">
                <a:solidFill>
                  <a:srgbClr val="000000"/>
                </a:solidFill>
                <a:latin typeface="+mj-lt"/>
              </a:rPr>
              <a:t>teach interactively (e.g., role playing, guided play)</a:t>
            </a:r>
          </a:p>
          <a:p>
            <a:pPr lvl="1"/>
            <a:r>
              <a:rPr lang="en-US" sz="3300" dirty="0" smtClean="0">
                <a:solidFill>
                  <a:srgbClr val="000000"/>
                </a:solidFill>
                <a:latin typeface="+mj-lt"/>
              </a:rPr>
              <a:t>promote </a:t>
            </a:r>
            <a:r>
              <a:rPr lang="en-US" sz="3300" dirty="0">
                <a:solidFill>
                  <a:srgbClr val="000000"/>
                </a:solidFill>
                <a:latin typeface="+mj-lt"/>
              </a:rPr>
              <a:t>cooperative learning in small </a:t>
            </a:r>
            <a:r>
              <a:rPr lang="en-US" sz="3300" dirty="0" smtClean="0">
                <a:solidFill>
                  <a:srgbClr val="000000"/>
                </a:solidFill>
                <a:latin typeface="+mj-lt"/>
              </a:rPr>
              <a:t>groups</a:t>
            </a:r>
            <a:endParaRPr lang="en-US" sz="3300"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996281"/>
            <a:ext cx="4465820" cy="2971800"/>
          </a:xfrm>
          <a:prstGeom prst="rect">
            <a:avLst/>
          </a:prstGeom>
        </p:spPr>
      </p:pic>
    </p:spTree>
    <p:extLst>
      <p:ext uri="{BB962C8B-B14F-4D97-AF65-F5344CB8AC3E}">
        <p14:creationId xmlns:p14="http://schemas.microsoft.com/office/powerpoint/2010/main" val="4268043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Principle </a:t>
            </a:r>
            <a:r>
              <a:rPr lang="en-US" b="1" dirty="0" smtClean="0"/>
              <a:t>7</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b="1" dirty="0" smtClean="0"/>
              <a:t>Positively affecting a child’s behavior through early intervention can elicit positive behaviors in adult caregivers and in other children, improving the overall social environment</a:t>
            </a:r>
            <a:endParaRPr lang="en-US" sz="4400" dirty="0"/>
          </a:p>
        </p:txBody>
      </p:sp>
    </p:spTree>
    <p:extLst>
      <p:ext uri="{BB962C8B-B14F-4D97-AF65-F5344CB8AC3E}">
        <p14:creationId xmlns:p14="http://schemas.microsoft.com/office/powerpoint/2010/main" val="652902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5029200" cy="5029200"/>
          </a:xfrm>
        </p:spPr>
        <p:txBody>
          <a:bodyPr>
            <a:normAutofit/>
          </a:bodyPr>
          <a:lstStyle/>
          <a:p>
            <a:r>
              <a:rPr lang="en-US" sz="1600" dirty="0"/>
              <a:t>Some interventions address multiple contexts such as family and school, with emphasis on communication and collaboration between the </a:t>
            </a:r>
            <a:r>
              <a:rPr lang="en-US" sz="1600" dirty="0" smtClean="0"/>
              <a:t>two</a:t>
            </a:r>
          </a:p>
          <a:p>
            <a:pPr marL="0" indent="0">
              <a:buNone/>
            </a:pPr>
            <a:endParaRPr lang="en-US" sz="1600" dirty="0" smtClean="0"/>
          </a:p>
          <a:p>
            <a:r>
              <a:rPr lang="en-US" sz="1600" dirty="0"/>
              <a:t>P</a:t>
            </a:r>
            <a:r>
              <a:rPr lang="en-US" sz="1600" dirty="0" smtClean="0"/>
              <a:t>rogram </a:t>
            </a:r>
            <a:r>
              <a:rPr lang="en-US" sz="1600" dirty="0"/>
              <a:t>activities </a:t>
            </a:r>
            <a:r>
              <a:rPr lang="en-US" sz="1600" dirty="0" smtClean="0"/>
              <a:t>often </a:t>
            </a:r>
            <a:r>
              <a:rPr lang="en-US" sz="1600" dirty="0"/>
              <a:t>reinforce those of </a:t>
            </a:r>
            <a:r>
              <a:rPr lang="en-US" sz="1600" dirty="0" smtClean="0"/>
              <a:t>another (e.g., a </a:t>
            </a:r>
            <a:r>
              <a:rPr lang="en-US" sz="1600" dirty="0"/>
              <a:t>program to reduce aggressive behavior in children entering school could include activities and training in classroom management for teachers and instruction in supportive, consistent, contingent-responsive parenting strategies for parents and other </a:t>
            </a:r>
            <a:r>
              <a:rPr lang="en-US" sz="1600" dirty="0" smtClean="0"/>
              <a:t>caregivers)</a:t>
            </a:r>
          </a:p>
          <a:p>
            <a:pPr marL="0" indent="0">
              <a:buNone/>
            </a:pPr>
            <a:r>
              <a:rPr lang="en-US" sz="1600" dirty="0" smtClean="0"/>
              <a:t> </a:t>
            </a:r>
            <a:endParaRPr lang="en-US" sz="1600" dirty="0"/>
          </a:p>
          <a:p>
            <a:r>
              <a:rPr lang="en-US" sz="1600" dirty="0"/>
              <a:t>Behavioral changes in children and the adults who interact with them can be mutually reinforcing. By positively influencing the child’s family or school environment, child behavior can, over time, become more pro-social; this, in turn, can elicit more positive interactions with caregivers and peers, and thereby improve the social environment. </a:t>
            </a:r>
          </a:p>
        </p:txBody>
      </p:sp>
      <p:pic>
        <p:nvPicPr>
          <p:cNvPr id="7" name="Picture 6"/>
          <p:cNvPicPr>
            <a:picLocks noChangeAspect="1"/>
          </p:cNvPicPr>
          <p:nvPr/>
        </p:nvPicPr>
        <p:blipFill>
          <a:blip r:embed="rId2"/>
          <a:stretch>
            <a:fillRect/>
          </a:stretch>
        </p:blipFill>
        <p:spPr>
          <a:xfrm>
            <a:off x="5486400" y="1676400"/>
            <a:ext cx="3346979" cy="3505200"/>
          </a:xfrm>
          <a:prstGeom prst="rect">
            <a:avLst/>
          </a:prstGeom>
        </p:spPr>
      </p:pic>
    </p:spTree>
    <p:extLst>
      <p:ext uri="{BB962C8B-B14F-4D97-AF65-F5344CB8AC3E}">
        <p14:creationId xmlns:p14="http://schemas.microsoft.com/office/powerpoint/2010/main" val="3668985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a:t>
            </a:r>
            <a:r>
              <a:rPr lang="en-US" sz="3600" dirty="0" smtClean="0"/>
              <a:t>n </a:t>
            </a:r>
            <a:r>
              <a:rPr lang="en-US" sz="3600" dirty="0"/>
              <a:t>the </a:t>
            </a:r>
            <a:r>
              <a:rPr lang="en-US" sz="3600" dirty="0" smtClean="0"/>
              <a:t>Grip </a:t>
            </a:r>
            <a:r>
              <a:rPr lang="en-US" sz="3600" dirty="0"/>
              <a:t>of an </a:t>
            </a:r>
            <a:r>
              <a:rPr lang="en-US" sz="3600" dirty="0" smtClean="0"/>
              <a:t>Unprecedented </a:t>
            </a:r>
            <a:br>
              <a:rPr lang="en-US" sz="3600" dirty="0" smtClean="0"/>
            </a:br>
            <a:r>
              <a:rPr lang="en-US" sz="3600" dirty="0" smtClean="0"/>
              <a:t>Epidemic of Drug Addiction</a:t>
            </a:r>
            <a:endParaRPr lang="en-US" sz="3600" dirty="0"/>
          </a:p>
        </p:txBody>
      </p:sp>
      <p:pic>
        <p:nvPicPr>
          <p:cNvPr id="6" name="Content Placeholder 5"/>
          <p:cNvPicPr>
            <a:picLocks noGrp="1" noChangeAspect="1"/>
          </p:cNvPicPr>
          <p:nvPr>
            <p:ph sz="half" idx="2"/>
          </p:nvPr>
        </p:nvPicPr>
        <p:blipFill>
          <a:blip r:embed="rId2"/>
          <a:stretch>
            <a:fillRect/>
          </a:stretch>
        </p:blipFill>
        <p:spPr>
          <a:xfrm>
            <a:off x="4648199" y="2057400"/>
            <a:ext cx="4494005" cy="3279255"/>
          </a:xfrm>
          <a:prstGeom prst="rect">
            <a:avLst/>
          </a:prstGeom>
        </p:spPr>
      </p:pic>
      <p:pic>
        <p:nvPicPr>
          <p:cNvPr id="5" name="Content Placeholder 4"/>
          <p:cNvPicPr>
            <a:picLocks noGrp="1" noChangeAspect="1"/>
          </p:cNvPicPr>
          <p:nvPr>
            <p:ph sz="half" idx="1"/>
          </p:nvPr>
        </p:nvPicPr>
        <p:blipFill>
          <a:blip r:embed="rId3"/>
          <a:stretch>
            <a:fillRect/>
          </a:stretch>
        </p:blipFill>
        <p:spPr>
          <a:xfrm>
            <a:off x="228600" y="1953477"/>
            <a:ext cx="4604775" cy="3186931"/>
          </a:xfrm>
          <a:prstGeom prst="rect">
            <a:avLst/>
          </a:prstGeom>
        </p:spPr>
      </p:pic>
    </p:spTree>
    <p:extLst>
      <p:ext uri="{BB962C8B-B14F-4D97-AF65-F5344CB8AC3E}">
        <p14:creationId xmlns:p14="http://schemas.microsoft.com/office/powerpoint/2010/main" val="3223543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Investing in Prevention</a:t>
            </a:r>
            <a:endParaRPr lang="en-US" dirty="0"/>
          </a:p>
        </p:txBody>
      </p:sp>
      <p:pic>
        <p:nvPicPr>
          <p:cNvPr id="4" name="Content Placeholder 3"/>
          <p:cNvPicPr>
            <a:picLocks noGrp="1" noChangeAspect="1"/>
          </p:cNvPicPr>
          <p:nvPr>
            <p:ph idx="1"/>
          </p:nvPr>
        </p:nvPicPr>
        <p:blipFill>
          <a:blip r:embed="rId2"/>
          <a:stretch>
            <a:fillRect/>
          </a:stretch>
        </p:blipFill>
        <p:spPr>
          <a:xfrm>
            <a:off x="1447800" y="1090863"/>
            <a:ext cx="6248400" cy="5010892"/>
          </a:xfrm>
          <a:prstGeom prst="rect">
            <a:avLst/>
          </a:prstGeom>
        </p:spPr>
      </p:pic>
    </p:spTree>
    <p:extLst>
      <p:ext uri="{BB962C8B-B14F-4D97-AF65-F5344CB8AC3E}">
        <p14:creationId xmlns:p14="http://schemas.microsoft.com/office/powerpoint/2010/main" val="728696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050411">
            <a:off x="350022" y="2455461"/>
            <a:ext cx="4010241" cy="1891497"/>
          </a:xfrm>
        </p:spPr>
      </p:pic>
      <p:pic>
        <p:nvPicPr>
          <p:cNvPr id="5" name="Picture 4"/>
          <p:cNvPicPr>
            <a:picLocks noChangeAspect="1"/>
          </p:cNvPicPr>
          <p:nvPr/>
        </p:nvPicPr>
        <p:blipFill>
          <a:blip r:embed="rId3"/>
          <a:stretch>
            <a:fillRect/>
          </a:stretch>
        </p:blipFill>
        <p:spPr>
          <a:xfrm>
            <a:off x="5555995" y="2590800"/>
            <a:ext cx="3419475" cy="3295650"/>
          </a:xfrm>
          <a:prstGeom prst="rect">
            <a:avLst/>
          </a:prstGeom>
        </p:spPr>
      </p:pic>
      <p:sp>
        <p:nvSpPr>
          <p:cNvPr id="6" name="TextBox 5"/>
          <p:cNvSpPr txBox="1"/>
          <p:nvPr/>
        </p:nvSpPr>
        <p:spPr>
          <a:xfrm rot="20034800">
            <a:off x="811814" y="4024384"/>
            <a:ext cx="4934363" cy="369332"/>
          </a:xfrm>
          <a:prstGeom prst="rect">
            <a:avLst/>
          </a:prstGeom>
          <a:noFill/>
        </p:spPr>
        <p:txBody>
          <a:bodyPr wrap="square" rtlCol="0">
            <a:spAutoFit/>
          </a:bodyPr>
          <a:lstStyle/>
          <a:p>
            <a:r>
              <a:rPr lang="en-US" dirty="0"/>
              <a:t>https://addiction.surgeongeneral.gov/</a:t>
            </a:r>
          </a:p>
        </p:txBody>
      </p:sp>
      <p:sp>
        <p:nvSpPr>
          <p:cNvPr id="7" name="Rectangle 6"/>
          <p:cNvSpPr/>
          <p:nvPr/>
        </p:nvSpPr>
        <p:spPr>
          <a:xfrm>
            <a:off x="4829382" y="2257022"/>
            <a:ext cx="4572000" cy="430887"/>
          </a:xfrm>
          <a:prstGeom prst="rect">
            <a:avLst/>
          </a:prstGeom>
        </p:spPr>
        <p:txBody>
          <a:bodyPr>
            <a:spAutoFit/>
          </a:bodyPr>
          <a:lstStyle/>
          <a:p>
            <a:r>
              <a:rPr lang="en-US" sz="1100" dirty="0"/>
              <a:t>https://www.drugabuse.gov/publications/principles-substance-abuse-prevention-early-childhood/index</a:t>
            </a:r>
          </a:p>
        </p:txBody>
      </p:sp>
    </p:spTree>
    <p:extLst>
      <p:ext uri="{BB962C8B-B14F-4D97-AF65-F5344CB8AC3E}">
        <p14:creationId xmlns:p14="http://schemas.microsoft.com/office/powerpoint/2010/main" val="2612852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227682"/>
              </p:ext>
            </p:extLst>
          </p:nvPr>
        </p:nvGraphicFramePr>
        <p:xfrm>
          <a:off x="172453" y="1074821"/>
          <a:ext cx="8534400" cy="5036419"/>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477977279"/>
                    </a:ext>
                  </a:extLst>
                </a:gridCol>
              </a:tblGrid>
              <a:tr h="838200">
                <a:tc>
                  <a:txBody>
                    <a:bodyPr/>
                    <a:lstStyle/>
                    <a:p>
                      <a:r>
                        <a:rPr lang="en-US" sz="1600" b="1" dirty="0" smtClean="0">
                          <a:solidFill>
                            <a:schemeClr val="tx1"/>
                          </a:solidFill>
                        </a:rPr>
                        <a:t>Vestena</a:t>
                      </a:r>
                      <a:r>
                        <a:rPr lang="en-US" sz="1600" b="1" baseline="0" dirty="0" smtClean="0">
                          <a:solidFill>
                            <a:schemeClr val="tx1"/>
                          </a:solidFill>
                        </a:rPr>
                        <a:t> Robbins, PhD</a:t>
                      </a:r>
                    </a:p>
                    <a:p>
                      <a:r>
                        <a:rPr lang="en-US" sz="1600" b="1" baseline="0" dirty="0" smtClean="0">
                          <a:solidFill>
                            <a:schemeClr val="tx1"/>
                          </a:solidFill>
                        </a:rPr>
                        <a:t>Policy Advisor, Commissioner’s Office</a:t>
                      </a:r>
                    </a:p>
                    <a:p>
                      <a:r>
                        <a:rPr lang="en-US" sz="1600" b="1" baseline="0" dirty="0" smtClean="0">
                          <a:solidFill>
                            <a:schemeClr val="tx1"/>
                          </a:solidFill>
                        </a:rPr>
                        <a:t>Kentucky Department for Behavioral Health, Developmental and Intellectual Disabilities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hlinkClick r:id="rId2"/>
                        </a:rPr>
                        <a:t>vestena.robbins@ky.gov</a:t>
                      </a:r>
                      <a:endParaRPr lang="en-US" sz="1600" b="1" dirty="0" smtClean="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696056268"/>
                  </a:ext>
                </a:extLst>
              </a:tr>
              <a:tr h="838200">
                <a:tc>
                  <a:txBody>
                    <a:bodyPr/>
                    <a:lstStyle/>
                    <a:p>
                      <a:r>
                        <a:rPr lang="en-US" sz="1600" b="1" dirty="0" smtClean="0"/>
                        <a:t>Phyllis</a:t>
                      </a:r>
                      <a:r>
                        <a:rPr lang="en-US" sz="1600" b="1" baseline="0" dirty="0" smtClean="0"/>
                        <a:t> Millspaugh</a:t>
                      </a:r>
                    </a:p>
                    <a:p>
                      <a:r>
                        <a:rPr lang="en-US" sz="1600" b="1" baseline="0" dirty="0" smtClean="0"/>
                        <a:t>Branch Manager, Behavioral Health Prevention and Promotion</a:t>
                      </a:r>
                    </a:p>
                    <a:p>
                      <a:r>
                        <a:rPr lang="en-US" sz="1600" b="1" baseline="0" dirty="0" smtClean="0"/>
                        <a:t>Division of Behavioral Health</a:t>
                      </a:r>
                    </a:p>
                    <a:p>
                      <a:r>
                        <a:rPr lang="en-US" sz="1600" b="1" baseline="0" dirty="0" smtClean="0"/>
                        <a:t>Kentucky Department for Behavioral Health, Developmental and Intellectual Disabilities </a:t>
                      </a:r>
                    </a:p>
                    <a:p>
                      <a:r>
                        <a:rPr lang="en-US" sz="1600" b="1" baseline="0" dirty="0" smtClean="0">
                          <a:hlinkClick r:id="rId3"/>
                        </a:rPr>
                        <a:t>phyllis.millspaugh@ky.gov</a:t>
                      </a:r>
                      <a:endParaRPr lang="en-US" sz="1600" b="1" baseline="0" dirty="0" smtClean="0"/>
                    </a:p>
                  </a:txBody>
                  <a:tcPr>
                    <a:solidFill>
                      <a:schemeClr val="accent2">
                        <a:lumMod val="40000"/>
                        <a:lumOff val="60000"/>
                      </a:schemeClr>
                    </a:solidFill>
                  </a:tcPr>
                </a:tc>
                <a:extLst>
                  <a:ext uri="{0D108BD9-81ED-4DB2-BD59-A6C34878D82A}">
                    <a16:rowId xmlns:a16="http://schemas.microsoft.com/office/drawing/2014/main" val="1587384285"/>
                  </a:ext>
                </a:extLst>
              </a:tr>
              <a:tr h="1348339">
                <a:tc>
                  <a:txBody>
                    <a:bodyPr/>
                    <a:lstStyle/>
                    <a:p>
                      <a:r>
                        <a:rPr lang="en-US" sz="1600" b="1" dirty="0" smtClean="0"/>
                        <a:t>Michelle Kilgore</a:t>
                      </a:r>
                    </a:p>
                    <a:p>
                      <a:r>
                        <a:rPr lang="en-US" sz="1600" b="1" dirty="0" smtClean="0"/>
                        <a:t>Adolescent</a:t>
                      </a:r>
                      <a:r>
                        <a:rPr lang="en-US" sz="1600" b="1" baseline="0" dirty="0" smtClean="0"/>
                        <a:t> Treatment Coordinator, </a:t>
                      </a:r>
                      <a:r>
                        <a:rPr lang="en-US" sz="1600" b="1" dirty="0" smtClean="0">
                          <a:effectLst/>
                        </a:rPr>
                        <a:t>Children’s Behavioral Health &amp; Recovery Services</a:t>
                      </a:r>
                      <a:endParaRPr lang="en-US" sz="1600" b="1" dirty="0" smtClean="0">
                        <a:effectLst/>
                      </a:endParaRPr>
                    </a:p>
                    <a:p>
                      <a:r>
                        <a:rPr lang="en-US" sz="1600" b="1" dirty="0" smtClean="0">
                          <a:effectLst/>
                        </a:rPr>
                        <a:t>Division of</a:t>
                      </a:r>
                      <a:r>
                        <a:rPr lang="en-US" sz="1600" b="1" baseline="0" dirty="0" smtClean="0">
                          <a:effectLst/>
                        </a:rPr>
                        <a:t> Behavioral Health</a:t>
                      </a:r>
                    </a:p>
                    <a:p>
                      <a:r>
                        <a:rPr lang="en-US" sz="1600" b="1" baseline="0" dirty="0" smtClean="0"/>
                        <a:t>Kentucky Department for Behavioral Health, Developmental and Intellectual Disabilities </a:t>
                      </a:r>
                      <a:endParaRPr lang="en-US" sz="1600" b="1" baseline="0" dirty="0" smtClean="0">
                        <a:effectLst/>
                      </a:endParaRPr>
                    </a:p>
                    <a:p>
                      <a:r>
                        <a:rPr lang="en-US" sz="1600" b="1" baseline="0" dirty="0" smtClean="0">
                          <a:effectLst/>
                          <a:hlinkClick r:id="rId4"/>
                        </a:rPr>
                        <a:t>michelle.kilgore@ky.gov</a:t>
                      </a:r>
                      <a:endParaRPr lang="en-US" sz="1600" b="1" baseline="0" dirty="0">
                        <a:effectLst/>
                      </a:endParaRPr>
                    </a:p>
                  </a:txBody>
                  <a:tcPr>
                    <a:solidFill>
                      <a:schemeClr val="accent2">
                        <a:lumMod val="40000"/>
                        <a:lumOff val="60000"/>
                      </a:schemeClr>
                    </a:solidFill>
                  </a:tcPr>
                </a:tc>
                <a:extLst>
                  <a:ext uri="{0D108BD9-81ED-4DB2-BD59-A6C34878D82A}">
                    <a16:rowId xmlns:a16="http://schemas.microsoft.com/office/drawing/2014/main" val="2830562119"/>
                  </a:ext>
                </a:extLst>
              </a:tr>
              <a:tr h="838200">
                <a:tc>
                  <a:txBody>
                    <a:bodyPr/>
                    <a:lstStyle/>
                    <a:p>
                      <a:r>
                        <a:rPr lang="en-US" sz="1600" b="1" dirty="0" smtClean="0"/>
                        <a:t>Beth Jordan</a:t>
                      </a:r>
                    </a:p>
                    <a:p>
                      <a:r>
                        <a:rPr lang="en-US" sz="1600" b="1" dirty="0" smtClean="0"/>
                        <a:t>Branch Manager &amp; EC Mental Health, </a:t>
                      </a:r>
                      <a:r>
                        <a:rPr lang="en-US" sz="1600" b="1" dirty="0" smtClean="0">
                          <a:effectLst/>
                        </a:rPr>
                        <a:t>Children’s Behavioral Health &amp; Recovery Services</a:t>
                      </a:r>
                    </a:p>
                    <a:p>
                      <a:r>
                        <a:rPr lang="en-US" sz="1600" b="1" dirty="0" smtClean="0">
                          <a:effectLst/>
                        </a:rPr>
                        <a:t>Division of</a:t>
                      </a:r>
                      <a:r>
                        <a:rPr lang="en-US" sz="1600" b="1" baseline="0" dirty="0" smtClean="0">
                          <a:effectLst/>
                        </a:rPr>
                        <a:t> Behavioral Health</a:t>
                      </a:r>
                    </a:p>
                    <a:p>
                      <a:r>
                        <a:rPr lang="en-US" sz="1600" b="1" baseline="0" dirty="0" smtClean="0"/>
                        <a:t>Kentucky Department for Behavioral Health, Developmental and Intellectual Disabilities </a:t>
                      </a:r>
                      <a:endParaRPr lang="en-US" sz="1600" b="1" baseline="0" dirty="0" smtClean="0">
                        <a:effectLst/>
                      </a:endParaRPr>
                    </a:p>
                    <a:p>
                      <a:r>
                        <a:rPr lang="en-US" sz="1600" b="1" dirty="0" smtClean="0">
                          <a:hlinkClick r:id="rId5"/>
                        </a:rPr>
                        <a:t>beth.jordan@ky.gov</a:t>
                      </a:r>
                      <a:endParaRPr lang="en-US" sz="1600" b="1" dirty="0"/>
                    </a:p>
                  </a:txBody>
                  <a:tcPr>
                    <a:solidFill>
                      <a:schemeClr val="accent2">
                        <a:lumMod val="40000"/>
                        <a:lumOff val="60000"/>
                      </a:schemeClr>
                    </a:solidFill>
                  </a:tcPr>
                </a:tc>
                <a:extLst>
                  <a:ext uri="{0D108BD9-81ED-4DB2-BD59-A6C34878D82A}">
                    <a16:rowId xmlns:a16="http://schemas.microsoft.com/office/drawing/2014/main" val="268312849"/>
                  </a:ext>
                </a:extLst>
              </a:tr>
            </a:tbl>
          </a:graphicData>
        </a:graphic>
      </p:graphicFrame>
    </p:spTree>
    <p:extLst>
      <p:ext uri="{BB962C8B-B14F-4D97-AF65-F5344CB8AC3E}">
        <p14:creationId xmlns:p14="http://schemas.microsoft.com/office/powerpoint/2010/main" val="551173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677025" y="1060925"/>
            <a:ext cx="2400300" cy="1905000"/>
          </a:xfrm>
          <a:prstGeom prst="rect">
            <a:avLst/>
          </a:prstGeom>
        </p:spPr>
      </p:pic>
      <p:pic>
        <p:nvPicPr>
          <p:cNvPr id="5" name="Content Placeholder 4"/>
          <p:cNvPicPr>
            <a:picLocks noGrp="1" noChangeAspect="1"/>
          </p:cNvPicPr>
          <p:nvPr>
            <p:ph idx="1"/>
          </p:nvPr>
        </p:nvPicPr>
        <p:blipFill>
          <a:blip r:embed="rId3"/>
          <a:stretch>
            <a:fillRect/>
          </a:stretch>
        </p:blipFill>
        <p:spPr>
          <a:xfrm>
            <a:off x="-357679" y="3034461"/>
            <a:ext cx="3143250" cy="1457325"/>
          </a:xfrm>
          <a:prstGeom prst="rect">
            <a:avLst/>
          </a:prstGeom>
        </p:spPr>
      </p:pic>
      <p:pic>
        <p:nvPicPr>
          <p:cNvPr id="6" name="Picture 5"/>
          <p:cNvPicPr>
            <a:picLocks noChangeAspect="1"/>
          </p:cNvPicPr>
          <p:nvPr/>
        </p:nvPicPr>
        <p:blipFill>
          <a:blip r:embed="rId4"/>
          <a:stretch>
            <a:fillRect/>
          </a:stretch>
        </p:blipFill>
        <p:spPr>
          <a:xfrm>
            <a:off x="3297349" y="3043825"/>
            <a:ext cx="2183699" cy="1447961"/>
          </a:xfrm>
          <a:prstGeom prst="rect">
            <a:avLst/>
          </a:prstGeom>
        </p:spPr>
      </p:pic>
      <p:pic>
        <p:nvPicPr>
          <p:cNvPr id="7" name="Picture 6"/>
          <p:cNvPicPr>
            <a:picLocks noChangeAspect="1"/>
          </p:cNvPicPr>
          <p:nvPr/>
        </p:nvPicPr>
        <p:blipFill>
          <a:blip r:embed="rId5"/>
          <a:stretch>
            <a:fillRect/>
          </a:stretch>
        </p:blipFill>
        <p:spPr>
          <a:xfrm>
            <a:off x="120576" y="1179093"/>
            <a:ext cx="2628900" cy="1743075"/>
          </a:xfrm>
          <a:prstGeom prst="rect">
            <a:avLst/>
          </a:prstGeom>
        </p:spPr>
      </p:pic>
      <p:pic>
        <p:nvPicPr>
          <p:cNvPr id="8" name="Picture 7"/>
          <p:cNvPicPr>
            <a:picLocks noChangeAspect="1"/>
          </p:cNvPicPr>
          <p:nvPr/>
        </p:nvPicPr>
        <p:blipFill>
          <a:blip r:embed="rId6"/>
          <a:stretch>
            <a:fillRect/>
          </a:stretch>
        </p:blipFill>
        <p:spPr>
          <a:xfrm>
            <a:off x="6496867" y="2965925"/>
            <a:ext cx="2143125" cy="2143125"/>
          </a:xfrm>
          <a:prstGeom prst="rect">
            <a:avLst/>
          </a:prstGeom>
        </p:spPr>
      </p:pic>
      <p:pic>
        <p:nvPicPr>
          <p:cNvPr id="9" name="Picture 8"/>
          <p:cNvPicPr>
            <a:picLocks noChangeAspect="1"/>
          </p:cNvPicPr>
          <p:nvPr/>
        </p:nvPicPr>
        <p:blipFill>
          <a:blip r:embed="rId7"/>
          <a:stretch>
            <a:fillRect/>
          </a:stretch>
        </p:blipFill>
        <p:spPr>
          <a:xfrm>
            <a:off x="3403563" y="1098757"/>
            <a:ext cx="2619375" cy="1743075"/>
          </a:xfrm>
          <a:prstGeom prst="rect">
            <a:avLst/>
          </a:prstGeom>
        </p:spPr>
      </p:pic>
      <p:pic>
        <p:nvPicPr>
          <p:cNvPr id="11" name="Picture 10"/>
          <p:cNvPicPr>
            <a:picLocks noChangeAspect="1"/>
          </p:cNvPicPr>
          <p:nvPr/>
        </p:nvPicPr>
        <p:blipFill>
          <a:blip r:embed="rId8"/>
          <a:stretch>
            <a:fillRect/>
          </a:stretch>
        </p:blipFill>
        <p:spPr>
          <a:xfrm>
            <a:off x="1160926" y="4624845"/>
            <a:ext cx="3038475" cy="15049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1454" y="4387118"/>
            <a:ext cx="2466975" cy="1847850"/>
          </a:xfrm>
          <a:prstGeom prst="rect">
            <a:avLst/>
          </a:prstGeom>
        </p:spPr>
      </p:pic>
      <p:sp>
        <p:nvSpPr>
          <p:cNvPr id="4" name="Title 3"/>
          <p:cNvSpPr>
            <a:spLocks noGrp="1"/>
          </p:cNvSpPr>
          <p:nvPr>
            <p:ph type="title"/>
          </p:nvPr>
        </p:nvSpPr>
        <p:spPr/>
        <p:txBody>
          <a:bodyPr/>
          <a:lstStyle/>
          <a:p>
            <a:r>
              <a:rPr lang="en-US" dirty="0" smtClean="0"/>
              <a:t>Dire Consequences</a:t>
            </a:r>
            <a:endParaRPr lang="en-US" dirty="0"/>
          </a:p>
        </p:txBody>
      </p:sp>
    </p:spTree>
    <p:extLst>
      <p:ext uri="{BB962C8B-B14F-4D97-AF65-F5344CB8AC3E}">
        <p14:creationId xmlns:p14="http://schemas.microsoft.com/office/powerpoint/2010/main" val="2409932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Comprehensive Response</a:t>
            </a:r>
            <a:endParaRPr lang="en-US" dirty="0"/>
          </a:p>
        </p:txBody>
      </p:sp>
      <p:pic>
        <p:nvPicPr>
          <p:cNvPr id="12" name="Content Placeholder 11"/>
          <p:cNvPicPr>
            <a:picLocks noGrp="1" noChangeAspect="1"/>
          </p:cNvPicPr>
          <p:nvPr>
            <p:ph idx="1"/>
          </p:nvPr>
        </p:nvPicPr>
        <p:blipFill>
          <a:blip r:embed="rId2"/>
          <a:stretch>
            <a:fillRect/>
          </a:stretch>
        </p:blipFill>
        <p:spPr>
          <a:xfrm>
            <a:off x="854242" y="1404487"/>
            <a:ext cx="7467600" cy="4081914"/>
          </a:xfrm>
          <a:prstGeom prst="rect">
            <a:avLst/>
          </a:prstGeom>
        </p:spPr>
      </p:pic>
      <p:sp>
        <p:nvSpPr>
          <p:cNvPr id="13" name="TextBox 12"/>
          <p:cNvSpPr txBox="1"/>
          <p:nvPr/>
        </p:nvSpPr>
        <p:spPr>
          <a:xfrm>
            <a:off x="228600" y="5486401"/>
            <a:ext cx="8077200" cy="707886"/>
          </a:xfrm>
          <a:prstGeom prst="rect">
            <a:avLst/>
          </a:prstGeom>
          <a:noFill/>
        </p:spPr>
        <p:txBody>
          <a:bodyPr wrap="square" rtlCol="0">
            <a:spAutoFit/>
          </a:bodyPr>
          <a:lstStyle/>
          <a:p>
            <a:endParaRPr lang="en-US" dirty="0"/>
          </a:p>
          <a:p>
            <a:r>
              <a:rPr lang="en-US" sz="1100" dirty="0" err="1"/>
              <a:t>K.Murphy</a:t>
            </a:r>
            <a:r>
              <a:rPr lang="en-US" sz="1100" dirty="0"/>
              <a:t>, </a:t>
            </a:r>
            <a:r>
              <a:rPr lang="en-US" sz="1100" dirty="0" err="1"/>
              <a:t>M.Becker</a:t>
            </a:r>
            <a:r>
              <a:rPr lang="en-US" sz="1100" dirty="0"/>
              <a:t>, </a:t>
            </a:r>
            <a:r>
              <a:rPr lang="en-US" sz="1100" dirty="0" err="1"/>
              <a:t>J.Locke</a:t>
            </a:r>
            <a:r>
              <a:rPr lang="en-US" sz="1100" dirty="0"/>
              <a:t>, </a:t>
            </a:r>
            <a:r>
              <a:rPr lang="en-US" sz="1100" dirty="0" err="1"/>
              <a:t>C.Kelleher</a:t>
            </a:r>
            <a:r>
              <a:rPr lang="en-US" sz="1100" dirty="0"/>
              <a:t>, </a:t>
            </a:r>
            <a:r>
              <a:rPr lang="en-US" sz="1100" dirty="0" err="1"/>
              <a:t>J.McLeod</a:t>
            </a:r>
            <a:r>
              <a:rPr lang="en-US" sz="1100" dirty="0"/>
              <a:t>, and </a:t>
            </a:r>
            <a:r>
              <a:rPr lang="en-US" sz="1100" dirty="0" err="1"/>
              <a:t>F.Isasi</a:t>
            </a:r>
            <a:r>
              <a:rPr lang="en-US" sz="1100" dirty="0"/>
              <a:t>, </a:t>
            </a:r>
            <a:r>
              <a:rPr lang="en-US" sz="1100" i="1" dirty="0"/>
              <a:t>Finding Solutions to the Prescription Opioid and Heroin Crisis: A Road Map for States </a:t>
            </a:r>
            <a:r>
              <a:rPr lang="en-US" sz="1100" dirty="0"/>
              <a:t>(Washington, D.C.: National Governors Association Center for Best Practices, July 2016).</a:t>
            </a:r>
          </a:p>
        </p:txBody>
      </p:sp>
      <p:sp>
        <p:nvSpPr>
          <p:cNvPr id="14" name="Oval 13"/>
          <p:cNvSpPr/>
          <p:nvPr/>
        </p:nvSpPr>
        <p:spPr>
          <a:xfrm>
            <a:off x="838200" y="4038600"/>
            <a:ext cx="24384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416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Investing in Prevention</a:t>
            </a:r>
            <a:endParaRPr lang="en-US" dirty="0"/>
          </a:p>
        </p:txBody>
      </p:sp>
      <p:pic>
        <p:nvPicPr>
          <p:cNvPr id="4" name="Content Placeholder 3"/>
          <p:cNvPicPr>
            <a:picLocks noGrp="1" noChangeAspect="1"/>
          </p:cNvPicPr>
          <p:nvPr>
            <p:ph idx="1"/>
          </p:nvPr>
        </p:nvPicPr>
        <p:blipFill>
          <a:blip r:embed="rId2"/>
          <a:stretch>
            <a:fillRect/>
          </a:stretch>
        </p:blipFill>
        <p:spPr>
          <a:xfrm>
            <a:off x="1219200" y="1174410"/>
            <a:ext cx="6248400" cy="5010892"/>
          </a:xfrm>
          <a:prstGeom prst="rect">
            <a:avLst/>
          </a:prstGeom>
        </p:spPr>
      </p:pic>
    </p:spTree>
    <p:extLst>
      <p:ext uri="{BB962C8B-B14F-4D97-AF65-F5344CB8AC3E}">
        <p14:creationId xmlns:p14="http://schemas.microsoft.com/office/powerpoint/2010/main" val="2790794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First 8 Years Matter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Substance use, misuse, and addiction are preventable disorders that interfere with </a:t>
            </a:r>
            <a:r>
              <a:rPr lang="en-US" dirty="0" smtClean="0"/>
              <a:t>healthy functioning</a:t>
            </a:r>
          </a:p>
          <a:p>
            <a:pPr lvl="1"/>
            <a:r>
              <a:rPr lang="en-US" dirty="0" smtClean="0"/>
              <a:t>physical </a:t>
            </a:r>
            <a:r>
              <a:rPr lang="en-US" dirty="0"/>
              <a:t>and behavioral health </a:t>
            </a:r>
            <a:r>
              <a:rPr lang="en-US" dirty="0" smtClean="0"/>
              <a:t>problems</a:t>
            </a:r>
          </a:p>
          <a:p>
            <a:pPr lvl="1"/>
            <a:r>
              <a:rPr lang="en-US" dirty="0" smtClean="0"/>
              <a:t>injuries</a:t>
            </a:r>
          </a:p>
          <a:p>
            <a:pPr lvl="1"/>
            <a:r>
              <a:rPr lang="en-US" dirty="0" smtClean="0"/>
              <a:t>lost</a:t>
            </a:r>
            <a:r>
              <a:rPr lang="en-US" dirty="0"/>
              <a:t> income and </a:t>
            </a:r>
            <a:r>
              <a:rPr lang="en-US" dirty="0" smtClean="0"/>
              <a:t>productivity</a:t>
            </a:r>
          </a:p>
          <a:p>
            <a:pPr lvl="1"/>
            <a:r>
              <a:rPr lang="en-US" dirty="0" smtClean="0"/>
              <a:t>family problems</a:t>
            </a:r>
          </a:p>
          <a:p>
            <a:r>
              <a:rPr lang="en-US" dirty="0" smtClean="0"/>
              <a:t>While </a:t>
            </a:r>
            <a:r>
              <a:rPr lang="en-US" dirty="0"/>
              <a:t>most substance use begins in the teen years, there are known biological, psychological, social, and environmental factors that contribute to the risk, starting even before birth. </a:t>
            </a:r>
            <a:endParaRPr lang="en-US" dirty="0" smtClean="0"/>
          </a:p>
          <a:p>
            <a:r>
              <a:rPr lang="en-US" dirty="0" smtClean="0"/>
              <a:t>This </a:t>
            </a:r>
            <a:r>
              <a:rPr lang="en-US" dirty="0"/>
              <a:t>creates opportunities to intervene very early in a child’s life to prevent substance use disorders and, along with them, a range of other related problems. </a:t>
            </a:r>
          </a:p>
        </p:txBody>
      </p:sp>
    </p:spTree>
    <p:extLst>
      <p:ext uri="{BB962C8B-B14F-4D97-AF65-F5344CB8AC3E}">
        <p14:creationId xmlns:p14="http://schemas.microsoft.com/office/powerpoint/2010/main" val="1657405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it Matters to Me… </a:t>
            </a:r>
            <a:br>
              <a:rPr lang="en-US" dirty="0" smtClean="0"/>
            </a:br>
            <a:r>
              <a:rPr lang="en-US" dirty="0" smtClean="0"/>
              <a:t>Personal Anecdote</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3951" y="2438400"/>
            <a:ext cx="4127500" cy="3095625"/>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81600" y="2179205"/>
            <a:ext cx="2983904" cy="3978539"/>
          </a:xfrm>
        </p:spPr>
      </p:pic>
    </p:spTree>
    <p:extLst>
      <p:ext uri="{BB962C8B-B14F-4D97-AF65-F5344CB8AC3E}">
        <p14:creationId xmlns:p14="http://schemas.microsoft.com/office/powerpoint/2010/main" val="2681429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Principle </a:t>
            </a:r>
            <a:r>
              <a:rPr lang="en-US" b="1" dirty="0" smtClean="0"/>
              <a:t>1</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b="1" dirty="0"/>
              <a:t>Intervening early in childhood can alter the life course trajectory in a positive direction</a:t>
            </a:r>
            <a:endParaRPr lang="en-US" sz="4400" dirty="0"/>
          </a:p>
        </p:txBody>
      </p:sp>
    </p:spTree>
    <p:extLst>
      <p:ext uri="{BB962C8B-B14F-4D97-AF65-F5344CB8AC3E}">
        <p14:creationId xmlns:p14="http://schemas.microsoft.com/office/powerpoint/2010/main" val="3235357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5943600"/>
          </a:xfrm>
          <a:prstGeom prst="rect">
            <a:avLst/>
          </a:prstGeom>
        </p:spPr>
      </p:pic>
    </p:spTree>
    <p:extLst>
      <p:ext uri="{BB962C8B-B14F-4D97-AF65-F5344CB8AC3E}">
        <p14:creationId xmlns:p14="http://schemas.microsoft.com/office/powerpoint/2010/main" val="4275312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SPER 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1E7A820607B428A4D9F77975192DE" ma:contentTypeVersion="2" ma:contentTypeDescription="Create a new document." ma:contentTypeScope="" ma:versionID="f7b9f07c00b278329216cac00840c08f">
  <xsd:schema xmlns:xsd="http://www.w3.org/2001/XMLSchema" xmlns:xs="http://www.w3.org/2001/XMLSchema" xmlns:p="http://schemas.microsoft.com/office/2006/metadata/properties" xmlns:ns1="http://schemas.microsoft.com/sharepoint/v3" xmlns:ns2="9d98fa39-7fbd-4685-a488-797cac822720" targetNamespace="http://schemas.microsoft.com/office/2006/metadata/properties" ma:root="true" ma:fieldsID="873753032221f58caa2d213f149a9f5b" ns1:_="" ns2:_="">
    <xsd:import namespace="http://schemas.microsoft.com/sharepoint/v3"/>
    <xsd:import namespace="9d98fa39-7fbd-4685-a488-797cac82272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ADF8430-0719-4053-8F31-3B047D96F731}"/>
</file>

<file path=customXml/itemProps2.xml><?xml version="1.0" encoding="utf-8"?>
<ds:datastoreItem xmlns:ds="http://schemas.openxmlformats.org/officeDocument/2006/customXml" ds:itemID="{85E1233E-CD47-45D2-88AA-B97BEA675953}"/>
</file>

<file path=customXml/itemProps3.xml><?xml version="1.0" encoding="utf-8"?>
<ds:datastoreItem xmlns:ds="http://schemas.openxmlformats.org/officeDocument/2006/customXml" ds:itemID="{55DBE2D5-8665-4429-BFC0-DAA55DC02977}"/>
</file>

<file path=docProps/app.xml><?xml version="1.0" encoding="utf-8"?>
<Properties xmlns="http://schemas.openxmlformats.org/officeDocument/2006/extended-properties" xmlns:vt="http://schemas.openxmlformats.org/officeDocument/2006/docPropsVTypes">
  <Template>KASPER Test</Template>
  <TotalTime>643</TotalTime>
  <Words>784</Words>
  <Application>Microsoft Office PowerPoint</Application>
  <PresentationFormat>On-screen Show (4:3)</PresentationFormat>
  <Paragraphs>91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vt:lpstr>
      <vt:lpstr>KASPER Test</vt:lpstr>
      <vt:lpstr>Early Childhood Healthy Living Curricula:   A Behavioral Health Perspective</vt:lpstr>
      <vt:lpstr>In the Grip of an Unprecedented  Epidemic of Drug Addiction</vt:lpstr>
      <vt:lpstr>Dire Consequences</vt:lpstr>
      <vt:lpstr>A Comprehensive Response</vt:lpstr>
      <vt:lpstr>Investing in Prevention</vt:lpstr>
      <vt:lpstr>Why the First 8 Years Matter</vt:lpstr>
      <vt:lpstr>Why it Matters to Me…  Personal Anecdote</vt:lpstr>
      <vt:lpstr>Principle 1</vt:lpstr>
      <vt:lpstr>PowerPoint Presentation</vt:lpstr>
      <vt:lpstr>Principle 2</vt:lpstr>
      <vt:lpstr>PowerPoint Presentation</vt:lpstr>
      <vt:lpstr>Kentucky Strengthening Families  Protective Factor Framework</vt:lpstr>
      <vt:lpstr>Principles 3 - 5</vt:lpstr>
      <vt:lpstr>PowerPoint Presentation</vt:lpstr>
      <vt:lpstr>Impact of Early Intervention on School/Work</vt:lpstr>
      <vt:lpstr>Principles 6</vt:lpstr>
      <vt:lpstr>PowerPoint Presentation</vt:lpstr>
      <vt:lpstr>Principle 7</vt:lpstr>
      <vt:lpstr>PowerPoint Presentation</vt:lpstr>
      <vt:lpstr>Thank you for Investing in Prevention</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Eldon   (CHS- Office of Communications)</dc:creator>
  <cp:lastModifiedBy>Robbins, Vestena   (BHDID/Frankfort)</cp:lastModifiedBy>
  <cp:revision>53</cp:revision>
  <cp:lastPrinted>2016-12-19T18:11:59Z</cp:lastPrinted>
  <dcterms:created xsi:type="dcterms:W3CDTF">2016-12-16T20:32:37Z</dcterms:created>
  <dcterms:modified xsi:type="dcterms:W3CDTF">2017-02-26T21:47:32Z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0x01010050F1E7A820607B428A4D9F77975192DE</vt:lpwstr>
  </property>
</Properties>
</file>