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s/slide1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Masters/slideMaster2.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17"/>
  </p:notesMasterIdLst>
  <p:sldIdLst>
    <p:sldId id="265" r:id="rId3"/>
    <p:sldId id="269" r:id="rId4"/>
    <p:sldId id="267" r:id="rId5"/>
    <p:sldId id="268" r:id="rId6"/>
    <p:sldId id="272" r:id="rId7"/>
    <p:sldId id="266" r:id="rId8"/>
    <p:sldId id="271" r:id="rId9"/>
    <p:sldId id="257" r:id="rId10"/>
    <p:sldId id="258" r:id="rId11"/>
    <p:sldId id="259" r:id="rId12"/>
    <p:sldId id="260" r:id="rId13"/>
    <p:sldId id="261" r:id="rId14"/>
    <p:sldId id="262" r:id="rId15"/>
    <p:sldId id="273"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6" d="100"/>
          <a:sy n="86" d="100"/>
        </p:scale>
        <p:origin x="-204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printerSettings" Target="printerSettings/printerSettings1.bin"/><Relationship Id="rId8" Type="http://schemas.openxmlformats.org/officeDocument/2006/relationships/slide" Target="slides/slide6.xml"/><Relationship Id="rId26" Type="http://schemas.openxmlformats.org/officeDocument/2006/relationships/customXml" Target="../customXml/item4.xml"/><Relationship Id="rId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notesMaster" Target="notesMasters/notesMaster1.xml"/><Relationship Id="rId7" Type="http://schemas.openxmlformats.org/officeDocument/2006/relationships/slide" Target="slides/slide5.xml"/><Relationship Id="rId25" Type="http://schemas.openxmlformats.org/officeDocument/2006/relationships/customXml" Target="../customXml/item3.xml"/><Relationship Id="rId20" Type="http://schemas.openxmlformats.org/officeDocument/2006/relationships/viewProps" Target="viewProps.xml"/><Relationship Id="rId16" Type="http://schemas.openxmlformats.org/officeDocument/2006/relationships/slide" Target="slides/slide14.xml"/><Relationship Id="rId2" Type="http://schemas.openxmlformats.org/officeDocument/2006/relationships/slideMaster" Target="slideMasters/slideMaster2.xml"/><Relationship Id="rId11"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5" Type="http://schemas.openxmlformats.org/officeDocument/2006/relationships/slide" Target="slides/slide3.xml"/><Relationship Id="rId23"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presProps" Target="presProps.xml"/><Relationship Id="rId9" Type="http://schemas.openxmlformats.org/officeDocument/2006/relationships/slide" Target="slides/slide7.xml"/><Relationship Id="rId22" Type="http://schemas.openxmlformats.org/officeDocument/2006/relationships/tableStyles" Target="tableStyles.xml"/><Relationship Id="rId14" Type="http://schemas.openxmlformats.org/officeDocument/2006/relationships/slide" Target="slides/slide12.xml"/><Relationship Id="rId4"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04E284-08C6-2D4F-8A17-FE51D9CC5960}" type="datetimeFigureOut">
              <a:rPr lang="en-US" smtClean="0"/>
              <a:t>2/26/17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9A45A1-968B-6F4D-A490-9120A977A39D}" type="slidenum">
              <a:rPr lang="en-US" smtClean="0"/>
              <a:t>‹#›</a:t>
            </a:fld>
            <a:endParaRPr lang="en-US"/>
          </a:p>
        </p:txBody>
      </p:sp>
    </p:spTree>
    <p:extLst>
      <p:ext uri="{BB962C8B-B14F-4D97-AF65-F5344CB8AC3E}">
        <p14:creationId xmlns:p14="http://schemas.microsoft.com/office/powerpoint/2010/main" val="39331490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Myriad Web Pro" charset="0"/>
                <a:ea typeface="ＭＳ Ｐゴシック" charset="0"/>
              </a:defRPr>
            </a:lvl1pPr>
            <a:lvl2pPr marL="729057" indent="-280406">
              <a:defRPr>
                <a:solidFill>
                  <a:schemeClr val="tx1"/>
                </a:solidFill>
                <a:latin typeface="Myriad Web Pro" charset="0"/>
                <a:ea typeface="ＭＳ Ｐゴシック" charset="0"/>
              </a:defRPr>
            </a:lvl2pPr>
            <a:lvl3pPr marL="1121626" indent="-224325">
              <a:defRPr>
                <a:solidFill>
                  <a:schemeClr val="tx1"/>
                </a:solidFill>
                <a:latin typeface="Myriad Web Pro" charset="0"/>
                <a:ea typeface="ＭＳ Ｐゴシック" charset="0"/>
              </a:defRPr>
            </a:lvl3pPr>
            <a:lvl4pPr marL="1570276" indent="-224325">
              <a:defRPr>
                <a:solidFill>
                  <a:schemeClr val="tx1"/>
                </a:solidFill>
                <a:latin typeface="Myriad Web Pro" charset="0"/>
                <a:ea typeface="ＭＳ Ｐゴシック" charset="0"/>
              </a:defRPr>
            </a:lvl4pPr>
            <a:lvl5pPr marL="2018927" indent="-224325">
              <a:defRPr>
                <a:solidFill>
                  <a:schemeClr val="tx1"/>
                </a:solidFill>
                <a:latin typeface="Myriad Web Pro" charset="0"/>
                <a:ea typeface="ＭＳ Ｐゴシック" charset="0"/>
              </a:defRPr>
            </a:lvl5pPr>
            <a:lvl6pPr marL="2467577" indent="-224325" fontAlgn="base">
              <a:spcBef>
                <a:spcPct val="0"/>
              </a:spcBef>
              <a:spcAft>
                <a:spcPct val="0"/>
              </a:spcAft>
              <a:defRPr>
                <a:solidFill>
                  <a:schemeClr val="tx1"/>
                </a:solidFill>
                <a:latin typeface="Myriad Web Pro" charset="0"/>
                <a:ea typeface="ＭＳ Ｐゴシック" charset="0"/>
              </a:defRPr>
            </a:lvl6pPr>
            <a:lvl7pPr marL="2916227" indent="-224325" fontAlgn="base">
              <a:spcBef>
                <a:spcPct val="0"/>
              </a:spcBef>
              <a:spcAft>
                <a:spcPct val="0"/>
              </a:spcAft>
              <a:defRPr>
                <a:solidFill>
                  <a:schemeClr val="tx1"/>
                </a:solidFill>
                <a:latin typeface="Myriad Web Pro" charset="0"/>
                <a:ea typeface="ＭＳ Ｐゴシック" charset="0"/>
              </a:defRPr>
            </a:lvl7pPr>
            <a:lvl8pPr marL="3364878" indent="-224325" fontAlgn="base">
              <a:spcBef>
                <a:spcPct val="0"/>
              </a:spcBef>
              <a:spcAft>
                <a:spcPct val="0"/>
              </a:spcAft>
              <a:defRPr>
                <a:solidFill>
                  <a:schemeClr val="tx1"/>
                </a:solidFill>
                <a:latin typeface="Myriad Web Pro" charset="0"/>
                <a:ea typeface="ＭＳ Ｐゴシック" charset="0"/>
              </a:defRPr>
            </a:lvl8pPr>
            <a:lvl9pPr marL="3813528" indent="-224325" fontAlgn="base">
              <a:spcBef>
                <a:spcPct val="0"/>
              </a:spcBef>
              <a:spcAft>
                <a:spcPct val="0"/>
              </a:spcAft>
              <a:defRPr>
                <a:solidFill>
                  <a:schemeClr val="tx1"/>
                </a:solidFill>
                <a:latin typeface="Myriad Web Pro" charset="0"/>
                <a:ea typeface="ＭＳ Ｐゴシック" charset="0"/>
              </a:defRPr>
            </a:lvl9pPr>
          </a:lstStyle>
          <a:p>
            <a:fld id="{75C80C98-C99F-694C-9254-508A1F5C5B9C}" type="slidenum">
              <a:rPr lang="en-US">
                <a:latin typeface="Arial" charset="0"/>
              </a:rPr>
              <a:pPr/>
              <a:t>8</a:t>
            </a:fld>
            <a:endParaRPr lang="en-US">
              <a:latin typeface="Arial" charset="0"/>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6" name="Rectangle 3"/>
          <p:cNvSpPr>
            <a:spLocks noGrp="1" noChangeArrowheads="1"/>
          </p:cNvSpPr>
          <p:nvPr>
            <p:ph type="body" idx="1"/>
          </p:nvPr>
        </p:nvSpPr>
        <p:spPr>
          <a:xfrm>
            <a:off x="745435" y="4344025"/>
            <a:ext cx="5413720" cy="4114488"/>
          </a:xfrm>
          <a:ln/>
        </p:spPr>
        <p:txBody>
          <a:bodyPr/>
          <a:lstStyle/>
          <a:p>
            <a:pPr>
              <a:spcAft>
                <a:spcPts val="589"/>
              </a:spcAft>
              <a:defRPr/>
            </a:pPr>
            <a:r>
              <a:rPr lang="en-US" sz="1100" b="1" dirty="0">
                <a:latin typeface="Arial" charset="0"/>
              </a:rPr>
              <a:t>Narrative:</a:t>
            </a:r>
            <a:r>
              <a:rPr lang="en-US" sz="1100" dirty="0">
                <a:latin typeface="Arial" charset="0"/>
              </a:rPr>
              <a:t> </a:t>
            </a:r>
          </a:p>
          <a:p>
            <a:pPr marL="230556" indent="-230556">
              <a:spcAft>
                <a:spcPts val="294"/>
              </a:spcAft>
              <a:buFontTx/>
              <a:buChar char="•"/>
              <a:defRPr/>
            </a:pPr>
            <a:r>
              <a:rPr lang="en-US" sz="1100" dirty="0">
                <a:latin typeface="Arial" charset="0"/>
              </a:rPr>
              <a:t>Schools can contribute to improving the health of young people by helping them reduce their health risks and improve factors that promote their health.  </a:t>
            </a:r>
          </a:p>
          <a:p>
            <a:pPr marL="230556" indent="-230556">
              <a:spcAft>
                <a:spcPts val="294"/>
              </a:spcAft>
              <a:buFontTx/>
              <a:buChar char="•"/>
              <a:defRPr/>
            </a:pPr>
            <a:r>
              <a:rPr lang="en-US" sz="1100" dirty="0">
                <a:latin typeface="Arial" charset="0"/>
              </a:rPr>
              <a:t>Health education, as part of a comprehensive approach to school health, can contribute to these outcomes.  </a:t>
            </a:r>
          </a:p>
          <a:p>
            <a:pPr marL="230556" indent="-230556">
              <a:spcAft>
                <a:spcPts val="294"/>
              </a:spcAft>
              <a:buFontTx/>
              <a:buChar char="•"/>
              <a:defRPr/>
            </a:pPr>
            <a:r>
              <a:rPr lang="en-US" sz="1100" dirty="0">
                <a:latin typeface="Arial" charset="0"/>
              </a:rPr>
              <a:t>Health education curriculum is fundamental to learning and delivering high quality health education.  </a:t>
            </a:r>
          </a:p>
          <a:p>
            <a:pPr>
              <a:buFontTx/>
              <a:buChar char="•"/>
              <a:defRPr/>
            </a:pPr>
            <a:endParaRPr lang="en-US" sz="1100" dirty="0">
              <a:latin typeface="Arial" charset="0"/>
            </a:endParaRPr>
          </a:p>
          <a:p>
            <a:pPr>
              <a:defRPr/>
            </a:pPr>
            <a:endParaRPr lang="en-US" dirty="0" smtClean="0">
              <a:latin typeface="Arial" charset="0"/>
              <a:ea typeface="+mn-ea"/>
            </a:endParaRPr>
          </a:p>
        </p:txBody>
      </p:sp>
      <p:sp>
        <p:nvSpPr>
          <p:cNvPr id="21509" name="TextBox 6"/>
          <p:cNvSpPr txBox="1">
            <a:spLocks noChangeArrowheads="1"/>
          </p:cNvSpPr>
          <p:nvPr/>
        </p:nvSpPr>
        <p:spPr bwMode="auto">
          <a:xfrm>
            <a:off x="5441674" y="3822492"/>
            <a:ext cx="223630" cy="27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a:defRPr>
                <a:solidFill>
                  <a:schemeClr val="tx1"/>
                </a:solidFill>
                <a:latin typeface="Myriad Web Pro" charset="0"/>
                <a:ea typeface="ＭＳ Ｐゴシック" charset="0"/>
              </a:defRPr>
            </a:lvl1pPr>
            <a:lvl2pPr marL="742950" indent="-285750">
              <a:defRPr>
                <a:solidFill>
                  <a:schemeClr val="tx1"/>
                </a:solidFill>
                <a:latin typeface="Myriad Web Pro" charset="0"/>
                <a:ea typeface="ＭＳ Ｐゴシック" charset="0"/>
              </a:defRPr>
            </a:lvl2pPr>
            <a:lvl3pPr marL="1143000" indent="-228600">
              <a:defRPr>
                <a:solidFill>
                  <a:schemeClr val="tx1"/>
                </a:solidFill>
                <a:latin typeface="Myriad Web Pro" charset="0"/>
                <a:ea typeface="ＭＳ Ｐゴシック" charset="0"/>
              </a:defRPr>
            </a:lvl3pPr>
            <a:lvl4pPr marL="1600200" indent="-228600">
              <a:defRPr>
                <a:solidFill>
                  <a:schemeClr val="tx1"/>
                </a:solidFill>
                <a:latin typeface="Myriad Web Pro" charset="0"/>
                <a:ea typeface="ＭＳ Ｐゴシック" charset="0"/>
              </a:defRPr>
            </a:lvl4pPr>
            <a:lvl5pPr marL="2057400" indent="-228600">
              <a:defRPr>
                <a:solidFill>
                  <a:schemeClr val="tx1"/>
                </a:solidFill>
                <a:latin typeface="Myriad Web Pro" charset="0"/>
                <a:ea typeface="ＭＳ Ｐゴシック" charset="0"/>
              </a:defRPr>
            </a:lvl5pPr>
            <a:lvl6pPr marL="2514600" indent="-228600" fontAlgn="base">
              <a:spcBef>
                <a:spcPct val="0"/>
              </a:spcBef>
              <a:spcAft>
                <a:spcPct val="0"/>
              </a:spcAft>
              <a:defRPr>
                <a:solidFill>
                  <a:schemeClr val="tx1"/>
                </a:solidFill>
                <a:latin typeface="Myriad Web Pro" charset="0"/>
                <a:ea typeface="ＭＳ Ｐゴシック" charset="0"/>
              </a:defRPr>
            </a:lvl6pPr>
            <a:lvl7pPr marL="2971800" indent="-228600" fontAlgn="base">
              <a:spcBef>
                <a:spcPct val="0"/>
              </a:spcBef>
              <a:spcAft>
                <a:spcPct val="0"/>
              </a:spcAft>
              <a:defRPr>
                <a:solidFill>
                  <a:schemeClr val="tx1"/>
                </a:solidFill>
                <a:latin typeface="Myriad Web Pro" charset="0"/>
                <a:ea typeface="ＭＳ Ｐゴシック" charset="0"/>
              </a:defRPr>
            </a:lvl7pPr>
            <a:lvl8pPr marL="3429000" indent="-228600" fontAlgn="base">
              <a:spcBef>
                <a:spcPct val="0"/>
              </a:spcBef>
              <a:spcAft>
                <a:spcPct val="0"/>
              </a:spcAft>
              <a:defRPr>
                <a:solidFill>
                  <a:schemeClr val="tx1"/>
                </a:solidFill>
                <a:latin typeface="Myriad Web Pro" charset="0"/>
                <a:ea typeface="ＭＳ Ｐゴシック" charset="0"/>
              </a:defRPr>
            </a:lvl8pPr>
            <a:lvl9pPr marL="3886200" indent="-228600" fontAlgn="base">
              <a:spcBef>
                <a:spcPct val="0"/>
              </a:spcBef>
              <a:spcAft>
                <a:spcPct val="0"/>
              </a:spcAft>
              <a:defRPr>
                <a:solidFill>
                  <a:schemeClr val="tx1"/>
                </a:solidFill>
                <a:latin typeface="Myriad Web Pro" charset="0"/>
                <a:ea typeface="ＭＳ Ｐゴシック" charset="0"/>
              </a:defRPr>
            </a:lvl9pPr>
          </a:lstStyle>
          <a:p>
            <a:pPr eaLnBrk="1" hangingPunct="1"/>
            <a:fld id="{A603D6C9-157A-8F42-A408-CAFFDBEE3853}" type="slidenum">
              <a:rPr lang="en-US" sz="1200">
                <a:solidFill>
                  <a:schemeClr val="bg1"/>
                </a:solidFill>
                <a:latin typeface="Calibri" charset="0"/>
              </a:rPr>
              <a:pPr eaLnBrk="1" hangingPunct="1"/>
              <a:t>8</a:t>
            </a:fld>
            <a:endParaRPr lang="en-US" sz="1200">
              <a:solidFill>
                <a:schemeClr val="bg1"/>
              </a:solidFill>
              <a:latin typeface="Calibri" charset="0"/>
            </a:endParaRPr>
          </a:p>
        </p:txBody>
      </p:sp>
    </p:spTree>
    <p:extLst>
      <p:ext uri="{BB962C8B-B14F-4D97-AF65-F5344CB8AC3E}">
        <p14:creationId xmlns:p14="http://schemas.microsoft.com/office/powerpoint/2010/main" val="1432360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Myriad Web Pro" charset="0"/>
                <a:ea typeface="ＭＳ Ｐゴシック" charset="0"/>
              </a:defRPr>
            </a:lvl1pPr>
            <a:lvl2pPr marL="729057" indent="-280406">
              <a:defRPr>
                <a:solidFill>
                  <a:schemeClr val="tx1"/>
                </a:solidFill>
                <a:latin typeface="Myriad Web Pro" charset="0"/>
                <a:ea typeface="ＭＳ Ｐゴシック" charset="0"/>
              </a:defRPr>
            </a:lvl2pPr>
            <a:lvl3pPr marL="1121626" indent="-224325">
              <a:defRPr>
                <a:solidFill>
                  <a:schemeClr val="tx1"/>
                </a:solidFill>
                <a:latin typeface="Myriad Web Pro" charset="0"/>
                <a:ea typeface="ＭＳ Ｐゴシック" charset="0"/>
              </a:defRPr>
            </a:lvl3pPr>
            <a:lvl4pPr marL="1570276" indent="-224325">
              <a:defRPr>
                <a:solidFill>
                  <a:schemeClr val="tx1"/>
                </a:solidFill>
                <a:latin typeface="Myriad Web Pro" charset="0"/>
                <a:ea typeface="ＭＳ Ｐゴシック" charset="0"/>
              </a:defRPr>
            </a:lvl4pPr>
            <a:lvl5pPr marL="2018927" indent="-224325">
              <a:defRPr>
                <a:solidFill>
                  <a:schemeClr val="tx1"/>
                </a:solidFill>
                <a:latin typeface="Myriad Web Pro" charset="0"/>
                <a:ea typeface="ＭＳ Ｐゴシック" charset="0"/>
              </a:defRPr>
            </a:lvl5pPr>
            <a:lvl6pPr marL="2467577" indent="-224325" fontAlgn="base">
              <a:spcBef>
                <a:spcPct val="0"/>
              </a:spcBef>
              <a:spcAft>
                <a:spcPct val="0"/>
              </a:spcAft>
              <a:defRPr>
                <a:solidFill>
                  <a:schemeClr val="tx1"/>
                </a:solidFill>
                <a:latin typeface="Myriad Web Pro" charset="0"/>
                <a:ea typeface="ＭＳ Ｐゴシック" charset="0"/>
              </a:defRPr>
            </a:lvl6pPr>
            <a:lvl7pPr marL="2916227" indent="-224325" fontAlgn="base">
              <a:spcBef>
                <a:spcPct val="0"/>
              </a:spcBef>
              <a:spcAft>
                <a:spcPct val="0"/>
              </a:spcAft>
              <a:defRPr>
                <a:solidFill>
                  <a:schemeClr val="tx1"/>
                </a:solidFill>
                <a:latin typeface="Myriad Web Pro" charset="0"/>
                <a:ea typeface="ＭＳ Ｐゴシック" charset="0"/>
              </a:defRPr>
            </a:lvl7pPr>
            <a:lvl8pPr marL="3364878" indent="-224325" fontAlgn="base">
              <a:spcBef>
                <a:spcPct val="0"/>
              </a:spcBef>
              <a:spcAft>
                <a:spcPct val="0"/>
              </a:spcAft>
              <a:defRPr>
                <a:solidFill>
                  <a:schemeClr val="tx1"/>
                </a:solidFill>
                <a:latin typeface="Myriad Web Pro" charset="0"/>
                <a:ea typeface="ＭＳ Ｐゴシック" charset="0"/>
              </a:defRPr>
            </a:lvl8pPr>
            <a:lvl9pPr marL="3813528" indent="-224325" fontAlgn="base">
              <a:spcBef>
                <a:spcPct val="0"/>
              </a:spcBef>
              <a:spcAft>
                <a:spcPct val="0"/>
              </a:spcAft>
              <a:defRPr>
                <a:solidFill>
                  <a:schemeClr val="tx1"/>
                </a:solidFill>
                <a:latin typeface="Myriad Web Pro" charset="0"/>
                <a:ea typeface="ＭＳ Ｐゴシック" charset="0"/>
              </a:defRPr>
            </a:lvl9pPr>
          </a:lstStyle>
          <a:p>
            <a:fld id="{8F2BAEA2-327A-A04C-BFAD-71F498574DB3}" type="slidenum">
              <a:rPr lang="en-US">
                <a:latin typeface="Arial" charset="0"/>
              </a:rPr>
              <a:pPr/>
              <a:t>9</a:t>
            </a:fld>
            <a:endParaRPr lang="en-US">
              <a:latin typeface="Arial" charset="0"/>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40" name="Rectangle 3"/>
          <p:cNvSpPr>
            <a:spLocks noGrp="1" noChangeArrowheads="1"/>
          </p:cNvSpPr>
          <p:nvPr>
            <p:ph type="body" idx="1"/>
          </p:nvPr>
        </p:nvSpPr>
        <p:spPr>
          <a:xfrm>
            <a:off x="745435" y="4344025"/>
            <a:ext cx="5367130" cy="4650074"/>
          </a:xfrm>
          <a:ln/>
        </p:spPr>
        <p:txBody>
          <a:bodyPr wrap="square" numCol="1" anchor="t" anchorCtr="0" compatLnSpc="1">
            <a:prstTxWarp prst="textNoShape">
              <a:avLst/>
            </a:prstTxWarp>
          </a:bodyPr>
          <a:lstStyle/>
          <a:p>
            <a:pPr>
              <a:spcBef>
                <a:spcPct val="0"/>
              </a:spcBef>
              <a:spcAft>
                <a:spcPts val="589"/>
              </a:spcAft>
            </a:pPr>
            <a:r>
              <a:rPr lang="en-US" sz="1100" b="1">
                <a:latin typeface="Arial" charset="0"/>
              </a:rPr>
              <a:t>Narrative: </a:t>
            </a:r>
            <a:endParaRPr lang="en-US" sz="1100">
              <a:latin typeface="Arial" charset="0"/>
            </a:endParaRPr>
          </a:p>
          <a:p>
            <a:pPr>
              <a:spcBef>
                <a:spcPct val="0"/>
              </a:spcBef>
              <a:spcAft>
                <a:spcPts val="196"/>
              </a:spcAft>
              <a:buFontTx/>
              <a:buChar char="•"/>
            </a:pPr>
            <a:r>
              <a:rPr lang="en-US" sz="1100">
                <a:latin typeface="Arial" charset="0"/>
              </a:rPr>
              <a:t>Because health instruction in schools is shaped, in large part, by the health education curriculum, choosing or developing the best possible health education curriculum is a critical step in ensuring that health education is effectively promoting healthy behaviors.  </a:t>
            </a:r>
          </a:p>
          <a:p>
            <a:pPr>
              <a:spcBef>
                <a:spcPct val="0"/>
              </a:spcBef>
              <a:spcAft>
                <a:spcPts val="196"/>
              </a:spcAft>
              <a:buFontTx/>
              <a:buChar char="•"/>
            </a:pPr>
            <a:r>
              <a:rPr lang="en-US" sz="1100">
                <a:latin typeface="Arial" charset="0"/>
              </a:rPr>
              <a:t>The selection and delivery of the school health education curriculum is critical to what will be taught in the classroom. </a:t>
            </a:r>
            <a:r>
              <a:rPr lang="en-US" sz="1100">
                <a:latin typeface="Arial" charset="0"/>
                <a:cs typeface="Times New Roman" charset="0"/>
              </a:rPr>
              <a:t>The curriculum selection or development process necessitates a structure and focus that can lead to the adoption of the most appropriate and effective curricula.</a:t>
            </a:r>
            <a:endParaRPr lang="en-US" sz="1100">
              <a:latin typeface="Arial" charset="0"/>
            </a:endParaRPr>
          </a:p>
          <a:p>
            <a:pPr>
              <a:spcBef>
                <a:spcPct val="0"/>
              </a:spcBef>
              <a:spcAft>
                <a:spcPts val="196"/>
              </a:spcAft>
              <a:buFontTx/>
              <a:buChar char="•"/>
            </a:pPr>
            <a:r>
              <a:rPr lang="en-US" sz="1100">
                <a:latin typeface="Arial" charset="0"/>
              </a:rPr>
              <a:t>The curriculum selection or development process, however, can lack structure and focus, which can result in choosing or developing curricula that are inadequate or ineffective. </a:t>
            </a:r>
          </a:p>
          <a:p>
            <a:pPr>
              <a:spcBef>
                <a:spcPct val="0"/>
              </a:spcBef>
              <a:spcAft>
                <a:spcPts val="196"/>
              </a:spcAft>
              <a:buFontTx/>
              <a:buChar char="•"/>
            </a:pPr>
            <a:r>
              <a:rPr lang="en-US" sz="1100">
                <a:latin typeface="Arial" charset="0"/>
              </a:rPr>
              <a:t>Schools need the processes and tools to conduct a detailed, thorough, complete, and consistent examination of health education curricula. Then, those results can help schools select or develop appropriate and effective health education curricula, strengthen their delivery of health education, and improve the ability of school health educators to influence healthy behaviors and healthy outcomes among school age youth.</a:t>
            </a:r>
          </a:p>
          <a:p>
            <a:pPr>
              <a:spcBef>
                <a:spcPct val="0"/>
              </a:spcBef>
              <a:spcAft>
                <a:spcPts val="196"/>
              </a:spcAft>
              <a:buFontTx/>
              <a:buChar char="•"/>
            </a:pPr>
            <a:r>
              <a:rPr lang="en-US" sz="1100">
                <a:latin typeface="Arial" charset="0"/>
              </a:rPr>
              <a:t>The selection and delivery of the health education curriculum is critical to what will be taught. The selection and delivery of quality health education can help to improve student health outcomes, improving the health of students, by reducing health risk factors and improving protective factors.*</a:t>
            </a:r>
          </a:p>
          <a:p>
            <a:pPr>
              <a:spcBef>
                <a:spcPts val="294"/>
              </a:spcBef>
              <a:spcAft>
                <a:spcPts val="294"/>
              </a:spcAft>
              <a:buFontTx/>
              <a:buChar char="•"/>
            </a:pPr>
            <a:r>
              <a:rPr lang="en-US" sz="1100" b="1">
                <a:latin typeface="Arial" charset="0"/>
              </a:rPr>
              <a:t>Curriculum selection matters!</a:t>
            </a:r>
          </a:p>
          <a:p>
            <a:pPr>
              <a:lnSpc>
                <a:spcPct val="80000"/>
              </a:lnSpc>
              <a:spcBef>
                <a:spcPct val="0"/>
              </a:spcBef>
              <a:buFontTx/>
              <a:buChar char="•"/>
            </a:pPr>
            <a:endParaRPr lang="en-US" sz="500">
              <a:latin typeface="Arial" charset="0"/>
            </a:endParaRPr>
          </a:p>
          <a:p>
            <a:pPr>
              <a:lnSpc>
                <a:spcPct val="80000"/>
              </a:lnSpc>
              <a:spcBef>
                <a:spcPct val="0"/>
              </a:spcBef>
            </a:pPr>
            <a:r>
              <a:rPr lang="en-US" sz="900">
                <a:latin typeface="Arial" charset="0"/>
              </a:rPr>
              <a:t> *   Protective factors are those aspects of the individual and his or her environment that buffer or moderate the effect of health risks. Protective factors are characteristics or conditions that interact with risk factors to reduce the influence of these risks on health behaviors.</a:t>
            </a:r>
          </a:p>
          <a:p>
            <a:pPr>
              <a:lnSpc>
                <a:spcPct val="80000"/>
              </a:lnSpc>
              <a:spcBef>
                <a:spcPct val="0"/>
              </a:spcBef>
            </a:pPr>
            <a:endParaRPr lang="en-US" sz="500">
              <a:latin typeface="Arial" charset="0"/>
            </a:endParaRPr>
          </a:p>
        </p:txBody>
      </p:sp>
      <p:sp>
        <p:nvSpPr>
          <p:cNvPr id="23557" name="TextBox 6"/>
          <p:cNvSpPr txBox="1">
            <a:spLocks noChangeArrowheads="1"/>
          </p:cNvSpPr>
          <p:nvPr/>
        </p:nvSpPr>
        <p:spPr bwMode="auto">
          <a:xfrm>
            <a:off x="5441674" y="3822492"/>
            <a:ext cx="223630" cy="27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a:defRPr>
                <a:solidFill>
                  <a:schemeClr val="tx1"/>
                </a:solidFill>
                <a:latin typeface="Myriad Web Pro" charset="0"/>
                <a:ea typeface="ＭＳ Ｐゴシック" charset="0"/>
              </a:defRPr>
            </a:lvl1pPr>
            <a:lvl2pPr marL="742950" indent="-285750">
              <a:defRPr>
                <a:solidFill>
                  <a:schemeClr val="tx1"/>
                </a:solidFill>
                <a:latin typeface="Myriad Web Pro" charset="0"/>
                <a:ea typeface="ＭＳ Ｐゴシック" charset="0"/>
              </a:defRPr>
            </a:lvl2pPr>
            <a:lvl3pPr marL="1143000" indent="-228600">
              <a:defRPr>
                <a:solidFill>
                  <a:schemeClr val="tx1"/>
                </a:solidFill>
                <a:latin typeface="Myriad Web Pro" charset="0"/>
                <a:ea typeface="ＭＳ Ｐゴシック" charset="0"/>
              </a:defRPr>
            </a:lvl3pPr>
            <a:lvl4pPr marL="1600200" indent="-228600">
              <a:defRPr>
                <a:solidFill>
                  <a:schemeClr val="tx1"/>
                </a:solidFill>
                <a:latin typeface="Myriad Web Pro" charset="0"/>
                <a:ea typeface="ＭＳ Ｐゴシック" charset="0"/>
              </a:defRPr>
            </a:lvl4pPr>
            <a:lvl5pPr marL="2057400" indent="-228600">
              <a:defRPr>
                <a:solidFill>
                  <a:schemeClr val="tx1"/>
                </a:solidFill>
                <a:latin typeface="Myriad Web Pro" charset="0"/>
                <a:ea typeface="ＭＳ Ｐゴシック" charset="0"/>
              </a:defRPr>
            </a:lvl5pPr>
            <a:lvl6pPr marL="2514600" indent="-228600" fontAlgn="base">
              <a:spcBef>
                <a:spcPct val="0"/>
              </a:spcBef>
              <a:spcAft>
                <a:spcPct val="0"/>
              </a:spcAft>
              <a:defRPr>
                <a:solidFill>
                  <a:schemeClr val="tx1"/>
                </a:solidFill>
                <a:latin typeface="Myriad Web Pro" charset="0"/>
                <a:ea typeface="ＭＳ Ｐゴシック" charset="0"/>
              </a:defRPr>
            </a:lvl6pPr>
            <a:lvl7pPr marL="2971800" indent="-228600" fontAlgn="base">
              <a:spcBef>
                <a:spcPct val="0"/>
              </a:spcBef>
              <a:spcAft>
                <a:spcPct val="0"/>
              </a:spcAft>
              <a:defRPr>
                <a:solidFill>
                  <a:schemeClr val="tx1"/>
                </a:solidFill>
                <a:latin typeface="Myriad Web Pro" charset="0"/>
                <a:ea typeface="ＭＳ Ｐゴシック" charset="0"/>
              </a:defRPr>
            </a:lvl7pPr>
            <a:lvl8pPr marL="3429000" indent="-228600" fontAlgn="base">
              <a:spcBef>
                <a:spcPct val="0"/>
              </a:spcBef>
              <a:spcAft>
                <a:spcPct val="0"/>
              </a:spcAft>
              <a:defRPr>
                <a:solidFill>
                  <a:schemeClr val="tx1"/>
                </a:solidFill>
                <a:latin typeface="Myriad Web Pro" charset="0"/>
                <a:ea typeface="ＭＳ Ｐゴシック" charset="0"/>
              </a:defRPr>
            </a:lvl8pPr>
            <a:lvl9pPr marL="3886200" indent="-228600" fontAlgn="base">
              <a:spcBef>
                <a:spcPct val="0"/>
              </a:spcBef>
              <a:spcAft>
                <a:spcPct val="0"/>
              </a:spcAft>
              <a:defRPr>
                <a:solidFill>
                  <a:schemeClr val="tx1"/>
                </a:solidFill>
                <a:latin typeface="Myriad Web Pro" charset="0"/>
                <a:ea typeface="ＭＳ Ｐゴシック" charset="0"/>
              </a:defRPr>
            </a:lvl9pPr>
          </a:lstStyle>
          <a:p>
            <a:pPr eaLnBrk="1" hangingPunct="1"/>
            <a:fld id="{DBA7BAAF-A080-E647-B148-B8572E61E2D1}" type="slidenum">
              <a:rPr lang="en-US" sz="1200">
                <a:solidFill>
                  <a:schemeClr val="bg1"/>
                </a:solidFill>
                <a:latin typeface="Calibri" charset="0"/>
              </a:rPr>
              <a:pPr eaLnBrk="1" hangingPunct="1"/>
              <a:t>9</a:t>
            </a:fld>
            <a:endParaRPr lang="en-US" sz="1200">
              <a:solidFill>
                <a:schemeClr val="bg1"/>
              </a:solidFill>
              <a:latin typeface="Calibri" charset="0"/>
            </a:endParaRPr>
          </a:p>
        </p:txBody>
      </p:sp>
    </p:spTree>
    <p:extLst>
      <p:ext uri="{BB962C8B-B14F-4D97-AF65-F5344CB8AC3E}">
        <p14:creationId xmlns:p14="http://schemas.microsoft.com/office/powerpoint/2010/main" val="3222376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Myriad Web Pro" charset="0"/>
                <a:ea typeface="ＭＳ Ｐゴシック" charset="0"/>
              </a:defRPr>
            </a:lvl1pPr>
            <a:lvl2pPr marL="729057" indent="-280406">
              <a:defRPr>
                <a:solidFill>
                  <a:schemeClr val="tx1"/>
                </a:solidFill>
                <a:latin typeface="Myriad Web Pro" charset="0"/>
                <a:ea typeface="ＭＳ Ｐゴシック" charset="0"/>
              </a:defRPr>
            </a:lvl2pPr>
            <a:lvl3pPr marL="1121626" indent="-224325">
              <a:defRPr>
                <a:solidFill>
                  <a:schemeClr val="tx1"/>
                </a:solidFill>
                <a:latin typeface="Myriad Web Pro" charset="0"/>
                <a:ea typeface="ＭＳ Ｐゴシック" charset="0"/>
              </a:defRPr>
            </a:lvl3pPr>
            <a:lvl4pPr marL="1570276" indent="-224325">
              <a:defRPr>
                <a:solidFill>
                  <a:schemeClr val="tx1"/>
                </a:solidFill>
                <a:latin typeface="Myriad Web Pro" charset="0"/>
                <a:ea typeface="ＭＳ Ｐゴシック" charset="0"/>
              </a:defRPr>
            </a:lvl4pPr>
            <a:lvl5pPr marL="2018927" indent="-224325">
              <a:defRPr>
                <a:solidFill>
                  <a:schemeClr val="tx1"/>
                </a:solidFill>
                <a:latin typeface="Myriad Web Pro" charset="0"/>
                <a:ea typeface="ＭＳ Ｐゴシック" charset="0"/>
              </a:defRPr>
            </a:lvl5pPr>
            <a:lvl6pPr marL="2467577" indent="-224325" fontAlgn="base">
              <a:spcBef>
                <a:spcPct val="0"/>
              </a:spcBef>
              <a:spcAft>
                <a:spcPct val="0"/>
              </a:spcAft>
              <a:defRPr>
                <a:solidFill>
                  <a:schemeClr val="tx1"/>
                </a:solidFill>
                <a:latin typeface="Myriad Web Pro" charset="0"/>
                <a:ea typeface="ＭＳ Ｐゴシック" charset="0"/>
              </a:defRPr>
            </a:lvl6pPr>
            <a:lvl7pPr marL="2916227" indent="-224325" fontAlgn="base">
              <a:spcBef>
                <a:spcPct val="0"/>
              </a:spcBef>
              <a:spcAft>
                <a:spcPct val="0"/>
              </a:spcAft>
              <a:defRPr>
                <a:solidFill>
                  <a:schemeClr val="tx1"/>
                </a:solidFill>
                <a:latin typeface="Myriad Web Pro" charset="0"/>
                <a:ea typeface="ＭＳ Ｐゴシック" charset="0"/>
              </a:defRPr>
            </a:lvl7pPr>
            <a:lvl8pPr marL="3364878" indent="-224325" fontAlgn="base">
              <a:spcBef>
                <a:spcPct val="0"/>
              </a:spcBef>
              <a:spcAft>
                <a:spcPct val="0"/>
              </a:spcAft>
              <a:defRPr>
                <a:solidFill>
                  <a:schemeClr val="tx1"/>
                </a:solidFill>
                <a:latin typeface="Myriad Web Pro" charset="0"/>
                <a:ea typeface="ＭＳ Ｐゴシック" charset="0"/>
              </a:defRPr>
            </a:lvl8pPr>
            <a:lvl9pPr marL="3813528" indent="-224325" fontAlgn="base">
              <a:spcBef>
                <a:spcPct val="0"/>
              </a:spcBef>
              <a:spcAft>
                <a:spcPct val="0"/>
              </a:spcAft>
              <a:defRPr>
                <a:solidFill>
                  <a:schemeClr val="tx1"/>
                </a:solidFill>
                <a:latin typeface="Myriad Web Pro" charset="0"/>
                <a:ea typeface="ＭＳ Ｐゴシック" charset="0"/>
              </a:defRPr>
            </a:lvl9pPr>
          </a:lstStyle>
          <a:p>
            <a:fld id="{472475A9-4E50-1446-9396-F804C547F38D}" type="slidenum">
              <a:rPr lang="en-US">
                <a:latin typeface="Arial" charset="0"/>
              </a:rPr>
              <a:pPr/>
              <a:t>10</a:t>
            </a:fld>
            <a:endParaRPr lang="en-US">
              <a:latin typeface="Arial" charset="0"/>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4" name="Rectangle 3"/>
          <p:cNvSpPr>
            <a:spLocks noGrp="1" noChangeArrowheads="1"/>
          </p:cNvSpPr>
          <p:nvPr>
            <p:ph type="body" idx="1"/>
          </p:nvPr>
        </p:nvSpPr>
        <p:spPr>
          <a:xfrm>
            <a:off x="745435" y="4344025"/>
            <a:ext cx="5426144" cy="4500172"/>
          </a:xfrm>
          <a:ln/>
        </p:spPr>
        <p:txBody>
          <a:bodyPr/>
          <a:lstStyle/>
          <a:p>
            <a:pPr>
              <a:spcAft>
                <a:spcPts val="589"/>
              </a:spcAft>
              <a:defRPr/>
            </a:pPr>
            <a:r>
              <a:rPr lang="en-US" sz="1100" b="1" dirty="0">
                <a:latin typeface="Arial" charset="0"/>
              </a:rPr>
              <a:t>Narrative:</a:t>
            </a:r>
            <a:r>
              <a:rPr lang="en-US" sz="1100" dirty="0">
                <a:latin typeface="Arial" charset="0"/>
                <a:cs typeface="Times New Roman" pitchFamily="18" charset="0"/>
              </a:rPr>
              <a:t> </a:t>
            </a:r>
          </a:p>
          <a:p>
            <a:pPr marL="230556" indent="-230556">
              <a:spcAft>
                <a:spcPts val="294"/>
              </a:spcAft>
              <a:buFontTx/>
              <a:buChar char="•"/>
              <a:defRPr/>
            </a:pPr>
            <a:r>
              <a:rPr lang="en-US" sz="1100" dirty="0">
                <a:latin typeface="Arial" charset="0"/>
                <a:cs typeface="Times New Roman" pitchFamily="18" charset="0"/>
              </a:rPr>
              <a:t>The </a:t>
            </a:r>
            <a:r>
              <a:rPr lang="en-US" sz="1100" i="1" dirty="0">
                <a:latin typeface="Arial" charset="0"/>
                <a:cs typeface="Times New Roman" pitchFamily="18" charset="0"/>
              </a:rPr>
              <a:t>Health Education Curriculum Analysis Tool </a:t>
            </a:r>
            <a:r>
              <a:rPr lang="en-US" sz="1100" dirty="0">
                <a:latin typeface="Arial" charset="0"/>
                <a:cs typeface="Times New Roman" pitchFamily="18" charset="0"/>
              </a:rPr>
              <a:t>contains guidance, tools, and resources for a school district to carry out a clear, complete, and consistent analysis of health education curricula (comprehensive or topic-specific).   </a:t>
            </a:r>
          </a:p>
          <a:p>
            <a:pPr>
              <a:defRPr/>
            </a:pPr>
            <a:endParaRPr lang="en-US" sz="1100" dirty="0">
              <a:latin typeface="Arial" charset="0"/>
            </a:endParaRPr>
          </a:p>
        </p:txBody>
      </p:sp>
      <p:sp>
        <p:nvSpPr>
          <p:cNvPr id="25605" name="TextBox 5"/>
          <p:cNvSpPr txBox="1">
            <a:spLocks noChangeArrowheads="1"/>
          </p:cNvSpPr>
          <p:nvPr/>
        </p:nvSpPr>
        <p:spPr bwMode="auto">
          <a:xfrm>
            <a:off x="5441674" y="3822492"/>
            <a:ext cx="223630" cy="27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a:defRPr>
                <a:solidFill>
                  <a:schemeClr val="tx1"/>
                </a:solidFill>
                <a:latin typeface="Myriad Web Pro" charset="0"/>
                <a:ea typeface="ＭＳ Ｐゴシック" charset="0"/>
              </a:defRPr>
            </a:lvl1pPr>
            <a:lvl2pPr marL="742950" indent="-285750">
              <a:defRPr>
                <a:solidFill>
                  <a:schemeClr val="tx1"/>
                </a:solidFill>
                <a:latin typeface="Myriad Web Pro" charset="0"/>
                <a:ea typeface="ＭＳ Ｐゴシック" charset="0"/>
              </a:defRPr>
            </a:lvl2pPr>
            <a:lvl3pPr marL="1143000" indent="-228600">
              <a:defRPr>
                <a:solidFill>
                  <a:schemeClr val="tx1"/>
                </a:solidFill>
                <a:latin typeface="Myriad Web Pro" charset="0"/>
                <a:ea typeface="ＭＳ Ｐゴシック" charset="0"/>
              </a:defRPr>
            </a:lvl3pPr>
            <a:lvl4pPr marL="1600200" indent="-228600">
              <a:defRPr>
                <a:solidFill>
                  <a:schemeClr val="tx1"/>
                </a:solidFill>
                <a:latin typeface="Myriad Web Pro" charset="0"/>
                <a:ea typeface="ＭＳ Ｐゴシック" charset="0"/>
              </a:defRPr>
            </a:lvl4pPr>
            <a:lvl5pPr marL="2057400" indent="-228600">
              <a:defRPr>
                <a:solidFill>
                  <a:schemeClr val="tx1"/>
                </a:solidFill>
                <a:latin typeface="Myriad Web Pro" charset="0"/>
                <a:ea typeface="ＭＳ Ｐゴシック" charset="0"/>
              </a:defRPr>
            </a:lvl5pPr>
            <a:lvl6pPr marL="2514600" indent="-228600" fontAlgn="base">
              <a:spcBef>
                <a:spcPct val="0"/>
              </a:spcBef>
              <a:spcAft>
                <a:spcPct val="0"/>
              </a:spcAft>
              <a:defRPr>
                <a:solidFill>
                  <a:schemeClr val="tx1"/>
                </a:solidFill>
                <a:latin typeface="Myriad Web Pro" charset="0"/>
                <a:ea typeface="ＭＳ Ｐゴシック" charset="0"/>
              </a:defRPr>
            </a:lvl6pPr>
            <a:lvl7pPr marL="2971800" indent="-228600" fontAlgn="base">
              <a:spcBef>
                <a:spcPct val="0"/>
              </a:spcBef>
              <a:spcAft>
                <a:spcPct val="0"/>
              </a:spcAft>
              <a:defRPr>
                <a:solidFill>
                  <a:schemeClr val="tx1"/>
                </a:solidFill>
                <a:latin typeface="Myriad Web Pro" charset="0"/>
                <a:ea typeface="ＭＳ Ｐゴシック" charset="0"/>
              </a:defRPr>
            </a:lvl7pPr>
            <a:lvl8pPr marL="3429000" indent="-228600" fontAlgn="base">
              <a:spcBef>
                <a:spcPct val="0"/>
              </a:spcBef>
              <a:spcAft>
                <a:spcPct val="0"/>
              </a:spcAft>
              <a:defRPr>
                <a:solidFill>
                  <a:schemeClr val="tx1"/>
                </a:solidFill>
                <a:latin typeface="Myriad Web Pro" charset="0"/>
                <a:ea typeface="ＭＳ Ｐゴシック" charset="0"/>
              </a:defRPr>
            </a:lvl8pPr>
            <a:lvl9pPr marL="3886200" indent="-228600" fontAlgn="base">
              <a:spcBef>
                <a:spcPct val="0"/>
              </a:spcBef>
              <a:spcAft>
                <a:spcPct val="0"/>
              </a:spcAft>
              <a:defRPr>
                <a:solidFill>
                  <a:schemeClr val="tx1"/>
                </a:solidFill>
                <a:latin typeface="Myriad Web Pro" charset="0"/>
                <a:ea typeface="ＭＳ Ｐゴシック" charset="0"/>
              </a:defRPr>
            </a:lvl9pPr>
          </a:lstStyle>
          <a:p>
            <a:pPr eaLnBrk="1" hangingPunct="1"/>
            <a:fld id="{34DE80D8-3D7D-674F-BF5F-E78171485EF7}" type="slidenum">
              <a:rPr lang="en-US" sz="1200">
                <a:solidFill>
                  <a:schemeClr val="bg1"/>
                </a:solidFill>
                <a:latin typeface="Calibri" charset="0"/>
              </a:rPr>
              <a:pPr eaLnBrk="1" hangingPunct="1"/>
              <a:t>10</a:t>
            </a:fld>
            <a:endParaRPr lang="en-US" sz="1200">
              <a:solidFill>
                <a:schemeClr val="bg1"/>
              </a:solidFill>
              <a:latin typeface="Calibri" charset="0"/>
            </a:endParaRPr>
          </a:p>
        </p:txBody>
      </p:sp>
    </p:spTree>
    <p:extLst>
      <p:ext uri="{BB962C8B-B14F-4D97-AF65-F5344CB8AC3E}">
        <p14:creationId xmlns:p14="http://schemas.microsoft.com/office/powerpoint/2010/main" val="37912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a:xfrm>
            <a:off x="726799" y="4344025"/>
            <a:ext cx="5444780" cy="4114488"/>
          </a:xfrm>
        </p:spPr>
        <p:txBody>
          <a:bodyPr/>
          <a:lstStyle/>
          <a:p>
            <a:pPr>
              <a:spcAft>
                <a:spcPts val="589"/>
              </a:spcAft>
              <a:defRPr/>
            </a:pPr>
            <a:r>
              <a:rPr lang="en-US" sz="1100" b="1" dirty="0">
                <a:latin typeface="Arial" charset="0"/>
              </a:rPr>
              <a:t>Narrative:</a:t>
            </a:r>
            <a:r>
              <a:rPr lang="en-US" sz="1100" dirty="0">
                <a:latin typeface="Arial" charset="0"/>
                <a:cs typeface="Times New Roman" pitchFamily="18" charset="0"/>
              </a:rPr>
              <a:t> </a:t>
            </a:r>
          </a:p>
          <a:p>
            <a:pPr marL="230556" indent="-230556">
              <a:spcAft>
                <a:spcPts val="294"/>
              </a:spcAft>
              <a:buFontTx/>
              <a:buChar char="•"/>
              <a:defRPr/>
            </a:pPr>
            <a:r>
              <a:rPr lang="en-US" dirty="0" smtClean="0">
                <a:latin typeface="Arial" charset="0"/>
                <a:ea typeface="+mn-ea"/>
                <a:cs typeface="Times New Roman" pitchFamily="18" charset="0"/>
              </a:rPr>
              <a:t>And, the </a:t>
            </a:r>
            <a:r>
              <a:rPr lang="en-US" i="1" dirty="0" smtClean="0">
                <a:latin typeface="Arial" charset="0"/>
                <a:ea typeface="+mn-ea"/>
                <a:cs typeface="Times New Roman" pitchFamily="18" charset="0"/>
              </a:rPr>
              <a:t>HECAT</a:t>
            </a:r>
            <a:r>
              <a:rPr lang="en-US" dirty="0" smtClean="0">
                <a:latin typeface="Arial" charset="0"/>
                <a:ea typeface="+mn-ea"/>
                <a:cs typeface="Times New Roman" pitchFamily="18" charset="0"/>
              </a:rPr>
              <a:t> provides a school district with analysis results that can be used to improve existing curriculum, select a </a:t>
            </a:r>
            <a:r>
              <a:rPr lang="en-US" dirty="0" smtClean="0">
                <a:latin typeface="Arial" charset="0"/>
                <a:ea typeface="+mn-ea"/>
              </a:rPr>
              <a:t>commercially- packaged curriculum, or to develop or revise a locally-developed curriculum.</a:t>
            </a:r>
          </a:p>
          <a:p>
            <a:pPr marL="230556" indent="-230556">
              <a:spcBef>
                <a:spcPts val="589"/>
              </a:spcBef>
              <a:spcAft>
                <a:spcPts val="294"/>
              </a:spcAft>
              <a:defRPr/>
            </a:pPr>
            <a:r>
              <a:rPr lang="en-US" dirty="0" smtClean="0">
                <a:latin typeface="Arial" charset="0"/>
                <a:ea typeface="+mn-ea"/>
              </a:rPr>
              <a:t>The </a:t>
            </a:r>
            <a:r>
              <a:rPr lang="en-US" i="1" dirty="0" smtClean="0">
                <a:latin typeface="Arial" charset="0"/>
                <a:ea typeface="+mn-ea"/>
              </a:rPr>
              <a:t>HECAT</a:t>
            </a:r>
            <a:r>
              <a:rPr lang="en-US" dirty="0" smtClean="0">
                <a:latin typeface="Arial" charset="0"/>
                <a:ea typeface="+mn-ea"/>
              </a:rPr>
              <a:t> also . . . </a:t>
            </a:r>
          </a:p>
          <a:p>
            <a:pPr marL="230556" indent="-230556">
              <a:spcAft>
                <a:spcPts val="294"/>
              </a:spcAft>
              <a:buFontTx/>
              <a:buChar char="•"/>
              <a:defRPr/>
            </a:pPr>
            <a:r>
              <a:rPr lang="en-US" dirty="0" smtClean="0">
                <a:latin typeface="Arial" charset="0"/>
                <a:ea typeface="+mn-ea"/>
              </a:rPr>
              <a:t>Lays out priorities for what is important for a school district to consider before selecting a commercially- packaged curriculum, or in developing or revising locally-developed curriculum.</a:t>
            </a:r>
          </a:p>
          <a:p>
            <a:pPr marL="230556" indent="-230556">
              <a:spcAft>
                <a:spcPts val="294"/>
              </a:spcAft>
              <a:buFontTx/>
              <a:buChar char="•"/>
              <a:defRPr/>
            </a:pPr>
            <a:r>
              <a:rPr lang="en-US" dirty="0" smtClean="0">
                <a:latin typeface="Arial" charset="0"/>
                <a:ea typeface="+mn-ea"/>
              </a:rPr>
              <a:t>Presents a process for analyzing these priorities.</a:t>
            </a:r>
          </a:p>
          <a:p>
            <a:pPr marL="230556" indent="-230556">
              <a:spcAft>
                <a:spcPts val="294"/>
              </a:spcAft>
              <a:buFontTx/>
              <a:buChar char="•"/>
              <a:defRPr/>
            </a:pPr>
            <a:r>
              <a:rPr lang="en-US" dirty="0" smtClean="0">
                <a:latin typeface="Arial" charset="0"/>
                <a:ea typeface="+mn-ea"/>
              </a:rPr>
              <a:t>Provides a rubric for scoring these analyses that can guide curriculum decisions and selection.</a:t>
            </a:r>
          </a:p>
          <a:p>
            <a:pPr marL="230556" indent="-230556">
              <a:spcBef>
                <a:spcPts val="589"/>
              </a:spcBef>
              <a:spcAft>
                <a:spcPts val="589"/>
              </a:spcAft>
              <a:buFontTx/>
              <a:buChar char="•"/>
              <a:defRPr/>
            </a:pPr>
            <a:endParaRPr lang="en-US" dirty="0" smtClean="0">
              <a:latin typeface="Arial" charset="0"/>
              <a:ea typeface="+mn-ea"/>
            </a:endParaRPr>
          </a:p>
          <a:p>
            <a:pPr>
              <a:spcBef>
                <a:spcPts val="589"/>
              </a:spcBef>
              <a:spcAft>
                <a:spcPts val="589"/>
              </a:spcAft>
              <a:defRPr/>
            </a:pPr>
            <a:r>
              <a:rPr lang="en-US" i="1" dirty="0" smtClean="0">
                <a:latin typeface="Arial" charset="0"/>
                <a:ea typeface="+mn-ea"/>
              </a:rPr>
              <a:t>The HECAT serves as guidance tool as well as a curriculum analysis tool analysis tool.</a:t>
            </a:r>
          </a:p>
          <a:p>
            <a:pPr>
              <a:defRPr/>
            </a:pPr>
            <a:endParaRPr lang="en-US" dirty="0">
              <a:ea typeface="+mn-ea"/>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Myriad Web Pro" charset="0"/>
                <a:ea typeface="ＭＳ Ｐゴシック" charset="0"/>
              </a:defRPr>
            </a:lvl1pPr>
            <a:lvl2pPr marL="729057" indent="-280406">
              <a:defRPr>
                <a:solidFill>
                  <a:schemeClr val="tx1"/>
                </a:solidFill>
                <a:latin typeface="Myriad Web Pro" charset="0"/>
                <a:ea typeface="ＭＳ Ｐゴシック" charset="0"/>
              </a:defRPr>
            </a:lvl2pPr>
            <a:lvl3pPr marL="1121626" indent="-224325">
              <a:defRPr>
                <a:solidFill>
                  <a:schemeClr val="tx1"/>
                </a:solidFill>
                <a:latin typeface="Myriad Web Pro" charset="0"/>
                <a:ea typeface="ＭＳ Ｐゴシック" charset="0"/>
              </a:defRPr>
            </a:lvl3pPr>
            <a:lvl4pPr marL="1570276" indent="-224325">
              <a:defRPr>
                <a:solidFill>
                  <a:schemeClr val="tx1"/>
                </a:solidFill>
                <a:latin typeface="Myriad Web Pro" charset="0"/>
                <a:ea typeface="ＭＳ Ｐゴシック" charset="0"/>
              </a:defRPr>
            </a:lvl4pPr>
            <a:lvl5pPr marL="2018927" indent="-224325">
              <a:defRPr>
                <a:solidFill>
                  <a:schemeClr val="tx1"/>
                </a:solidFill>
                <a:latin typeface="Myriad Web Pro" charset="0"/>
                <a:ea typeface="ＭＳ Ｐゴシック" charset="0"/>
              </a:defRPr>
            </a:lvl5pPr>
            <a:lvl6pPr marL="2467577" indent="-224325" fontAlgn="base">
              <a:spcBef>
                <a:spcPct val="0"/>
              </a:spcBef>
              <a:spcAft>
                <a:spcPct val="0"/>
              </a:spcAft>
              <a:defRPr>
                <a:solidFill>
                  <a:schemeClr val="tx1"/>
                </a:solidFill>
                <a:latin typeface="Myriad Web Pro" charset="0"/>
                <a:ea typeface="ＭＳ Ｐゴシック" charset="0"/>
              </a:defRPr>
            </a:lvl6pPr>
            <a:lvl7pPr marL="2916227" indent="-224325" fontAlgn="base">
              <a:spcBef>
                <a:spcPct val="0"/>
              </a:spcBef>
              <a:spcAft>
                <a:spcPct val="0"/>
              </a:spcAft>
              <a:defRPr>
                <a:solidFill>
                  <a:schemeClr val="tx1"/>
                </a:solidFill>
                <a:latin typeface="Myriad Web Pro" charset="0"/>
                <a:ea typeface="ＭＳ Ｐゴシック" charset="0"/>
              </a:defRPr>
            </a:lvl7pPr>
            <a:lvl8pPr marL="3364878" indent="-224325" fontAlgn="base">
              <a:spcBef>
                <a:spcPct val="0"/>
              </a:spcBef>
              <a:spcAft>
                <a:spcPct val="0"/>
              </a:spcAft>
              <a:defRPr>
                <a:solidFill>
                  <a:schemeClr val="tx1"/>
                </a:solidFill>
                <a:latin typeface="Myriad Web Pro" charset="0"/>
                <a:ea typeface="ＭＳ Ｐゴシック" charset="0"/>
              </a:defRPr>
            </a:lvl8pPr>
            <a:lvl9pPr marL="3813528" indent="-224325" fontAlgn="base">
              <a:spcBef>
                <a:spcPct val="0"/>
              </a:spcBef>
              <a:spcAft>
                <a:spcPct val="0"/>
              </a:spcAft>
              <a:defRPr>
                <a:solidFill>
                  <a:schemeClr val="tx1"/>
                </a:solidFill>
                <a:latin typeface="Myriad Web Pro" charset="0"/>
                <a:ea typeface="ＭＳ Ｐゴシック" charset="0"/>
              </a:defRPr>
            </a:lvl9pPr>
          </a:lstStyle>
          <a:p>
            <a:fld id="{9D517776-B436-E04D-85FD-EE7BADC0FB76}" type="slidenum">
              <a:rPr lang="en-US">
                <a:latin typeface="Calibri" charset="0"/>
              </a:rPr>
              <a:pPr/>
              <a:t>11</a:t>
            </a:fld>
            <a:endParaRPr lang="en-US">
              <a:latin typeface="Calibri" charset="0"/>
            </a:endParaRPr>
          </a:p>
        </p:txBody>
      </p:sp>
      <p:sp>
        <p:nvSpPr>
          <p:cNvPr id="27653" name="TextBox 6"/>
          <p:cNvSpPr txBox="1">
            <a:spLocks noChangeArrowheads="1"/>
          </p:cNvSpPr>
          <p:nvPr/>
        </p:nvSpPr>
        <p:spPr bwMode="auto">
          <a:xfrm>
            <a:off x="5367131" y="3822492"/>
            <a:ext cx="372717" cy="27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a:defRPr>
                <a:solidFill>
                  <a:schemeClr val="tx1"/>
                </a:solidFill>
                <a:latin typeface="Myriad Web Pro" charset="0"/>
                <a:ea typeface="ＭＳ Ｐゴシック" charset="0"/>
              </a:defRPr>
            </a:lvl1pPr>
            <a:lvl2pPr marL="742950" indent="-285750">
              <a:defRPr>
                <a:solidFill>
                  <a:schemeClr val="tx1"/>
                </a:solidFill>
                <a:latin typeface="Myriad Web Pro" charset="0"/>
                <a:ea typeface="ＭＳ Ｐゴシック" charset="0"/>
              </a:defRPr>
            </a:lvl2pPr>
            <a:lvl3pPr marL="1143000" indent="-228600">
              <a:defRPr>
                <a:solidFill>
                  <a:schemeClr val="tx1"/>
                </a:solidFill>
                <a:latin typeface="Myriad Web Pro" charset="0"/>
                <a:ea typeface="ＭＳ Ｐゴシック" charset="0"/>
              </a:defRPr>
            </a:lvl3pPr>
            <a:lvl4pPr marL="1600200" indent="-228600">
              <a:defRPr>
                <a:solidFill>
                  <a:schemeClr val="tx1"/>
                </a:solidFill>
                <a:latin typeface="Myriad Web Pro" charset="0"/>
                <a:ea typeface="ＭＳ Ｐゴシック" charset="0"/>
              </a:defRPr>
            </a:lvl4pPr>
            <a:lvl5pPr marL="2057400" indent="-228600">
              <a:defRPr>
                <a:solidFill>
                  <a:schemeClr val="tx1"/>
                </a:solidFill>
                <a:latin typeface="Myriad Web Pro" charset="0"/>
                <a:ea typeface="ＭＳ Ｐゴシック" charset="0"/>
              </a:defRPr>
            </a:lvl5pPr>
            <a:lvl6pPr marL="2514600" indent="-228600" fontAlgn="base">
              <a:spcBef>
                <a:spcPct val="0"/>
              </a:spcBef>
              <a:spcAft>
                <a:spcPct val="0"/>
              </a:spcAft>
              <a:defRPr>
                <a:solidFill>
                  <a:schemeClr val="tx1"/>
                </a:solidFill>
                <a:latin typeface="Myriad Web Pro" charset="0"/>
                <a:ea typeface="ＭＳ Ｐゴシック" charset="0"/>
              </a:defRPr>
            </a:lvl6pPr>
            <a:lvl7pPr marL="2971800" indent="-228600" fontAlgn="base">
              <a:spcBef>
                <a:spcPct val="0"/>
              </a:spcBef>
              <a:spcAft>
                <a:spcPct val="0"/>
              </a:spcAft>
              <a:defRPr>
                <a:solidFill>
                  <a:schemeClr val="tx1"/>
                </a:solidFill>
                <a:latin typeface="Myriad Web Pro" charset="0"/>
                <a:ea typeface="ＭＳ Ｐゴシック" charset="0"/>
              </a:defRPr>
            </a:lvl7pPr>
            <a:lvl8pPr marL="3429000" indent="-228600" fontAlgn="base">
              <a:spcBef>
                <a:spcPct val="0"/>
              </a:spcBef>
              <a:spcAft>
                <a:spcPct val="0"/>
              </a:spcAft>
              <a:defRPr>
                <a:solidFill>
                  <a:schemeClr val="tx1"/>
                </a:solidFill>
                <a:latin typeface="Myriad Web Pro" charset="0"/>
                <a:ea typeface="ＭＳ Ｐゴシック" charset="0"/>
              </a:defRPr>
            </a:lvl8pPr>
            <a:lvl9pPr marL="3886200" indent="-228600" fontAlgn="base">
              <a:spcBef>
                <a:spcPct val="0"/>
              </a:spcBef>
              <a:spcAft>
                <a:spcPct val="0"/>
              </a:spcAft>
              <a:defRPr>
                <a:solidFill>
                  <a:schemeClr val="tx1"/>
                </a:solidFill>
                <a:latin typeface="Myriad Web Pro" charset="0"/>
                <a:ea typeface="ＭＳ Ｐゴシック" charset="0"/>
              </a:defRPr>
            </a:lvl9pPr>
          </a:lstStyle>
          <a:p>
            <a:pPr eaLnBrk="1" hangingPunct="1"/>
            <a:fld id="{16D96661-6292-F845-8075-04CCDCCF9D3E}" type="slidenum">
              <a:rPr lang="en-US" sz="1200">
                <a:solidFill>
                  <a:schemeClr val="bg1"/>
                </a:solidFill>
                <a:latin typeface="Calibri" charset="0"/>
              </a:rPr>
              <a:pPr eaLnBrk="1" hangingPunct="1"/>
              <a:t>11</a:t>
            </a:fld>
            <a:endParaRPr lang="en-US">
              <a:solidFill>
                <a:schemeClr val="bg1"/>
              </a:solidFill>
              <a:latin typeface="Calibri" charset="0"/>
            </a:endParaRPr>
          </a:p>
        </p:txBody>
      </p:sp>
    </p:spTree>
    <p:extLst>
      <p:ext uri="{BB962C8B-B14F-4D97-AF65-F5344CB8AC3E}">
        <p14:creationId xmlns:p14="http://schemas.microsoft.com/office/powerpoint/2010/main" val="190316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Myriad Web Pro" charset="0"/>
                <a:ea typeface="ＭＳ Ｐゴシック" charset="0"/>
              </a:defRPr>
            </a:lvl1pPr>
            <a:lvl2pPr marL="729057" indent="-280406">
              <a:defRPr>
                <a:solidFill>
                  <a:schemeClr val="tx1"/>
                </a:solidFill>
                <a:latin typeface="Myriad Web Pro" charset="0"/>
                <a:ea typeface="ＭＳ Ｐゴシック" charset="0"/>
              </a:defRPr>
            </a:lvl2pPr>
            <a:lvl3pPr marL="1121626" indent="-224325">
              <a:defRPr>
                <a:solidFill>
                  <a:schemeClr val="tx1"/>
                </a:solidFill>
                <a:latin typeface="Myriad Web Pro" charset="0"/>
                <a:ea typeface="ＭＳ Ｐゴシック" charset="0"/>
              </a:defRPr>
            </a:lvl3pPr>
            <a:lvl4pPr marL="1570276" indent="-224325">
              <a:defRPr>
                <a:solidFill>
                  <a:schemeClr val="tx1"/>
                </a:solidFill>
                <a:latin typeface="Myriad Web Pro" charset="0"/>
                <a:ea typeface="ＭＳ Ｐゴシック" charset="0"/>
              </a:defRPr>
            </a:lvl4pPr>
            <a:lvl5pPr marL="2018927" indent="-224325">
              <a:defRPr>
                <a:solidFill>
                  <a:schemeClr val="tx1"/>
                </a:solidFill>
                <a:latin typeface="Myriad Web Pro" charset="0"/>
                <a:ea typeface="ＭＳ Ｐゴシック" charset="0"/>
              </a:defRPr>
            </a:lvl5pPr>
            <a:lvl6pPr marL="2467577" indent="-224325" fontAlgn="base">
              <a:spcBef>
                <a:spcPct val="0"/>
              </a:spcBef>
              <a:spcAft>
                <a:spcPct val="0"/>
              </a:spcAft>
              <a:defRPr>
                <a:solidFill>
                  <a:schemeClr val="tx1"/>
                </a:solidFill>
                <a:latin typeface="Myriad Web Pro" charset="0"/>
                <a:ea typeface="ＭＳ Ｐゴシック" charset="0"/>
              </a:defRPr>
            </a:lvl6pPr>
            <a:lvl7pPr marL="2916227" indent="-224325" fontAlgn="base">
              <a:spcBef>
                <a:spcPct val="0"/>
              </a:spcBef>
              <a:spcAft>
                <a:spcPct val="0"/>
              </a:spcAft>
              <a:defRPr>
                <a:solidFill>
                  <a:schemeClr val="tx1"/>
                </a:solidFill>
                <a:latin typeface="Myriad Web Pro" charset="0"/>
                <a:ea typeface="ＭＳ Ｐゴシック" charset="0"/>
              </a:defRPr>
            </a:lvl7pPr>
            <a:lvl8pPr marL="3364878" indent="-224325" fontAlgn="base">
              <a:spcBef>
                <a:spcPct val="0"/>
              </a:spcBef>
              <a:spcAft>
                <a:spcPct val="0"/>
              </a:spcAft>
              <a:defRPr>
                <a:solidFill>
                  <a:schemeClr val="tx1"/>
                </a:solidFill>
                <a:latin typeface="Myriad Web Pro" charset="0"/>
                <a:ea typeface="ＭＳ Ｐゴシック" charset="0"/>
              </a:defRPr>
            </a:lvl8pPr>
            <a:lvl9pPr marL="3813528" indent="-224325" fontAlgn="base">
              <a:spcBef>
                <a:spcPct val="0"/>
              </a:spcBef>
              <a:spcAft>
                <a:spcPct val="0"/>
              </a:spcAft>
              <a:defRPr>
                <a:solidFill>
                  <a:schemeClr val="tx1"/>
                </a:solidFill>
                <a:latin typeface="Myriad Web Pro" charset="0"/>
                <a:ea typeface="ＭＳ Ｐゴシック" charset="0"/>
              </a:defRPr>
            </a:lvl9pPr>
          </a:lstStyle>
          <a:p>
            <a:fld id="{6BD2163A-28FF-7649-8279-FF65370C03CA}" type="slidenum">
              <a:rPr lang="en-US">
                <a:latin typeface="Arial" charset="0"/>
              </a:rPr>
              <a:pPr/>
              <a:t>12</a:t>
            </a:fld>
            <a:endParaRPr lang="en-US">
              <a:latin typeface="Arial" charset="0"/>
            </a:endParaRPr>
          </a:p>
        </p:txBody>
      </p:sp>
      <p:sp>
        <p:nvSpPr>
          <p:cNvPr id="37891" name="Rectangle 2"/>
          <p:cNvSpPr>
            <a:spLocks noGrp="1" noRot="1" noChangeAspect="1" noChangeArrowheads="1" noTextEdit="1"/>
          </p:cNvSpPr>
          <p:nvPr>
            <p:ph type="sldImg"/>
          </p:nvPr>
        </p:nvSpPr>
        <p:spPr bwMode="auto">
          <a:xfrm>
            <a:off x="1206500" y="674688"/>
            <a:ext cx="4295775" cy="3222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4" name="Rectangle 3"/>
          <p:cNvSpPr>
            <a:spLocks noGrp="1" noChangeArrowheads="1"/>
          </p:cNvSpPr>
          <p:nvPr>
            <p:ph type="body" idx="1"/>
          </p:nvPr>
        </p:nvSpPr>
        <p:spPr>
          <a:xfrm>
            <a:off x="745435" y="4122295"/>
            <a:ext cx="5367130" cy="4646951"/>
          </a:xfrm>
          <a:ln/>
        </p:spPr>
        <p:txBody>
          <a:bodyPr wrap="square" numCol="1" anchor="t" anchorCtr="0" compatLnSpc="1">
            <a:prstTxWarp prst="textNoShape">
              <a:avLst/>
            </a:prstTxWarp>
          </a:bodyPr>
          <a:lstStyle/>
          <a:p>
            <a:pPr marL="230556" indent="-230556">
              <a:spcBef>
                <a:spcPct val="0"/>
              </a:spcBef>
              <a:spcAft>
                <a:spcPts val="589"/>
              </a:spcAft>
            </a:pPr>
            <a:r>
              <a:rPr lang="en-US" sz="1100" b="1" dirty="0">
                <a:latin typeface="Arial" charset="0"/>
              </a:rPr>
              <a:t>Narrative:</a:t>
            </a:r>
            <a:r>
              <a:rPr lang="en-US" sz="1100" dirty="0">
                <a:latin typeface="Arial" charset="0"/>
                <a:cs typeface="Times New Roman" charset="0"/>
              </a:rPr>
              <a:t> </a:t>
            </a:r>
          </a:p>
          <a:p>
            <a:pPr marL="230556" indent="-230556">
              <a:spcBef>
                <a:spcPct val="0"/>
              </a:spcBef>
              <a:spcAft>
                <a:spcPts val="294"/>
              </a:spcAft>
              <a:buFontTx/>
              <a:buChar char="•"/>
            </a:pPr>
            <a:r>
              <a:rPr lang="en-US" sz="1100" dirty="0">
                <a:latin typeface="Arial" charset="0"/>
                <a:cs typeface="Times New Roman" charset="0"/>
              </a:rPr>
              <a:t>The </a:t>
            </a:r>
            <a:r>
              <a:rPr lang="en-US" sz="1100" i="1" dirty="0">
                <a:latin typeface="Arial" charset="0"/>
                <a:cs typeface="Times New Roman" charset="0"/>
              </a:rPr>
              <a:t>HECAT</a:t>
            </a:r>
            <a:r>
              <a:rPr lang="en-US" sz="1100" dirty="0">
                <a:latin typeface="Arial" charset="0"/>
                <a:cs typeface="Times New Roman" charset="0"/>
              </a:rPr>
              <a:t> was shaped by basic guiding principles, which help make it </a:t>
            </a:r>
            <a:r>
              <a:rPr lang="en-US" sz="1100" u="sng" dirty="0">
                <a:latin typeface="Arial" charset="0"/>
              </a:rPr>
              <a:t>valuable and relevant</a:t>
            </a:r>
            <a:r>
              <a:rPr lang="en-US" sz="1100" dirty="0">
                <a:latin typeface="Arial" charset="0"/>
              </a:rPr>
              <a:t>.</a:t>
            </a:r>
            <a:r>
              <a:rPr lang="en-US" sz="1100" dirty="0">
                <a:latin typeface="Arial" charset="0"/>
                <a:cs typeface="Times New Roman" charset="0"/>
              </a:rPr>
              <a:t>  </a:t>
            </a:r>
          </a:p>
          <a:p>
            <a:pPr marL="230556" indent="-230556">
              <a:spcBef>
                <a:spcPct val="0"/>
              </a:spcBef>
              <a:spcAft>
                <a:spcPts val="294"/>
              </a:spcAft>
              <a:buFontTx/>
              <a:buChar char="•"/>
            </a:pPr>
            <a:r>
              <a:rPr lang="en-US" sz="1100" dirty="0">
                <a:latin typeface="Arial" charset="0"/>
                <a:cs typeface="Times New Roman" charset="0"/>
              </a:rPr>
              <a:t>Educators and groups across the nation recognize that school health education is shaped by the health education curriculum, and believe that choosing or developing the best possible health education curriculum is a critical step in ensuring high quality health education.   </a:t>
            </a:r>
          </a:p>
          <a:p>
            <a:pPr marL="230556" indent="-230556">
              <a:spcBef>
                <a:spcPct val="0"/>
              </a:spcBef>
              <a:spcAft>
                <a:spcPts val="294"/>
              </a:spcAft>
              <a:buFontTx/>
              <a:buChar char="•"/>
            </a:pPr>
            <a:r>
              <a:rPr lang="en-US" sz="1100" dirty="0">
                <a:latin typeface="Arial" charset="0"/>
                <a:cs typeface="Times New Roman" charset="0"/>
              </a:rPr>
              <a:t>Curricula selection is a critical step in the delivery of effective health instruction.  Emphasize the following key points regarding the guiding principles of the </a:t>
            </a:r>
            <a:r>
              <a:rPr lang="en-US" sz="1100" i="1" dirty="0">
                <a:latin typeface="Arial" charset="0"/>
                <a:cs typeface="Times New Roman" charset="0"/>
              </a:rPr>
              <a:t>HECAT</a:t>
            </a:r>
            <a:r>
              <a:rPr lang="en-US" sz="1100" dirty="0">
                <a:latin typeface="Arial" charset="0"/>
                <a:cs typeface="Times New Roman" charset="0"/>
              </a:rPr>
              <a:t>.</a:t>
            </a:r>
          </a:p>
          <a:p>
            <a:pPr marL="230556" indent="-230556">
              <a:spcBef>
                <a:spcPct val="0"/>
              </a:spcBef>
              <a:spcAft>
                <a:spcPts val="294"/>
              </a:spcAft>
            </a:pPr>
            <a:endParaRPr lang="en-US" sz="1100" dirty="0">
              <a:latin typeface="Arial" charset="0"/>
            </a:endParaRPr>
          </a:p>
          <a:p>
            <a:pPr marL="230556" indent="-230556">
              <a:spcBef>
                <a:spcPct val="0"/>
              </a:spcBef>
              <a:spcAft>
                <a:spcPts val="294"/>
              </a:spcAft>
            </a:pPr>
            <a:r>
              <a:rPr lang="en-US" sz="1100" dirty="0">
                <a:latin typeface="Arial" charset="0"/>
              </a:rPr>
              <a:t>The </a:t>
            </a:r>
            <a:r>
              <a:rPr lang="en-US" sz="1100" i="1" dirty="0">
                <a:latin typeface="Arial" charset="0"/>
              </a:rPr>
              <a:t>HECAT</a:t>
            </a:r>
          </a:p>
          <a:p>
            <a:pPr marL="230556" indent="-230556">
              <a:spcBef>
                <a:spcPct val="0"/>
              </a:spcBef>
              <a:spcAft>
                <a:spcPts val="294"/>
              </a:spcAft>
              <a:buFontTx/>
              <a:buChar char="•"/>
            </a:pPr>
            <a:r>
              <a:rPr lang="en-US" sz="1100" dirty="0">
                <a:latin typeface="Arial" charset="0"/>
              </a:rPr>
              <a:t>Uses sound science and research in the practice of health education. It builds on rigorous analysis and synthesis of research, and the expertise of researchers and practitioners in health education. It incorporates the Characteristics of Effective Health Education Curriculum (based on evidence from research programs in education-based prevention and risk-reduction programs). </a:t>
            </a:r>
          </a:p>
          <a:p>
            <a:pPr marL="230556" indent="-230556">
              <a:spcBef>
                <a:spcPct val="0"/>
              </a:spcBef>
              <a:spcAft>
                <a:spcPts val="294"/>
              </a:spcAft>
              <a:buFontTx/>
              <a:buChar char="•"/>
            </a:pPr>
            <a:r>
              <a:rPr lang="en-US" sz="1100" dirty="0">
                <a:latin typeface="Arial" charset="0"/>
              </a:rPr>
              <a:t>Reflects the p</a:t>
            </a:r>
            <a:r>
              <a:rPr lang="en-US" sz="1100" dirty="0">
                <a:latin typeface="Arial" charset="0"/>
                <a:cs typeface="Times New Roman" charset="0"/>
              </a:rPr>
              <a:t>riority health concerns and issues</a:t>
            </a:r>
            <a:r>
              <a:rPr lang="en-US" sz="1100" dirty="0">
                <a:latin typeface="Arial" charset="0"/>
              </a:rPr>
              <a:t> affecting young people today.</a:t>
            </a:r>
          </a:p>
          <a:p>
            <a:pPr marL="230556" indent="-230556">
              <a:spcBef>
                <a:spcPct val="0"/>
              </a:spcBef>
              <a:spcAft>
                <a:spcPts val="294"/>
              </a:spcAft>
              <a:buFontTx/>
              <a:buChar char="•"/>
            </a:pPr>
            <a:r>
              <a:rPr lang="en-US" sz="1100" dirty="0">
                <a:latin typeface="Arial" charset="0"/>
              </a:rPr>
              <a:t>Recognizes the need for and encourages parent and community involvement in the review and selection of curricula.</a:t>
            </a:r>
          </a:p>
          <a:p>
            <a:pPr marL="230556" indent="-230556">
              <a:spcBef>
                <a:spcPct val="0"/>
              </a:spcBef>
              <a:spcAft>
                <a:spcPts val="294"/>
              </a:spcAft>
              <a:buFontTx/>
              <a:buChar char="•"/>
            </a:pPr>
            <a:r>
              <a:rPr lang="en-US" sz="1100" dirty="0">
                <a:latin typeface="Arial" charset="0"/>
              </a:rPr>
              <a:t>Respects local authority in setting health education priorities, determining health education content, and making curriculum selection decisions.  Local School Boards and key stakeholders from the school and community should approve the curriculum, and the local school board should conduct the review and make the final curriculum selection.</a:t>
            </a:r>
            <a:r>
              <a:rPr lang="en-US" dirty="0">
                <a:latin typeface="Arial" charset="0"/>
              </a:rPr>
              <a:t> </a:t>
            </a:r>
          </a:p>
        </p:txBody>
      </p:sp>
      <p:sp>
        <p:nvSpPr>
          <p:cNvPr id="37893" name="TextBox 5"/>
          <p:cNvSpPr txBox="1">
            <a:spLocks noChangeArrowheads="1"/>
          </p:cNvSpPr>
          <p:nvPr/>
        </p:nvSpPr>
        <p:spPr bwMode="auto">
          <a:xfrm>
            <a:off x="5143500" y="3597640"/>
            <a:ext cx="372717" cy="27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a:defRPr>
                <a:solidFill>
                  <a:schemeClr val="tx1"/>
                </a:solidFill>
                <a:latin typeface="Myriad Web Pro" charset="0"/>
                <a:ea typeface="ＭＳ Ｐゴシック" charset="0"/>
              </a:defRPr>
            </a:lvl1pPr>
            <a:lvl2pPr marL="742950" indent="-285750">
              <a:defRPr>
                <a:solidFill>
                  <a:schemeClr val="tx1"/>
                </a:solidFill>
                <a:latin typeface="Myriad Web Pro" charset="0"/>
                <a:ea typeface="ＭＳ Ｐゴシック" charset="0"/>
              </a:defRPr>
            </a:lvl2pPr>
            <a:lvl3pPr marL="1143000" indent="-228600">
              <a:defRPr>
                <a:solidFill>
                  <a:schemeClr val="tx1"/>
                </a:solidFill>
                <a:latin typeface="Myriad Web Pro" charset="0"/>
                <a:ea typeface="ＭＳ Ｐゴシック" charset="0"/>
              </a:defRPr>
            </a:lvl3pPr>
            <a:lvl4pPr marL="1600200" indent="-228600">
              <a:defRPr>
                <a:solidFill>
                  <a:schemeClr val="tx1"/>
                </a:solidFill>
                <a:latin typeface="Myriad Web Pro" charset="0"/>
                <a:ea typeface="ＭＳ Ｐゴシック" charset="0"/>
              </a:defRPr>
            </a:lvl4pPr>
            <a:lvl5pPr marL="2057400" indent="-228600">
              <a:defRPr>
                <a:solidFill>
                  <a:schemeClr val="tx1"/>
                </a:solidFill>
                <a:latin typeface="Myriad Web Pro" charset="0"/>
                <a:ea typeface="ＭＳ Ｐゴシック" charset="0"/>
              </a:defRPr>
            </a:lvl5pPr>
            <a:lvl6pPr marL="2514600" indent="-228600" fontAlgn="base">
              <a:spcBef>
                <a:spcPct val="0"/>
              </a:spcBef>
              <a:spcAft>
                <a:spcPct val="0"/>
              </a:spcAft>
              <a:defRPr>
                <a:solidFill>
                  <a:schemeClr val="tx1"/>
                </a:solidFill>
                <a:latin typeface="Myriad Web Pro" charset="0"/>
                <a:ea typeface="ＭＳ Ｐゴシック" charset="0"/>
              </a:defRPr>
            </a:lvl6pPr>
            <a:lvl7pPr marL="2971800" indent="-228600" fontAlgn="base">
              <a:spcBef>
                <a:spcPct val="0"/>
              </a:spcBef>
              <a:spcAft>
                <a:spcPct val="0"/>
              </a:spcAft>
              <a:defRPr>
                <a:solidFill>
                  <a:schemeClr val="tx1"/>
                </a:solidFill>
                <a:latin typeface="Myriad Web Pro" charset="0"/>
                <a:ea typeface="ＭＳ Ｐゴシック" charset="0"/>
              </a:defRPr>
            </a:lvl7pPr>
            <a:lvl8pPr marL="3429000" indent="-228600" fontAlgn="base">
              <a:spcBef>
                <a:spcPct val="0"/>
              </a:spcBef>
              <a:spcAft>
                <a:spcPct val="0"/>
              </a:spcAft>
              <a:defRPr>
                <a:solidFill>
                  <a:schemeClr val="tx1"/>
                </a:solidFill>
                <a:latin typeface="Myriad Web Pro" charset="0"/>
                <a:ea typeface="ＭＳ Ｐゴシック" charset="0"/>
              </a:defRPr>
            </a:lvl8pPr>
            <a:lvl9pPr marL="3886200" indent="-228600" fontAlgn="base">
              <a:spcBef>
                <a:spcPct val="0"/>
              </a:spcBef>
              <a:spcAft>
                <a:spcPct val="0"/>
              </a:spcAft>
              <a:defRPr>
                <a:solidFill>
                  <a:schemeClr val="tx1"/>
                </a:solidFill>
                <a:latin typeface="Myriad Web Pro" charset="0"/>
                <a:ea typeface="ＭＳ Ｐゴシック" charset="0"/>
              </a:defRPr>
            </a:lvl9pPr>
          </a:lstStyle>
          <a:p>
            <a:pPr eaLnBrk="1" hangingPunct="1"/>
            <a:fld id="{1BBD45DE-E663-8143-BE28-64A29542FD16}" type="slidenum">
              <a:rPr lang="en-US" sz="1200">
                <a:solidFill>
                  <a:schemeClr val="bg1"/>
                </a:solidFill>
                <a:latin typeface="Calibri" charset="0"/>
              </a:rPr>
              <a:pPr eaLnBrk="1" hangingPunct="1"/>
              <a:t>12</a:t>
            </a:fld>
            <a:endParaRPr lang="en-US">
              <a:solidFill>
                <a:schemeClr val="bg1"/>
              </a:solidFill>
              <a:latin typeface="Calibri" charset="0"/>
            </a:endParaRPr>
          </a:p>
        </p:txBody>
      </p:sp>
    </p:spTree>
    <p:extLst>
      <p:ext uri="{BB962C8B-B14F-4D97-AF65-F5344CB8AC3E}">
        <p14:creationId xmlns:p14="http://schemas.microsoft.com/office/powerpoint/2010/main" val="2361784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864587">
              <a:lnSpc>
                <a:spcPct val="110000"/>
              </a:lnSpc>
              <a:spcBef>
                <a:spcPct val="0"/>
              </a:spcBef>
              <a:spcAft>
                <a:spcPts val="589"/>
              </a:spcAft>
            </a:pPr>
            <a:r>
              <a:rPr lang="en-US" sz="1100" b="1" dirty="0">
                <a:latin typeface="Arial" charset="0"/>
                <a:cs typeface="Arial" charset="0"/>
              </a:rPr>
              <a:t>Notes to Instructor:  </a:t>
            </a:r>
          </a:p>
          <a:p>
            <a:pPr defTabSz="864587">
              <a:spcBef>
                <a:spcPct val="0"/>
              </a:spcBef>
              <a:spcAft>
                <a:spcPts val="294"/>
              </a:spcAft>
              <a:buFontTx/>
              <a:buChar char="•"/>
            </a:pPr>
            <a:r>
              <a:rPr lang="en-US" sz="1100" dirty="0">
                <a:latin typeface="Arial" charset="0"/>
                <a:cs typeface="Arial" charset="0"/>
              </a:rPr>
              <a:t>In summary, remind participants that designing a unit using the </a:t>
            </a:r>
            <a:r>
              <a:rPr lang="en-US" sz="1100" i="1" dirty="0">
                <a:latin typeface="Arial" charset="0"/>
                <a:cs typeface="Arial" charset="0"/>
              </a:rPr>
              <a:t>HECAT</a:t>
            </a:r>
            <a:r>
              <a:rPr lang="en-US" sz="1100" dirty="0">
                <a:latin typeface="Arial" charset="0"/>
                <a:cs typeface="Arial" charset="0"/>
              </a:rPr>
              <a:t> is a fluid and adaptable process.  </a:t>
            </a:r>
          </a:p>
          <a:p>
            <a:pPr defTabSz="864587">
              <a:spcBef>
                <a:spcPct val="0"/>
              </a:spcBef>
              <a:spcAft>
                <a:spcPts val="294"/>
              </a:spcAft>
              <a:buFontTx/>
              <a:buChar char="•"/>
            </a:pPr>
            <a:r>
              <a:rPr lang="en-US" sz="1100" dirty="0">
                <a:latin typeface="Arial" charset="0"/>
                <a:cs typeface="Arial" charset="0"/>
              </a:rPr>
              <a:t>Although, the 8 steps are given in a sequence, a teacher may find that once the unit outline has been completed, there may not be sufficient time to teach all of the activities in the lessons, and/or address all of the knowledge and skill expectations linked to the healthy behavior outcomes of their students (youth).  If that is the case, the teacher will need to prioritize the most essential unit plan activities that fit the time available.</a:t>
            </a:r>
            <a:endParaRPr lang="en-US" sz="1100" b="1" dirty="0">
              <a:latin typeface="Arial" charset="0"/>
              <a:cs typeface="Arial" charset="0"/>
            </a:endParaRPr>
          </a:p>
          <a:p>
            <a:pPr defTabSz="864587">
              <a:lnSpc>
                <a:spcPct val="110000"/>
              </a:lnSpc>
              <a:spcBef>
                <a:spcPts val="589"/>
              </a:spcBef>
              <a:spcAft>
                <a:spcPts val="589"/>
              </a:spcAft>
            </a:pPr>
            <a:r>
              <a:rPr lang="en-US" sz="1100" b="1" dirty="0">
                <a:latin typeface="Arial" charset="0"/>
                <a:cs typeface="Arial" charset="0"/>
              </a:rPr>
              <a:t>Narrative:</a:t>
            </a:r>
            <a:endParaRPr lang="en-US" sz="1100" dirty="0">
              <a:latin typeface="Arial" charset="0"/>
              <a:cs typeface="Arial" charset="0"/>
            </a:endParaRPr>
          </a:p>
          <a:p>
            <a:pPr defTabSz="864587">
              <a:spcBef>
                <a:spcPct val="0"/>
              </a:spcBef>
              <a:spcAft>
                <a:spcPts val="294"/>
              </a:spcAft>
              <a:buFontTx/>
              <a:buChar char="•"/>
            </a:pPr>
            <a:r>
              <a:rPr lang="en-US" sz="1100" dirty="0">
                <a:latin typeface="Arial" charset="0"/>
                <a:cs typeface="Arial" charset="0"/>
              </a:rPr>
              <a:t>These steps can be depicted as a fluid process that allows for continued improvement.  </a:t>
            </a:r>
          </a:p>
          <a:p>
            <a:pPr defTabSz="864587">
              <a:spcBef>
                <a:spcPct val="0"/>
              </a:spcBef>
              <a:spcAft>
                <a:spcPts val="294"/>
              </a:spcAft>
              <a:buFontTx/>
              <a:buChar char="•"/>
            </a:pPr>
            <a:r>
              <a:rPr lang="en-US" sz="1100" dirty="0">
                <a:latin typeface="Arial" charset="0"/>
                <a:cs typeface="Arial" charset="0"/>
              </a:rPr>
              <a:t>You may want to continually review each step during the unit planning process, to consider</a:t>
            </a:r>
          </a:p>
          <a:p>
            <a:pPr defTabSz="864587">
              <a:spcBef>
                <a:spcPct val="0"/>
              </a:spcBef>
              <a:spcAft>
                <a:spcPts val="294"/>
              </a:spcAft>
              <a:buFontTx/>
              <a:buChar char="•"/>
            </a:pPr>
            <a:r>
              <a:rPr lang="en-US" sz="1100" dirty="0">
                <a:latin typeface="Arial" charset="0"/>
                <a:cs typeface="Arial" charset="0"/>
              </a:rPr>
              <a:t>the amount of time that can be allotted to teach the unit,</a:t>
            </a:r>
          </a:p>
          <a:p>
            <a:pPr defTabSz="864587">
              <a:spcBef>
                <a:spcPct val="0"/>
              </a:spcBef>
              <a:spcAft>
                <a:spcPts val="294"/>
              </a:spcAft>
              <a:buFontTx/>
              <a:buChar char="•"/>
            </a:pPr>
            <a:r>
              <a:rPr lang="en-US" sz="1100" dirty="0">
                <a:latin typeface="Arial" charset="0"/>
                <a:cs typeface="Arial" charset="0"/>
              </a:rPr>
              <a:t>the practicality of addressing all knowledge and skill expectations that contribute to HBOs, and  </a:t>
            </a:r>
          </a:p>
          <a:p>
            <a:pPr defTabSz="864587">
              <a:spcBef>
                <a:spcPct val="0"/>
              </a:spcBef>
              <a:spcAft>
                <a:spcPts val="294"/>
              </a:spcAft>
              <a:buFontTx/>
              <a:buChar char="•"/>
            </a:pPr>
            <a:r>
              <a:rPr lang="en-US" sz="1100" dirty="0">
                <a:latin typeface="Arial" charset="0"/>
                <a:cs typeface="Arial" charset="0"/>
              </a:rPr>
              <a:t>to revise unit plan and/or lesson plans as needed.</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Myriad Web Pro" charset="0"/>
                <a:ea typeface="ＭＳ Ｐゴシック" charset="0"/>
              </a:defRPr>
            </a:lvl1pPr>
            <a:lvl2pPr marL="729057" indent="-280406">
              <a:defRPr>
                <a:solidFill>
                  <a:schemeClr val="tx1"/>
                </a:solidFill>
                <a:latin typeface="Myriad Web Pro" charset="0"/>
                <a:ea typeface="ＭＳ Ｐゴシック" charset="0"/>
              </a:defRPr>
            </a:lvl2pPr>
            <a:lvl3pPr marL="1121626" indent="-224325">
              <a:defRPr>
                <a:solidFill>
                  <a:schemeClr val="tx1"/>
                </a:solidFill>
                <a:latin typeface="Myriad Web Pro" charset="0"/>
                <a:ea typeface="ＭＳ Ｐゴシック" charset="0"/>
              </a:defRPr>
            </a:lvl3pPr>
            <a:lvl4pPr marL="1570276" indent="-224325">
              <a:defRPr>
                <a:solidFill>
                  <a:schemeClr val="tx1"/>
                </a:solidFill>
                <a:latin typeface="Myriad Web Pro" charset="0"/>
                <a:ea typeface="ＭＳ Ｐゴシック" charset="0"/>
              </a:defRPr>
            </a:lvl4pPr>
            <a:lvl5pPr marL="2018927" indent="-224325">
              <a:defRPr>
                <a:solidFill>
                  <a:schemeClr val="tx1"/>
                </a:solidFill>
                <a:latin typeface="Myriad Web Pro" charset="0"/>
                <a:ea typeface="ＭＳ Ｐゴシック" charset="0"/>
              </a:defRPr>
            </a:lvl5pPr>
            <a:lvl6pPr marL="2467577" indent="-224325" fontAlgn="base">
              <a:spcBef>
                <a:spcPct val="0"/>
              </a:spcBef>
              <a:spcAft>
                <a:spcPct val="0"/>
              </a:spcAft>
              <a:defRPr>
                <a:solidFill>
                  <a:schemeClr val="tx1"/>
                </a:solidFill>
                <a:latin typeface="Myriad Web Pro" charset="0"/>
                <a:ea typeface="ＭＳ Ｐゴシック" charset="0"/>
              </a:defRPr>
            </a:lvl6pPr>
            <a:lvl7pPr marL="2916227" indent="-224325" fontAlgn="base">
              <a:spcBef>
                <a:spcPct val="0"/>
              </a:spcBef>
              <a:spcAft>
                <a:spcPct val="0"/>
              </a:spcAft>
              <a:defRPr>
                <a:solidFill>
                  <a:schemeClr val="tx1"/>
                </a:solidFill>
                <a:latin typeface="Myriad Web Pro" charset="0"/>
                <a:ea typeface="ＭＳ Ｐゴシック" charset="0"/>
              </a:defRPr>
            </a:lvl7pPr>
            <a:lvl8pPr marL="3364878" indent="-224325" fontAlgn="base">
              <a:spcBef>
                <a:spcPct val="0"/>
              </a:spcBef>
              <a:spcAft>
                <a:spcPct val="0"/>
              </a:spcAft>
              <a:defRPr>
                <a:solidFill>
                  <a:schemeClr val="tx1"/>
                </a:solidFill>
                <a:latin typeface="Myriad Web Pro" charset="0"/>
                <a:ea typeface="ＭＳ Ｐゴシック" charset="0"/>
              </a:defRPr>
            </a:lvl8pPr>
            <a:lvl9pPr marL="3813528" indent="-224325" fontAlgn="base">
              <a:spcBef>
                <a:spcPct val="0"/>
              </a:spcBef>
              <a:spcAft>
                <a:spcPct val="0"/>
              </a:spcAft>
              <a:defRPr>
                <a:solidFill>
                  <a:schemeClr val="tx1"/>
                </a:solidFill>
                <a:latin typeface="Myriad Web Pro" charset="0"/>
                <a:ea typeface="ＭＳ Ｐゴシック" charset="0"/>
              </a:defRPr>
            </a:lvl9pPr>
          </a:lstStyle>
          <a:p>
            <a:fld id="{9F7CA8FE-A663-C745-A55A-8622C53D5A7C}" type="slidenum">
              <a:rPr lang="en-US">
                <a:latin typeface="Calibri" charset="0"/>
              </a:rPr>
              <a:pPr/>
              <a:t>13</a:t>
            </a:fld>
            <a:endParaRPr lang="en-US">
              <a:latin typeface="Calibri" charset="0"/>
            </a:endParaRPr>
          </a:p>
        </p:txBody>
      </p:sp>
    </p:spTree>
    <p:extLst>
      <p:ext uri="{BB962C8B-B14F-4D97-AF65-F5344CB8AC3E}">
        <p14:creationId xmlns:p14="http://schemas.microsoft.com/office/powerpoint/2010/main" val="485034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t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34F59B-BE24-7948-8AA0-5F28B23CABA9}" type="datetimeFigureOut">
              <a:rPr lang="en-US" smtClean="0"/>
              <a:t>2/26/17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7DAE9-53CF-F946-B471-6E0BA55D6445}" type="slidenum">
              <a:rPr lang="en-US" smtClean="0"/>
              <a:t>‹#›</a:t>
            </a:fld>
            <a:endParaRPr lang="en-US"/>
          </a:p>
        </p:txBody>
      </p:sp>
    </p:spTree>
    <p:extLst>
      <p:ext uri="{BB962C8B-B14F-4D97-AF65-F5344CB8AC3E}">
        <p14:creationId xmlns:p14="http://schemas.microsoft.com/office/powerpoint/2010/main" val="2984268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34F59B-BE24-7948-8AA0-5F28B23CABA9}" type="datetimeFigureOut">
              <a:rPr lang="en-US" smtClean="0"/>
              <a:t>2/26/17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7DAE9-53CF-F946-B471-6E0BA55D6445}" type="slidenum">
              <a:rPr lang="en-US" smtClean="0"/>
              <a:t>‹#›</a:t>
            </a:fld>
            <a:endParaRPr lang="en-US"/>
          </a:p>
        </p:txBody>
      </p:sp>
    </p:spTree>
    <p:extLst>
      <p:ext uri="{BB962C8B-B14F-4D97-AF65-F5344CB8AC3E}">
        <p14:creationId xmlns:p14="http://schemas.microsoft.com/office/powerpoint/2010/main" val="298519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34F59B-BE24-7948-8AA0-5F28B23CABA9}" type="datetimeFigureOut">
              <a:rPr lang="en-US" smtClean="0"/>
              <a:t>2/26/17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7DAE9-53CF-F946-B471-6E0BA55D6445}" type="slidenum">
              <a:rPr lang="en-US" smtClean="0"/>
              <a:t>‹#›</a:t>
            </a:fld>
            <a:endParaRPr lang="en-US"/>
          </a:p>
        </p:txBody>
      </p:sp>
    </p:spTree>
    <p:extLst>
      <p:ext uri="{BB962C8B-B14F-4D97-AF65-F5344CB8AC3E}">
        <p14:creationId xmlns:p14="http://schemas.microsoft.com/office/powerpoint/2010/main" val="2354490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1143000"/>
          </a:xfrm>
          <a:prstGeom prst="rect">
            <a:avLst/>
          </a:prstGeom>
        </p:spPr>
        <p:txBody>
          <a:bodyPr/>
          <a:lstStyle/>
          <a:p>
            <a:r>
              <a:rPr lang="en-US" smtClean="0"/>
              <a:t>Click to edit Master title style</a:t>
            </a:r>
            <a:endParaRPr lang="en-US"/>
          </a:p>
        </p:txBody>
      </p:sp>
      <p:sp>
        <p:nvSpPr>
          <p:cNvPr id="3" name="SmartArt Placeholder 2"/>
          <p:cNvSpPr>
            <a:spLocks noGrp="1"/>
          </p:cNvSpPr>
          <p:nvPr>
            <p:ph type="dgm" idx="1"/>
          </p:nvPr>
        </p:nvSpPr>
        <p:spPr>
          <a:xfrm>
            <a:off x="723900" y="1793875"/>
            <a:ext cx="7848600" cy="4114800"/>
          </a:xfrm>
          <a:prstGeom prst="rect">
            <a:avLst/>
          </a:prstGeom>
        </p:spPr>
        <p:txBody>
          <a:bodyPr/>
          <a:lstStyle/>
          <a:p>
            <a:pPr lvl="0"/>
            <a:endParaRPr lang="en-US" noProof="0" dirty="0" smtClean="0"/>
          </a:p>
        </p:txBody>
      </p:sp>
    </p:spTree>
    <p:extLst>
      <p:ext uri="{BB962C8B-B14F-4D97-AF65-F5344CB8AC3E}">
        <p14:creationId xmlns:p14="http://schemas.microsoft.com/office/powerpoint/2010/main" val="123336855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23900" y="1793875"/>
            <a:ext cx="38481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793875"/>
            <a:ext cx="38481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655203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gn="l">
              <a:lnSpc>
                <a:spcPts val="3000"/>
              </a:lnSpc>
              <a:defRPr sz="2800" b="1" baseline="0">
                <a:solidFill>
                  <a:srgbClr val="FFA01A"/>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Wingdings" pitchFamily="2" charset="2"/>
              <a:buChar char="§"/>
              <a:defRPr sz="1800">
                <a:solidFill>
                  <a:schemeClr val="bg2"/>
                </a:solidFill>
              </a:defRPr>
            </a:lvl3pPr>
            <a:lvl4pPr>
              <a:buClr>
                <a:schemeClr val="tx1"/>
              </a:buClr>
              <a:buSzPct val="70000"/>
              <a:buFont typeface="Wingdings" pitchFamily="2" charset="2"/>
              <a:buChar char="§"/>
              <a:defRPr sz="1800" baseline="0">
                <a:solidFill>
                  <a:schemeClr val="bg2"/>
                </a:solidFill>
              </a:defRPr>
            </a:lvl4pPr>
            <a:lvl5pPr>
              <a:buClr>
                <a:schemeClr val="tx1"/>
              </a:buClr>
              <a:buSzPct val="70000"/>
              <a:buFont typeface="Wingdings" pitchFamily="2" charset="2"/>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730334464"/>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5852" y="1477104"/>
            <a:ext cx="6498521" cy="1646302"/>
          </a:xfrm>
        </p:spPr>
        <p:txBody>
          <a:bodyPr anchor="b">
            <a:noAutofit/>
          </a:bodyPr>
          <a:lstStyle>
            <a:lvl1pPr algn="l">
              <a:defRPr sz="5400">
                <a:solidFill>
                  <a:schemeClr val="bg2">
                    <a:lumMod val="2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3826" y="3346213"/>
            <a:ext cx="6223655" cy="1096899"/>
          </a:xfrm>
        </p:spPr>
        <p:txBody>
          <a:bodyPr anchor="t">
            <a:normAutofit/>
          </a:bodyPr>
          <a:lstStyle>
            <a:lvl1pPr marL="0" indent="0" algn="r">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3600" dirty="0" smtClean="0">
                <a:solidFill>
                  <a:schemeClr val="tx1"/>
                </a:solidFill>
              </a:rPr>
              <a:t>Click to edit Master subtitle style</a:t>
            </a:r>
            <a:endParaRPr lang="en-US" sz="3600" dirty="0">
              <a:solidFill>
                <a:schemeClr val="tx1"/>
              </a:solidFill>
            </a:endParaRPr>
          </a:p>
        </p:txBody>
      </p:sp>
      <p:grpSp>
        <p:nvGrpSpPr>
          <p:cNvPr id="28" name="Group 27"/>
          <p:cNvGrpSpPr/>
          <p:nvPr userDrawn="1"/>
        </p:nvGrpSpPr>
        <p:grpSpPr>
          <a:xfrm>
            <a:off x="0" y="0"/>
            <a:ext cx="9144000" cy="6866467"/>
            <a:chOff x="0" y="-8467"/>
            <a:chExt cx="12192000" cy="6866467"/>
          </a:xfrm>
        </p:grpSpPr>
        <p:cxnSp>
          <p:nvCxnSpPr>
            <p:cNvPr id="29" name="Straight Connector 28"/>
            <p:cNvCxnSpPr/>
            <p:nvPr/>
          </p:nvCxnSpPr>
          <p:spPr>
            <a:xfrm>
              <a:off x="9169166" y="-8467"/>
              <a:ext cx="1783321" cy="685648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8475260" y="3681413"/>
              <a:ext cx="3713565" cy="316660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p:cNvSpPr/>
            <p:nvPr/>
          </p:nvSpPr>
          <p:spPr>
            <a:xfrm>
              <a:off x="9190612" y="-8467"/>
              <a:ext cx="299821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tx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p:cNvSpPr/>
            <p:nvPr/>
          </p:nvSpPr>
          <p:spPr>
            <a:xfrm>
              <a:off x="0" y="4013200"/>
              <a:ext cx="448733" cy="2844800"/>
            </a:xfrm>
            <a:prstGeom prst="triangle">
              <a:avLst>
                <a:gd name="adj" fmla="val 0"/>
              </a:avLst>
            </a:prstGeom>
            <a:solidFill>
              <a:schemeClr val="bg2">
                <a:lumMod val="2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2" name="Picture 4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0329" y="0"/>
            <a:ext cx="1783080" cy="2377438"/>
          </a:xfrm>
          <a:prstGeom prst="rect">
            <a:avLst/>
          </a:prstGeom>
        </p:spPr>
      </p:pic>
      <p:sp>
        <p:nvSpPr>
          <p:cNvPr id="54" name="Isosceles Triangle 53"/>
          <p:cNvSpPr/>
          <p:nvPr userDrawn="1"/>
        </p:nvSpPr>
        <p:spPr>
          <a:xfrm flipV="1">
            <a:off x="1" y="-2"/>
            <a:ext cx="883220" cy="5336275"/>
          </a:xfrm>
          <a:prstGeom prst="triangle">
            <a:avLst>
              <a:gd name="adj" fmla="val 0"/>
            </a:avLst>
          </a:prstGeom>
          <a:solidFill>
            <a:srgbClr val="6F81AC">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4" name="Date Placeholder 3"/>
          <p:cNvSpPr>
            <a:spLocks noGrp="1"/>
          </p:cNvSpPr>
          <p:nvPr>
            <p:ph type="dt" sz="half" idx="10"/>
          </p:nvPr>
        </p:nvSpPr>
        <p:spPr>
          <a:xfrm>
            <a:off x="7988118" y="6289723"/>
            <a:ext cx="1062016" cy="387824"/>
          </a:xfrm>
          <a:prstGeom prst="rect">
            <a:avLst/>
          </a:prstGeom>
        </p:spPr>
        <p:txBody>
          <a:bodyPr/>
          <a:lstStyle>
            <a:lvl1pPr algn="r">
              <a:defRPr sz="1600">
                <a:solidFill>
                  <a:schemeClr val="bg1"/>
                </a:solidFill>
              </a:defRPr>
            </a:lvl1pPr>
          </a:lstStyle>
          <a:p>
            <a:pPr defTabSz="914400"/>
            <a:endParaRPr lang="en-US" dirty="0">
              <a:solidFill>
                <a:prstClr val="white"/>
              </a:solidFill>
              <a:latin typeface="Franklin Gothic Medium"/>
            </a:endParaRPr>
          </a:p>
        </p:txBody>
      </p:sp>
    </p:spTree>
    <p:extLst>
      <p:ext uri="{BB962C8B-B14F-4D97-AF65-F5344CB8AC3E}">
        <p14:creationId xmlns:p14="http://schemas.microsoft.com/office/powerpoint/2010/main" val="2996610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6839" y="257025"/>
            <a:ext cx="6447501" cy="1320800"/>
          </a:xfrm>
        </p:spPr>
        <p:txBody>
          <a:bodyPr/>
          <a:lstStyle/>
          <a:p>
            <a:r>
              <a:rPr lang="en-US" smtClean="0"/>
              <a:t>Click to edit Master title style</a:t>
            </a:r>
            <a:endParaRPr lang="en-US" dirty="0"/>
          </a:p>
        </p:txBody>
      </p:sp>
      <p:sp>
        <p:nvSpPr>
          <p:cNvPr id="5" name="Text Placeholder 4"/>
          <p:cNvSpPr>
            <a:spLocks noGrp="1"/>
          </p:cNvSpPr>
          <p:nvPr>
            <p:ph type="body" sz="quarter" idx="13"/>
          </p:nvPr>
        </p:nvSpPr>
        <p:spPr>
          <a:xfrm>
            <a:off x="416840" y="1773451"/>
            <a:ext cx="6891536" cy="4901324"/>
          </a:xfrm>
        </p:spPr>
        <p:txBody>
          <a:bodyPr/>
          <a:lstStyle>
            <a:lvl5pPr marL="2057400" indent="-228600">
              <a:buFont typeface="Franklin Gothic Medium" panose="020B06030201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272810" y="6314035"/>
            <a:ext cx="512504" cy="365125"/>
          </a:xfrm>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38886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1622695"/>
            <a:ext cx="6447501" cy="1826581"/>
          </a:xfrm>
        </p:spPr>
        <p:txBody>
          <a:bodyPr anchor="b">
            <a:normAutofit/>
          </a:bodyPr>
          <a:lstStyle>
            <a:lvl1pPr algn="l">
              <a:defRPr sz="44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1" y="3722230"/>
            <a:ext cx="6447501" cy="860400"/>
          </a:xfrm>
        </p:spPr>
        <p:txBody>
          <a:bodyPr anchor="t">
            <a:normAutofit/>
          </a:bodyPr>
          <a:lstStyle>
            <a:lvl1pPr marL="0" indent="0" algn="l">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94615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91BD7323-49BF-4C97-8773-5EC64C492009}" type="slidenum">
              <a:rPr lang="en-US" smtClean="0">
                <a:solidFill>
                  <a:prstClr val="white"/>
                </a:solidFill>
              </a:rPr>
              <a:pPr/>
              <a:t>‹#›</a:t>
            </a:fld>
            <a:endParaRPr lang="en-US" dirty="0">
              <a:solidFill>
                <a:prstClr val="white"/>
              </a:solidFill>
            </a:endParaRPr>
          </a:p>
        </p:txBody>
      </p:sp>
      <p:sp>
        <p:nvSpPr>
          <p:cNvPr id="9" name="Content Placeholder 8"/>
          <p:cNvSpPr>
            <a:spLocks noGrp="1"/>
          </p:cNvSpPr>
          <p:nvPr>
            <p:ph sz="quarter" idx="12"/>
          </p:nvPr>
        </p:nvSpPr>
        <p:spPr>
          <a:xfrm>
            <a:off x="436226" y="1796387"/>
            <a:ext cx="6817519" cy="4878388"/>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730935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6225" y="311380"/>
            <a:ext cx="6708377" cy="1320800"/>
          </a:xfrm>
        </p:spPr>
        <p:txBody>
          <a:body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
        <p:nvSpPr>
          <p:cNvPr id="6" name="Text Placeholder 5"/>
          <p:cNvSpPr>
            <a:spLocks noGrp="1"/>
          </p:cNvSpPr>
          <p:nvPr>
            <p:ph type="body" sz="quarter" idx="13"/>
          </p:nvPr>
        </p:nvSpPr>
        <p:spPr>
          <a:xfrm>
            <a:off x="436225" y="1801625"/>
            <a:ext cx="3223260" cy="4694708"/>
          </a:xfrm>
        </p:spPr>
        <p:txBody>
          <a:bodyPr/>
          <a:lstStyle>
            <a:lvl5pPr marL="2057400" indent="-228600">
              <a:buFont typeface="Franklin Gothic Medium" panose="020B06030201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5"/>
          <p:cNvSpPr>
            <a:spLocks noGrp="1"/>
          </p:cNvSpPr>
          <p:nvPr>
            <p:ph type="body" sz="quarter" idx="14"/>
          </p:nvPr>
        </p:nvSpPr>
        <p:spPr>
          <a:xfrm>
            <a:off x="3921342" y="1801625"/>
            <a:ext cx="3223260" cy="4694708"/>
          </a:xfrm>
        </p:spPr>
        <p:txBody>
          <a:bodyPr/>
          <a:lstStyle>
            <a:lvl5pPr marL="2057400" indent="-228600">
              <a:buFont typeface="Franklin Gothic Medium" panose="020B06030201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634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34F59B-BE24-7948-8AA0-5F28B23CABA9}" type="datetimeFigureOut">
              <a:rPr lang="en-US" smtClean="0"/>
              <a:t>2/26/17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7DAE9-53CF-F946-B471-6E0BA55D6445}" type="slidenum">
              <a:rPr lang="en-US" smtClean="0"/>
              <a:t>‹#›</a:t>
            </a:fld>
            <a:endParaRPr lang="en-US"/>
          </a:p>
        </p:txBody>
      </p:sp>
    </p:spTree>
    <p:extLst>
      <p:ext uri="{BB962C8B-B14F-4D97-AF65-F5344CB8AC3E}">
        <p14:creationId xmlns:p14="http://schemas.microsoft.com/office/powerpoint/2010/main" val="239594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6225" y="311380"/>
            <a:ext cx="6708377" cy="1320800"/>
          </a:xfrm>
        </p:spPr>
        <p:txBody>
          <a:body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
        <p:nvSpPr>
          <p:cNvPr id="8" name="Text Placeholder 5"/>
          <p:cNvSpPr>
            <a:spLocks noGrp="1"/>
          </p:cNvSpPr>
          <p:nvPr>
            <p:ph type="body" sz="quarter" idx="14"/>
          </p:nvPr>
        </p:nvSpPr>
        <p:spPr>
          <a:xfrm>
            <a:off x="3921342" y="1801625"/>
            <a:ext cx="3223260" cy="4694708"/>
          </a:xfrm>
        </p:spPr>
        <p:txBody>
          <a:bodyPr/>
          <a:lstStyle>
            <a:lvl5pPr marL="2057400" indent="-228600">
              <a:buFont typeface="Franklin Gothic Medium" panose="020B06030201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Picture Placeholder 3"/>
          <p:cNvSpPr>
            <a:spLocks noGrp="1"/>
          </p:cNvSpPr>
          <p:nvPr>
            <p:ph type="pic" sz="quarter" idx="15"/>
          </p:nvPr>
        </p:nvSpPr>
        <p:spPr>
          <a:xfrm>
            <a:off x="435769" y="1801814"/>
            <a:ext cx="3361135" cy="4694237"/>
          </a:xfrm>
        </p:spPr>
        <p:txBody>
          <a:bodyPr/>
          <a:lstStyle/>
          <a:p>
            <a:endParaRPr lang="en-US"/>
          </a:p>
        </p:txBody>
      </p:sp>
    </p:spTree>
    <p:extLst>
      <p:ext uri="{BB962C8B-B14F-4D97-AF65-F5344CB8AC3E}">
        <p14:creationId xmlns:p14="http://schemas.microsoft.com/office/powerpoint/2010/main" val="2834001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91BD7323-49BF-4C97-8773-5EC64C492009}" type="slidenum">
              <a:rPr lang="en-US" smtClean="0">
                <a:solidFill>
                  <a:prstClr val="white"/>
                </a:solidFill>
              </a:rPr>
              <a:pPr/>
              <a:t>‹#›</a:t>
            </a:fld>
            <a:endParaRPr lang="en-US" dirty="0">
              <a:solidFill>
                <a:prstClr val="white"/>
              </a:solidFill>
            </a:endParaRPr>
          </a:p>
        </p:txBody>
      </p:sp>
      <p:sp>
        <p:nvSpPr>
          <p:cNvPr id="4" name="Content Placeholder 2"/>
          <p:cNvSpPr>
            <a:spLocks noGrp="1"/>
          </p:cNvSpPr>
          <p:nvPr>
            <p:ph sz="half" idx="1"/>
          </p:nvPr>
        </p:nvSpPr>
        <p:spPr>
          <a:xfrm>
            <a:off x="436225" y="1801625"/>
            <a:ext cx="3223260" cy="4694708"/>
          </a:xfrm>
        </p:spPr>
        <p:txBody>
          <a:bodyPr/>
          <a:lstStyle>
            <a:lvl1pPr marL="0" indent="0">
              <a:buNone/>
              <a:defRPr/>
            </a:lvl1pPr>
          </a:lstStyle>
          <a:p>
            <a:pPr lvl="0"/>
            <a:endParaRPr lang="en-US" dirty="0" smtClean="0"/>
          </a:p>
        </p:txBody>
      </p:sp>
      <p:sp>
        <p:nvSpPr>
          <p:cNvPr id="5" name="Content Placeholder 3"/>
          <p:cNvSpPr>
            <a:spLocks noGrp="1"/>
          </p:cNvSpPr>
          <p:nvPr>
            <p:ph sz="half" idx="2"/>
          </p:nvPr>
        </p:nvSpPr>
        <p:spPr>
          <a:xfrm>
            <a:off x="3921342" y="1801625"/>
            <a:ext cx="3223260" cy="4694708"/>
          </a:xfrm>
        </p:spPr>
        <p:txBody>
          <a:bodyPr/>
          <a:lstStyle>
            <a:lvl1pPr marL="0" indent="0">
              <a:buNone/>
              <a:defRPr/>
            </a:lvl1pPr>
          </a:lstStyle>
          <a:p>
            <a:pPr lvl="0"/>
            <a:endParaRPr lang="en-US" dirty="0" smtClean="0"/>
          </a:p>
        </p:txBody>
      </p:sp>
    </p:spTree>
    <p:extLst>
      <p:ext uri="{BB962C8B-B14F-4D97-AF65-F5344CB8AC3E}">
        <p14:creationId xmlns:p14="http://schemas.microsoft.com/office/powerpoint/2010/main" val="3793614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lvl1pPr>
          </a:lstStyle>
          <a:p>
            <a:r>
              <a:rPr lang="en-US" dirty="0" smtClean="0"/>
              <a:t>Click to edit Master title</a:t>
            </a:r>
            <a:endParaRPr lang="en-US" dirty="0"/>
          </a:p>
        </p:txBody>
      </p:sp>
      <p:sp>
        <p:nvSpPr>
          <p:cNvPr id="3" name="Text Placeholder 2"/>
          <p:cNvSpPr>
            <a:spLocks noGrp="1"/>
          </p:cNvSpPr>
          <p:nvPr>
            <p:ph type="body" idx="1"/>
          </p:nvPr>
        </p:nvSpPr>
        <p:spPr>
          <a:xfrm>
            <a:off x="436225" y="1872852"/>
            <a:ext cx="322325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3921342" y="1872852"/>
            <a:ext cx="322326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Slide Number Placeholder 8"/>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
        <p:nvSpPr>
          <p:cNvPr id="10" name="Content Placeholder 2"/>
          <p:cNvSpPr>
            <a:spLocks noGrp="1"/>
          </p:cNvSpPr>
          <p:nvPr>
            <p:ph sz="half" idx="13"/>
          </p:nvPr>
        </p:nvSpPr>
        <p:spPr>
          <a:xfrm>
            <a:off x="436225" y="2689786"/>
            <a:ext cx="3223260" cy="3806548"/>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Content Placeholder 3"/>
          <p:cNvSpPr>
            <a:spLocks noGrp="1"/>
          </p:cNvSpPr>
          <p:nvPr>
            <p:ph sz="half" idx="2"/>
          </p:nvPr>
        </p:nvSpPr>
        <p:spPr>
          <a:xfrm>
            <a:off x="3921342" y="2689787"/>
            <a:ext cx="3223260" cy="3806546"/>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69900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nchor="t"/>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74563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71162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0607" y="514924"/>
            <a:ext cx="4324895" cy="6022354"/>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6"/>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
        <p:nvSpPr>
          <p:cNvPr id="4" name="Picture Placeholder 3"/>
          <p:cNvSpPr>
            <a:spLocks noGrp="1"/>
          </p:cNvSpPr>
          <p:nvPr>
            <p:ph type="pic" sz="quarter" idx="13"/>
          </p:nvPr>
        </p:nvSpPr>
        <p:spPr>
          <a:xfrm>
            <a:off x="429816" y="2629957"/>
            <a:ext cx="1894284" cy="1792288"/>
          </a:xfrm>
        </p:spPr>
        <p:txBody>
          <a:bodyPr/>
          <a:lstStyle/>
          <a:p>
            <a:endParaRPr lang="en-US"/>
          </a:p>
        </p:txBody>
      </p:sp>
      <p:sp>
        <p:nvSpPr>
          <p:cNvPr id="6" name="Picture Placeholder 3"/>
          <p:cNvSpPr>
            <a:spLocks noGrp="1"/>
          </p:cNvSpPr>
          <p:nvPr>
            <p:ph type="pic" sz="quarter" idx="14"/>
          </p:nvPr>
        </p:nvSpPr>
        <p:spPr>
          <a:xfrm>
            <a:off x="429816" y="514924"/>
            <a:ext cx="1894284" cy="1792288"/>
          </a:xfrm>
        </p:spPr>
        <p:txBody>
          <a:bodyPr/>
          <a:lstStyle/>
          <a:p>
            <a:endParaRPr lang="en-US"/>
          </a:p>
        </p:txBody>
      </p:sp>
      <p:sp>
        <p:nvSpPr>
          <p:cNvPr id="8" name="Picture Placeholder 3"/>
          <p:cNvSpPr>
            <a:spLocks noGrp="1"/>
          </p:cNvSpPr>
          <p:nvPr>
            <p:ph type="pic" sz="quarter" idx="15"/>
          </p:nvPr>
        </p:nvSpPr>
        <p:spPr>
          <a:xfrm>
            <a:off x="429816" y="4744990"/>
            <a:ext cx="1894284" cy="1792288"/>
          </a:xfrm>
        </p:spPr>
        <p:txBody>
          <a:bodyPr/>
          <a:lstStyle/>
          <a:p>
            <a:endParaRPr lang="en-US"/>
          </a:p>
        </p:txBody>
      </p:sp>
    </p:spTree>
    <p:extLst>
      <p:ext uri="{BB962C8B-B14F-4D97-AF65-F5344CB8AC3E}">
        <p14:creationId xmlns:p14="http://schemas.microsoft.com/office/powerpoint/2010/main" val="2400176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08001" y="395786"/>
            <a:ext cx="6447501" cy="6059605"/>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7" name="Slide Number Placeholder 6"/>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52910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6" name="Slide Number Placeholder 5"/>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defTabSz="914400"/>
            <a:r>
              <a:rPr lang="en-US" sz="8000" dirty="0">
                <a:ln w="3175" cmpd="sng">
                  <a:noFill/>
                </a:ln>
                <a:solidFill>
                  <a:srgbClr val="4A66AC">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defTabSz="914400"/>
            <a:r>
              <a:rPr lang="en-US" sz="8000" dirty="0">
                <a:ln w="3175" cmpd="sng">
                  <a:noFill/>
                </a:ln>
                <a:solidFill>
                  <a:srgbClr val="4A66AC">
                    <a:lumMod val="60000"/>
                    <a:lumOff val="40000"/>
                  </a:srgbClr>
                </a:solidFill>
                <a:latin typeface="Arial"/>
              </a:rPr>
              <a:t>”</a:t>
            </a:r>
          </a:p>
        </p:txBody>
      </p:sp>
    </p:spTree>
    <p:extLst>
      <p:ext uri="{BB962C8B-B14F-4D97-AF65-F5344CB8AC3E}">
        <p14:creationId xmlns:p14="http://schemas.microsoft.com/office/powerpoint/2010/main" val="2570481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2" y="609600"/>
            <a:ext cx="6261100" cy="3022600"/>
          </a:xfrm>
        </p:spPr>
        <p:txBody>
          <a:bodyPr anchor="ctr">
            <a:normAutofit/>
          </a:bodyPr>
          <a:lstStyle>
            <a:lvl1pPr algn="l">
              <a:defRPr sz="4400" b="0" i="1" cap="none"/>
            </a:lvl1pPr>
          </a:lstStyle>
          <a:p>
            <a:r>
              <a:rPr lang="en-US" dirty="0" smtClean="0"/>
              <a:t>Click to edit Master title style</a:t>
            </a:r>
            <a:endParaRPr lang="en-US" dirty="0"/>
          </a:p>
        </p:txBody>
      </p:sp>
      <p:sp>
        <p:nvSpPr>
          <p:cNvPr id="23" name="Text Placeholder 9"/>
          <p:cNvSpPr>
            <a:spLocks noGrp="1"/>
          </p:cNvSpPr>
          <p:nvPr>
            <p:ph type="body" sz="quarter" idx="13"/>
          </p:nvPr>
        </p:nvSpPr>
        <p:spPr>
          <a:xfrm>
            <a:off x="450857" y="3903134"/>
            <a:ext cx="6447502" cy="514248"/>
          </a:xfrm>
        </p:spPr>
        <p:txBody>
          <a:bodyPr anchor="b">
            <a:noAutofit/>
          </a:bodyPr>
          <a:lstStyle>
            <a:lvl1pPr marL="0" indent="0" algn="r">
              <a:buFontTx/>
              <a:buNone/>
              <a:defRPr sz="32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ext Placeholder 2"/>
          <p:cNvSpPr>
            <a:spLocks noGrp="1"/>
          </p:cNvSpPr>
          <p:nvPr>
            <p:ph type="body" idx="1"/>
          </p:nvPr>
        </p:nvSpPr>
        <p:spPr>
          <a:xfrm>
            <a:off x="508001" y="4527448"/>
            <a:ext cx="6390357" cy="1513914"/>
          </a:xfrm>
        </p:spPr>
        <p:txBody>
          <a:bodyPr anchor="t">
            <a:normAutofit/>
          </a:bodyPr>
          <a:lstStyle>
            <a:lvl1pPr marL="0" indent="0" algn="r">
              <a:buNone/>
              <a:defRPr sz="24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defTabSz="914400"/>
            <a:r>
              <a:rPr lang="en-US" sz="8000" dirty="0">
                <a:ln w="3175" cmpd="sng">
                  <a:noFill/>
                </a:ln>
                <a:solidFill>
                  <a:srgbClr val="4A66AC">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defTabSz="914400"/>
            <a:r>
              <a:rPr lang="en-US" sz="8000" dirty="0">
                <a:ln w="3175" cmpd="sng">
                  <a:noFill/>
                </a:ln>
                <a:solidFill>
                  <a:srgbClr val="4A66AC">
                    <a:lumMod val="60000"/>
                    <a:lumOff val="40000"/>
                  </a:srgbClr>
                </a:solidFill>
                <a:latin typeface="Arial"/>
              </a:rPr>
              <a:t>”</a:t>
            </a:r>
          </a:p>
        </p:txBody>
      </p:sp>
      <p:sp>
        <p:nvSpPr>
          <p:cNvPr id="7" name="Slide Number Placeholder 6"/>
          <p:cNvSpPr>
            <a:spLocks noGrp="1"/>
          </p:cNvSpPr>
          <p:nvPr>
            <p:ph type="sldNum" sz="quarter" idx="14"/>
          </p:nvPr>
        </p:nvSpPr>
        <p:spPr/>
        <p:txBody>
          <a:bodyPr/>
          <a:lstStyle/>
          <a:p>
            <a:fld id="{91BD7323-49BF-4C97-8773-5EC64C49200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94011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2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9697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34F59B-BE24-7948-8AA0-5F28B23CABA9}" type="datetimeFigureOut">
              <a:rPr lang="en-US" smtClean="0"/>
              <a:t>2/26/17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7DAE9-53CF-F946-B471-6E0BA55D6445}" type="slidenum">
              <a:rPr lang="en-US" smtClean="0"/>
              <a:t>‹#›</a:t>
            </a:fld>
            <a:endParaRPr lang="en-US"/>
          </a:p>
        </p:txBody>
      </p:sp>
    </p:spTree>
    <p:extLst>
      <p:ext uri="{BB962C8B-B14F-4D97-AF65-F5344CB8AC3E}">
        <p14:creationId xmlns:p14="http://schemas.microsoft.com/office/powerpoint/2010/main" val="4031639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91BD7323-49BF-4C97-8773-5EC64C49200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54011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lternat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307179"/>
          </a:xfrm>
        </p:spPr>
        <p:txBody>
          <a:bodyPr lIns="0" tIns="0" rIns="0" bIns="0"/>
          <a:lstStyle>
            <a:lvl2pPr marL="460363" indent="-231769">
              <a:spcBef>
                <a:spcPts val="0"/>
              </a:spcBef>
              <a:spcAft>
                <a:spcPts val="1000"/>
              </a:spcAft>
              <a:buFont typeface="BentonSansF Book" pitchFamily="50" charset="0"/>
              <a:buChar char="–"/>
              <a:defRPr/>
            </a:lvl2pPr>
            <a:lvl3pPr marL="687371" indent="-228594">
              <a:spcBef>
                <a:spcPts val="0"/>
              </a:spcBef>
              <a:spcAft>
                <a:spcPts val="800"/>
              </a:spcAft>
              <a:buFont typeface="Arial" pitchFamily="34" charset="0"/>
              <a:buChar char="•"/>
              <a:tabLst/>
              <a:defRPr/>
            </a:lvl3pPr>
            <a:lvl4pPr marL="909616" indent="-228594">
              <a:spcBef>
                <a:spcPts val="0"/>
              </a:spcBef>
              <a:spcAft>
                <a:spcPts val="600"/>
              </a:spcAft>
              <a:buFont typeface="BentonSansF Book" pitchFamily="50" charset="0"/>
              <a:buChar char="–"/>
              <a:defRPr/>
            </a:lvl4pPr>
            <a:lvl6pPr marL="1142971" indent="-228594">
              <a:spcBef>
                <a:spcPts val="0"/>
              </a:spcBef>
              <a:spcAft>
                <a:spcPts val="400"/>
              </a:spcAft>
              <a:buClr>
                <a:schemeClr val="bg2"/>
              </a:buClr>
              <a:buFont typeface="Arial" pitchFamily="34" charset="0"/>
              <a:buChar char="•"/>
              <a:defRPr sz="1467"/>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13" name="Slide Number Placeholder 6"/>
          <p:cNvSpPr>
            <a:spLocks noGrp="1"/>
          </p:cNvSpPr>
          <p:nvPr>
            <p:ph type="sldNum" sz="quarter" idx="10"/>
          </p:nvPr>
        </p:nvSpPr>
        <p:spPr>
          <a:xfrm>
            <a:off x="8305800" y="6154534"/>
            <a:ext cx="381000" cy="244475"/>
          </a:xfrm>
        </p:spPr>
        <p:txBody>
          <a:bodyPr/>
          <a:lstStyle/>
          <a:p>
            <a:fld id="{485C39CC-EE39-D443-B36F-C90C146C8057}" type="slidenum">
              <a:rPr lang="en-US" smtClean="0">
                <a:solidFill>
                  <a:prstClr val="white"/>
                </a:solidFill>
              </a:rPr>
              <a:pPr/>
              <a:t>‹#›</a:t>
            </a:fld>
            <a:endParaRPr lang="en-US" dirty="0">
              <a:solidFill>
                <a:prstClr val="white"/>
              </a:solidFill>
            </a:endParaRPr>
          </a:p>
        </p:txBody>
      </p:sp>
      <p:sp>
        <p:nvSpPr>
          <p:cNvPr id="14" name="Footer Placeholder 7"/>
          <p:cNvSpPr>
            <a:spLocks noGrp="1"/>
          </p:cNvSpPr>
          <p:nvPr>
            <p:ph type="ftr" sz="quarter" idx="11"/>
          </p:nvPr>
        </p:nvSpPr>
        <p:spPr>
          <a:xfrm>
            <a:off x="457200" y="6617374"/>
            <a:ext cx="4114800" cy="213279"/>
          </a:xfrm>
          <a:prstGeom prst="rect">
            <a:avLst/>
          </a:prstGeom>
        </p:spPr>
        <p:txBody>
          <a:bodyPr/>
          <a:lstStyle/>
          <a:p>
            <a:pPr defTabSz="914400"/>
            <a:endParaRPr lang="en-US" dirty="0">
              <a:solidFill>
                <a:srgbClr val="D5D5D5">
                  <a:lumMod val="50000"/>
                </a:srgbClr>
              </a:solidFill>
              <a:latin typeface="Franklin Gothic Medium"/>
            </a:endParaRPr>
          </a:p>
        </p:txBody>
      </p:sp>
      <p:cxnSp>
        <p:nvCxnSpPr>
          <p:cNvPr id="15" name="Straight Connector 14"/>
          <p:cNvCxnSpPr/>
          <p:nvPr userDrawn="1"/>
        </p:nvCxnSpPr>
        <p:spPr>
          <a:xfrm>
            <a:off x="454027" y="5948196"/>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Date Placeholder 1"/>
          <p:cNvSpPr>
            <a:spLocks noGrp="1"/>
          </p:cNvSpPr>
          <p:nvPr>
            <p:ph type="dt" sz="half" idx="12"/>
          </p:nvPr>
        </p:nvSpPr>
        <p:spPr>
          <a:xfrm>
            <a:off x="5486400" y="6150597"/>
            <a:ext cx="2819400" cy="243923"/>
          </a:xfrm>
          <a:prstGeom prst="rect">
            <a:avLst/>
          </a:prstGeom>
        </p:spPr>
        <p:txBody>
          <a:bodyPr/>
          <a:lstStyle/>
          <a:p>
            <a:pPr defTabSz="914400"/>
            <a:endParaRPr lang="en-US" dirty="0">
              <a:solidFill>
                <a:srgbClr val="D5D5D5">
                  <a:lumMod val="50000"/>
                </a:srgbClr>
              </a:solidFill>
              <a:latin typeface="Franklin Gothic Medium"/>
            </a:endParaRPr>
          </a:p>
        </p:txBody>
      </p:sp>
      <p:pic>
        <p:nvPicPr>
          <p:cNvPr id="10" name="Picture 9" descr="hv_r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026" y="6104901"/>
            <a:ext cx="1719432" cy="415907"/>
          </a:xfrm>
          <a:prstGeom prst="rect">
            <a:avLst/>
          </a:prstGeom>
        </p:spPr>
      </p:pic>
    </p:spTree>
    <p:extLst>
      <p:ext uri="{BB962C8B-B14F-4D97-AF65-F5344CB8AC3E}">
        <p14:creationId xmlns:p14="http://schemas.microsoft.com/office/powerpoint/2010/main" val="3140108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34F59B-BE24-7948-8AA0-5F28B23CABA9}" type="datetimeFigureOut">
              <a:rPr lang="en-US" smtClean="0"/>
              <a:t>2/26/17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7DAE9-53CF-F946-B471-6E0BA55D6445}" type="slidenum">
              <a:rPr lang="en-US" smtClean="0"/>
              <a:t>‹#›</a:t>
            </a:fld>
            <a:endParaRPr lang="en-US"/>
          </a:p>
        </p:txBody>
      </p:sp>
    </p:spTree>
    <p:extLst>
      <p:ext uri="{BB962C8B-B14F-4D97-AF65-F5344CB8AC3E}">
        <p14:creationId xmlns:p14="http://schemas.microsoft.com/office/powerpoint/2010/main" val="2030952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34F59B-BE24-7948-8AA0-5F28B23CABA9}" type="datetimeFigureOut">
              <a:rPr lang="en-US" smtClean="0"/>
              <a:t>2/26/17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87DAE9-53CF-F946-B471-6E0BA55D6445}" type="slidenum">
              <a:rPr lang="en-US" smtClean="0"/>
              <a:t>‹#›</a:t>
            </a:fld>
            <a:endParaRPr lang="en-US"/>
          </a:p>
        </p:txBody>
      </p:sp>
    </p:spTree>
    <p:extLst>
      <p:ext uri="{BB962C8B-B14F-4D97-AF65-F5344CB8AC3E}">
        <p14:creationId xmlns:p14="http://schemas.microsoft.com/office/powerpoint/2010/main" val="131114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34F59B-BE24-7948-8AA0-5F28B23CABA9}" type="datetimeFigureOut">
              <a:rPr lang="en-US" smtClean="0"/>
              <a:t>2/26/17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87DAE9-53CF-F946-B471-6E0BA55D6445}" type="slidenum">
              <a:rPr lang="en-US" smtClean="0"/>
              <a:t>‹#›</a:t>
            </a:fld>
            <a:endParaRPr lang="en-US"/>
          </a:p>
        </p:txBody>
      </p:sp>
    </p:spTree>
    <p:extLst>
      <p:ext uri="{BB962C8B-B14F-4D97-AF65-F5344CB8AC3E}">
        <p14:creationId xmlns:p14="http://schemas.microsoft.com/office/powerpoint/2010/main" val="4106063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4F59B-BE24-7948-8AA0-5F28B23CABA9}" type="datetimeFigureOut">
              <a:rPr lang="en-US" smtClean="0"/>
              <a:t>2/26/17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87DAE9-53CF-F946-B471-6E0BA55D6445}" type="slidenum">
              <a:rPr lang="en-US" smtClean="0"/>
              <a:t>‹#›</a:t>
            </a:fld>
            <a:endParaRPr lang="en-US"/>
          </a:p>
        </p:txBody>
      </p:sp>
    </p:spTree>
    <p:extLst>
      <p:ext uri="{BB962C8B-B14F-4D97-AF65-F5344CB8AC3E}">
        <p14:creationId xmlns:p14="http://schemas.microsoft.com/office/powerpoint/2010/main" val="43109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34F59B-BE24-7948-8AA0-5F28B23CABA9}" type="datetimeFigureOut">
              <a:rPr lang="en-US" smtClean="0"/>
              <a:t>2/26/17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7DAE9-53CF-F946-B471-6E0BA55D6445}" type="slidenum">
              <a:rPr lang="en-US" smtClean="0"/>
              <a:t>‹#›</a:t>
            </a:fld>
            <a:endParaRPr lang="en-US"/>
          </a:p>
        </p:txBody>
      </p:sp>
    </p:spTree>
    <p:extLst>
      <p:ext uri="{BB962C8B-B14F-4D97-AF65-F5344CB8AC3E}">
        <p14:creationId xmlns:p14="http://schemas.microsoft.com/office/powerpoint/2010/main" val="3651828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34F59B-BE24-7948-8AA0-5F28B23CABA9}" type="datetimeFigureOut">
              <a:rPr lang="en-US" smtClean="0"/>
              <a:t>2/26/17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7DAE9-53CF-F946-B471-6E0BA55D6445}" type="slidenum">
              <a:rPr lang="en-US" smtClean="0"/>
              <a:t>‹#›</a:t>
            </a:fld>
            <a:endParaRPr lang="en-US"/>
          </a:p>
        </p:txBody>
      </p:sp>
    </p:spTree>
    <p:extLst>
      <p:ext uri="{BB962C8B-B14F-4D97-AF65-F5344CB8AC3E}">
        <p14:creationId xmlns:p14="http://schemas.microsoft.com/office/powerpoint/2010/main" val="16072286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slideLayout" Target="../slideLayouts/slideLayout30.xml"/><Relationship Id="rId17" Type="http://schemas.openxmlformats.org/officeDocument/2006/relationships/slideLayout" Target="../slideLayouts/slideLayout31.xml"/><Relationship Id="rId18" Type="http://schemas.openxmlformats.org/officeDocument/2006/relationships/theme" Target="../theme/theme2.xml"/><Relationship Id="rId19" Type="http://schemas.openxmlformats.org/officeDocument/2006/relationships/image" Target="../media/image1.tif"/><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34F59B-BE24-7948-8AA0-5F28B23CABA9}" type="datetimeFigureOut">
              <a:rPr lang="en-US" smtClean="0"/>
              <a:t>2/26/17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7DAE9-53CF-F946-B471-6E0BA55D6445}" type="slidenum">
              <a:rPr lang="en-US" smtClean="0"/>
              <a:t>‹#›</a:t>
            </a:fld>
            <a:endParaRPr lang="en-US"/>
          </a:p>
        </p:txBody>
      </p:sp>
    </p:spTree>
    <p:extLst>
      <p:ext uri="{BB962C8B-B14F-4D97-AF65-F5344CB8AC3E}">
        <p14:creationId xmlns:p14="http://schemas.microsoft.com/office/powerpoint/2010/main" val="2038906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0"/>
            <a:ext cx="9144000" cy="6866467"/>
            <a:chOff x="0" y="-8467"/>
            <a:chExt cx="12192000" cy="6866467"/>
          </a:xfrm>
        </p:grpSpPr>
        <p:cxnSp>
          <p:nvCxnSpPr>
            <p:cNvPr id="20" name="Straight Connector 19"/>
            <p:cNvCxnSpPr/>
            <p:nvPr/>
          </p:nvCxnSpPr>
          <p:spPr>
            <a:xfrm>
              <a:off x="9169166" y="-8467"/>
              <a:ext cx="1783321" cy="685648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475260" y="3681413"/>
              <a:ext cx="3713565" cy="316660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190612" y="-8467"/>
              <a:ext cx="299821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tx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bg2">
                <a:lumMod val="2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16839" y="257216"/>
            <a:ext cx="6744429" cy="13208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4759" y="1719619"/>
            <a:ext cx="6776510" cy="495515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p:txBody>
      </p:sp>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310329" y="0"/>
            <a:ext cx="1783080" cy="2377438"/>
          </a:xfrm>
          <a:prstGeom prst="rect">
            <a:avLst/>
          </a:prstGeom>
        </p:spPr>
      </p:pic>
      <p:sp>
        <p:nvSpPr>
          <p:cNvPr id="6" name="Slide Number Placeholder 5"/>
          <p:cNvSpPr>
            <a:spLocks noGrp="1"/>
          </p:cNvSpPr>
          <p:nvPr>
            <p:ph type="sldNum" sz="quarter" idx="4"/>
          </p:nvPr>
        </p:nvSpPr>
        <p:spPr>
          <a:xfrm>
            <a:off x="8262575" y="6309651"/>
            <a:ext cx="512504" cy="365125"/>
          </a:xfrm>
          <a:prstGeom prst="rect">
            <a:avLst/>
          </a:prstGeom>
        </p:spPr>
        <p:txBody>
          <a:bodyPr vert="horz" lIns="91440" tIns="45720" rIns="91440" bIns="45720" rtlCol="0" anchor="ctr"/>
          <a:lstStyle>
            <a:lvl1pPr algn="r">
              <a:defRPr sz="1800">
                <a:solidFill>
                  <a:schemeClr val="bg1"/>
                </a:solidFill>
                <a:latin typeface="Franklin Gothic Medium" panose="020B0603020102020204" pitchFamily="34" charset="0"/>
              </a:defRPr>
            </a:lvl1pPr>
          </a:lstStyle>
          <a:p>
            <a:pPr defTabSz="914400"/>
            <a:fld id="{91BD7323-49BF-4C97-8773-5EC64C492009}" type="slidenum">
              <a:rPr lang="en-US" smtClean="0">
                <a:solidFill>
                  <a:prstClr val="white"/>
                </a:solidFill>
              </a:rPr>
              <a:pPr defTabSz="914400"/>
              <a:t>‹#›</a:t>
            </a:fld>
            <a:endParaRPr lang="en-US" dirty="0">
              <a:solidFill>
                <a:prstClr val="white"/>
              </a:solidFill>
            </a:endParaRPr>
          </a:p>
        </p:txBody>
      </p:sp>
    </p:spTree>
    <p:extLst>
      <p:ext uri="{BB962C8B-B14F-4D97-AF65-F5344CB8AC3E}">
        <p14:creationId xmlns:p14="http://schemas.microsoft.com/office/powerpoint/2010/main" val="7881451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hf hdr="0" ftr="0" dt="0"/>
  <p:txStyles>
    <p:titleStyle>
      <a:lvl1pPr algn="l" defTabSz="457200" rtl="0" eaLnBrk="1" latinLnBrk="0" hangingPunct="1">
        <a:spcBef>
          <a:spcPct val="0"/>
        </a:spcBef>
        <a:buNone/>
        <a:defRPr sz="4400" kern="1200">
          <a:solidFill>
            <a:schemeClr val="bg2">
              <a:lumMod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D2BD24"/>
        </a:buClr>
        <a:buSzPct val="100000"/>
        <a:buFont typeface="Wingdings 3" panose="05040102010807070707" pitchFamily="18" charset="2"/>
        <a:buChar char="}"/>
        <a:defRPr sz="36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D2BD24"/>
        </a:buClr>
        <a:buSzPct val="80000"/>
        <a:buFont typeface="Franklin Gothic Medium" panose="020B0603020102020204" pitchFamily="34" charset="0"/>
        <a:buChar char="●"/>
        <a:defRPr sz="32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D2BD24"/>
        </a:buClr>
        <a:buSzPct val="100000"/>
        <a:buFont typeface="Wingdings 2" panose="05020102010507070707" pitchFamily="18" charset="2"/>
        <a:buChar char=""/>
        <a:defRPr sz="2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4.xml"/><Relationship Id="rId2" Type="http://schemas.openxmlformats.org/officeDocument/2006/relationships/hyperlink" Target="mailto:jamie.sparks@education.ky.go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www.cdc.gov/healthyyouth/hecat/pdf/HECAT_cover.pdf" TargetMode="External"/><Relationship Id="rId4" Type="http://schemas.openxmlformats.org/officeDocument/2006/relationships/image" Target="../media/image11.jpe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jpg"/><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08433" y="1072471"/>
            <a:ext cx="6499225" cy="1646238"/>
          </a:xfrm>
        </p:spPr>
        <p:txBody>
          <a:bodyPr>
            <a:noAutofit/>
          </a:bodyPr>
          <a:lstStyle/>
          <a:p>
            <a:r>
              <a:rPr lang="en-US" sz="3600" b="1" dirty="0"/>
              <a:t>Appropriate Practices and Effective Curriculum </a:t>
            </a:r>
            <a:r>
              <a:rPr lang="en-US" sz="3600" b="1" dirty="0" smtClean="0"/>
              <a:t>Tools</a:t>
            </a:r>
            <a:r>
              <a:rPr lang="en-US" sz="3600" dirty="0" smtClean="0"/>
              <a:t> </a:t>
            </a:r>
            <a:endParaRPr lang="en-US" sz="3600" dirty="0"/>
          </a:p>
        </p:txBody>
      </p:sp>
      <p:sp>
        <p:nvSpPr>
          <p:cNvPr id="3" name="Subtitle 2"/>
          <p:cNvSpPr>
            <a:spLocks noGrp="1"/>
          </p:cNvSpPr>
          <p:nvPr>
            <p:ph type="subTitle" idx="4294967295"/>
          </p:nvPr>
        </p:nvSpPr>
        <p:spPr>
          <a:xfrm>
            <a:off x="310020" y="3197231"/>
            <a:ext cx="6497638" cy="2081630"/>
          </a:xfrm>
        </p:spPr>
        <p:txBody>
          <a:bodyPr>
            <a:normAutofit/>
          </a:bodyPr>
          <a:lstStyle/>
          <a:p>
            <a:pPr marL="0" indent="0" algn="l">
              <a:buNone/>
            </a:pPr>
            <a:r>
              <a:rPr lang="en-US" sz="2400" dirty="0" smtClean="0">
                <a:solidFill>
                  <a:schemeClr val="tx1"/>
                </a:solidFill>
              </a:rPr>
              <a:t>Jamie Sparks, SHAPE Network Director    </a:t>
            </a:r>
          </a:p>
          <a:p>
            <a:pPr marL="0" indent="0" algn="l">
              <a:buNone/>
            </a:pPr>
            <a:r>
              <a:rPr lang="en-US" sz="2400" dirty="0" smtClean="0"/>
              <a:t> </a:t>
            </a:r>
            <a:r>
              <a:rPr lang="en-US" sz="2200" dirty="0" smtClean="0">
                <a:hlinkClick r:id="rId2"/>
              </a:rPr>
              <a:t>jamie.sparks@education.ky.gov</a:t>
            </a:r>
            <a:r>
              <a:rPr lang="en-US" sz="2200" dirty="0" smtClean="0"/>
              <a:t> 	</a:t>
            </a:r>
          </a:p>
          <a:p>
            <a:pPr marL="0" indent="0" algn="l">
              <a:buNone/>
            </a:pPr>
            <a:r>
              <a:rPr lang="en-US" sz="2200" dirty="0" smtClean="0"/>
              <a:t>	@</a:t>
            </a:r>
            <a:r>
              <a:rPr lang="en-US" sz="2200" dirty="0" err="1" smtClean="0"/>
              <a:t>JamieSparksCSH</a:t>
            </a:r>
            <a:endParaRPr lang="en-US" sz="2200" dirty="0"/>
          </a:p>
        </p:txBody>
      </p:sp>
      <p:sp>
        <p:nvSpPr>
          <p:cNvPr id="4" name="Date Placeholder 3"/>
          <p:cNvSpPr>
            <a:spLocks noGrp="1"/>
          </p:cNvSpPr>
          <p:nvPr>
            <p:ph type="dt" sz="quarter" idx="4294967295"/>
          </p:nvPr>
        </p:nvSpPr>
        <p:spPr bwMode="auto">
          <a:xfrm>
            <a:off x="7031789" y="6455569"/>
            <a:ext cx="2112211" cy="331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fontAlgn="base">
              <a:spcBef>
                <a:spcPct val="0"/>
              </a:spcBef>
              <a:spcAft>
                <a:spcPct val="0"/>
              </a:spcAft>
            </a:pPr>
            <a:r>
              <a:rPr lang="en-US" altLang="en-US" dirty="0" smtClean="0">
                <a:solidFill>
                  <a:prstClr val="white"/>
                </a:solidFill>
              </a:rPr>
              <a:t>February 27, 2017</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160" y="4238046"/>
            <a:ext cx="3355498" cy="176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308433" y="4141283"/>
            <a:ext cx="550160" cy="550160"/>
          </a:xfrm>
          <a:prstGeom prst="rect">
            <a:avLst/>
          </a:prstGeom>
        </p:spPr>
      </p:pic>
    </p:spTree>
    <p:extLst>
      <p:ext uri="{BB962C8B-B14F-4D97-AF65-F5344CB8AC3E}">
        <p14:creationId xmlns:p14="http://schemas.microsoft.com/office/powerpoint/2010/main" val="29910383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9" name="Rectangle 3"/>
          <p:cNvSpPr>
            <a:spLocks noGrp="1" noChangeArrowheads="1"/>
          </p:cNvSpPr>
          <p:nvPr>
            <p:ph type="body" sz="half" idx="4294967295"/>
          </p:nvPr>
        </p:nvSpPr>
        <p:spPr>
          <a:xfrm>
            <a:off x="259349" y="1919247"/>
            <a:ext cx="4849345" cy="4292600"/>
          </a:xfrm>
        </p:spPr>
        <p:txBody>
          <a:bodyPr>
            <a:normAutofit/>
          </a:bodyPr>
          <a:lstStyle/>
          <a:p>
            <a:pPr marL="0" indent="0" fontAlgn="auto">
              <a:spcAft>
                <a:spcPts val="0"/>
              </a:spcAft>
              <a:buClr>
                <a:srgbClr val="FFA01A"/>
              </a:buClr>
              <a:buFont typeface="Arial" pitchFamily="34" charset="0"/>
              <a:buNone/>
              <a:defRPr/>
            </a:pPr>
            <a:r>
              <a:rPr lang="en-US" sz="3200" dirty="0" smtClean="0">
                <a:solidFill>
                  <a:schemeClr val="tx1"/>
                </a:solidFill>
                <a:ea typeface="+mn-ea"/>
                <a:cs typeface="Times New Roman" pitchFamily="18" charset="0"/>
              </a:rPr>
              <a:t>Contains guidance, tools, and resources for a school district to carry out a:</a:t>
            </a:r>
          </a:p>
          <a:p>
            <a:pPr marL="347663" indent="-347663" fontAlgn="auto">
              <a:lnSpc>
                <a:spcPts val="2800"/>
              </a:lnSpc>
              <a:spcBef>
                <a:spcPts val="1200"/>
              </a:spcBef>
              <a:spcAft>
                <a:spcPts val="600"/>
              </a:spcAft>
              <a:buClr>
                <a:srgbClr val="FFA01A"/>
              </a:buClr>
              <a:buFont typeface="Arial" pitchFamily="34" charset="0"/>
              <a:buChar char="•"/>
              <a:defRPr/>
            </a:pPr>
            <a:r>
              <a:rPr lang="en-US" sz="3200" dirty="0" smtClean="0">
                <a:solidFill>
                  <a:schemeClr val="tx1"/>
                </a:solidFill>
                <a:ea typeface="+mn-ea"/>
                <a:cs typeface="Times New Roman" pitchFamily="18" charset="0"/>
              </a:rPr>
              <a:t>clear</a:t>
            </a:r>
          </a:p>
          <a:p>
            <a:pPr marL="347663" indent="-347663" fontAlgn="auto">
              <a:lnSpc>
                <a:spcPts val="2800"/>
              </a:lnSpc>
              <a:spcBef>
                <a:spcPts val="1200"/>
              </a:spcBef>
              <a:spcAft>
                <a:spcPts val="600"/>
              </a:spcAft>
              <a:buClr>
                <a:srgbClr val="FFA01A"/>
              </a:buClr>
              <a:buFont typeface="Arial" pitchFamily="34" charset="0"/>
              <a:buChar char="•"/>
              <a:defRPr/>
            </a:pPr>
            <a:r>
              <a:rPr lang="en-US" sz="3200" dirty="0" smtClean="0">
                <a:solidFill>
                  <a:schemeClr val="tx1"/>
                </a:solidFill>
                <a:ea typeface="+mn-ea"/>
                <a:cs typeface="Times New Roman" pitchFamily="18" charset="0"/>
              </a:rPr>
              <a:t>complete</a:t>
            </a:r>
          </a:p>
          <a:p>
            <a:pPr marL="347663" indent="-347663" fontAlgn="auto">
              <a:lnSpc>
                <a:spcPts val="2800"/>
              </a:lnSpc>
              <a:spcBef>
                <a:spcPts val="1200"/>
              </a:spcBef>
              <a:spcAft>
                <a:spcPts val="600"/>
              </a:spcAft>
              <a:buClr>
                <a:srgbClr val="FFA01A"/>
              </a:buClr>
              <a:buFont typeface="Arial" pitchFamily="34" charset="0"/>
              <a:buChar char="•"/>
              <a:defRPr/>
            </a:pPr>
            <a:r>
              <a:rPr lang="en-US" sz="3200" dirty="0" smtClean="0">
                <a:solidFill>
                  <a:schemeClr val="tx1"/>
                </a:solidFill>
                <a:ea typeface="+mn-ea"/>
                <a:cs typeface="Times New Roman" pitchFamily="18" charset="0"/>
              </a:rPr>
              <a:t>consistent analysis of </a:t>
            </a:r>
            <a:r>
              <a:rPr lang="en-US" sz="3200" dirty="0">
                <a:solidFill>
                  <a:schemeClr val="tx1"/>
                </a:solidFill>
                <a:cs typeface="Times New Roman" pitchFamily="18" charset="0"/>
              </a:rPr>
              <a:t> </a:t>
            </a:r>
            <a:r>
              <a:rPr lang="en-US" sz="3200" dirty="0" smtClean="0">
                <a:solidFill>
                  <a:schemeClr val="tx1"/>
                </a:solidFill>
                <a:cs typeface="Times New Roman" pitchFamily="18" charset="0"/>
              </a:rPr>
              <a:t>                  </a:t>
            </a:r>
            <a:r>
              <a:rPr lang="en-US" sz="3200" dirty="0" smtClean="0">
                <a:solidFill>
                  <a:schemeClr val="tx1"/>
                </a:solidFill>
                <a:ea typeface="+mn-ea"/>
                <a:cs typeface="Times New Roman" pitchFamily="18" charset="0"/>
              </a:rPr>
              <a:t>health</a:t>
            </a:r>
            <a:r>
              <a:rPr lang="en-US" sz="3200" dirty="0">
                <a:solidFill>
                  <a:schemeClr val="tx1"/>
                </a:solidFill>
                <a:cs typeface="Times New Roman" pitchFamily="18" charset="0"/>
              </a:rPr>
              <a:t> </a:t>
            </a:r>
            <a:r>
              <a:rPr lang="en-US" sz="3200" dirty="0" smtClean="0">
                <a:solidFill>
                  <a:schemeClr val="tx1"/>
                </a:solidFill>
                <a:ea typeface="+mn-ea"/>
                <a:cs typeface="Times New Roman" pitchFamily="18" charset="0"/>
              </a:rPr>
              <a:t>education curricula   </a:t>
            </a:r>
          </a:p>
        </p:txBody>
      </p:sp>
      <p:sp>
        <p:nvSpPr>
          <p:cNvPr id="5" name="Rectangle 2"/>
          <p:cNvSpPr txBox="1">
            <a:spLocks noChangeArrowheads="1"/>
          </p:cNvSpPr>
          <p:nvPr/>
        </p:nvSpPr>
        <p:spPr>
          <a:xfrm>
            <a:off x="0" y="478028"/>
            <a:ext cx="8534400" cy="854462"/>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a:solidFill>
                  <a:schemeClr val="bg2">
                    <a:lumMod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4000" b="1" dirty="0" smtClean="0"/>
              <a:t>HECAT:  Health Education</a:t>
            </a:r>
          </a:p>
          <a:p>
            <a:pPr>
              <a:defRPr/>
            </a:pPr>
            <a:r>
              <a:rPr lang="en-US" sz="4000" b="1" dirty="0" smtClean="0"/>
              <a:t>Curriculum Analysis Tool  </a:t>
            </a:r>
            <a:r>
              <a:rPr lang="en-US" sz="3200" b="1" dirty="0" smtClean="0">
                <a:solidFill>
                  <a:schemeClr val="bg1">
                    <a:lumMod val="40000"/>
                    <a:lumOff val="60000"/>
                  </a:schemeClr>
                </a:solidFill>
              </a:rPr>
              <a:t>()</a:t>
            </a:r>
          </a:p>
        </p:txBody>
      </p:sp>
      <p:pic>
        <p:nvPicPr>
          <p:cNvPr id="2" name="Picture 1"/>
          <p:cNvPicPr>
            <a:picLocks noChangeAspect="1"/>
          </p:cNvPicPr>
          <p:nvPr/>
        </p:nvPicPr>
        <p:blipFill>
          <a:blip r:embed="rId3"/>
          <a:stretch>
            <a:fillRect/>
          </a:stretch>
        </p:blipFill>
        <p:spPr>
          <a:xfrm>
            <a:off x="4627430" y="4134775"/>
            <a:ext cx="4516569" cy="2723225"/>
          </a:xfrm>
          <a:prstGeom prst="rect">
            <a:avLst/>
          </a:prstGeom>
        </p:spPr>
      </p:pic>
    </p:spTree>
    <p:extLst>
      <p:ext uri="{BB962C8B-B14F-4D97-AF65-F5344CB8AC3E}">
        <p14:creationId xmlns:p14="http://schemas.microsoft.com/office/powerpoint/2010/main" val="1447534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4294967295"/>
          </p:nvPr>
        </p:nvSpPr>
        <p:spPr>
          <a:xfrm>
            <a:off x="0" y="2576804"/>
            <a:ext cx="8153400" cy="4114800"/>
          </a:xfrm>
        </p:spPr>
        <p:txBody>
          <a:bodyPr>
            <a:normAutofit/>
          </a:bodyPr>
          <a:lstStyle/>
          <a:p>
            <a:pPr marL="0" indent="0" fontAlgn="auto">
              <a:spcAft>
                <a:spcPts val="0"/>
              </a:spcAft>
              <a:buClr>
                <a:srgbClr val="FFA042"/>
              </a:buClr>
              <a:buFont typeface="Arial" pitchFamily="34" charset="0"/>
              <a:buNone/>
              <a:defRPr/>
            </a:pPr>
            <a:r>
              <a:rPr lang="en-US" sz="3200" dirty="0" smtClean="0">
                <a:solidFill>
                  <a:schemeClr val="tx1"/>
                </a:solidFill>
                <a:ea typeface="+mn-ea"/>
                <a:cs typeface="Times New Roman" pitchFamily="18" charset="0"/>
              </a:rPr>
              <a:t>Gives analysis results that a school district can use to: </a:t>
            </a:r>
          </a:p>
          <a:p>
            <a:pPr marL="347663" indent="-347663" fontAlgn="auto">
              <a:spcBef>
                <a:spcPts val="1200"/>
              </a:spcBef>
              <a:spcAft>
                <a:spcPts val="0"/>
              </a:spcAft>
              <a:buClr>
                <a:srgbClr val="FFA042"/>
              </a:buClr>
              <a:buFont typeface="Arial" pitchFamily="34" charset="0"/>
              <a:buChar char="•"/>
              <a:defRPr/>
            </a:pPr>
            <a:r>
              <a:rPr lang="en-US" sz="3200" dirty="0" smtClean="0">
                <a:solidFill>
                  <a:schemeClr val="tx1"/>
                </a:solidFill>
                <a:ea typeface="+mn-ea"/>
                <a:cs typeface="Times New Roman" pitchFamily="18" charset="0"/>
              </a:rPr>
              <a:t>improve an existing curriculum</a:t>
            </a:r>
          </a:p>
          <a:p>
            <a:pPr marL="347663" indent="-347663" fontAlgn="auto">
              <a:spcBef>
                <a:spcPts val="1200"/>
              </a:spcBef>
              <a:spcAft>
                <a:spcPts val="0"/>
              </a:spcAft>
              <a:buClr>
                <a:srgbClr val="FFA042"/>
              </a:buClr>
              <a:buFont typeface="Arial" pitchFamily="34" charset="0"/>
              <a:buChar char="•"/>
              <a:defRPr/>
            </a:pPr>
            <a:r>
              <a:rPr lang="en-US" sz="3200" dirty="0" smtClean="0">
                <a:solidFill>
                  <a:schemeClr val="tx1"/>
                </a:solidFill>
                <a:ea typeface="+mn-ea"/>
                <a:cs typeface="Times New Roman" pitchFamily="18" charset="0"/>
              </a:rPr>
              <a:t>select a </a:t>
            </a:r>
            <a:r>
              <a:rPr lang="en-US" sz="3200" dirty="0" smtClean="0">
                <a:solidFill>
                  <a:schemeClr val="tx1"/>
                </a:solidFill>
                <a:ea typeface="+mn-ea"/>
              </a:rPr>
              <a:t>commercially- packaged curriculum</a:t>
            </a:r>
            <a:endParaRPr lang="en-US" sz="3200" dirty="0">
              <a:solidFill>
                <a:schemeClr val="tx1"/>
              </a:solidFill>
              <a:ea typeface="+mn-ea"/>
            </a:endParaRPr>
          </a:p>
          <a:p>
            <a:pPr marL="347663" indent="-347663" fontAlgn="auto">
              <a:spcBef>
                <a:spcPts val="1200"/>
              </a:spcBef>
              <a:spcAft>
                <a:spcPts val="0"/>
              </a:spcAft>
              <a:buClr>
                <a:srgbClr val="FFA042"/>
              </a:buClr>
              <a:buFont typeface="Arial" pitchFamily="34" charset="0"/>
              <a:buChar char="•"/>
              <a:defRPr/>
            </a:pPr>
            <a:r>
              <a:rPr lang="en-US" sz="3200" dirty="0" smtClean="0">
                <a:solidFill>
                  <a:schemeClr val="tx1"/>
                </a:solidFill>
                <a:ea typeface="+mn-ea"/>
              </a:rPr>
              <a:t>develop or revise a locally-developed curriculum</a:t>
            </a:r>
            <a:endParaRPr lang="en-US" sz="3200" dirty="0">
              <a:solidFill>
                <a:schemeClr val="tx1"/>
              </a:solidFill>
              <a:ea typeface="+mn-ea"/>
            </a:endParaRPr>
          </a:p>
        </p:txBody>
      </p:sp>
      <p:pic>
        <p:nvPicPr>
          <p:cNvPr id="2" name="Picture 1"/>
          <p:cNvPicPr>
            <a:picLocks noChangeAspect="1"/>
          </p:cNvPicPr>
          <p:nvPr/>
        </p:nvPicPr>
        <p:blipFill>
          <a:blip r:embed="rId3"/>
          <a:stretch>
            <a:fillRect/>
          </a:stretch>
        </p:blipFill>
        <p:spPr>
          <a:xfrm>
            <a:off x="1684421" y="0"/>
            <a:ext cx="4277895" cy="2579319"/>
          </a:xfrm>
          <a:prstGeom prst="rect">
            <a:avLst/>
          </a:prstGeom>
        </p:spPr>
      </p:pic>
    </p:spTree>
    <p:extLst>
      <p:ext uri="{BB962C8B-B14F-4D97-AF65-F5344CB8AC3E}">
        <p14:creationId xmlns:p14="http://schemas.microsoft.com/office/powerpoint/2010/main" val="465411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idx="4294967295"/>
          </p:nvPr>
        </p:nvSpPr>
        <p:spPr>
          <a:xfrm>
            <a:off x="0" y="739608"/>
            <a:ext cx="8610600" cy="695325"/>
          </a:xfrm>
        </p:spPr>
        <p:txBody>
          <a:bodyPr>
            <a:noAutofit/>
          </a:bodyPr>
          <a:lstStyle/>
          <a:p>
            <a:pPr algn="l" fontAlgn="auto">
              <a:spcAft>
                <a:spcPts val="0"/>
              </a:spcAft>
              <a:defRPr/>
            </a:pPr>
            <a:r>
              <a:rPr lang="en-US" sz="4000" b="1" dirty="0" smtClean="0">
                <a:ea typeface="+mj-ea"/>
              </a:rPr>
              <a:t>HECAT Guiding Principles</a:t>
            </a:r>
          </a:p>
        </p:txBody>
      </p:sp>
      <p:sp>
        <p:nvSpPr>
          <p:cNvPr id="900099" name="Rectangle 3"/>
          <p:cNvSpPr>
            <a:spLocks noGrp="1" noChangeArrowheads="1"/>
          </p:cNvSpPr>
          <p:nvPr>
            <p:ph idx="4294967295"/>
          </p:nvPr>
        </p:nvSpPr>
        <p:spPr>
          <a:xfrm>
            <a:off x="0" y="2111065"/>
            <a:ext cx="8277225" cy="4849812"/>
          </a:xfrm>
        </p:spPr>
        <p:txBody>
          <a:bodyPr/>
          <a:lstStyle/>
          <a:p>
            <a:pPr marL="461963" indent="-461963" fontAlgn="auto">
              <a:spcBef>
                <a:spcPts val="1200"/>
              </a:spcBef>
              <a:spcAft>
                <a:spcPts val="600"/>
              </a:spcAft>
              <a:buClr>
                <a:srgbClr val="FFA01A"/>
              </a:buClr>
              <a:buFont typeface="Arial" pitchFamily="34" charset="0"/>
              <a:buChar char="•"/>
              <a:defRPr/>
            </a:pPr>
            <a:r>
              <a:rPr lang="en-US" sz="3200" dirty="0" smtClean="0">
                <a:solidFill>
                  <a:schemeClr val="tx1"/>
                </a:solidFill>
                <a:ea typeface="+mn-ea"/>
              </a:rPr>
              <a:t>Uses science to improve practice</a:t>
            </a:r>
          </a:p>
          <a:p>
            <a:pPr marL="461963" indent="-461963" fontAlgn="auto">
              <a:spcBef>
                <a:spcPts val="1200"/>
              </a:spcBef>
              <a:spcAft>
                <a:spcPts val="600"/>
              </a:spcAft>
              <a:buClr>
                <a:srgbClr val="FFA01A"/>
              </a:buClr>
              <a:buFont typeface="Arial" pitchFamily="34" charset="0"/>
              <a:buChar char="•"/>
              <a:defRPr/>
            </a:pPr>
            <a:r>
              <a:rPr lang="en-US" sz="3200" dirty="0" smtClean="0">
                <a:solidFill>
                  <a:schemeClr val="tx1"/>
                </a:solidFill>
                <a:ea typeface="+mn-ea"/>
              </a:rPr>
              <a:t>Addresses p</a:t>
            </a:r>
            <a:r>
              <a:rPr lang="en-US" sz="3200" dirty="0" smtClean="0">
                <a:solidFill>
                  <a:schemeClr val="tx1"/>
                </a:solidFill>
                <a:ea typeface="+mn-ea"/>
                <a:cs typeface="Times New Roman" pitchFamily="18" charset="0"/>
              </a:rPr>
              <a:t>riority health risk behaviors and health concerns for youth</a:t>
            </a:r>
            <a:endParaRPr lang="en-US" sz="3200" dirty="0" smtClean="0">
              <a:solidFill>
                <a:schemeClr val="tx1"/>
              </a:solidFill>
              <a:ea typeface="+mn-ea"/>
            </a:endParaRPr>
          </a:p>
          <a:p>
            <a:pPr marL="461963" indent="-461963" fontAlgn="auto">
              <a:spcBef>
                <a:spcPts val="1200"/>
              </a:spcBef>
              <a:spcAft>
                <a:spcPts val="600"/>
              </a:spcAft>
              <a:buClr>
                <a:srgbClr val="FFA01A"/>
              </a:buClr>
              <a:buFont typeface="Arial" pitchFamily="34" charset="0"/>
              <a:buChar char="•"/>
              <a:defRPr/>
            </a:pPr>
            <a:r>
              <a:rPr lang="en-US" sz="3200" dirty="0" smtClean="0">
                <a:solidFill>
                  <a:schemeClr val="tx1"/>
                </a:solidFill>
                <a:ea typeface="+mn-ea"/>
              </a:rPr>
              <a:t>Encourages parent and community </a:t>
            </a:r>
            <a:br>
              <a:rPr lang="en-US" sz="3200" dirty="0" smtClean="0">
                <a:solidFill>
                  <a:schemeClr val="tx1"/>
                </a:solidFill>
                <a:ea typeface="+mn-ea"/>
              </a:rPr>
            </a:br>
            <a:r>
              <a:rPr lang="en-US" sz="3200" dirty="0" smtClean="0">
                <a:solidFill>
                  <a:schemeClr val="tx1"/>
                </a:solidFill>
                <a:ea typeface="+mn-ea"/>
              </a:rPr>
              <a:t>involvement in curriculum selection</a:t>
            </a:r>
          </a:p>
          <a:p>
            <a:pPr marL="461963" indent="-461963" fontAlgn="auto">
              <a:spcBef>
                <a:spcPts val="1200"/>
              </a:spcBef>
              <a:spcAft>
                <a:spcPts val="600"/>
              </a:spcAft>
              <a:buClr>
                <a:srgbClr val="FFA01A"/>
              </a:buClr>
              <a:buFont typeface="Arial" pitchFamily="34" charset="0"/>
              <a:buChar char="•"/>
              <a:defRPr/>
            </a:pPr>
            <a:r>
              <a:rPr lang="en-US" sz="3200" dirty="0" smtClean="0">
                <a:solidFill>
                  <a:schemeClr val="tx1"/>
                </a:solidFill>
                <a:ea typeface="+mn-ea"/>
              </a:rPr>
              <a:t>Respects local authority for </a:t>
            </a:r>
            <a:br>
              <a:rPr lang="en-US" sz="3200" dirty="0" smtClean="0">
                <a:solidFill>
                  <a:schemeClr val="tx1"/>
                </a:solidFill>
                <a:ea typeface="+mn-ea"/>
              </a:rPr>
            </a:br>
            <a:r>
              <a:rPr lang="en-US" sz="3200" dirty="0" smtClean="0">
                <a:solidFill>
                  <a:schemeClr val="tx1"/>
                </a:solidFill>
                <a:ea typeface="+mn-ea"/>
              </a:rPr>
              <a:t>curriculum decisions</a:t>
            </a:r>
          </a:p>
          <a:p>
            <a:pPr fontAlgn="auto">
              <a:lnSpc>
                <a:spcPct val="80000"/>
              </a:lnSpc>
              <a:spcAft>
                <a:spcPct val="20000"/>
              </a:spcAft>
              <a:buFont typeface="Wingdings" pitchFamily="2" charset="2"/>
              <a:buNone/>
              <a:defRPr/>
            </a:pPr>
            <a:endParaRPr lang="en-US" sz="2400" b="1" dirty="0" smtClean="0">
              <a:latin typeface="Arial" pitchFamily="34" charset="0"/>
              <a:ea typeface="+mn-ea"/>
              <a:cs typeface="Arial" pitchFamily="34" charset="0"/>
            </a:endParaRPr>
          </a:p>
        </p:txBody>
      </p:sp>
      <p:pic>
        <p:nvPicPr>
          <p:cNvPr id="36868" name="Picture 4" descr="HECAT cov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2652" y="5128233"/>
            <a:ext cx="2291348" cy="293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384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99244" y="145826"/>
            <a:ext cx="8991600" cy="838200"/>
          </a:xfrm>
        </p:spPr>
        <p:txBody>
          <a:bodyPr>
            <a:normAutofit fontScale="90000"/>
          </a:bodyPr>
          <a:lstStyle/>
          <a:p>
            <a:pPr fontAlgn="auto">
              <a:spcAft>
                <a:spcPts val="0"/>
              </a:spcAft>
              <a:defRPr/>
            </a:pPr>
            <a:r>
              <a:rPr lang="en-US" dirty="0" smtClean="0">
                <a:solidFill>
                  <a:srgbClr val="FFA042"/>
                </a:solidFill>
                <a:ea typeface="+mj-ea"/>
              </a:rPr>
              <a:t>Using the </a:t>
            </a:r>
            <a:r>
              <a:rPr lang="en-US" dirty="0" smtClean="0">
                <a:solidFill>
                  <a:schemeClr val="bg1">
                    <a:lumMod val="40000"/>
                    <a:lumOff val="60000"/>
                  </a:schemeClr>
                </a:solidFill>
                <a:ea typeface="+mj-ea"/>
              </a:rPr>
              <a:t>HECAT</a:t>
            </a:r>
            <a:r>
              <a:rPr lang="en-US" dirty="0" smtClean="0">
                <a:solidFill>
                  <a:srgbClr val="FFA042"/>
                </a:solidFill>
                <a:effectLst>
                  <a:outerShdw blurRad="38100" dist="38100" dir="2700000" algn="tl">
                    <a:srgbClr val="000000">
                      <a:alpha val="43137"/>
                    </a:srgbClr>
                  </a:outerShdw>
                </a:effectLst>
                <a:ea typeface="+mj-ea"/>
              </a:rPr>
              <a:t> </a:t>
            </a:r>
            <a:r>
              <a:rPr lang="en-US" dirty="0" smtClean="0">
                <a:solidFill>
                  <a:srgbClr val="FFA042"/>
                </a:solidFill>
                <a:ea typeface="+mj-ea"/>
              </a:rPr>
              <a:t>to Design an Effective Unit Plan: </a:t>
            </a:r>
            <a:br>
              <a:rPr lang="en-US" dirty="0" smtClean="0">
                <a:solidFill>
                  <a:srgbClr val="FFA042"/>
                </a:solidFill>
                <a:ea typeface="+mj-ea"/>
              </a:rPr>
            </a:br>
            <a:r>
              <a:rPr lang="en-US" dirty="0" smtClean="0">
                <a:solidFill>
                  <a:srgbClr val="FFA042"/>
                </a:solidFill>
                <a:ea typeface="+mj-ea"/>
              </a:rPr>
              <a:t>A  Fluid Process</a:t>
            </a:r>
            <a:endParaRPr lang="en-US" dirty="0">
              <a:solidFill>
                <a:srgbClr val="FFA042"/>
              </a:solidFill>
              <a:ea typeface="+mj-ea"/>
            </a:endParaRPr>
          </a:p>
        </p:txBody>
      </p:sp>
      <p:sp>
        <p:nvSpPr>
          <p:cNvPr id="28" name="Left-Right Arrow 27"/>
          <p:cNvSpPr/>
          <p:nvPr/>
        </p:nvSpPr>
        <p:spPr>
          <a:xfrm>
            <a:off x="609600" y="5715000"/>
            <a:ext cx="8001000" cy="685800"/>
          </a:xfrm>
          <a:prstGeom prst="leftRightArrow">
            <a:avLst>
              <a:gd name="adj1" fmla="val 50000"/>
              <a:gd name="adj2" fmla="val 207314"/>
            </a:avLst>
          </a:prstGeom>
          <a:solidFill>
            <a:srgbClr val="98B9F8">
              <a:alpha val="4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solidFill>
                  <a:srgbClr val="FFA042"/>
                </a:solidFill>
              </a:rPr>
              <a:t>Review and Revise</a:t>
            </a:r>
          </a:p>
        </p:txBody>
      </p:sp>
      <p:grpSp>
        <p:nvGrpSpPr>
          <p:cNvPr id="20484" name="Group 64"/>
          <p:cNvGrpSpPr>
            <a:grpSpLocks/>
          </p:cNvGrpSpPr>
          <p:nvPr/>
        </p:nvGrpSpPr>
        <p:grpSpPr bwMode="auto">
          <a:xfrm>
            <a:off x="1255595" y="805219"/>
            <a:ext cx="6059606" cy="4909782"/>
            <a:chOff x="1600200" y="889670"/>
            <a:chExt cx="5909711" cy="4975477"/>
          </a:xfrm>
        </p:grpSpPr>
        <p:sp>
          <p:nvSpPr>
            <p:cNvPr id="67" name="Freeform 66"/>
            <p:cNvSpPr/>
            <p:nvPr/>
          </p:nvSpPr>
          <p:spPr>
            <a:xfrm>
              <a:off x="4847557" y="889670"/>
              <a:ext cx="1248459" cy="717369"/>
            </a:xfrm>
            <a:custGeom>
              <a:avLst/>
              <a:gdLst>
                <a:gd name="connsiteX0" fmla="*/ 0 w 1248423"/>
                <a:gd name="connsiteY0" fmla="*/ 0 h 718281"/>
                <a:gd name="connsiteX1" fmla="*/ 1248423 w 1248423"/>
                <a:gd name="connsiteY1" fmla="*/ 0 h 718281"/>
                <a:gd name="connsiteX2" fmla="*/ 1248423 w 1248423"/>
                <a:gd name="connsiteY2" fmla="*/ 718281 h 718281"/>
                <a:gd name="connsiteX3" fmla="*/ 0 w 1248423"/>
                <a:gd name="connsiteY3" fmla="*/ 718281 h 718281"/>
                <a:gd name="connsiteX4" fmla="*/ 0 w 1248423"/>
                <a:gd name="connsiteY4" fmla="*/ 0 h 7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423" h="718281">
                  <a:moveTo>
                    <a:pt x="0" y="0"/>
                  </a:moveTo>
                  <a:lnTo>
                    <a:pt x="1248423" y="0"/>
                  </a:lnTo>
                  <a:lnTo>
                    <a:pt x="1248423" y="718281"/>
                  </a:lnTo>
                  <a:lnTo>
                    <a:pt x="0" y="718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860" tIns="22860" rIns="22860" bIns="22860" spcCol="1270" anchor="ctr"/>
            <a:lstStyle/>
            <a:p>
              <a:pPr algn="ctr" defTabSz="800100" eaLnBrk="1" fontAlgn="auto" hangingPunct="1">
                <a:lnSpc>
                  <a:spcPct val="90000"/>
                </a:lnSpc>
                <a:spcAft>
                  <a:spcPct val="35000"/>
                </a:spcAft>
                <a:defRPr/>
              </a:pPr>
              <a:r>
                <a:rPr lang="en-US" sz="1200" b="1" dirty="0">
                  <a:solidFill>
                    <a:srgbClr val="CCFF66"/>
                  </a:solidFill>
                </a:rPr>
                <a:t>5. </a:t>
              </a:r>
              <a:r>
                <a:rPr lang="en-US" sz="1200" b="1" dirty="0">
                  <a:solidFill>
                    <a:srgbClr val="FFFFFF"/>
                  </a:solidFill>
                </a:rPr>
                <a:t>Determine objectives for unit.</a:t>
              </a:r>
            </a:p>
          </p:txBody>
        </p:sp>
        <p:sp>
          <p:nvSpPr>
            <p:cNvPr id="68" name="Circular Arrow 67"/>
            <p:cNvSpPr/>
            <p:nvPr/>
          </p:nvSpPr>
          <p:spPr>
            <a:xfrm rot="21324358">
              <a:off x="2362578" y="1031669"/>
              <a:ext cx="4760175" cy="4759713"/>
            </a:xfrm>
            <a:prstGeom prst="circularArrow">
              <a:avLst>
                <a:gd name="adj1" fmla="val 2943"/>
                <a:gd name="adj2" fmla="val 180117"/>
                <a:gd name="adj3" fmla="val 18652142"/>
                <a:gd name="adj4" fmla="val 18358483"/>
                <a:gd name="adj5" fmla="val 3433"/>
              </a:avLst>
            </a:prstGeom>
            <a:solidFill>
              <a:srgbClr val="FFA04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9" name="Freeform 68"/>
            <p:cNvSpPr/>
            <p:nvPr/>
          </p:nvSpPr>
          <p:spPr>
            <a:xfrm>
              <a:off x="5983449" y="1804361"/>
              <a:ext cx="1122248" cy="719213"/>
            </a:xfrm>
            <a:custGeom>
              <a:avLst/>
              <a:gdLst>
                <a:gd name="connsiteX0" fmla="*/ 0 w 1123507"/>
                <a:gd name="connsiteY0" fmla="*/ 0 h 718281"/>
                <a:gd name="connsiteX1" fmla="*/ 1123507 w 1123507"/>
                <a:gd name="connsiteY1" fmla="*/ 0 h 718281"/>
                <a:gd name="connsiteX2" fmla="*/ 1123507 w 1123507"/>
                <a:gd name="connsiteY2" fmla="*/ 718281 h 718281"/>
                <a:gd name="connsiteX3" fmla="*/ 0 w 1123507"/>
                <a:gd name="connsiteY3" fmla="*/ 718281 h 718281"/>
                <a:gd name="connsiteX4" fmla="*/ 0 w 1123507"/>
                <a:gd name="connsiteY4" fmla="*/ 0 h 7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507" h="718281">
                  <a:moveTo>
                    <a:pt x="0" y="0"/>
                  </a:moveTo>
                  <a:lnTo>
                    <a:pt x="1123507" y="0"/>
                  </a:lnTo>
                  <a:lnTo>
                    <a:pt x="1123507" y="718281"/>
                  </a:lnTo>
                  <a:lnTo>
                    <a:pt x="0" y="718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860" tIns="22860" rIns="22860" bIns="22860" spcCol="1270" anchor="ctr"/>
            <a:lstStyle/>
            <a:p>
              <a:pPr algn="ctr" defTabSz="800100" eaLnBrk="1" fontAlgn="auto" hangingPunct="1">
                <a:lnSpc>
                  <a:spcPct val="90000"/>
                </a:lnSpc>
                <a:spcAft>
                  <a:spcPct val="35000"/>
                </a:spcAft>
                <a:defRPr/>
              </a:pPr>
              <a:r>
                <a:rPr lang="en-US" sz="1200" b="1" dirty="0">
                  <a:solidFill>
                    <a:srgbClr val="CCFF66"/>
                  </a:solidFill>
                </a:rPr>
                <a:t>6. </a:t>
              </a:r>
              <a:r>
                <a:rPr lang="en-US" sz="1200" b="1" dirty="0">
                  <a:solidFill>
                    <a:srgbClr val="FFFFFF"/>
                  </a:solidFill>
                </a:rPr>
                <a:t>Determine focus of each lesson. </a:t>
              </a:r>
            </a:p>
          </p:txBody>
        </p:sp>
        <p:sp>
          <p:nvSpPr>
            <p:cNvPr id="70" name="Circular Arrow 69"/>
            <p:cNvSpPr/>
            <p:nvPr/>
          </p:nvSpPr>
          <p:spPr>
            <a:xfrm>
              <a:off x="2234663" y="897047"/>
              <a:ext cx="4760174" cy="4759714"/>
            </a:xfrm>
            <a:prstGeom prst="circularArrow">
              <a:avLst>
                <a:gd name="adj1" fmla="val 2943"/>
                <a:gd name="adj2" fmla="val 180117"/>
                <a:gd name="adj3" fmla="val 21370231"/>
                <a:gd name="adj4" fmla="val 20846761"/>
                <a:gd name="adj5" fmla="val 3433"/>
              </a:avLst>
            </a:prstGeom>
            <a:solidFill>
              <a:srgbClr val="FFA04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1" name="Freeform 70"/>
            <p:cNvSpPr/>
            <p:nvPr/>
          </p:nvSpPr>
          <p:spPr>
            <a:xfrm>
              <a:off x="6126715" y="3244631"/>
              <a:ext cx="1383196" cy="717368"/>
            </a:xfrm>
            <a:custGeom>
              <a:avLst/>
              <a:gdLst>
                <a:gd name="connsiteX0" fmla="*/ 0 w 1382677"/>
                <a:gd name="connsiteY0" fmla="*/ 0 h 718281"/>
                <a:gd name="connsiteX1" fmla="*/ 1382677 w 1382677"/>
                <a:gd name="connsiteY1" fmla="*/ 0 h 718281"/>
                <a:gd name="connsiteX2" fmla="*/ 1382677 w 1382677"/>
                <a:gd name="connsiteY2" fmla="*/ 718281 h 718281"/>
                <a:gd name="connsiteX3" fmla="*/ 0 w 1382677"/>
                <a:gd name="connsiteY3" fmla="*/ 718281 h 718281"/>
                <a:gd name="connsiteX4" fmla="*/ 0 w 1382677"/>
                <a:gd name="connsiteY4" fmla="*/ 0 h 7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677" h="718281">
                  <a:moveTo>
                    <a:pt x="0" y="0"/>
                  </a:moveTo>
                  <a:lnTo>
                    <a:pt x="1382677" y="0"/>
                  </a:lnTo>
                  <a:lnTo>
                    <a:pt x="1382677" y="718281"/>
                  </a:lnTo>
                  <a:lnTo>
                    <a:pt x="0" y="718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860" tIns="22860" rIns="22860" bIns="22860" spcCol="1270" anchor="ctr"/>
            <a:lstStyle/>
            <a:p>
              <a:pPr algn="ctr" defTabSz="800100" eaLnBrk="1" fontAlgn="auto" hangingPunct="1">
                <a:lnSpc>
                  <a:spcPct val="90000"/>
                </a:lnSpc>
                <a:spcAft>
                  <a:spcPct val="35000"/>
                </a:spcAft>
                <a:defRPr/>
              </a:pPr>
              <a:r>
                <a:rPr lang="en-US" sz="1200" b="1" dirty="0">
                  <a:solidFill>
                    <a:srgbClr val="CCFF66"/>
                  </a:solidFill>
                </a:rPr>
                <a:t>7. </a:t>
              </a:r>
              <a:r>
                <a:rPr lang="en-US" sz="1200" b="1" dirty="0">
                  <a:solidFill>
                    <a:srgbClr val="FFFFFF"/>
                  </a:solidFill>
                </a:rPr>
                <a:t>Determine assessment strategies.</a:t>
              </a:r>
            </a:p>
          </p:txBody>
        </p:sp>
        <p:sp>
          <p:nvSpPr>
            <p:cNvPr id="72" name="Circular Arrow 71"/>
            <p:cNvSpPr/>
            <p:nvPr/>
          </p:nvSpPr>
          <p:spPr>
            <a:xfrm>
              <a:off x="2234663" y="898891"/>
              <a:ext cx="4758469" cy="4759713"/>
            </a:xfrm>
            <a:prstGeom prst="circularArrow">
              <a:avLst>
                <a:gd name="adj1" fmla="val 2943"/>
                <a:gd name="adj2" fmla="val 180117"/>
                <a:gd name="adj3" fmla="val 2050476"/>
                <a:gd name="adj4" fmla="val 1071522"/>
                <a:gd name="adj5" fmla="val 3433"/>
              </a:avLst>
            </a:prstGeom>
            <a:solidFill>
              <a:srgbClr val="FFA04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3" name="Freeform 72"/>
            <p:cNvSpPr/>
            <p:nvPr/>
          </p:nvSpPr>
          <p:spPr>
            <a:xfrm>
              <a:off x="5302936" y="4705186"/>
              <a:ext cx="1487235" cy="717368"/>
            </a:xfrm>
            <a:custGeom>
              <a:avLst/>
              <a:gdLst>
                <a:gd name="connsiteX0" fmla="*/ 0 w 1486879"/>
                <a:gd name="connsiteY0" fmla="*/ 0 h 718281"/>
                <a:gd name="connsiteX1" fmla="*/ 1486879 w 1486879"/>
                <a:gd name="connsiteY1" fmla="*/ 0 h 718281"/>
                <a:gd name="connsiteX2" fmla="*/ 1486879 w 1486879"/>
                <a:gd name="connsiteY2" fmla="*/ 718281 h 718281"/>
                <a:gd name="connsiteX3" fmla="*/ 0 w 1486879"/>
                <a:gd name="connsiteY3" fmla="*/ 718281 h 718281"/>
                <a:gd name="connsiteX4" fmla="*/ 0 w 1486879"/>
                <a:gd name="connsiteY4" fmla="*/ 0 h 7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79" h="718281">
                  <a:moveTo>
                    <a:pt x="0" y="0"/>
                  </a:moveTo>
                  <a:lnTo>
                    <a:pt x="1486879" y="0"/>
                  </a:lnTo>
                  <a:lnTo>
                    <a:pt x="1486879" y="718281"/>
                  </a:lnTo>
                  <a:lnTo>
                    <a:pt x="0" y="718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860" tIns="22860" rIns="22860" bIns="22860" spcCol="1270" anchor="ctr"/>
            <a:lstStyle/>
            <a:p>
              <a:pPr algn="ctr" defTabSz="800100" eaLnBrk="1" fontAlgn="auto" hangingPunct="1">
                <a:lnSpc>
                  <a:spcPct val="90000"/>
                </a:lnSpc>
                <a:spcAft>
                  <a:spcPct val="35000"/>
                </a:spcAft>
                <a:defRPr/>
              </a:pPr>
              <a:r>
                <a:rPr lang="en-US" sz="1200" b="1" dirty="0">
                  <a:solidFill>
                    <a:srgbClr val="CCFF66"/>
                  </a:solidFill>
                </a:rPr>
                <a:t>8. </a:t>
              </a:r>
              <a:r>
                <a:rPr lang="en-US" sz="1200" b="1" dirty="0">
                  <a:solidFill>
                    <a:srgbClr val="FFFFFF"/>
                  </a:solidFill>
                </a:rPr>
                <a:t>Write detailed outline for unit plan.</a:t>
              </a:r>
            </a:p>
          </p:txBody>
        </p:sp>
        <p:sp>
          <p:nvSpPr>
            <p:cNvPr id="74" name="Circular Arrow 73"/>
            <p:cNvSpPr/>
            <p:nvPr/>
          </p:nvSpPr>
          <p:spPr>
            <a:xfrm>
              <a:off x="2422272" y="898891"/>
              <a:ext cx="4760174" cy="4759713"/>
            </a:xfrm>
            <a:prstGeom prst="circularArrow">
              <a:avLst>
                <a:gd name="adj1" fmla="val 2943"/>
                <a:gd name="adj2" fmla="val 180117"/>
                <a:gd name="adj3" fmla="val 4663312"/>
                <a:gd name="adj4" fmla="val 4080497"/>
                <a:gd name="adj5" fmla="val 3433"/>
              </a:avLst>
            </a:prstGeom>
            <a:solidFill>
              <a:srgbClr val="FFA04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5" name="Freeform 74"/>
            <p:cNvSpPr/>
            <p:nvPr/>
          </p:nvSpPr>
          <p:spPr>
            <a:xfrm>
              <a:off x="4153400" y="5147779"/>
              <a:ext cx="859594" cy="717368"/>
            </a:xfrm>
            <a:custGeom>
              <a:avLst/>
              <a:gdLst>
                <a:gd name="connsiteX0" fmla="*/ 0 w 718281"/>
                <a:gd name="connsiteY0" fmla="*/ 0 h 718281"/>
                <a:gd name="connsiteX1" fmla="*/ 718281 w 718281"/>
                <a:gd name="connsiteY1" fmla="*/ 0 h 718281"/>
                <a:gd name="connsiteX2" fmla="*/ 718281 w 718281"/>
                <a:gd name="connsiteY2" fmla="*/ 718281 h 718281"/>
                <a:gd name="connsiteX3" fmla="*/ 0 w 718281"/>
                <a:gd name="connsiteY3" fmla="*/ 718281 h 718281"/>
                <a:gd name="connsiteX4" fmla="*/ 0 w 718281"/>
                <a:gd name="connsiteY4" fmla="*/ 0 h 7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281" h="718281">
                  <a:moveTo>
                    <a:pt x="0" y="0"/>
                  </a:moveTo>
                  <a:lnTo>
                    <a:pt x="718281" y="0"/>
                  </a:lnTo>
                  <a:lnTo>
                    <a:pt x="718281" y="718281"/>
                  </a:lnTo>
                  <a:lnTo>
                    <a:pt x="0" y="718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860" tIns="22860" rIns="22860" bIns="22860" spcCol="1270" anchor="ctr"/>
            <a:lstStyle/>
            <a:p>
              <a:pPr algn="ctr" defTabSz="800100" eaLnBrk="1" fontAlgn="auto" hangingPunct="1">
                <a:lnSpc>
                  <a:spcPct val="90000"/>
                </a:lnSpc>
                <a:spcAft>
                  <a:spcPct val="35000"/>
                </a:spcAft>
                <a:defRPr/>
              </a:pPr>
              <a:r>
                <a:rPr lang="en-US" sz="1200" b="1" dirty="0">
                  <a:solidFill>
                    <a:srgbClr val="CCFF66"/>
                  </a:solidFill>
                </a:rPr>
                <a:t>9. </a:t>
              </a:r>
              <a:r>
                <a:rPr lang="en-US" sz="1200" b="1" dirty="0">
                  <a:solidFill>
                    <a:srgbClr val="FFFFFF"/>
                  </a:solidFill>
                </a:rPr>
                <a:t>Write lesson plan for each day of unit.</a:t>
              </a:r>
            </a:p>
          </p:txBody>
        </p:sp>
        <p:sp>
          <p:nvSpPr>
            <p:cNvPr id="76" name="Circular Arrow 75"/>
            <p:cNvSpPr/>
            <p:nvPr/>
          </p:nvSpPr>
          <p:spPr>
            <a:xfrm>
              <a:off x="2106746" y="898891"/>
              <a:ext cx="4758469" cy="4759713"/>
            </a:xfrm>
            <a:prstGeom prst="circularArrow">
              <a:avLst>
                <a:gd name="adj1" fmla="val 2943"/>
                <a:gd name="adj2" fmla="val 180117"/>
                <a:gd name="adj3" fmla="val 6539386"/>
                <a:gd name="adj4" fmla="val 5956571"/>
                <a:gd name="adj5" fmla="val 3433"/>
              </a:avLst>
            </a:prstGeom>
            <a:solidFill>
              <a:srgbClr val="FFA04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7" name="Freeform 76"/>
            <p:cNvSpPr/>
            <p:nvPr/>
          </p:nvSpPr>
          <p:spPr>
            <a:xfrm>
              <a:off x="2198846" y="4625888"/>
              <a:ext cx="1968198" cy="717369"/>
            </a:xfrm>
            <a:custGeom>
              <a:avLst/>
              <a:gdLst>
                <a:gd name="connsiteX0" fmla="*/ 0 w 1968034"/>
                <a:gd name="connsiteY0" fmla="*/ 0 h 718281"/>
                <a:gd name="connsiteX1" fmla="*/ 1968034 w 1968034"/>
                <a:gd name="connsiteY1" fmla="*/ 0 h 718281"/>
                <a:gd name="connsiteX2" fmla="*/ 1968034 w 1968034"/>
                <a:gd name="connsiteY2" fmla="*/ 718281 h 718281"/>
                <a:gd name="connsiteX3" fmla="*/ 0 w 1968034"/>
                <a:gd name="connsiteY3" fmla="*/ 718281 h 718281"/>
                <a:gd name="connsiteX4" fmla="*/ 0 w 1968034"/>
                <a:gd name="connsiteY4" fmla="*/ 0 h 7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034" h="718281">
                  <a:moveTo>
                    <a:pt x="0" y="0"/>
                  </a:moveTo>
                  <a:lnTo>
                    <a:pt x="1968034" y="0"/>
                  </a:lnTo>
                  <a:lnTo>
                    <a:pt x="1968034" y="718281"/>
                  </a:lnTo>
                  <a:lnTo>
                    <a:pt x="0" y="718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860" tIns="22860" rIns="22860" bIns="22860" spcCol="1270" anchor="ctr"/>
            <a:lstStyle/>
            <a:p>
              <a:pPr algn="ctr" defTabSz="800100" eaLnBrk="1" fontAlgn="auto" hangingPunct="1">
                <a:lnSpc>
                  <a:spcPct val="90000"/>
                </a:lnSpc>
                <a:spcAft>
                  <a:spcPct val="35000"/>
                </a:spcAft>
                <a:defRPr/>
              </a:pPr>
              <a:r>
                <a:rPr lang="en-US" sz="1200" b="1" dirty="0">
                  <a:solidFill>
                    <a:srgbClr val="CCFF66"/>
                  </a:solidFill>
                </a:rPr>
                <a:t>1. </a:t>
              </a:r>
              <a:r>
                <a:rPr lang="en-US" sz="1200" b="1" dirty="0">
                  <a:solidFill>
                    <a:srgbClr val="FFFFFF"/>
                  </a:solidFill>
                </a:rPr>
                <a:t>Determine health topic</a:t>
              </a:r>
              <a:r>
                <a:rPr lang="en-US" sz="1200" b="1" dirty="0" smtClean="0">
                  <a:solidFill>
                    <a:srgbClr val="FFFFFF"/>
                  </a:solidFill>
                </a:rPr>
                <a:t>, data, </a:t>
              </a:r>
              <a:r>
                <a:rPr lang="en-US" sz="1200" b="1" dirty="0">
                  <a:solidFill>
                    <a:srgbClr val="FFFFFF"/>
                  </a:solidFill>
                </a:rPr>
                <a:t>grade, time.</a:t>
              </a:r>
            </a:p>
          </p:txBody>
        </p:sp>
        <p:sp>
          <p:nvSpPr>
            <p:cNvPr id="78" name="Circular Arrow 77"/>
            <p:cNvSpPr/>
            <p:nvPr/>
          </p:nvSpPr>
          <p:spPr>
            <a:xfrm>
              <a:off x="2234663" y="898891"/>
              <a:ext cx="4760174" cy="4759713"/>
            </a:xfrm>
            <a:prstGeom prst="circularArrow">
              <a:avLst>
                <a:gd name="adj1" fmla="val 2943"/>
                <a:gd name="adj2" fmla="val 180117"/>
                <a:gd name="adj3" fmla="val 9446108"/>
                <a:gd name="adj4" fmla="val 8566913"/>
                <a:gd name="adj5" fmla="val 3433"/>
              </a:avLst>
            </a:prstGeom>
            <a:solidFill>
              <a:srgbClr val="FFA04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9" name="Freeform 78"/>
            <p:cNvSpPr/>
            <p:nvPr/>
          </p:nvSpPr>
          <p:spPr>
            <a:xfrm>
              <a:off x="1770754" y="3377409"/>
              <a:ext cx="1299625" cy="717368"/>
            </a:xfrm>
            <a:custGeom>
              <a:avLst/>
              <a:gdLst>
                <a:gd name="connsiteX0" fmla="*/ 0 w 1299838"/>
                <a:gd name="connsiteY0" fmla="*/ 0 h 718281"/>
                <a:gd name="connsiteX1" fmla="*/ 1299838 w 1299838"/>
                <a:gd name="connsiteY1" fmla="*/ 0 h 718281"/>
                <a:gd name="connsiteX2" fmla="*/ 1299838 w 1299838"/>
                <a:gd name="connsiteY2" fmla="*/ 718281 h 718281"/>
                <a:gd name="connsiteX3" fmla="*/ 0 w 1299838"/>
                <a:gd name="connsiteY3" fmla="*/ 718281 h 718281"/>
                <a:gd name="connsiteX4" fmla="*/ 0 w 1299838"/>
                <a:gd name="connsiteY4" fmla="*/ 0 h 7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838" h="718281">
                  <a:moveTo>
                    <a:pt x="0" y="0"/>
                  </a:moveTo>
                  <a:lnTo>
                    <a:pt x="1299838" y="0"/>
                  </a:lnTo>
                  <a:lnTo>
                    <a:pt x="1299838" y="718281"/>
                  </a:lnTo>
                  <a:lnTo>
                    <a:pt x="0" y="718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860" tIns="22860" rIns="22860" bIns="22860" spcCol="1270" anchor="ctr"/>
            <a:lstStyle/>
            <a:p>
              <a:pPr algn="ctr" defTabSz="800100" eaLnBrk="1" fontAlgn="auto" hangingPunct="1">
                <a:lnSpc>
                  <a:spcPct val="90000"/>
                </a:lnSpc>
                <a:spcAft>
                  <a:spcPct val="35000"/>
                </a:spcAft>
                <a:defRPr/>
              </a:pPr>
              <a:r>
                <a:rPr lang="en-US" sz="1200" b="1" dirty="0">
                  <a:solidFill>
                    <a:srgbClr val="CCFF66"/>
                  </a:solidFill>
                </a:rPr>
                <a:t>2. </a:t>
              </a:r>
              <a:r>
                <a:rPr lang="en-US" sz="1200" b="1" dirty="0">
                  <a:solidFill>
                    <a:srgbClr val="FFFFFF"/>
                  </a:solidFill>
                </a:rPr>
                <a:t>Determine HBOs.</a:t>
              </a:r>
            </a:p>
          </p:txBody>
        </p:sp>
        <p:sp>
          <p:nvSpPr>
            <p:cNvPr id="80" name="Circular Arrow 79"/>
            <p:cNvSpPr/>
            <p:nvPr/>
          </p:nvSpPr>
          <p:spPr>
            <a:xfrm>
              <a:off x="2234663" y="1018759"/>
              <a:ext cx="4760174" cy="4759714"/>
            </a:xfrm>
            <a:prstGeom prst="circularArrow">
              <a:avLst>
                <a:gd name="adj1" fmla="val 2943"/>
                <a:gd name="adj2" fmla="val 180117"/>
                <a:gd name="adj3" fmla="val 11808133"/>
                <a:gd name="adj4" fmla="val 10757183"/>
                <a:gd name="adj5" fmla="val 3433"/>
              </a:avLst>
            </a:prstGeom>
            <a:solidFill>
              <a:srgbClr val="FFA04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1" name="Freeform 80"/>
            <p:cNvSpPr/>
            <p:nvPr/>
          </p:nvSpPr>
          <p:spPr>
            <a:xfrm>
              <a:off x="1600200" y="1804361"/>
              <a:ext cx="1905093" cy="719213"/>
            </a:xfrm>
            <a:custGeom>
              <a:avLst/>
              <a:gdLst>
                <a:gd name="connsiteX0" fmla="*/ 0 w 1638982"/>
                <a:gd name="connsiteY0" fmla="*/ 0 h 718281"/>
                <a:gd name="connsiteX1" fmla="*/ 1638982 w 1638982"/>
                <a:gd name="connsiteY1" fmla="*/ 0 h 718281"/>
                <a:gd name="connsiteX2" fmla="*/ 1638982 w 1638982"/>
                <a:gd name="connsiteY2" fmla="*/ 718281 h 718281"/>
                <a:gd name="connsiteX3" fmla="*/ 0 w 1638982"/>
                <a:gd name="connsiteY3" fmla="*/ 718281 h 718281"/>
                <a:gd name="connsiteX4" fmla="*/ 0 w 1638982"/>
                <a:gd name="connsiteY4" fmla="*/ 0 h 7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982" h="718281">
                  <a:moveTo>
                    <a:pt x="0" y="0"/>
                  </a:moveTo>
                  <a:lnTo>
                    <a:pt x="1638982" y="0"/>
                  </a:lnTo>
                  <a:lnTo>
                    <a:pt x="1638982" y="718281"/>
                  </a:lnTo>
                  <a:lnTo>
                    <a:pt x="0" y="718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860" tIns="22860" rIns="22860" bIns="22860" spcCol="1270" anchor="ctr"/>
            <a:lstStyle/>
            <a:p>
              <a:pPr algn="ctr" defTabSz="800100" eaLnBrk="1" fontAlgn="auto" hangingPunct="1">
                <a:lnSpc>
                  <a:spcPct val="90000"/>
                </a:lnSpc>
                <a:spcAft>
                  <a:spcPct val="35000"/>
                </a:spcAft>
                <a:defRPr/>
              </a:pPr>
              <a:r>
                <a:rPr lang="en-US" sz="1200" b="1" dirty="0">
                  <a:solidFill>
                    <a:srgbClr val="CCFF66"/>
                  </a:solidFill>
                </a:rPr>
                <a:t>3. </a:t>
              </a:r>
              <a:r>
                <a:rPr lang="en-US" sz="1200" b="1" dirty="0">
                  <a:solidFill>
                    <a:srgbClr val="FFFFFF"/>
                  </a:solidFill>
                </a:rPr>
                <a:t>Determine knowledge expectations aligned with HBOs.</a:t>
              </a:r>
            </a:p>
          </p:txBody>
        </p:sp>
        <p:sp>
          <p:nvSpPr>
            <p:cNvPr id="82" name="Circular Arrow 81"/>
            <p:cNvSpPr/>
            <p:nvPr/>
          </p:nvSpPr>
          <p:spPr>
            <a:xfrm>
              <a:off x="2188612" y="928397"/>
              <a:ext cx="4758469" cy="4759713"/>
            </a:xfrm>
            <a:prstGeom prst="circularArrow">
              <a:avLst>
                <a:gd name="adj1" fmla="val 2943"/>
                <a:gd name="adj2" fmla="val 180117"/>
                <a:gd name="adj3" fmla="val 13687284"/>
                <a:gd name="adj4" fmla="val 13283458"/>
                <a:gd name="adj5" fmla="val 3433"/>
              </a:avLst>
            </a:prstGeom>
            <a:solidFill>
              <a:srgbClr val="FFA04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3" name="Freeform 82"/>
            <p:cNvSpPr/>
            <p:nvPr/>
          </p:nvSpPr>
          <p:spPr>
            <a:xfrm>
              <a:off x="3200001" y="1033513"/>
              <a:ext cx="1304741" cy="719213"/>
            </a:xfrm>
            <a:custGeom>
              <a:avLst/>
              <a:gdLst>
                <a:gd name="connsiteX0" fmla="*/ 0 w 1305139"/>
                <a:gd name="connsiteY0" fmla="*/ 0 h 718281"/>
                <a:gd name="connsiteX1" fmla="*/ 1305139 w 1305139"/>
                <a:gd name="connsiteY1" fmla="*/ 0 h 718281"/>
                <a:gd name="connsiteX2" fmla="*/ 1305139 w 1305139"/>
                <a:gd name="connsiteY2" fmla="*/ 718281 h 718281"/>
                <a:gd name="connsiteX3" fmla="*/ 0 w 1305139"/>
                <a:gd name="connsiteY3" fmla="*/ 718281 h 718281"/>
                <a:gd name="connsiteX4" fmla="*/ 0 w 1305139"/>
                <a:gd name="connsiteY4" fmla="*/ 0 h 71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139" h="718281">
                  <a:moveTo>
                    <a:pt x="0" y="0"/>
                  </a:moveTo>
                  <a:lnTo>
                    <a:pt x="1305139" y="0"/>
                  </a:lnTo>
                  <a:lnTo>
                    <a:pt x="1305139" y="718281"/>
                  </a:lnTo>
                  <a:lnTo>
                    <a:pt x="0" y="7182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860" tIns="22860" rIns="22860" bIns="22860" spcCol="1270" anchor="ctr"/>
            <a:lstStyle/>
            <a:p>
              <a:pPr algn="ctr" defTabSz="800100" eaLnBrk="1" fontAlgn="auto" hangingPunct="1">
                <a:lnSpc>
                  <a:spcPct val="90000"/>
                </a:lnSpc>
                <a:spcAft>
                  <a:spcPct val="35000"/>
                </a:spcAft>
                <a:defRPr/>
              </a:pPr>
              <a:r>
                <a:rPr lang="en-US" sz="1200" b="1" dirty="0">
                  <a:solidFill>
                    <a:srgbClr val="CCFF66"/>
                  </a:solidFill>
                </a:rPr>
                <a:t>4. </a:t>
              </a:r>
              <a:r>
                <a:rPr lang="en-US" sz="1200" b="1" dirty="0">
                  <a:solidFill>
                    <a:srgbClr val="FFFFFF"/>
                  </a:solidFill>
                </a:rPr>
                <a:t>Determine skills and skill expectations aligned with HBOs.</a:t>
              </a:r>
            </a:p>
          </p:txBody>
        </p:sp>
        <p:sp>
          <p:nvSpPr>
            <p:cNvPr id="84" name="Circular Arrow 83"/>
            <p:cNvSpPr/>
            <p:nvPr/>
          </p:nvSpPr>
          <p:spPr>
            <a:xfrm>
              <a:off x="2070930" y="900735"/>
              <a:ext cx="4760174" cy="4759714"/>
            </a:xfrm>
            <a:prstGeom prst="circularArrow">
              <a:avLst>
                <a:gd name="adj1" fmla="val 2943"/>
                <a:gd name="adj2" fmla="val 180117"/>
                <a:gd name="adj3" fmla="val 16635742"/>
                <a:gd name="adj4" fmla="val 16284827"/>
                <a:gd name="adj5" fmla="val 3433"/>
              </a:avLst>
            </a:prstGeom>
            <a:solidFill>
              <a:srgbClr val="FFA04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Tree>
    <p:extLst>
      <p:ext uri="{BB962C8B-B14F-4D97-AF65-F5344CB8AC3E}">
        <p14:creationId xmlns:p14="http://schemas.microsoft.com/office/powerpoint/2010/main" val="7926277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0937" y="-254000"/>
            <a:ext cx="6674852" cy="7771850"/>
          </a:xfrm>
          <a:prstGeom prst="rect">
            <a:avLst/>
          </a:prstGeom>
        </p:spPr>
      </p:pic>
    </p:spTree>
    <p:extLst>
      <p:ext uri="{BB962C8B-B14F-4D97-AF65-F5344CB8AC3E}">
        <p14:creationId xmlns:p14="http://schemas.microsoft.com/office/powerpoint/2010/main" val="2951718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1BD7323-49BF-4C97-8773-5EC64C492009}" type="slidenum">
              <a:rPr lang="en-US" smtClean="0"/>
              <a:pPr/>
              <a:t>2</a:t>
            </a:fld>
            <a:endParaRPr lang="en-US"/>
          </a:p>
        </p:txBody>
      </p:sp>
      <p:pic>
        <p:nvPicPr>
          <p:cNvPr id="4" name="Picture 3"/>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833325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1BD7323-49BF-4C97-8773-5EC64C492009}" type="slidenum">
              <a:rPr lang="en-US" smtClean="0"/>
              <a:pPr/>
              <a:t>3</a:t>
            </a:fld>
            <a:endParaRPr lang="en-US"/>
          </a:p>
        </p:txBody>
      </p:sp>
      <p:pic>
        <p:nvPicPr>
          <p:cNvPr id="4" name="Picture 3"/>
          <p:cNvPicPr>
            <a:picLocks noChangeAspect="1"/>
          </p:cNvPicPr>
          <p:nvPr/>
        </p:nvPicPr>
        <p:blipFill>
          <a:blip r:embed="rId2"/>
          <a:stretch>
            <a:fillRect/>
          </a:stretch>
        </p:blipFill>
        <p:spPr>
          <a:xfrm>
            <a:off x="0" y="762000"/>
            <a:ext cx="9144000" cy="5334000"/>
          </a:xfrm>
          <a:prstGeom prst="rect">
            <a:avLst/>
          </a:prstGeom>
        </p:spPr>
      </p:pic>
    </p:spTree>
    <p:extLst>
      <p:ext uri="{BB962C8B-B14F-4D97-AF65-F5344CB8AC3E}">
        <p14:creationId xmlns:p14="http://schemas.microsoft.com/office/powerpoint/2010/main" val="21470791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1BD7323-49BF-4C97-8773-5EC64C492009}" type="slidenum">
              <a:rPr lang="en-US" smtClean="0"/>
              <a:pPr/>
              <a:t>4</a:t>
            </a:fld>
            <a:endParaRPr lang="en-US"/>
          </a:p>
        </p:txBody>
      </p:sp>
      <p:pic>
        <p:nvPicPr>
          <p:cNvPr id="4" name="Picture 3"/>
          <p:cNvPicPr>
            <a:picLocks noChangeAspect="1"/>
          </p:cNvPicPr>
          <p:nvPr/>
        </p:nvPicPr>
        <p:blipFill>
          <a:blip r:embed="rId2"/>
          <a:stretch>
            <a:fillRect/>
          </a:stretch>
        </p:blipFill>
        <p:spPr>
          <a:xfrm>
            <a:off x="0" y="850900"/>
            <a:ext cx="9144000" cy="5145578"/>
          </a:xfrm>
          <a:prstGeom prst="rect">
            <a:avLst/>
          </a:prstGeom>
        </p:spPr>
      </p:pic>
    </p:spTree>
    <p:extLst>
      <p:ext uri="{BB962C8B-B14F-4D97-AF65-F5344CB8AC3E}">
        <p14:creationId xmlns:p14="http://schemas.microsoft.com/office/powerpoint/2010/main" val="30343005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eft Arrow 10"/>
          <p:cNvSpPr/>
          <p:nvPr/>
        </p:nvSpPr>
        <p:spPr>
          <a:xfrm>
            <a:off x="3295743" y="2090820"/>
            <a:ext cx="3187940" cy="946217"/>
          </a:xfrm>
          <a:prstGeom prst="lef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Left Arrow 2"/>
          <p:cNvSpPr/>
          <p:nvPr/>
        </p:nvSpPr>
        <p:spPr>
          <a:xfrm>
            <a:off x="3789053" y="992203"/>
            <a:ext cx="3187940" cy="946217"/>
          </a:xfrm>
          <a:prstGeom prst="lef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4000" b="1" dirty="0" smtClean="0"/>
              <a:t>Health Literacy</a:t>
            </a:r>
            <a:endParaRPr lang="en-US" sz="4000" b="1" dirty="0"/>
          </a:p>
        </p:txBody>
      </p:sp>
      <p:sp>
        <p:nvSpPr>
          <p:cNvPr id="2" name="Slide Number Placeholder 1"/>
          <p:cNvSpPr>
            <a:spLocks noGrp="1"/>
          </p:cNvSpPr>
          <p:nvPr>
            <p:ph type="sldNum" sz="quarter" idx="10"/>
          </p:nvPr>
        </p:nvSpPr>
        <p:spPr/>
        <p:txBody>
          <a:bodyPr/>
          <a:lstStyle/>
          <a:p>
            <a:fld id="{91BD7323-49BF-4C97-8773-5EC64C492009}" type="slidenum">
              <a:rPr lang="en-US" smtClean="0">
                <a:solidFill>
                  <a:prstClr val="white"/>
                </a:solidFill>
              </a:rPr>
              <a:pPr/>
              <a:t>5</a:t>
            </a:fld>
            <a:endParaRPr lang="en-US">
              <a:solidFill>
                <a:prstClr val="white"/>
              </a:solidFill>
            </a:endParaRPr>
          </a:p>
        </p:txBody>
      </p:sp>
      <p:sp>
        <p:nvSpPr>
          <p:cNvPr id="8" name="Content Placeholder 7"/>
          <p:cNvSpPr>
            <a:spLocks noGrp="1"/>
          </p:cNvSpPr>
          <p:nvPr>
            <p:ph sz="half" idx="1"/>
          </p:nvPr>
        </p:nvSpPr>
        <p:spPr>
          <a:xfrm>
            <a:off x="299747" y="1310306"/>
            <a:ext cx="3223260" cy="5364470"/>
          </a:xfrm>
        </p:spPr>
        <p:txBody>
          <a:bodyPr>
            <a:normAutofit fontScale="62500" lnSpcReduction="20000"/>
          </a:bodyPr>
          <a:lstStyle/>
          <a:p>
            <a:r>
              <a:rPr lang="en-US" dirty="0">
                <a:solidFill>
                  <a:schemeClr val="tx1"/>
                </a:solidFill>
              </a:rPr>
              <a:t>Is it good or bad?</a:t>
            </a:r>
          </a:p>
          <a:p>
            <a:endParaRPr lang="en-US" dirty="0">
              <a:solidFill>
                <a:schemeClr val="tx1"/>
              </a:solidFill>
            </a:endParaRPr>
          </a:p>
          <a:p>
            <a:r>
              <a:rPr lang="en-US" dirty="0" smtClean="0">
                <a:solidFill>
                  <a:schemeClr val="tx1"/>
                </a:solidFill>
              </a:rPr>
              <a:t>Positive </a:t>
            </a:r>
            <a:r>
              <a:rPr lang="en-US" dirty="0">
                <a:solidFill>
                  <a:schemeClr val="tx1"/>
                </a:solidFill>
              </a:rPr>
              <a:t>and negative influences of media, peers, family, self?</a:t>
            </a:r>
          </a:p>
          <a:p>
            <a:endParaRPr lang="en-US" dirty="0" smtClean="0">
              <a:solidFill>
                <a:schemeClr val="tx1"/>
              </a:solidFill>
            </a:endParaRPr>
          </a:p>
          <a:p>
            <a:r>
              <a:rPr lang="en-US" dirty="0" smtClean="0">
                <a:solidFill>
                  <a:schemeClr val="tx1"/>
                </a:solidFill>
              </a:rPr>
              <a:t>Go365</a:t>
            </a:r>
            <a:r>
              <a:rPr lang="en-US" dirty="0">
                <a:solidFill>
                  <a:schemeClr val="tx1"/>
                </a:solidFill>
              </a:rPr>
              <a:t>, KEHP, quit lines, how to help a friend</a:t>
            </a:r>
            <a:r>
              <a:rPr lang="en-US" dirty="0" smtClean="0">
                <a:solidFill>
                  <a:schemeClr val="tx1"/>
                </a:solidFill>
              </a:rPr>
              <a:t>?</a:t>
            </a:r>
            <a:endParaRPr lang="en-US" dirty="0">
              <a:solidFill>
                <a:schemeClr val="tx1"/>
              </a:solidFill>
            </a:endParaRPr>
          </a:p>
          <a:p>
            <a:endParaRPr lang="en-US" dirty="0" smtClean="0">
              <a:solidFill>
                <a:schemeClr val="tx1"/>
              </a:solidFill>
            </a:endParaRPr>
          </a:p>
          <a:p>
            <a:r>
              <a:rPr lang="en-US" dirty="0" smtClean="0">
                <a:solidFill>
                  <a:schemeClr val="tx1"/>
                </a:solidFill>
              </a:rPr>
              <a:t>Refusal </a:t>
            </a:r>
            <a:r>
              <a:rPr lang="en-US" dirty="0">
                <a:solidFill>
                  <a:schemeClr val="tx1"/>
                </a:solidFill>
              </a:rPr>
              <a:t>skills, negotiation skills?</a:t>
            </a:r>
          </a:p>
          <a:p>
            <a:endParaRPr lang="en-US" dirty="0" smtClean="0">
              <a:solidFill>
                <a:schemeClr val="tx1"/>
              </a:solidFill>
            </a:endParaRPr>
          </a:p>
          <a:p>
            <a:r>
              <a:rPr lang="en-US" dirty="0" smtClean="0">
                <a:solidFill>
                  <a:schemeClr val="tx1"/>
                </a:solidFill>
              </a:rPr>
              <a:t>Advocating </a:t>
            </a:r>
            <a:r>
              <a:rPr lang="en-US" dirty="0">
                <a:solidFill>
                  <a:schemeClr val="tx1"/>
                </a:solidFill>
              </a:rPr>
              <a:t>for your own health and the health of others?</a:t>
            </a:r>
          </a:p>
          <a:p>
            <a:endParaRPr lang="en-US" dirty="0"/>
          </a:p>
        </p:txBody>
      </p:sp>
      <p:sp>
        <p:nvSpPr>
          <p:cNvPr id="4" name="Rectangle 3"/>
          <p:cNvSpPr/>
          <p:nvPr/>
        </p:nvSpPr>
        <p:spPr>
          <a:xfrm>
            <a:off x="4208884" y="1183394"/>
            <a:ext cx="2274799" cy="461665"/>
          </a:xfrm>
          <a:prstGeom prst="rect">
            <a:avLst/>
          </a:prstGeom>
        </p:spPr>
        <p:txBody>
          <a:bodyPr wrap="square">
            <a:spAutoFit/>
          </a:bodyPr>
          <a:lstStyle/>
          <a:p>
            <a:r>
              <a:rPr lang="en-US" sz="2400" dirty="0"/>
              <a:t>Core Concepts</a:t>
            </a:r>
          </a:p>
        </p:txBody>
      </p:sp>
      <p:sp>
        <p:nvSpPr>
          <p:cNvPr id="5" name="Rectangle 4"/>
          <p:cNvSpPr/>
          <p:nvPr/>
        </p:nvSpPr>
        <p:spPr>
          <a:xfrm>
            <a:off x="3789053" y="2364959"/>
            <a:ext cx="2437812" cy="400110"/>
          </a:xfrm>
          <a:prstGeom prst="rect">
            <a:avLst/>
          </a:prstGeom>
        </p:spPr>
        <p:txBody>
          <a:bodyPr wrap="none">
            <a:spAutoFit/>
          </a:bodyPr>
          <a:lstStyle/>
          <a:p>
            <a:r>
              <a:rPr lang="en-US" sz="2000" dirty="0"/>
              <a:t>Analyzing influences</a:t>
            </a:r>
          </a:p>
        </p:txBody>
      </p:sp>
      <p:sp>
        <p:nvSpPr>
          <p:cNvPr id="10" name="Left Arrow 9"/>
          <p:cNvSpPr/>
          <p:nvPr/>
        </p:nvSpPr>
        <p:spPr>
          <a:xfrm>
            <a:off x="3789053" y="3138638"/>
            <a:ext cx="3187940" cy="946217"/>
          </a:xfrm>
          <a:prstGeom prst="lef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3295743" y="4283508"/>
            <a:ext cx="3187940" cy="946217"/>
          </a:xfrm>
          <a:prstGeom prst="lef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3789053" y="5518750"/>
            <a:ext cx="3187940" cy="946217"/>
          </a:xfrm>
          <a:prstGeom prst="lef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208884" y="3429000"/>
            <a:ext cx="2637937" cy="400110"/>
          </a:xfrm>
          <a:prstGeom prst="rect">
            <a:avLst/>
          </a:prstGeom>
        </p:spPr>
        <p:txBody>
          <a:bodyPr wrap="none">
            <a:spAutoFit/>
          </a:bodyPr>
          <a:lstStyle/>
          <a:p>
            <a:r>
              <a:rPr lang="en-US" sz="2000" dirty="0" smtClean="0"/>
              <a:t>Accessing information</a:t>
            </a:r>
            <a:endParaRPr lang="en-US" sz="2000" dirty="0"/>
          </a:p>
        </p:txBody>
      </p:sp>
      <p:sp>
        <p:nvSpPr>
          <p:cNvPr id="15" name="Rectangle 14"/>
          <p:cNvSpPr/>
          <p:nvPr/>
        </p:nvSpPr>
        <p:spPr>
          <a:xfrm>
            <a:off x="3381827" y="4567807"/>
            <a:ext cx="3101856" cy="369332"/>
          </a:xfrm>
          <a:prstGeom prst="rect">
            <a:avLst/>
          </a:prstGeom>
        </p:spPr>
        <p:txBody>
          <a:bodyPr wrap="none">
            <a:spAutoFit/>
          </a:bodyPr>
          <a:lstStyle/>
          <a:p>
            <a:r>
              <a:rPr lang="en-US" dirty="0"/>
              <a:t>Interpersonal communication</a:t>
            </a:r>
          </a:p>
        </p:txBody>
      </p:sp>
      <p:sp>
        <p:nvSpPr>
          <p:cNvPr id="17" name="Rectangle 16"/>
          <p:cNvSpPr/>
          <p:nvPr/>
        </p:nvSpPr>
        <p:spPr>
          <a:xfrm>
            <a:off x="4446335" y="5837808"/>
            <a:ext cx="1441420" cy="461665"/>
          </a:xfrm>
          <a:prstGeom prst="rect">
            <a:avLst/>
          </a:prstGeom>
        </p:spPr>
        <p:txBody>
          <a:bodyPr wrap="none">
            <a:spAutoFit/>
          </a:bodyPr>
          <a:lstStyle/>
          <a:p>
            <a:r>
              <a:rPr lang="en-US" sz="2400" dirty="0"/>
              <a:t>Advocacy</a:t>
            </a:r>
            <a:r>
              <a:rPr lang="en-US" dirty="0"/>
              <a:t> </a:t>
            </a:r>
          </a:p>
        </p:txBody>
      </p:sp>
    </p:spTree>
    <p:extLst>
      <p:ext uri="{BB962C8B-B14F-4D97-AF65-F5344CB8AC3E}">
        <p14:creationId xmlns:p14="http://schemas.microsoft.com/office/powerpoint/2010/main" val="74194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linds(horizontal)">
                                      <p:cBhvr>
                                        <p:cTn id="37" dur="500"/>
                                        <p:tgtEl>
                                          <p:spTgt spid="3"/>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linds(horizontal)">
                                      <p:cBhvr>
                                        <p:cTn id="51" dur="500"/>
                                        <p:tgtEl>
                                          <p:spTgt spid="10"/>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linds(horizontal)">
                                      <p:cBhvr>
                                        <p:cTn id="58" dur="500"/>
                                        <p:tgtEl>
                                          <p:spTgt spid="12"/>
                                        </p:tgtEl>
                                      </p:cBhvr>
                                    </p:animEffect>
                                  </p:childTnLst>
                                </p:cTn>
                              </p:par>
                              <p:par>
                                <p:cTn id="59" presetID="1" presetClass="entr" presetSubtype="0" fill="hold" nodeType="withEffect">
                                  <p:stCondLst>
                                    <p:cond delay="0"/>
                                  </p:stCondLst>
                                  <p:childTnLst>
                                    <p:set>
                                      <p:cBhvr>
                                        <p:cTn id="6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linds(horizontal)">
                                      <p:cBhvr>
                                        <p:cTn id="65" dur="500"/>
                                        <p:tgtEl>
                                          <p:spTgt spid="13"/>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4" grpId="0"/>
      <p:bldP spid="5" grpId="0"/>
      <p:bldP spid="10" grpId="0" animBg="1"/>
      <p:bldP spid="12" grpId="0" animBg="1"/>
      <p:bldP spid="13" grpId="0" animBg="1"/>
      <p:bldP spid="1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1BD7323-49BF-4C97-8773-5EC64C492009}" type="slidenum">
              <a:rPr lang="en-US" smtClean="0">
                <a:solidFill>
                  <a:prstClr val="white"/>
                </a:solidFill>
              </a:rPr>
              <a:pPr/>
              <a:t>6</a:t>
            </a:fld>
            <a:endParaRPr lang="en-US">
              <a:solidFill>
                <a:prstClr val="white"/>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624"/>
            <a:ext cx="3924797" cy="44512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797" y="2451379"/>
            <a:ext cx="3401917" cy="3858272"/>
          </a:xfrm>
          <a:prstGeom prst="rect">
            <a:avLst/>
          </a:prstGeom>
        </p:spPr>
      </p:pic>
    </p:spTree>
    <p:extLst>
      <p:ext uri="{BB962C8B-B14F-4D97-AF65-F5344CB8AC3E}">
        <p14:creationId xmlns:p14="http://schemas.microsoft.com/office/powerpoint/2010/main" val="10681905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8960" y="657646"/>
            <a:ext cx="6498521" cy="775369"/>
          </a:xfrm>
        </p:spPr>
        <p:txBody>
          <a:bodyPr/>
          <a:lstStyle/>
          <a:p>
            <a:r>
              <a:rPr lang="en-US" sz="4000" b="1" dirty="0" smtClean="0"/>
              <a:t>Why Health Literacy?</a:t>
            </a:r>
            <a:endParaRPr lang="en-US" sz="4000" b="1" dirty="0"/>
          </a:p>
        </p:txBody>
      </p:sp>
      <p:sp>
        <p:nvSpPr>
          <p:cNvPr id="2" name="Slide Number Placeholder 1"/>
          <p:cNvSpPr>
            <a:spLocks noGrp="1"/>
          </p:cNvSpPr>
          <p:nvPr>
            <p:ph type="sldNum" sz="quarter" idx="4294967295"/>
          </p:nvPr>
        </p:nvSpPr>
        <p:spPr>
          <a:xfrm>
            <a:off x="8631238" y="6310313"/>
            <a:ext cx="512762" cy="365125"/>
          </a:xfrm>
        </p:spPr>
        <p:txBody>
          <a:bodyPr/>
          <a:lstStyle/>
          <a:p>
            <a:fld id="{91BD7323-49BF-4C97-8773-5EC64C492009}" type="slidenum">
              <a:rPr lang="en-US" smtClean="0">
                <a:solidFill>
                  <a:prstClr val="white"/>
                </a:solidFill>
              </a:rPr>
              <a:pPr/>
              <a:t>7</a:t>
            </a:fld>
            <a:endParaRPr lang="en-US">
              <a:solidFill>
                <a:prstClr val="white"/>
              </a:solidFill>
            </a:endParaRPr>
          </a:p>
        </p:txBody>
      </p:sp>
      <p:sp>
        <p:nvSpPr>
          <p:cNvPr id="3" name="Rectangle 2"/>
          <p:cNvSpPr/>
          <p:nvPr/>
        </p:nvSpPr>
        <p:spPr>
          <a:xfrm>
            <a:off x="688960" y="2111862"/>
            <a:ext cx="6724315" cy="3046988"/>
          </a:xfrm>
          <a:prstGeom prst="rect">
            <a:avLst/>
          </a:prstGeom>
        </p:spPr>
        <p:txBody>
          <a:bodyPr wrap="square">
            <a:spAutoFit/>
          </a:bodyPr>
          <a:lstStyle/>
          <a:p>
            <a:r>
              <a:rPr lang="en-US" sz="3200" dirty="0"/>
              <a:t>A health literate student is more likely to become a health literate adult by possessing the necessary skills to be a productive member of society and thus greater contributions to the work force. </a:t>
            </a:r>
          </a:p>
        </p:txBody>
      </p:sp>
    </p:spTree>
    <p:extLst>
      <p:ext uri="{BB962C8B-B14F-4D97-AF65-F5344CB8AC3E}">
        <p14:creationId xmlns:p14="http://schemas.microsoft.com/office/powerpoint/2010/main" val="25127995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bwMode="auto">
          <a:xfrm>
            <a:off x="259308" y="585658"/>
            <a:ext cx="6960358"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a:r>
              <a:rPr lang="en-US" sz="4000" b="1" dirty="0">
                <a:ea typeface="MingLiU_HKSCS-ExtB" panose="02020500000000000000" pitchFamily="18" charset="-120"/>
              </a:rPr>
              <a:t>Importance of a Health Education Curriculum</a:t>
            </a:r>
          </a:p>
        </p:txBody>
      </p:sp>
      <p:grpSp>
        <p:nvGrpSpPr>
          <p:cNvPr id="20483" name="Group 1"/>
          <p:cNvGrpSpPr>
            <a:grpSpLocks/>
          </p:cNvGrpSpPr>
          <p:nvPr/>
        </p:nvGrpSpPr>
        <p:grpSpPr bwMode="auto">
          <a:xfrm>
            <a:off x="508379" y="2656305"/>
            <a:ext cx="5943600" cy="2362200"/>
            <a:chOff x="1752600" y="3962400"/>
            <a:chExt cx="5943600" cy="2362200"/>
          </a:xfrm>
        </p:grpSpPr>
        <p:sp>
          <p:nvSpPr>
            <p:cNvPr id="10" name="Pentagon 9"/>
            <p:cNvSpPr/>
            <p:nvPr/>
          </p:nvSpPr>
          <p:spPr>
            <a:xfrm>
              <a:off x="1752600" y="3962400"/>
              <a:ext cx="1981200" cy="2362200"/>
            </a:xfrm>
            <a:prstGeom prst="homePlate">
              <a:avLst/>
            </a:prstGeom>
            <a:ln/>
          </p:spPr>
          <p:style>
            <a:lnRef idx="0">
              <a:schemeClr val="accent4"/>
            </a:lnRef>
            <a:fillRef idx="3">
              <a:schemeClr val="accent4"/>
            </a:fillRef>
            <a:effectRef idx="3">
              <a:schemeClr val="accent4"/>
            </a:effectRef>
            <a:fontRef idx="minor">
              <a:schemeClr val="lt1"/>
            </a:fontRef>
          </p:style>
          <p:txBody>
            <a:bodyPr anchor="ctr"/>
            <a:lstStyle/>
            <a:p>
              <a:pPr marL="61913" eaLnBrk="1" fontAlgn="auto" hangingPunct="1">
                <a:spcBef>
                  <a:spcPts val="0"/>
                </a:spcBef>
                <a:spcAft>
                  <a:spcPts val="0"/>
                </a:spcAft>
                <a:defRPr/>
              </a:pPr>
              <a:r>
                <a:rPr lang="en-US" b="1" dirty="0">
                  <a:solidFill>
                    <a:schemeClr val="tx1"/>
                  </a:solidFill>
                </a:rPr>
                <a:t>Utilize</a:t>
              </a:r>
            </a:p>
            <a:p>
              <a:pPr marL="61913" eaLnBrk="1" fontAlgn="auto" hangingPunct="1">
                <a:spcBef>
                  <a:spcPts val="0"/>
                </a:spcBef>
                <a:spcAft>
                  <a:spcPts val="0"/>
                </a:spcAft>
                <a:defRPr/>
              </a:pPr>
              <a:r>
                <a:rPr lang="en-US" b="1" dirty="0">
                  <a:solidFill>
                    <a:schemeClr val="tx1"/>
                  </a:solidFill>
                </a:rPr>
                <a:t>High Quality </a:t>
              </a:r>
            </a:p>
            <a:p>
              <a:pPr marL="61913" eaLnBrk="1" fontAlgn="auto" hangingPunct="1">
                <a:spcBef>
                  <a:spcPts val="0"/>
                </a:spcBef>
                <a:spcAft>
                  <a:spcPts val="0"/>
                </a:spcAft>
                <a:defRPr/>
              </a:pPr>
              <a:r>
                <a:rPr lang="en-US" b="1" dirty="0">
                  <a:solidFill>
                    <a:schemeClr val="tx1"/>
                  </a:solidFill>
                </a:rPr>
                <a:t>Health </a:t>
              </a:r>
            </a:p>
            <a:p>
              <a:pPr marL="61913" eaLnBrk="1" fontAlgn="auto" hangingPunct="1">
                <a:spcBef>
                  <a:spcPts val="0"/>
                </a:spcBef>
                <a:spcAft>
                  <a:spcPts val="0"/>
                </a:spcAft>
                <a:defRPr/>
              </a:pPr>
              <a:r>
                <a:rPr lang="en-US" b="1" dirty="0">
                  <a:solidFill>
                    <a:schemeClr val="tx1"/>
                  </a:solidFill>
                </a:rPr>
                <a:t>Education </a:t>
              </a:r>
            </a:p>
            <a:p>
              <a:pPr marL="61913" eaLnBrk="1" fontAlgn="auto" hangingPunct="1">
                <a:spcBef>
                  <a:spcPts val="0"/>
                </a:spcBef>
                <a:spcAft>
                  <a:spcPts val="0"/>
                </a:spcAft>
                <a:defRPr/>
              </a:pPr>
              <a:r>
                <a:rPr lang="en-US" b="1" dirty="0">
                  <a:solidFill>
                    <a:schemeClr val="tx1"/>
                  </a:solidFill>
                </a:rPr>
                <a:t>Curricula</a:t>
              </a:r>
            </a:p>
          </p:txBody>
        </p:sp>
        <p:sp>
          <p:nvSpPr>
            <p:cNvPr id="11" name="Pentagon 10"/>
            <p:cNvSpPr/>
            <p:nvPr/>
          </p:nvSpPr>
          <p:spPr>
            <a:xfrm>
              <a:off x="3733800" y="3962400"/>
              <a:ext cx="2133600" cy="2362200"/>
            </a:xfrm>
            <a:prstGeom prst="homePlate">
              <a:avLst/>
            </a:prstGeom>
            <a:ln/>
          </p:spPr>
          <p:style>
            <a:lnRef idx="0">
              <a:schemeClr val="accent4"/>
            </a:lnRef>
            <a:fillRef idx="3">
              <a:schemeClr val="accent4"/>
            </a:fillRef>
            <a:effectRef idx="3">
              <a:schemeClr val="accent4"/>
            </a:effectRef>
            <a:fontRef idx="minor">
              <a:schemeClr val="lt1"/>
            </a:fontRef>
          </p:style>
          <p:txBody>
            <a:bodyPr anchor="ctr"/>
            <a:lstStyle/>
            <a:p>
              <a:pPr marL="61913" eaLnBrk="1" fontAlgn="auto" hangingPunct="1">
                <a:spcBef>
                  <a:spcPts val="0"/>
                </a:spcBef>
                <a:spcAft>
                  <a:spcPts val="0"/>
                </a:spcAft>
                <a:defRPr/>
              </a:pPr>
              <a:r>
                <a:rPr lang="en-US" b="1" dirty="0">
                  <a:solidFill>
                    <a:schemeClr val="tx1"/>
                  </a:solidFill>
                  <a:latin typeface="+mj-lt"/>
                </a:rPr>
                <a:t>Implement</a:t>
              </a:r>
            </a:p>
            <a:p>
              <a:pPr marL="61913" eaLnBrk="1" fontAlgn="auto" hangingPunct="1">
                <a:spcBef>
                  <a:spcPts val="0"/>
                </a:spcBef>
                <a:spcAft>
                  <a:spcPts val="0"/>
                </a:spcAft>
                <a:defRPr/>
              </a:pPr>
              <a:r>
                <a:rPr lang="en-US" b="1" dirty="0">
                  <a:solidFill>
                    <a:schemeClr val="tx1"/>
                  </a:solidFill>
                  <a:latin typeface="+mj-lt"/>
                </a:rPr>
                <a:t>High Quality </a:t>
              </a:r>
            </a:p>
            <a:p>
              <a:pPr marL="61913" eaLnBrk="1" fontAlgn="auto" hangingPunct="1">
                <a:spcBef>
                  <a:spcPts val="0"/>
                </a:spcBef>
                <a:spcAft>
                  <a:spcPts val="0"/>
                </a:spcAft>
                <a:defRPr/>
              </a:pPr>
              <a:r>
                <a:rPr lang="en-US" b="1" dirty="0">
                  <a:solidFill>
                    <a:schemeClr val="tx1"/>
                  </a:solidFill>
                  <a:latin typeface="+mj-lt"/>
                </a:rPr>
                <a:t>Health </a:t>
              </a:r>
            </a:p>
            <a:p>
              <a:pPr marL="61913" eaLnBrk="1" fontAlgn="auto" hangingPunct="1">
                <a:spcBef>
                  <a:spcPts val="0"/>
                </a:spcBef>
                <a:spcAft>
                  <a:spcPts val="0"/>
                </a:spcAft>
                <a:defRPr/>
              </a:pPr>
              <a:r>
                <a:rPr lang="en-US" b="1" dirty="0">
                  <a:solidFill>
                    <a:schemeClr val="tx1"/>
                  </a:solidFill>
                  <a:latin typeface="+mj-lt"/>
                </a:rPr>
                <a:t>Education</a:t>
              </a:r>
            </a:p>
          </p:txBody>
        </p:sp>
        <p:sp>
          <p:nvSpPr>
            <p:cNvPr id="12" name="Rounded Rectangle 11"/>
            <p:cNvSpPr/>
            <p:nvPr/>
          </p:nvSpPr>
          <p:spPr>
            <a:xfrm>
              <a:off x="5943600" y="3962400"/>
              <a:ext cx="1752600" cy="2362200"/>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lang="en-US" sz="1900" b="1" dirty="0">
                  <a:solidFill>
                    <a:schemeClr val="tx1"/>
                  </a:solidFill>
                </a:rPr>
                <a:t>Reduce Health</a:t>
              </a:r>
            </a:p>
            <a:p>
              <a:pPr algn="ctr" eaLnBrk="1" fontAlgn="auto" hangingPunct="1">
                <a:spcBef>
                  <a:spcPts val="0"/>
                </a:spcBef>
                <a:spcAft>
                  <a:spcPts val="0"/>
                </a:spcAft>
                <a:defRPr/>
              </a:pPr>
              <a:r>
                <a:rPr lang="en-US" sz="1900" b="1" dirty="0">
                  <a:solidFill>
                    <a:schemeClr val="tx1"/>
                  </a:solidFill>
                </a:rPr>
                <a:t>Risk Factors/</a:t>
              </a:r>
            </a:p>
            <a:p>
              <a:pPr algn="ctr" eaLnBrk="1" fontAlgn="auto" hangingPunct="1">
                <a:spcBef>
                  <a:spcPts val="0"/>
                </a:spcBef>
                <a:spcAft>
                  <a:spcPts val="0"/>
                </a:spcAft>
                <a:defRPr/>
              </a:pPr>
              <a:r>
                <a:rPr lang="en-US" sz="1900" b="1" dirty="0">
                  <a:solidFill>
                    <a:schemeClr val="tx1"/>
                  </a:solidFill>
                </a:rPr>
                <a:t>Improve </a:t>
              </a:r>
            </a:p>
            <a:p>
              <a:pPr algn="ctr" eaLnBrk="1" fontAlgn="auto" hangingPunct="1">
                <a:spcBef>
                  <a:spcPts val="0"/>
                </a:spcBef>
                <a:spcAft>
                  <a:spcPts val="0"/>
                </a:spcAft>
                <a:defRPr/>
              </a:pPr>
              <a:r>
                <a:rPr lang="en-US" sz="1900" b="1" dirty="0">
                  <a:solidFill>
                    <a:schemeClr val="tx1"/>
                  </a:solidFill>
                </a:rPr>
                <a:t>Protective </a:t>
              </a:r>
            </a:p>
            <a:p>
              <a:pPr algn="ctr" eaLnBrk="1" fontAlgn="auto" hangingPunct="1">
                <a:spcBef>
                  <a:spcPts val="0"/>
                </a:spcBef>
                <a:spcAft>
                  <a:spcPts val="0"/>
                </a:spcAft>
                <a:defRPr/>
              </a:pPr>
              <a:r>
                <a:rPr lang="en-US" sz="1900" b="1" dirty="0">
                  <a:solidFill>
                    <a:schemeClr val="tx1"/>
                  </a:solidFill>
                </a:rPr>
                <a:t>Factors</a:t>
              </a:r>
            </a:p>
          </p:txBody>
        </p:sp>
      </p:grpSp>
    </p:spTree>
    <p:extLst>
      <p:ext uri="{BB962C8B-B14F-4D97-AF65-F5344CB8AC3E}">
        <p14:creationId xmlns:p14="http://schemas.microsoft.com/office/powerpoint/2010/main" val="509148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bwMode="auto">
          <a:xfrm>
            <a:off x="168321" y="404286"/>
            <a:ext cx="6851176"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a:r>
              <a:rPr lang="en-US" sz="4000" b="1" dirty="0"/>
              <a:t>Importance of </a:t>
            </a:r>
            <a:r>
              <a:rPr lang="en-US" sz="4000" b="1" dirty="0" smtClean="0"/>
              <a:t>a Health </a:t>
            </a:r>
            <a:r>
              <a:rPr lang="en-US" sz="4000" b="1" dirty="0"/>
              <a:t>Education Curriculum</a:t>
            </a:r>
          </a:p>
        </p:txBody>
      </p:sp>
      <p:sp>
        <p:nvSpPr>
          <p:cNvPr id="13" name="Pentagon 12"/>
          <p:cNvSpPr/>
          <p:nvPr/>
        </p:nvSpPr>
        <p:spPr>
          <a:xfrm>
            <a:off x="47528" y="2431277"/>
            <a:ext cx="2133600" cy="2362200"/>
          </a:xfrm>
          <a:prstGeom prst="homePlate">
            <a:avLst/>
          </a:prstGeom>
          <a:ln/>
        </p:spPr>
        <p:style>
          <a:lnRef idx="0">
            <a:schemeClr val="accent4"/>
          </a:lnRef>
          <a:fillRef idx="3">
            <a:schemeClr val="accent4"/>
          </a:fillRef>
          <a:effectRef idx="3">
            <a:schemeClr val="accent4"/>
          </a:effectRef>
          <a:fontRef idx="minor">
            <a:schemeClr val="lt1"/>
          </a:fontRef>
        </p:style>
        <p:txBody>
          <a:bodyPr anchor="ctr"/>
          <a:lstStyle/>
          <a:p>
            <a:pPr marL="61913" eaLnBrk="1" fontAlgn="auto" hangingPunct="1">
              <a:spcBef>
                <a:spcPts val="0"/>
              </a:spcBef>
              <a:spcAft>
                <a:spcPts val="0"/>
              </a:spcAft>
              <a:defRPr/>
            </a:pPr>
            <a:r>
              <a:rPr lang="en-US" b="1" dirty="0">
                <a:solidFill>
                  <a:srgbClr val="800000"/>
                </a:solidFill>
              </a:rPr>
              <a:t>Conduct </a:t>
            </a:r>
          </a:p>
          <a:p>
            <a:pPr marL="61913" eaLnBrk="1" fontAlgn="auto" hangingPunct="1">
              <a:spcBef>
                <a:spcPts val="0"/>
              </a:spcBef>
              <a:spcAft>
                <a:spcPts val="0"/>
              </a:spcAft>
              <a:defRPr/>
            </a:pPr>
            <a:r>
              <a:rPr lang="en-US" b="1" dirty="0">
                <a:solidFill>
                  <a:srgbClr val="800000"/>
                </a:solidFill>
              </a:rPr>
              <a:t>a thorough </a:t>
            </a:r>
          </a:p>
          <a:p>
            <a:pPr marL="61913" eaLnBrk="1" fontAlgn="auto" hangingPunct="1">
              <a:spcBef>
                <a:spcPts val="0"/>
              </a:spcBef>
              <a:spcAft>
                <a:spcPts val="0"/>
              </a:spcAft>
              <a:defRPr/>
            </a:pPr>
            <a:r>
              <a:rPr lang="en-US" b="1" dirty="0">
                <a:solidFill>
                  <a:srgbClr val="800000"/>
                </a:solidFill>
              </a:rPr>
              <a:t>and complete</a:t>
            </a:r>
          </a:p>
          <a:p>
            <a:pPr marL="61913" eaLnBrk="1" fontAlgn="auto" hangingPunct="1">
              <a:spcBef>
                <a:spcPts val="0"/>
              </a:spcBef>
              <a:spcAft>
                <a:spcPts val="0"/>
              </a:spcAft>
              <a:defRPr/>
            </a:pPr>
            <a:r>
              <a:rPr lang="en-US" b="1" dirty="0">
                <a:solidFill>
                  <a:srgbClr val="800000"/>
                </a:solidFill>
              </a:rPr>
              <a:t>curriculum</a:t>
            </a:r>
          </a:p>
          <a:p>
            <a:pPr marL="61913" eaLnBrk="1" fontAlgn="auto" hangingPunct="1">
              <a:spcBef>
                <a:spcPts val="0"/>
              </a:spcBef>
              <a:spcAft>
                <a:spcPts val="0"/>
              </a:spcAft>
              <a:defRPr/>
            </a:pPr>
            <a:r>
              <a:rPr lang="en-US" b="1" dirty="0">
                <a:solidFill>
                  <a:srgbClr val="800000"/>
                </a:solidFill>
              </a:rPr>
              <a:t>selection</a:t>
            </a:r>
          </a:p>
          <a:p>
            <a:pPr marL="61913" eaLnBrk="1" fontAlgn="auto" hangingPunct="1">
              <a:spcBef>
                <a:spcPts val="0"/>
              </a:spcBef>
              <a:spcAft>
                <a:spcPts val="0"/>
              </a:spcAft>
              <a:defRPr/>
            </a:pPr>
            <a:r>
              <a:rPr lang="en-US" b="1" dirty="0">
                <a:solidFill>
                  <a:srgbClr val="800000"/>
                </a:solidFill>
              </a:rPr>
              <a:t>process</a:t>
            </a:r>
          </a:p>
        </p:txBody>
      </p:sp>
      <p:grpSp>
        <p:nvGrpSpPr>
          <p:cNvPr id="8" name="Group 1"/>
          <p:cNvGrpSpPr>
            <a:grpSpLocks/>
          </p:cNvGrpSpPr>
          <p:nvPr/>
        </p:nvGrpSpPr>
        <p:grpSpPr bwMode="auto">
          <a:xfrm>
            <a:off x="2181128" y="2431277"/>
            <a:ext cx="5858300" cy="2362200"/>
            <a:chOff x="1752600" y="3962400"/>
            <a:chExt cx="5858300" cy="2362200"/>
          </a:xfrm>
        </p:grpSpPr>
        <p:sp>
          <p:nvSpPr>
            <p:cNvPr id="9" name="Pentagon 8"/>
            <p:cNvSpPr/>
            <p:nvPr/>
          </p:nvSpPr>
          <p:spPr>
            <a:xfrm>
              <a:off x="1752600" y="3962400"/>
              <a:ext cx="1981200" cy="2362200"/>
            </a:xfrm>
            <a:prstGeom prst="homePlate">
              <a:avLst/>
            </a:prstGeom>
            <a:ln/>
          </p:spPr>
          <p:style>
            <a:lnRef idx="0">
              <a:schemeClr val="accent4"/>
            </a:lnRef>
            <a:fillRef idx="3">
              <a:schemeClr val="accent4"/>
            </a:fillRef>
            <a:effectRef idx="3">
              <a:schemeClr val="accent4"/>
            </a:effectRef>
            <a:fontRef idx="minor">
              <a:schemeClr val="lt1"/>
            </a:fontRef>
          </p:style>
          <p:txBody>
            <a:bodyPr anchor="ctr"/>
            <a:lstStyle/>
            <a:p>
              <a:pPr marL="61913" eaLnBrk="1" fontAlgn="auto" hangingPunct="1">
                <a:spcBef>
                  <a:spcPts val="0"/>
                </a:spcBef>
                <a:spcAft>
                  <a:spcPts val="0"/>
                </a:spcAft>
                <a:defRPr/>
              </a:pPr>
              <a:r>
                <a:rPr lang="en-US" b="1" dirty="0">
                  <a:solidFill>
                    <a:schemeClr val="tx1"/>
                  </a:solidFill>
                </a:rPr>
                <a:t>Utilize</a:t>
              </a:r>
            </a:p>
            <a:p>
              <a:pPr marL="61913" eaLnBrk="1" fontAlgn="auto" hangingPunct="1">
                <a:spcBef>
                  <a:spcPts val="0"/>
                </a:spcBef>
                <a:spcAft>
                  <a:spcPts val="0"/>
                </a:spcAft>
                <a:defRPr/>
              </a:pPr>
              <a:r>
                <a:rPr lang="en-US" b="1" dirty="0">
                  <a:solidFill>
                    <a:schemeClr val="tx1"/>
                  </a:solidFill>
                </a:rPr>
                <a:t>High Quality </a:t>
              </a:r>
            </a:p>
            <a:p>
              <a:pPr marL="61913" eaLnBrk="1" fontAlgn="auto" hangingPunct="1">
                <a:spcBef>
                  <a:spcPts val="0"/>
                </a:spcBef>
                <a:spcAft>
                  <a:spcPts val="0"/>
                </a:spcAft>
                <a:defRPr/>
              </a:pPr>
              <a:r>
                <a:rPr lang="en-US" b="1" dirty="0">
                  <a:solidFill>
                    <a:schemeClr val="tx1"/>
                  </a:solidFill>
                </a:rPr>
                <a:t>Health </a:t>
              </a:r>
            </a:p>
            <a:p>
              <a:pPr marL="61913" eaLnBrk="1" fontAlgn="auto" hangingPunct="1">
                <a:spcBef>
                  <a:spcPts val="0"/>
                </a:spcBef>
                <a:spcAft>
                  <a:spcPts val="0"/>
                </a:spcAft>
                <a:defRPr/>
              </a:pPr>
              <a:r>
                <a:rPr lang="en-US" b="1" dirty="0">
                  <a:solidFill>
                    <a:schemeClr val="tx1"/>
                  </a:solidFill>
                </a:rPr>
                <a:t>Education </a:t>
              </a:r>
            </a:p>
            <a:p>
              <a:pPr marL="61913" eaLnBrk="1" fontAlgn="auto" hangingPunct="1">
                <a:spcBef>
                  <a:spcPts val="0"/>
                </a:spcBef>
                <a:spcAft>
                  <a:spcPts val="0"/>
                </a:spcAft>
                <a:defRPr/>
              </a:pPr>
              <a:r>
                <a:rPr lang="en-US" b="1" dirty="0">
                  <a:solidFill>
                    <a:schemeClr val="tx1"/>
                  </a:solidFill>
                </a:rPr>
                <a:t>Curricula</a:t>
              </a:r>
            </a:p>
          </p:txBody>
        </p:sp>
        <p:sp>
          <p:nvSpPr>
            <p:cNvPr id="10" name="Pentagon 9"/>
            <p:cNvSpPr/>
            <p:nvPr/>
          </p:nvSpPr>
          <p:spPr>
            <a:xfrm>
              <a:off x="3733800" y="3962400"/>
              <a:ext cx="2133600" cy="2362200"/>
            </a:xfrm>
            <a:prstGeom prst="homePlate">
              <a:avLst/>
            </a:prstGeom>
            <a:ln/>
          </p:spPr>
          <p:style>
            <a:lnRef idx="0">
              <a:schemeClr val="accent4"/>
            </a:lnRef>
            <a:fillRef idx="3">
              <a:schemeClr val="accent4"/>
            </a:fillRef>
            <a:effectRef idx="3">
              <a:schemeClr val="accent4"/>
            </a:effectRef>
            <a:fontRef idx="minor">
              <a:schemeClr val="lt1"/>
            </a:fontRef>
          </p:style>
          <p:txBody>
            <a:bodyPr anchor="ctr"/>
            <a:lstStyle/>
            <a:p>
              <a:pPr marL="61913" eaLnBrk="1" fontAlgn="auto" hangingPunct="1">
                <a:spcBef>
                  <a:spcPts val="0"/>
                </a:spcBef>
                <a:spcAft>
                  <a:spcPts val="0"/>
                </a:spcAft>
                <a:defRPr/>
              </a:pPr>
              <a:r>
                <a:rPr lang="en-US" b="1" dirty="0">
                  <a:solidFill>
                    <a:schemeClr val="tx1"/>
                  </a:solidFill>
                  <a:latin typeface="+mj-lt"/>
                </a:rPr>
                <a:t>Implement</a:t>
              </a:r>
            </a:p>
            <a:p>
              <a:pPr marL="61913" eaLnBrk="1" fontAlgn="auto" hangingPunct="1">
                <a:spcBef>
                  <a:spcPts val="0"/>
                </a:spcBef>
                <a:spcAft>
                  <a:spcPts val="0"/>
                </a:spcAft>
                <a:defRPr/>
              </a:pPr>
              <a:r>
                <a:rPr lang="en-US" b="1" dirty="0">
                  <a:solidFill>
                    <a:schemeClr val="tx1"/>
                  </a:solidFill>
                  <a:latin typeface="+mj-lt"/>
                </a:rPr>
                <a:t>High Quality </a:t>
              </a:r>
            </a:p>
            <a:p>
              <a:pPr marL="61913" eaLnBrk="1" fontAlgn="auto" hangingPunct="1">
                <a:spcBef>
                  <a:spcPts val="0"/>
                </a:spcBef>
                <a:spcAft>
                  <a:spcPts val="0"/>
                </a:spcAft>
                <a:defRPr/>
              </a:pPr>
              <a:r>
                <a:rPr lang="en-US" b="1" dirty="0">
                  <a:solidFill>
                    <a:schemeClr val="tx1"/>
                  </a:solidFill>
                  <a:latin typeface="+mj-lt"/>
                </a:rPr>
                <a:t>Health </a:t>
              </a:r>
            </a:p>
            <a:p>
              <a:pPr marL="61913" eaLnBrk="1" fontAlgn="auto" hangingPunct="1">
                <a:spcBef>
                  <a:spcPts val="0"/>
                </a:spcBef>
                <a:spcAft>
                  <a:spcPts val="0"/>
                </a:spcAft>
                <a:defRPr/>
              </a:pPr>
              <a:r>
                <a:rPr lang="en-US" b="1" dirty="0">
                  <a:solidFill>
                    <a:schemeClr val="tx1"/>
                  </a:solidFill>
                  <a:latin typeface="+mj-lt"/>
                </a:rPr>
                <a:t>Education</a:t>
              </a:r>
            </a:p>
          </p:txBody>
        </p:sp>
        <p:sp>
          <p:nvSpPr>
            <p:cNvPr id="11" name="Rounded Rectangle 10"/>
            <p:cNvSpPr/>
            <p:nvPr/>
          </p:nvSpPr>
          <p:spPr>
            <a:xfrm>
              <a:off x="5858300" y="3962400"/>
              <a:ext cx="1752600" cy="2362200"/>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lang="en-US" sz="1900" b="1" dirty="0">
                  <a:solidFill>
                    <a:schemeClr val="tx1"/>
                  </a:solidFill>
                </a:rPr>
                <a:t>Reduce Health</a:t>
              </a:r>
            </a:p>
            <a:p>
              <a:pPr algn="ctr" eaLnBrk="1" fontAlgn="auto" hangingPunct="1">
                <a:spcBef>
                  <a:spcPts val="0"/>
                </a:spcBef>
                <a:spcAft>
                  <a:spcPts val="0"/>
                </a:spcAft>
                <a:defRPr/>
              </a:pPr>
              <a:r>
                <a:rPr lang="en-US" sz="1900" b="1" dirty="0">
                  <a:solidFill>
                    <a:schemeClr val="tx1"/>
                  </a:solidFill>
                </a:rPr>
                <a:t>Risk Factors/</a:t>
              </a:r>
            </a:p>
            <a:p>
              <a:pPr algn="ctr" eaLnBrk="1" fontAlgn="auto" hangingPunct="1">
                <a:spcBef>
                  <a:spcPts val="0"/>
                </a:spcBef>
                <a:spcAft>
                  <a:spcPts val="0"/>
                </a:spcAft>
                <a:defRPr/>
              </a:pPr>
              <a:r>
                <a:rPr lang="en-US" sz="1900" b="1" dirty="0">
                  <a:solidFill>
                    <a:schemeClr val="tx1"/>
                  </a:solidFill>
                </a:rPr>
                <a:t>Improve </a:t>
              </a:r>
            </a:p>
            <a:p>
              <a:pPr algn="ctr" eaLnBrk="1" fontAlgn="auto" hangingPunct="1">
                <a:spcBef>
                  <a:spcPts val="0"/>
                </a:spcBef>
                <a:spcAft>
                  <a:spcPts val="0"/>
                </a:spcAft>
                <a:defRPr/>
              </a:pPr>
              <a:r>
                <a:rPr lang="en-US" sz="1900" b="1" dirty="0">
                  <a:solidFill>
                    <a:schemeClr val="tx1"/>
                  </a:solidFill>
                </a:rPr>
                <a:t>Protective </a:t>
              </a:r>
            </a:p>
            <a:p>
              <a:pPr algn="ctr" eaLnBrk="1" fontAlgn="auto" hangingPunct="1">
                <a:spcBef>
                  <a:spcPts val="0"/>
                </a:spcBef>
                <a:spcAft>
                  <a:spcPts val="0"/>
                </a:spcAft>
                <a:defRPr/>
              </a:pPr>
              <a:r>
                <a:rPr lang="en-US" sz="1900" b="1" dirty="0">
                  <a:solidFill>
                    <a:schemeClr val="tx1"/>
                  </a:solidFill>
                </a:rPr>
                <a:t>Factors</a:t>
              </a:r>
            </a:p>
          </p:txBody>
        </p:sp>
      </p:grpSp>
      <p:sp>
        <p:nvSpPr>
          <p:cNvPr id="2" name="TextBox 1"/>
          <p:cNvSpPr txBox="1"/>
          <p:nvPr/>
        </p:nvSpPr>
        <p:spPr>
          <a:xfrm>
            <a:off x="2074221" y="5438212"/>
            <a:ext cx="4107976" cy="461665"/>
          </a:xfrm>
          <a:prstGeom prst="rect">
            <a:avLst/>
          </a:prstGeom>
          <a:noFill/>
        </p:spPr>
        <p:txBody>
          <a:bodyPr wrap="square" rtlCol="0">
            <a:spAutoFit/>
          </a:bodyPr>
          <a:lstStyle/>
          <a:p>
            <a:r>
              <a:rPr lang="en-US" sz="2400" dirty="0" smtClean="0"/>
              <a:t>Curriculum Selection Matters!</a:t>
            </a:r>
            <a:endParaRPr lang="en-US" sz="2400" dirty="0"/>
          </a:p>
        </p:txBody>
      </p:sp>
    </p:spTree>
    <p:extLst>
      <p:ext uri="{BB962C8B-B14F-4D97-AF65-F5344CB8AC3E}">
        <p14:creationId xmlns:p14="http://schemas.microsoft.com/office/powerpoint/2010/main" val="2374907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1">
  <a:themeElements>
    <a:clrScheme name="KDE Templat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KDE Template">
      <a:majorFont>
        <a:latin typeface="Georgia"/>
        <a:ea typeface=""/>
        <a:cs typeface=""/>
      </a:majorFont>
      <a:minorFont>
        <a:latin typeface="Franklin Gothic Medium"/>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Theme1" id="{5BC57F15-1EB7-4B3F-8F8C-D9989F760C07}" vid="{F99D259D-31FA-4B3E-8AAF-593522EED5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Nintex conditional workflow start</Name>
    <Synchronization>Synchronous</Synchronization>
    <Type>10001</Type>
    <SequenceNumber>50000</SequenceNumber>
    <Assembly>Nintex.Workflow, Version=1.0.0.0, Culture=neutral, PublicKeyToken=913f6bae0ca5ae12</Assembly>
    <Class>Nintex.Workflow.ConditionalWorkflowStartReceiver</Class>
    <Data>635145043804118133</Data>
    <Filter/>
  </Receiver>
  <Receiver>
    <Name>Nintex conditional workflow start</Name>
    <Synchronization>Synchronous</Synchronization>
    <Type>10002</Type>
    <SequenceNumber>50000</SequenceNumber>
    <Assembly>Nintex.Workflow, Version=1.0.0.0, Culture=neutral, PublicKeyToken=913f6bae0ca5ae12</Assembly>
    <Class>Nintex.Workflow.ConditionalWorkflowStartReceiver</Class>
    <Data>635145043804118133</Data>
    <Filter/>
  </Receiver>
  <Receiver>
    <Name>Nintex conditional workflow start</Name>
    <Synchronization>Synchronous</Synchronization>
    <Type>2</Type>
    <SequenceNumber>50000</SequenceNumber>
    <Assembly>Nintex.Workflow, Version=1.0.0.0, Culture=neutral, PublicKeyToken=913f6bae0ca5ae12</Assembly>
    <Class>Nintex.Workflow.ConditionalWorkflowStartReceiver</Class>
    <Data>635145043804118133</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0F1E7A820607B428A4D9F77975192DE" ma:contentTypeVersion="2" ma:contentTypeDescription="Create a new document." ma:contentTypeScope="" ma:versionID="f7b9f07c00b278329216cac00840c08f">
  <xsd:schema xmlns:xsd="http://www.w3.org/2001/XMLSchema" xmlns:xs="http://www.w3.org/2001/XMLSchema" xmlns:p="http://schemas.microsoft.com/office/2006/metadata/properties" xmlns:ns1="http://schemas.microsoft.com/sharepoint/v3" xmlns:ns2="9d98fa39-7fbd-4685-a488-797cac822720" targetNamespace="http://schemas.microsoft.com/office/2006/metadata/properties" ma:root="true" ma:fieldsID="873753032221f58caa2d213f149a9f5b" ns1:_="" ns2:_="">
    <xsd:import namespace="http://schemas.microsoft.com/sharepoint/v3"/>
    <xsd:import namespace="9d98fa39-7fbd-4685-a488-797cac822720"/>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98fa39-7fbd-4685-a488-797cac8227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8A8D282-2E31-45DA-B2B0-90626ABED504}"/>
</file>

<file path=customXml/itemProps2.xml><?xml version="1.0" encoding="utf-8"?>
<ds:datastoreItem xmlns:ds="http://schemas.openxmlformats.org/officeDocument/2006/customXml" ds:itemID="{0BE9C1E0-A711-42DD-BCD8-129875A4DA05}"/>
</file>

<file path=customXml/itemProps3.xml><?xml version="1.0" encoding="utf-8"?>
<ds:datastoreItem xmlns:ds="http://schemas.openxmlformats.org/officeDocument/2006/customXml" ds:itemID="{0C1CB871-935F-4A28-B139-79846D17E1D6}"/>
</file>

<file path=customXml/itemProps4.xml><?xml version="1.0" encoding="utf-8"?>
<ds:datastoreItem xmlns:ds="http://schemas.openxmlformats.org/officeDocument/2006/customXml" ds:itemID="{B84CE891-6303-42EB-B3D4-9310E3154DCE}"/>
</file>

<file path=docProps/app.xml><?xml version="1.0" encoding="utf-8"?>
<Properties xmlns="http://schemas.openxmlformats.org/officeDocument/2006/extended-properties" xmlns:vt="http://schemas.openxmlformats.org/officeDocument/2006/docPropsVTypes">
  <TotalTime>3292</TotalTime>
  <Words>1294</Words>
  <Application>Microsoft Macintosh PowerPoint</Application>
  <PresentationFormat>On-screen Show (4:3)</PresentationFormat>
  <Paragraphs>144</Paragraphs>
  <Slides>14</Slides>
  <Notes>6</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Theme1</vt:lpstr>
      <vt:lpstr>Appropriate Practices and Effective Curriculum Tools </vt:lpstr>
      <vt:lpstr>PowerPoint Presentation</vt:lpstr>
      <vt:lpstr>PowerPoint Presentation</vt:lpstr>
      <vt:lpstr>PowerPoint Presentation</vt:lpstr>
      <vt:lpstr>Health Literacy</vt:lpstr>
      <vt:lpstr>PowerPoint Presentation</vt:lpstr>
      <vt:lpstr>Why Health Literacy?</vt:lpstr>
      <vt:lpstr>Importance of a Health Education Curriculum</vt:lpstr>
      <vt:lpstr>Importance of a Health Education Curriculum</vt:lpstr>
      <vt:lpstr>PowerPoint Presentation</vt:lpstr>
      <vt:lpstr>PowerPoint Presentation</vt:lpstr>
      <vt:lpstr>HECAT Guiding Principles</vt:lpstr>
      <vt:lpstr>Using the HECAT to Design an Effective Unit Plan:  A  Fluid Process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Sparks</dc:creator>
  <cp:lastModifiedBy>Jamie Sparks</cp:lastModifiedBy>
  <cp:revision>39</cp:revision>
  <dcterms:created xsi:type="dcterms:W3CDTF">2017-02-22T13:55:51Z</dcterms:created>
  <dcterms:modified xsi:type="dcterms:W3CDTF">2017-02-27T14:20:12Z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0x01010050F1E7A820607B428A4D9F77975192DE</vt:lpwstr>
  </property>
</Properties>
</file>