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58"/>
  </p:notesMasterIdLst>
  <p:handoutMasterIdLst>
    <p:handoutMasterId r:id="rId59"/>
  </p:handoutMasterIdLst>
  <p:sldIdLst>
    <p:sldId id="266" r:id="rId5"/>
    <p:sldId id="359" r:id="rId6"/>
    <p:sldId id="268" r:id="rId7"/>
    <p:sldId id="282" r:id="rId8"/>
    <p:sldId id="269" r:id="rId9"/>
    <p:sldId id="302" r:id="rId10"/>
    <p:sldId id="289" r:id="rId11"/>
    <p:sldId id="305" r:id="rId12"/>
    <p:sldId id="304" r:id="rId13"/>
    <p:sldId id="306" r:id="rId14"/>
    <p:sldId id="295" r:id="rId15"/>
    <p:sldId id="370" r:id="rId16"/>
    <p:sldId id="294" r:id="rId17"/>
    <p:sldId id="296" r:id="rId18"/>
    <p:sldId id="303" r:id="rId19"/>
    <p:sldId id="280" r:id="rId20"/>
    <p:sldId id="293" r:id="rId21"/>
    <p:sldId id="363" r:id="rId22"/>
    <p:sldId id="364" r:id="rId23"/>
    <p:sldId id="297" r:id="rId24"/>
    <p:sldId id="271" r:id="rId25"/>
    <p:sldId id="272" r:id="rId26"/>
    <p:sldId id="298" r:id="rId27"/>
    <p:sldId id="273" r:id="rId28"/>
    <p:sldId id="299" r:id="rId29"/>
    <p:sldId id="301" r:id="rId30"/>
    <p:sldId id="277" r:id="rId31"/>
    <p:sldId id="300" r:id="rId32"/>
    <p:sldId id="283" r:id="rId33"/>
    <p:sldId id="284" r:id="rId34"/>
    <p:sldId id="285" r:id="rId35"/>
    <p:sldId id="365" r:id="rId36"/>
    <p:sldId id="348" r:id="rId37"/>
    <p:sldId id="362" r:id="rId38"/>
    <p:sldId id="349" r:id="rId39"/>
    <p:sldId id="351" r:id="rId40"/>
    <p:sldId id="352" r:id="rId41"/>
    <p:sldId id="353" r:id="rId42"/>
    <p:sldId id="354" r:id="rId43"/>
    <p:sldId id="355" r:id="rId44"/>
    <p:sldId id="369" r:id="rId45"/>
    <p:sldId id="357" r:id="rId46"/>
    <p:sldId id="361" r:id="rId47"/>
    <p:sldId id="356" r:id="rId48"/>
    <p:sldId id="358" r:id="rId49"/>
    <p:sldId id="366" r:id="rId50"/>
    <p:sldId id="367" r:id="rId51"/>
    <p:sldId id="371" r:id="rId52"/>
    <p:sldId id="372" r:id="rId53"/>
    <p:sldId id="308" r:id="rId54"/>
    <p:sldId id="309" r:id="rId55"/>
    <p:sldId id="310" r:id="rId56"/>
    <p:sldId id="368" r:id="rId5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04F"/>
    <a:srgbClr val="DADADA"/>
    <a:srgbClr val="F3F3F3"/>
    <a:srgbClr val="FFFFFF"/>
    <a:srgbClr val="4EBE98"/>
    <a:srgbClr val="C9DE8F"/>
    <a:srgbClr val="45AE5C"/>
    <a:srgbClr val="CDA4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78654" autoAdjust="0"/>
  </p:normalViewPr>
  <p:slideViewPr>
    <p:cSldViewPr>
      <p:cViewPr varScale="1">
        <p:scale>
          <a:sx n="76" d="100"/>
          <a:sy n="76" d="100"/>
        </p:scale>
        <p:origin x="142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120"/>
    </p:cViewPr>
  </p:sorterViewPr>
  <p:notesViewPr>
    <p:cSldViewPr>
      <p:cViewPr varScale="1">
        <p:scale>
          <a:sx n="52" d="100"/>
          <a:sy n="52" d="100"/>
        </p:scale>
        <p:origin x="-2294" y="-82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0ADC707-45F0-48D5-BBB7-1C8180ABDDE2}" type="datetimeFigureOut">
              <a:rPr lang="en-US" smtClean="0"/>
              <a:t>7/13/2018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EFD20B-7177-4595-A60E-61B50E5E48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59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C58AA83-B69C-410A-B8EE-743F1B052471}" type="datetimeFigureOut">
              <a:rPr lang="en-US" smtClean="0"/>
              <a:pPr/>
              <a:t>7/13/2018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93711AC9-5891-4ACF-8D2D-62B15FE0760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12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Case Definition for the 2017 Outbreak of Acute Hepatitis A in Kentucky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The following definition is to be used for cases associated with the KY 17-089 outbreak only.  It does not replace the definition used for routine surveillance of hepatitis A.  Outbreak statistics may vary from routine surveillance statistics due to this change.</a:t>
            </a:r>
            <a:endParaRPr lang="en-US" dirty="0"/>
          </a:p>
          <a:p>
            <a:r>
              <a:rPr lang="en-US" b="1" dirty="0"/>
              <a:t> </a:t>
            </a:r>
            <a:endParaRPr lang="en-US" dirty="0"/>
          </a:p>
          <a:p>
            <a:r>
              <a:rPr lang="en-US" b="1" dirty="0"/>
              <a:t>Clinical Criteria</a:t>
            </a:r>
            <a:endParaRPr lang="en-US" dirty="0"/>
          </a:p>
          <a:p>
            <a:r>
              <a:rPr lang="en-US" dirty="0"/>
              <a:t>On or after August 1, an acute illness in a Kentucky resident with a discrete onset of any sign or symptom consistent with acute viral hepatitis (e.g., fever, headache, malaise, anorexia, nausea, vomiting, diarrhea, and abdominal pain), and either: a) jaundice; or b) elevated serum alanine aminotransferase (ALT) or aspartate aminotransferase (AST) levels.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Laboratory Criteria for Diagnosis of a Kentucky Outbreak Case</a:t>
            </a:r>
            <a:endParaRPr lang="en-US" dirty="0"/>
          </a:p>
          <a:p>
            <a:r>
              <a:rPr lang="en-US" i="1" dirty="0"/>
              <a:t>Supportive </a:t>
            </a:r>
            <a:endParaRPr lang="en-US" dirty="0"/>
          </a:p>
          <a:p>
            <a:r>
              <a:rPr lang="en-US" dirty="0"/>
              <a:t>Immunoglobulin M (IgM) antibody to hepatitis A virus (anti-HAV) positive</a:t>
            </a:r>
          </a:p>
          <a:p>
            <a:r>
              <a:rPr lang="en-US" dirty="0"/>
              <a:t> </a:t>
            </a:r>
          </a:p>
          <a:p>
            <a:r>
              <a:rPr lang="en-US" i="1" dirty="0"/>
              <a:t>Confirmatory</a:t>
            </a:r>
            <a:endParaRPr lang="en-US" dirty="0"/>
          </a:p>
          <a:p>
            <a:r>
              <a:rPr lang="en-US" dirty="0"/>
              <a:t>Hepatitis A RNA positive</a:t>
            </a:r>
          </a:p>
          <a:p>
            <a:r>
              <a:rPr lang="en-US" dirty="0"/>
              <a:t>Genotype match to outbreak strain 1B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Case Classification for Kentucky Outbreak Case</a:t>
            </a:r>
            <a:endParaRPr lang="en-US" dirty="0"/>
          </a:p>
          <a:p>
            <a:r>
              <a:rPr lang="en-US" b="1" dirty="0"/>
              <a:t>Confirmed</a:t>
            </a:r>
            <a:endParaRPr lang="en-US" dirty="0"/>
          </a:p>
          <a:p>
            <a:pPr lvl="0"/>
            <a:r>
              <a:rPr lang="en-US" dirty="0"/>
              <a:t>A clinically compatible case with </a:t>
            </a:r>
            <a:r>
              <a:rPr lang="en-US" i="1" u="sng" dirty="0"/>
              <a:t>confirmatory</a:t>
            </a:r>
            <a:r>
              <a:rPr lang="en-US" dirty="0"/>
              <a:t> laboratory evidence, OR</a:t>
            </a:r>
            <a:br>
              <a:rPr lang="en-US" dirty="0"/>
            </a:br>
            <a:endParaRPr lang="en-US" dirty="0"/>
          </a:p>
          <a:p>
            <a:r>
              <a:rPr lang="en-US" dirty="0"/>
              <a:t>•	A clinically compatible case with </a:t>
            </a:r>
            <a:r>
              <a:rPr lang="en-US" i="1" u="sng" dirty="0"/>
              <a:t>supportive</a:t>
            </a:r>
            <a:r>
              <a:rPr lang="en-US" dirty="0"/>
              <a:t> laboratory evidence, and occurs in a person who has an epidemiologic link (i.e., household or sexual contact with an infected person during the 15-50 days before the onset of symptoms) with a person who meets the above confirmed case classification for the outbreak.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Probable </a:t>
            </a:r>
            <a:endParaRPr lang="en-US" dirty="0"/>
          </a:p>
          <a:p>
            <a:pPr lvl="0"/>
            <a:r>
              <a:rPr lang="en-US" dirty="0"/>
              <a:t>A clinically compatible case with </a:t>
            </a:r>
            <a:r>
              <a:rPr lang="en-US" i="1" u="sng" dirty="0"/>
              <a:t>supportive</a:t>
            </a:r>
            <a:r>
              <a:rPr lang="en-US" dirty="0"/>
              <a:t> laboratory evidence, and occurs in a person who has one of the primary risk factors associated with this outbreak (i.e., homelessness, illicit drug use, or MSM), OR</a:t>
            </a:r>
          </a:p>
          <a:p>
            <a:r>
              <a:rPr lang="en-US" dirty="0"/>
              <a:t> </a:t>
            </a:r>
          </a:p>
          <a:p>
            <a:pPr lvl="0"/>
            <a:r>
              <a:rPr lang="en-US" dirty="0"/>
              <a:t>A clinically compatible case with </a:t>
            </a:r>
            <a:r>
              <a:rPr lang="en-US" i="1" u="sng" dirty="0"/>
              <a:t>supportive</a:t>
            </a:r>
            <a:r>
              <a:rPr lang="en-US" dirty="0"/>
              <a:t> laboratory evidence, and occurs in a person who has an epidemiologic link (i.e., household or sexual contact with an infected person during the 15-50 days before the onset of symptoms) with a person who meets the above probable case classification for the outbreak.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Suspect </a:t>
            </a:r>
            <a:endParaRPr lang="en-US" dirty="0"/>
          </a:p>
          <a:p>
            <a:pPr lvl="0"/>
            <a:r>
              <a:rPr lang="en-US" dirty="0"/>
              <a:t>A case that meets the clinical case definition, with </a:t>
            </a:r>
            <a:r>
              <a:rPr lang="en-US" i="1" u="sng" dirty="0"/>
              <a:t>supportive</a:t>
            </a:r>
            <a:r>
              <a:rPr lang="en-US" dirty="0"/>
              <a:t> laboratory evidence, and has no other known risk factors</a:t>
            </a:r>
          </a:p>
          <a:p>
            <a:r>
              <a:rPr lang="en-US" dirty="0"/>
              <a:t> </a:t>
            </a:r>
          </a:p>
          <a:p>
            <a:r>
              <a:rPr lang="en-US" b="1" dirty="0"/>
              <a:t>Cases will be excluded from the Kentucky outbreak, if:</a:t>
            </a:r>
            <a:endParaRPr lang="en-US" dirty="0"/>
          </a:p>
          <a:p>
            <a:pPr lvl="0"/>
            <a:r>
              <a:rPr lang="en-US" dirty="0"/>
              <a:t>Persons are known to have traveled to or worked in a country that has high or intermediate </a:t>
            </a:r>
            <a:r>
              <a:rPr lang="en-US" dirty="0" err="1"/>
              <a:t>endemicity</a:t>
            </a:r>
            <a:r>
              <a:rPr lang="en-US" dirty="0"/>
              <a:t> for hepatitis A virus infections in the 15-50 days before the onset of symptoms (i.e., all countries outside the US other than Canada, Australia, New Zealand, Japan, and Western Europe).</a:t>
            </a:r>
          </a:p>
          <a:p>
            <a:pPr lvl="0"/>
            <a:r>
              <a:rPr lang="en-US" dirty="0"/>
              <a:t>Persons are infected with a genotype of </a:t>
            </a:r>
            <a:r>
              <a:rPr lang="en-US" dirty="0" err="1"/>
              <a:t>HAV</a:t>
            </a:r>
            <a:r>
              <a:rPr lang="en-US" dirty="0"/>
              <a:t> other than genotype 1B.</a:t>
            </a:r>
          </a:p>
          <a:p>
            <a:pPr lvl="0"/>
            <a:r>
              <a:rPr lang="en-US" dirty="0"/>
              <a:t>Persons who have a specimen, drawn within 4 weeks of symptom onset, tested that is found to be </a:t>
            </a:r>
            <a:r>
              <a:rPr lang="en-US" dirty="0" err="1"/>
              <a:t>HAV</a:t>
            </a:r>
            <a:r>
              <a:rPr lang="en-US" dirty="0"/>
              <a:t> RNA negative  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8487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6719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94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Utilization of syringe exchange programs</a:t>
            </a:r>
          </a:p>
          <a:p>
            <a:r>
              <a:rPr lang="en-US" dirty="0"/>
              <a:t>Collaboration with community partners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459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email sent from Danielle</a:t>
            </a:r>
            <a:r>
              <a:rPr lang="en-US" baseline="0" dirty="0"/>
              <a:t> Jones to LHD Directors and PIOS on June 21,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11AC9-5891-4ACF-8D2D-62B15FE07609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32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7851648" cy="1828800"/>
          </a:xfrm>
          <a:ln>
            <a:noFill/>
          </a:ln>
        </p:spPr>
        <p:txBody>
          <a:bodyPr vert="horz" tIns="0" rIns="18288" bIns="0" anchor="ctr" anchorCtr="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rgbClr val="1D304F"/>
                </a:solidFill>
                <a:effectLst>
                  <a:outerShdw blurRad="38100" dist="25400" dir="5400000" algn="tl" rotWithShape="0">
                    <a:srgbClr val="C9DE8F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447800"/>
          </a:xfrm>
        </p:spPr>
        <p:txBody>
          <a:bodyPr lIns="0" rIns="18288"/>
          <a:lstStyle>
            <a:lvl1pPr marL="0" marR="45720" indent="0" algn="ctr">
              <a:buNone/>
              <a:defRPr>
                <a:solidFill>
                  <a:srgbClr val="1D304F"/>
                </a:solidFill>
                <a:latin typeface="+mj-lt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pic>
        <p:nvPicPr>
          <p:cNvPr id="7" name="Picture 6" descr="public health logo.jpg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10400" y="5793534"/>
            <a:ext cx="1981200" cy="980299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8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7547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11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676400"/>
            <a:ext cx="7772400" cy="4419600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Footer Placeholder 21"/>
          <p:cNvSpPr txBox="1">
            <a:spLocks/>
          </p:cNvSpPr>
          <p:nvPr userDrawn="1"/>
        </p:nvSpPr>
        <p:spPr>
          <a:xfrm>
            <a:off x="76200" y="6629400"/>
            <a:ext cx="8991600" cy="228600"/>
          </a:xfrm>
          <a:prstGeom prst="rect">
            <a:avLst/>
          </a:prstGeom>
        </p:spPr>
        <p:txBody>
          <a:bodyPr vert="horz" lIns="0" tIns="0" rIns="0" bIns="0" anchor="t" anchorCtr="0"/>
          <a:lstStyle>
            <a:defPPr>
              <a:defRPr lang="en-US"/>
            </a:defPPr>
            <a:lvl1pPr marL="0" algn="ctr" defTabSz="914400" rtl="0" eaLnBrk="1" latinLnBrk="0" hangingPunct="1">
              <a:defRPr kumimoji="0" sz="800" b="1" kern="1200">
                <a:solidFill>
                  <a:srgbClr val="1D304F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A81CE0B4-D7B7-4EC9-90E8-89DCFDB729B9}" type="slidenum">
              <a:rPr lang="en-US" smtClean="0">
                <a:solidFill>
                  <a:srgbClr val="1D304F"/>
                </a:solidFill>
              </a:rPr>
              <a:pPr algn="r"/>
              <a:t>‹#›</a:t>
            </a:fld>
            <a:endParaRPr lang="en-US" dirty="0">
              <a:solidFill>
                <a:srgbClr val="1D304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 anchor="t" anchorCtr="0"/>
          <a:lstStyle>
            <a:lvl1pPr>
              <a:defRPr sz="4400">
                <a:latin typeface="+mj-lt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2235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000">
              <a:srgbClr val="FFFFFF"/>
            </a:gs>
            <a:gs pos="86000">
              <a:srgbClr val="F3F3F3"/>
            </a:gs>
            <a:gs pos="100000">
              <a:srgbClr val="DADADA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D304F"/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544211" y="0"/>
            <a:ext cx="4609314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solidFill>
            <a:srgbClr val="C9DE8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5" name="Freeform 14"/>
          <p:cNvSpPr>
            <a:spLocks/>
          </p:cNvSpPr>
          <p:nvPr userDrawn="1"/>
        </p:nvSpPr>
        <p:spPr bwMode="auto">
          <a:xfrm>
            <a:off x="6193119" y="-7144"/>
            <a:ext cx="2982111" cy="31194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1D304F">
                  <a:shade val="30000"/>
                  <a:satMod val="115000"/>
                </a:srgbClr>
              </a:gs>
              <a:gs pos="50000">
                <a:srgbClr val="1D304F">
                  <a:shade val="67500"/>
                  <a:satMod val="115000"/>
                </a:srgbClr>
              </a:gs>
              <a:gs pos="100000">
                <a:srgbClr val="1D304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rgbClr val="1D304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-152400" y="188976"/>
            <a:ext cx="9448800" cy="725424"/>
            <a:chOff x="113157" y="142322"/>
            <a:chExt cx="9183276" cy="725424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113157" y="218522"/>
              <a:ext cx="9183276" cy="649224"/>
              <a:chOff x="113157" y="218522"/>
              <a:chExt cx="9183276" cy="649224"/>
            </a:xfrm>
          </p:grpSpPr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 rot="21435692">
                <a:off x="113157" y="218894"/>
                <a:ext cx="9175812" cy="530352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732"/>
                  </a:cxn>
                  <a:cxn ang="0">
                    <a:pos x="1638" y="228"/>
                  </a:cxn>
                  <a:cxn ang="0">
                    <a:pos x="4122" y="816"/>
                  </a:cxn>
                  <a:cxn ang="0">
                    <a:pos x="5766" y="0"/>
                  </a:cxn>
                </a:cxnLst>
                <a:rect l="0" t="0" r="0" b="0"/>
                <a:pathLst>
                  <a:path w="5766" h="854">
                    <a:moveTo>
                      <a:pt x="0" y="732"/>
                    </a:moveTo>
                    <a:cubicBezTo>
                      <a:pt x="273" y="647"/>
                      <a:pt x="951" y="214"/>
                      <a:pt x="1638" y="228"/>
                    </a:cubicBezTo>
                    <a:cubicBezTo>
                      <a:pt x="2325" y="242"/>
                      <a:pt x="3434" y="854"/>
                      <a:pt x="4122" y="816"/>
                    </a:cubicBezTo>
                    <a:cubicBezTo>
                      <a:pt x="4810" y="778"/>
                      <a:pt x="5424" y="170"/>
                      <a:pt x="5766" y="0"/>
                    </a:cubicBezTo>
                  </a:path>
                </a:pathLst>
              </a:custGeom>
              <a:noFill/>
              <a:ln w="12700" cap="flat" cmpd="sng" algn="ctr">
                <a:solidFill>
                  <a:srgbClr val="4EBE98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  <p:sp>
            <p:nvSpPr>
              <p:cNvPr id="16" name="Freeform 15"/>
              <p:cNvSpPr>
                <a:spLocks/>
              </p:cNvSpPr>
              <p:nvPr userDrawn="1"/>
            </p:nvSpPr>
            <p:spPr bwMode="auto">
              <a:xfrm rot="21435692">
                <a:off x="133383" y="218522"/>
                <a:ext cx="9163050" cy="649224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966"/>
                  </a:cxn>
                  <a:cxn ang="0">
                    <a:pos x="1608" y="282"/>
                  </a:cxn>
                  <a:cxn ang="0">
                    <a:pos x="4110" y="1008"/>
                  </a:cxn>
                  <a:cxn ang="0">
                    <a:pos x="5772" y="0"/>
                  </a:cxn>
                </a:cxnLst>
                <a:rect l="0" t="0" r="0" b="0"/>
                <a:pathLst>
                  <a:path w="5772" h="1055">
                    <a:moveTo>
                      <a:pt x="0" y="966"/>
                    </a:moveTo>
                    <a:cubicBezTo>
                      <a:pt x="282" y="738"/>
                      <a:pt x="923" y="275"/>
                      <a:pt x="1608" y="282"/>
                    </a:cubicBezTo>
                    <a:cubicBezTo>
                      <a:pt x="2293" y="289"/>
                      <a:pt x="3416" y="1055"/>
                      <a:pt x="4110" y="1008"/>
                    </a:cubicBezTo>
                    <a:cubicBezTo>
                      <a:pt x="4804" y="961"/>
                      <a:pt x="5426" y="210"/>
                      <a:pt x="5772" y="0"/>
                    </a:cubicBezTo>
                  </a:path>
                </a:pathLst>
              </a:custGeom>
              <a:noFill/>
              <a:ln w="28575" cap="flat" cmpd="sng" algn="ctr">
                <a:solidFill>
                  <a:srgbClr val="CDA474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anchor="t" compatLnSpc="1"/>
              <a:lstStyle/>
              <a:p>
                <a:endParaRPr kumimoji="0" lang="en-US" dirty="0"/>
              </a:p>
            </p:txBody>
          </p:sp>
        </p:grpSp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123072" y="142322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2700" cap="flat" cmpd="sng" algn="ctr">
              <a:solidFill>
                <a:srgbClr val="45AE5C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0" r:id="rId3"/>
    <p:sldLayoutId id="2147483761" r:id="rId4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rgbClr val="1D304F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3200" kern="1200">
          <a:solidFill>
            <a:schemeClr val="tx1"/>
          </a:solidFill>
          <a:latin typeface="+mj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800" kern="1200">
          <a:solidFill>
            <a:schemeClr val="tx1"/>
          </a:solidFill>
          <a:latin typeface="+mj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nc.cdc.gov/travel/diseases/hepatitis-a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epatitis/HAV/HAVfaq.htm#B3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chfs.ky.gov/agencies/dph/dehp/idb/Pages/hepatitis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dc.gov/healthywater/swimming/residential/disinfection-testing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alerts.ky.gov/Pages/default.aspx" TargetMode="External"/><Relationship Id="rId2" Type="http://schemas.openxmlformats.org/officeDocument/2006/relationships/hyperlink" Target="https://www.cdc.gov/hepatitis/hav/index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dc.gov/vaccines/pubs/pinkbook/downloads/table-of-contents.pdf" TargetMode="Externa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M.Hendren@ky.gov" TargetMode="External"/><Relationship Id="rId2" Type="http://schemas.openxmlformats.org/officeDocument/2006/relationships/hyperlink" Target="mailto:RebeccaL.Gillis@ky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urt.Pendergrass@ky.go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8077200" cy="2743200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Hepatitis A Outbreak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Environmental Health </a:t>
            </a:r>
            <a:r>
              <a:rPr lang="en-US" sz="4400" dirty="0"/>
              <a:t>Resources, Recommendations and Special Considerations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247" y="4953000"/>
            <a:ext cx="7689954" cy="914400"/>
          </a:xfrm>
        </p:spPr>
        <p:txBody>
          <a:bodyPr>
            <a:normAutofit/>
          </a:bodyPr>
          <a:lstStyle/>
          <a:p>
            <a:r>
              <a:rPr lang="en-US" dirty="0"/>
              <a:t>Summer/Fall 2018</a:t>
            </a:r>
          </a:p>
        </p:txBody>
      </p:sp>
    </p:spTree>
    <p:extLst>
      <p:ext uri="{BB962C8B-B14F-4D97-AF65-F5344CB8AC3E}">
        <p14:creationId xmlns:p14="http://schemas.microsoft.com/office/powerpoint/2010/main" val="4239964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fontScale="85000" lnSpcReduction="20000"/>
          </a:bodyPr>
          <a:lstStyle/>
          <a:p>
            <a:r>
              <a:rPr lang="en-US" sz="4200" b="1" dirty="0"/>
              <a:t>Treatment of Hepatitis A</a:t>
            </a:r>
          </a:p>
          <a:p>
            <a:pPr marL="0" indent="0">
              <a:buNone/>
            </a:pPr>
            <a:r>
              <a:rPr lang="en-US" sz="3600" b="1" dirty="0"/>
              <a:t>	</a:t>
            </a:r>
            <a:r>
              <a:rPr lang="en-US" sz="3600" dirty="0"/>
              <a:t>› No specific treatment for hepatitis A</a:t>
            </a:r>
          </a:p>
          <a:p>
            <a:pPr marL="0" indent="0">
              <a:buNone/>
            </a:pPr>
            <a:r>
              <a:rPr lang="en-US" sz="3600" dirty="0"/>
              <a:t>	› Rest, adequate nutrition, fluids</a:t>
            </a:r>
          </a:p>
          <a:p>
            <a:pPr marL="0" indent="0">
              <a:buNone/>
            </a:pPr>
            <a:r>
              <a:rPr lang="en-US" sz="3600" dirty="0"/>
              <a:t>	› Avoid alcohol and medications or</a:t>
            </a:r>
          </a:p>
          <a:p>
            <a:pPr marL="0" indent="0">
              <a:buNone/>
            </a:pPr>
            <a:r>
              <a:rPr lang="en-US" sz="3600" dirty="0"/>
              <a:t>             supplements that may damage</a:t>
            </a:r>
          </a:p>
          <a:p>
            <a:pPr marL="0" indent="0">
              <a:buNone/>
            </a:pPr>
            <a:r>
              <a:rPr lang="en-US" sz="3600" dirty="0"/>
              <a:t>             the liver</a:t>
            </a:r>
          </a:p>
          <a:p>
            <a:pPr marL="0" indent="0">
              <a:buNone/>
            </a:pPr>
            <a:r>
              <a:rPr lang="en-US" sz="3600" dirty="0"/>
              <a:t>	› Some people may require</a:t>
            </a:r>
          </a:p>
          <a:p>
            <a:pPr marL="0" indent="0">
              <a:buNone/>
            </a:pPr>
            <a:r>
              <a:rPr lang="en-US" sz="3600" dirty="0"/>
              <a:t>             hospitalization</a:t>
            </a:r>
          </a:p>
          <a:p>
            <a:pPr marL="0" indent="0">
              <a:buNone/>
            </a:pPr>
            <a:r>
              <a:rPr lang="en-US" sz="3600" dirty="0"/>
              <a:t>	› Antibodies are developed and offer life-</a:t>
            </a:r>
          </a:p>
          <a:p>
            <a:pPr marL="0" indent="0">
              <a:buNone/>
            </a:pPr>
            <a:r>
              <a:rPr lang="en-US" sz="3600" b="1" dirty="0"/>
              <a:t>	   </a:t>
            </a:r>
            <a:r>
              <a:rPr lang="en-US" sz="3600" dirty="0"/>
              <a:t>long protection against the disease</a:t>
            </a:r>
          </a:p>
        </p:txBody>
      </p:sp>
    </p:spTree>
    <p:extLst>
      <p:ext uri="{BB962C8B-B14F-4D97-AF65-F5344CB8AC3E}">
        <p14:creationId xmlns:p14="http://schemas.microsoft.com/office/powerpoint/2010/main" val="4021074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is HAV Transmitted?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1600200"/>
            <a:ext cx="7086600" cy="4724400"/>
          </a:xfrm>
        </p:spPr>
      </p:pic>
    </p:spTree>
    <p:extLst>
      <p:ext uri="{BB962C8B-B14F-4D97-AF65-F5344CB8AC3E}">
        <p14:creationId xmlns:p14="http://schemas.microsoft.com/office/powerpoint/2010/main" val="3847788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HAV Transmission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Transmission Ingestion of fecal matter, even in microscopic amounts, from: </a:t>
            </a:r>
          </a:p>
          <a:p>
            <a:pPr lvl="1"/>
            <a:r>
              <a:rPr lang="en-US" dirty="0"/>
              <a:t>Close, person-to-person contact with a person who is infected </a:t>
            </a:r>
          </a:p>
          <a:p>
            <a:pPr lvl="1"/>
            <a:r>
              <a:rPr lang="en-US" dirty="0"/>
              <a:t>Touching objects or eating food that someone with hepatitis A infection handled </a:t>
            </a:r>
          </a:p>
          <a:p>
            <a:pPr lvl="1"/>
            <a:r>
              <a:rPr lang="en-US" dirty="0"/>
              <a:t>Use of recreational drugs, whether injected or not </a:t>
            </a:r>
          </a:p>
          <a:p>
            <a:pPr lvl="1"/>
            <a:r>
              <a:rPr lang="en-US" dirty="0"/>
              <a:t>Sexual contact with someone who has a hepatitis A infection</a:t>
            </a:r>
          </a:p>
        </p:txBody>
      </p:sp>
    </p:spTree>
    <p:extLst>
      <p:ext uri="{BB962C8B-B14F-4D97-AF65-F5344CB8AC3E}">
        <p14:creationId xmlns:p14="http://schemas.microsoft.com/office/powerpoint/2010/main" val="1882978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sz="3600" b="1" dirty="0"/>
              <a:t>Person-to-person transmission through the fecal-oral route</a:t>
            </a:r>
          </a:p>
          <a:p>
            <a:pPr marL="393192" lvl="1" indent="0">
              <a:buNone/>
            </a:pPr>
            <a:r>
              <a:rPr lang="en-US" dirty="0"/>
              <a:t>	› Primary means of transmission in the US</a:t>
            </a:r>
          </a:p>
          <a:p>
            <a:pPr marL="393192" lvl="1" indent="0">
              <a:buNone/>
            </a:pPr>
            <a:r>
              <a:rPr lang="en-US" dirty="0"/>
              <a:t>	› Usually from close contact with an     	    	   infected household member or sex 		   partner</a:t>
            </a:r>
          </a:p>
          <a:p>
            <a:pPr marL="393192" lvl="1" indent="0">
              <a:buNone/>
            </a:pPr>
            <a:r>
              <a:rPr lang="en-US" dirty="0"/>
              <a:t>	› Lack of thorough handwashing after 		  using the bathroom or changing a diaper</a:t>
            </a:r>
          </a:p>
          <a:p>
            <a:pPr marL="393192" lvl="1" indent="0">
              <a:buNone/>
            </a:pPr>
            <a:r>
              <a:rPr lang="en-US" dirty="0"/>
              <a:t>	› Accidental ingestion of fecal bacteria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925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55626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Contaminated food or </a:t>
            </a:r>
            <a:r>
              <a:rPr lang="en-US" sz="3600" b="1" dirty="0" smtClean="0"/>
              <a:t>water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likely to occur in countries where </a:t>
            </a:r>
            <a:r>
              <a:rPr lang="en-US" dirty="0" err="1" smtClean="0"/>
              <a:t>HAV</a:t>
            </a:r>
            <a:r>
              <a:rPr lang="en-US" dirty="0" smtClean="0"/>
              <a:t> </a:t>
            </a:r>
            <a:r>
              <a:rPr lang="en-US" dirty="0"/>
              <a:t>is </a:t>
            </a:r>
            <a:r>
              <a:rPr lang="en-US" dirty="0" smtClean="0"/>
              <a:t>endemic</a:t>
            </a:r>
            <a:endParaRPr lang="en-US" dirty="0"/>
          </a:p>
          <a:p>
            <a:pPr lvl="1"/>
            <a:r>
              <a:rPr lang="en-US" dirty="0" smtClean="0"/>
              <a:t>Due </a:t>
            </a:r>
            <a:r>
              <a:rPr lang="en-US" dirty="0"/>
              <a:t>to poor sanitary conditions or </a:t>
            </a:r>
            <a:r>
              <a:rPr lang="en-US" dirty="0" smtClean="0"/>
              <a:t>poor </a:t>
            </a:r>
            <a:r>
              <a:rPr lang="en-US" dirty="0"/>
              <a:t>personal </a:t>
            </a:r>
            <a:r>
              <a:rPr lang="en-US" dirty="0" smtClean="0"/>
              <a:t>hygiene</a:t>
            </a:r>
          </a:p>
          <a:p>
            <a:pPr lvl="1"/>
            <a:r>
              <a:rPr lang="en-US" dirty="0" smtClean="0"/>
              <a:t>Fruits</a:t>
            </a:r>
            <a:r>
              <a:rPr lang="en-US" dirty="0"/>
              <a:t>, vegetables, shellfish, water, </a:t>
            </a:r>
            <a:r>
              <a:rPr lang="en-US" dirty="0" smtClean="0"/>
              <a:t>ice</a:t>
            </a:r>
          </a:p>
          <a:p>
            <a:pPr lvl="1"/>
            <a:r>
              <a:rPr lang="en-US" dirty="0" smtClean="0"/>
              <a:t>Cooked </a:t>
            </a:r>
            <a:r>
              <a:rPr lang="en-US" dirty="0"/>
              <a:t>foods can also transmit HAV if </a:t>
            </a:r>
          </a:p>
          <a:p>
            <a:pPr marL="393192" lvl="1" indent="0">
              <a:buNone/>
            </a:pPr>
            <a:r>
              <a:rPr lang="en-US" dirty="0"/>
              <a:t>   not heated to &gt;185 °F </a:t>
            </a:r>
            <a:r>
              <a:rPr lang="en-US" dirty="0" smtClean="0"/>
              <a:t>for </a:t>
            </a:r>
            <a:r>
              <a:rPr lang="en-US" dirty="0"/>
              <a:t>one </a:t>
            </a:r>
            <a:r>
              <a:rPr lang="en-US" dirty="0" smtClean="0"/>
              <a:t>minute</a:t>
            </a:r>
          </a:p>
          <a:p>
            <a:pPr lvl="1"/>
            <a:r>
              <a:rPr lang="en-US" dirty="0" smtClean="0"/>
              <a:t>Waterborne </a:t>
            </a:r>
            <a:r>
              <a:rPr lang="en-US" dirty="0"/>
              <a:t>outbreaks are infrequent </a:t>
            </a:r>
            <a:r>
              <a:rPr lang="en-US" dirty="0" smtClean="0"/>
              <a:t>in countries </a:t>
            </a:r>
            <a:r>
              <a:rPr lang="en-US" dirty="0"/>
              <a:t>with well-maintained </a:t>
            </a:r>
            <a:r>
              <a:rPr lang="en-US" dirty="0" smtClean="0"/>
              <a:t>sanitation systems and </a:t>
            </a:r>
            <a:r>
              <a:rPr lang="en-US" dirty="0"/>
              <a:t>water supplies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-7354"/>
            <a:ext cx="1828800" cy="147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Transmission Through Blood Exposure</a:t>
            </a:r>
          </a:p>
          <a:p>
            <a:endParaRPr lang="en-US" b="1" dirty="0"/>
          </a:p>
          <a:p>
            <a:pPr marL="393192" lvl="1" indent="0">
              <a:buNone/>
            </a:pPr>
            <a:r>
              <a:rPr lang="en-US" dirty="0"/>
              <a:t>› </a:t>
            </a:r>
            <a:r>
              <a:rPr lang="en-US" sz="3000" dirty="0"/>
              <a:t>Very rare but can occur </a:t>
            </a:r>
          </a:p>
          <a:p>
            <a:pPr marL="393192" lvl="1" indent="0">
              <a:buNone/>
            </a:pPr>
            <a:r>
              <a:rPr lang="en-US" sz="3000" dirty="0"/>
              <a:t>	• Injection drug use</a:t>
            </a:r>
          </a:p>
          <a:p>
            <a:pPr marL="393192" lvl="1" indent="0">
              <a:buNone/>
            </a:pPr>
            <a:r>
              <a:rPr lang="en-US" sz="3000" dirty="0"/>
              <a:t>	• Blood transfusion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667000"/>
            <a:ext cx="285750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443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Who Is at Risk?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Persons who use illicit drugs*</a:t>
            </a:r>
          </a:p>
          <a:p>
            <a:r>
              <a:rPr lang="en-US" sz="2800" dirty="0"/>
              <a:t>Persons who do not have access to adequate </a:t>
            </a:r>
          </a:p>
          <a:p>
            <a:pPr marL="0" indent="0">
              <a:buNone/>
            </a:pPr>
            <a:r>
              <a:rPr lang="en-US" sz="2800" dirty="0"/>
              <a:t>    hygiene facilities (i.e.: homelessness)* </a:t>
            </a:r>
          </a:p>
          <a:p>
            <a:r>
              <a:rPr lang="en-US" sz="2800" dirty="0"/>
              <a:t>Men who have sex with men (MSM)*   </a:t>
            </a:r>
          </a:p>
          <a:p>
            <a:r>
              <a:rPr lang="en-US" sz="2800" dirty="0"/>
              <a:t>Persons with chronic liver disease</a:t>
            </a:r>
          </a:p>
          <a:p>
            <a:r>
              <a:rPr lang="en-US" sz="2800" dirty="0"/>
              <a:t>Travelers to countries with high or </a:t>
            </a:r>
          </a:p>
          <a:p>
            <a:pPr marL="0" indent="0">
              <a:buNone/>
            </a:pPr>
            <a:r>
              <a:rPr lang="en-US" sz="2800" dirty="0"/>
              <a:t>    intermediate endemicity of HAV infection</a:t>
            </a:r>
          </a:p>
          <a:p>
            <a:r>
              <a:rPr lang="en-US" sz="2800" dirty="0"/>
              <a:t>Persons with close contact with an international </a:t>
            </a:r>
          </a:p>
          <a:p>
            <a:pPr marL="0" indent="0">
              <a:buNone/>
            </a:pPr>
            <a:r>
              <a:rPr lang="en-US" sz="2800" dirty="0"/>
              <a:t>    adoptee during first 60 days of arrival to US</a:t>
            </a:r>
          </a:p>
          <a:p>
            <a:endParaRPr lang="en-US" sz="2800" dirty="0"/>
          </a:p>
          <a:p>
            <a:pPr marL="0" indent="0">
              <a:buNone/>
            </a:pPr>
            <a:r>
              <a:rPr lang="en-US" sz="2000" dirty="0"/>
              <a:t>*risk groups identified in hepatitis A outbreaks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2607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489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Infectious Period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111" y="1371600"/>
            <a:ext cx="8715777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Average incubation is 28 days (range:15-50 days)</a:t>
            </a:r>
          </a:p>
          <a:p>
            <a:r>
              <a:rPr lang="en-US" dirty="0"/>
              <a:t>Virus present in blood and feces 10-12 days after infection </a:t>
            </a:r>
          </a:p>
          <a:p>
            <a:r>
              <a:rPr lang="en-US" dirty="0"/>
              <a:t>Infected individuals can transmit the virus to others for up to two weeks </a:t>
            </a:r>
            <a:r>
              <a:rPr lang="en-US" i="1" dirty="0"/>
              <a:t>before</a:t>
            </a:r>
            <a:r>
              <a:rPr lang="en-US" dirty="0"/>
              <a:t> jaundice onset*</a:t>
            </a:r>
          </a:p>
          <a:p>
            <a:r>
              <a:rPr lang="en-US" dirty="0"/>
              <a:t>Virus excretion may continue for up to 3 weeks after onset of symptoms</a:t>
            </a:r>
          </a:p>
          <a:p>
            <a:r>
              <a:rPr lang="en-US" dirty="0"/>
              <a:t>Cases remain contagious until 7 days after jaundice onset*</a:t>
            </a:r>
          </a:p>
          <a:p>
            <a:r>
              <a:rPr lang="en-US" dirty="0"/>
              <a:t>Likelihood of symptomatic illness directly related to age</a:t>
            </a:r>
          </a:p>
          <a:p>
            <a:r>
              <a:rPr lang="en-US" dirty="0"/>
              <a:t>Children generally asymptomatic, adults</a:t>
            </a:r>
          </a:p>
          <a:p>
            <a:pPr marL="0" indent="0">
              <a:buNone/>
            </a:pPr>
            <a:r>
              <a:rPr lang="en-US" dirty="0"/>
              <a:t>    symptomatic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*</a:t>
            </a:r>
            <a:r>
              <a:rPr lang="en-US" sz="1900" dirty="0"/>
              <a:t>use symptom onset date if jaundice is not present</a:t>
            </a:r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5188">
            <a:off x="6861265" y="4984285"/>
            <a:ext cx="1731582" cy="153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081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953000"/>
          </a:xfrm>
          <a:ln>
            <a:solidFill>
              <a:srgbClr val="1D304F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NNDSS Definition</a:t>
            </a:r>
          </a:p>
          <a:p>
            <a:pPr marL="0" indent="0" algn="ctr">
              <a:buNone/>
            </a:pPr>
            <a:endParaRPr lang="en-US" dirty="0"/>
          </a:p>
          <a:p>
            <a:r>
              <a:rPr lang="en-US" dirty="0"/>
              <a:t>Classification: Confirmed</a:t>
            </a:r>
          </a:p>
          <a:p>
            <a:r>
              <a:rPr lang="en-US" dirty="0"/>
              <a:t>Clinical criteria: Acute onset of sign or symptom consistent with hepatitis and jaundice or elevated ALT or AST</a:t>
            </a:r>
          </a:p>
          <a:p>
            <a:r>
              <a:rPr lang="en-US" dirty="0"/>
              <a:t>Laboratory Criteria: Positive IgM anti-HAV</a:t>
            </a:r>
          </a:p>
          <a:p>
            <a:endParaRPr lang="en-US" dirty="0"/>
          </a:p>
          <a:p>
            <a:pPr marL="667512" lvl="2" indent="0">
              <a:buNone/>
            </a:pPr>
            <a:endParaRPr lang="en-US" dirty="0"/>
          </a:p>
          <a:p>
            <a:pPr marL="667512" lvl="2" indent="0">
              <a:buNone/>
            </a:pPr>
            <a:endParaRPr lang="en-US" dirty="0"/>
          </a:p>
          <a:p>
            <a:pPr marL="667512" lvl="2" indent="0">
              <a:buNone/>
            </a:pPr>
            <a:endParaRPr lang="en-US" dirty="0"/>
          </a:p>
          <a:p>
            <a:pPr marL="667512" lvl="2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953000"/>
          </a:xfrm>
          <a:ln>
            <a:solidFill>
              <a:srgbClr val="1D304F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u="sng" dirty="0"/>
              <a:t>KY17-089 Case Definition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Classifications: Confirmed, Probable, and Suspect</a:t>
            </a:r>
          </a:p>
          <a:p>
            <a:r>
              <a:rPr lang="en-US" dirty="0"/>
              <a:t>Clinical Criteria: same</a:t>
            </a:r>
          </a:p>
          <a:p>
            <a:r>
              <a:rPr lang="en-US" dirty="0"/>
              <a:t>Laboratory criteria: positive IgM anti-HAV, viral sequencing, genotyping</a:t>
            </a:r>
          </a:p>
          <a:p>
            <a:r>
              <a:rPr lang="en-US" dirty="0"/>
              <a:t>Exclusions added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Definitions Requirements</a:t>
            </a:r>
          </a:p>
        </p:txBody>
      </p:sp>
    </p:spTree>
    <p:extLst>
      <p:ext uri="{BB962C8B-B14F-4D97-AF65-F5344CB8AC3E}">
        <p14:creationId xmlns:p14="http://schemas.microsoft.com/office/powerpoint/2010/main" val="4067938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7" t="18343" r="10902" b="21384"/>
          <a:stretch/>
        </p:blipFill>
        <p:spPr>
          <a:xfrm>
            <a:off x="187187" y="1295400"/>
            <a:ext cx="8769626" cy="523899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00826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371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Purpose-To </a:t>
            </a:r>
            <a:r>
              <a:rPr lang="en-US" dirty="0"/>
              <a:t>Provide Environmentalists: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/>
          </a:bodyPr>
          <a:lstStyle/>
          <a:p>
            <a:r>
              <a:rPr lang="en-US" dirty="0"/>
              <a:t>General information about Hepatitis A Virus (HAV)</a:t>
            </a:r>
          </a:p>
          <a:p>
            <a:r>
              <a:rPr lang="en-US" dirty="0"/>
              <a:t>Overview of contact investigation done by Epidemiologist/Communicable Disease</a:t>
            </a:r>
          </a:p>
          <a:p>
            <a:r>
              <a:rPr lang="en-US" dirty="0"/>
              <a:t>Overview of investigation of cases in congregate care and food service facilities</a:t>
            </a:r>
          </a:p>
          <a:p>
            <a:r>
              <a:rPr lang="en-US" dirty="0"/>
              <a:t>Overview of State Response </a:t>
            </a:r>
          </a:p>
          <a:p>
            <a:r>
              <a:rPr lang="en-US" dirty="0"/>
              <a:t>Special Considerations for HAV Outbreak</a:t>
            </a:r>
          </a:p>
          <a:p>
            <a:r>
              <a:rPr lang="en-US" dirty="0"/>
              <a:t>Suggested Community Partnerships</a:t>
            </a:r>
          </a:p>
          <a:p>
            <a:r>
              <a:rPr lang="en-US" dirty="0"/>
              <a:t>Resources Available for Environmental Health</a:t>
            </a:r>
          </a:p>
        </p:txBody>
      </p:sp>
    </p:spTree>
    <p:extLst>
      <p:ext uri="{BB962C8B-B14F-4D97-AF65-F5344CB8AC3E}">
        <p14:creationId xmlns:p14="http://schemas.microsoft.com/office/powerpoint/2010/main" val="4756480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Epidemiological Contact Investigation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196" y="1600200"/>
            <a:ext cx="5841607" cy="4724400"/>
          </a:xfrm>
        </p:spPr>
      </p:pic>
    </p:spTree>
    <p:extLst>
      <p:ext uri="{BB962C8B-B14F-4D97-AF65-F5344CB8AC3E}">
        <p14:creationId xmlns:p14="http://schemas.microsoft.com/office/powerpoint/2010/main" val="18744730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en-US" b="1" dirty="0"/>
              <a:t>Communicate with the case as soon as    possible</a:t>
            </a:r>
          </a:p>
          <a:p>
            <a:pPr marL="978408" lvl="3" indent="0">
              <a:buNone/>
            </a:pPr>
            <a:r>
              <a:rPr lang="en-US" dirty="0"/>
              <a:t>› Attempt by phone first, if possible</a:t>
            </a:r>
          </a:p>
          <a:p>
            <a:pPr marL="978408" lvl="3" indent="0">
              <a:buNone/>
            </a:pPr>
            <a:r>
              <a:rPr lang="en-US" dirty="0"/>
              <a:t>› Mail certified letter if unable to contact via</a:t>
            </a:r>
          </a:p>
          <a:p>
            <a:pPr marL="978408" lvl="3" indent="0">
              <a:buNone/>
            </a:pPr>
            <a:r>
              <a:rPr lang="en-US" dirty="0"/>
              <a:t>   phone</a:t>
            </a:r>
          </a:p>
          <a:p>
            <a:pPr marL="978408" lvl="3" indent="0">
              <a:buNone/>
            </a:pPr>
            <a:r>
              <a:rPr lang="en-US" dirty="0"/>
              <a:t>› Inform the case of the infectious period</a:t>
            </a:r>
          </a:p>
          <a:p>
            <a:pPr marL="978408" lvl="3" indent="0">
              <a:buNone/>
            </a:pPr>
            <a:r>
              <a:rPr lang="en-US" dirty="0"/>
              <a:t>› If the case is a food handler, daycare worker, or</a:t>
            </a:r>
          </a:p>
          <a:p>
            <a:pPr marL="978408" lvl="3" indent="0">
              <a:buNone/>
            </a:pPr>
            <a:r>
              <a:rPr lang="en-US" dirty="0"/>
              <a:t>  healthcare worker, notify her/him of work </a:t>
            </a:r>
          </a:p>
          <a:p>
            <a:pPr marL="978408" lvl="3" indent="0">
              <a:buNone/>
            </a:pPr>
            <a:r>
              <a:rPr lang="en-US" dirty="0"/>
              <a:t>  exclusion recommendations </a:t>
            </a:r>
          </a:p>
          <a:p>
            <a:pPr marL="978408" lvl="3" indent="0">
              <a:buNone/>
            </a:pPr>
            <a:r>
              <a:rPr lang="en-US" dirty="0"/>
              <a:t>	* Case should not return to work until </a:t>
            </a:r>
            <a:r>
              <a:rPr lang="en-US" b="1" dirty="0"/>
              <a:t>7    	   days after</a:t>
            </a:r>
            <a:r>
              <a:rPr lang="en-US" dirty="0"/>
              <a:t> symptom onset (May return on 	   day 8 if asymptomatic.)</a:t>
            </a:r>
          </a:p>
          <a:p>
            <a:pPr marL="978408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374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/>
          <a:lstStyle/>
          <a:p>
            <a:r>
              <a:rPr lang="en-US" b="1" dirty="0"/>
              <a:t>Determine Close Contacts</a:t>
            </a:r>
          </a:p>
          <a:p>
            <a:pPr marL="393192" lvl="1" indent="0">
              <a:buNone/>
            </a:pPr>
            <a:r>
              <a:rPr lang="en-US" dirty="0"/>
              <a:t>› Household contacts </a:t>
            </a:r>
          </a:p>
          <a:p>
            <a:pPr marL="393192" lvl="1" indent="0">
              <a:buNone/>
            </a:pPr>
            <a:r>
              <a:rPr lang="en-US" dirty="0"/>
              <a:t>› Sexual contacts</a:t>
            </a:r>
          </a:p>
          <a:p>
            <a:pPr marL="393192" lvl="1" indent="0">
              <a:buNone/>
            </a:pPr>
            <a:r>
              <a:rPr lang="en-US" dirty="0"/>
              <a:t>› Persons who may have shared drugs,</a:t>
            </a:r>
          </a:p>
          <a:p>
            <a:pPr marL="393192" lvl="1" indent="0">
              <a:buNone/>
            </a:pPr>
            <a:r>
              <a:rPr lang="en-US" dirty="0"/>
              <a:t>   injection or non-injection, with the case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191000"/>
            <a:ext cx="5715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61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 lnSpcReduction="10000"/>
          </a:bodyPr>
          <a:lstStyle/>
          <a:p>
            <a:r>
              <a:rPr lang="en-US" sz="3600" b="1" dirty="0"/>
              <a:t>Encourage Post-exposure Prophylaxis (PEP)</a:t>
            </a:r>
          </a:p>
          <a:p>
            <a:pPr marL="393192" lvl="1" indent="0">
              <a:buNone/>
            </a:pPr>
            <a:r>
              <a:rPr lang="en-US" dirty="0"/>
              <a:t>› Persons recently exposed to HAV should</a:t>
            </a:r>
          </a:p>
          <a:p>
            <a:pPr marL="393192" lvl="1" indent="0">
              <a:buNone/>
            </a:pPr>
            <a:r>
              <a:rPr lang="en-US" dirty="0"/>
              <a:t>  receive PEP </a:t>
            </a:r>
            <a:r>
              <a:rPr lang="en-US" b="1" dirty="0"/>
              <a:t>within</a:t>
            </a:r>
            <a:r>
              <a:rPr lang="en-US" dirty="0"/>
              <a:t> </a:t>
            </a:r>
            <a:r>
              <a:rPr lang="en-US" b="1" dirty="0"/>
              <a:t>2 weeks after exposure</a:t>
            </a:r>
            <a:r>
              <a:rPr lang="en-US" dirty="0"/>
              <a:t>,</a:t>
            </a:r>
          </a:p>
          <a:p>
            <a:pPr marL="393192" lvl="1" indent="0">
              <a:buNone/>
            </a:pPr>
            <a:r>
              <a:rPr lang="en-US" dirty="0"/>
              <a:t>  unless previously vaccinated</a:t>
            </a:r>
          </a:p>
          <a:p>
            <a:pPr marL="393192" lvl="1" indent="0">
              <a:buNone/>
            </a:pPr>
            <a:r>
              <a:rPr lang="en-US" dirty="0"/>
              <a:t>› PEP consists of a single dose of HAV </a:t>
            </a:r>
          </a:p>
          <a:p>
            <a:pPr marL="393192" lvl="1" indent="0">
              <a:buNone/>
            </a:pPr>
            <a:r>
              <a:rPr lang="en-US" dirty="0"/>
              <a:t>   vaccine or IG (Immunoglobulin)</a:t>
            </a:r>
          </a:p>
          <a:p>
            <a:pPr marL="393192" lvl="1" indent="0">
              <a:buNone/>
            </a:pPr>
            <a:r>
              <a:rPr lang="en-US" dirty="0"/>
              <a:t>› Guidelines vary by age and health status</a:t>
            </a:r>
          </a:p>
          <a:p>
            <a:pPr marL="393192" lvl="1" indent="0">
              <a:buNone/>
            </a:pPr>
            <a:r>
              <a:rPr lang="en-US" dirty="0"/>
              <a:t>› Encourage contacts to seek PEP as soon </a:t>
            </a:r>
          </a:p>
          <a:p>
            <a:pPr marL="393192" lvl="1" indent="0">
              <a:buNone/>
            </a:pPr>
            <a:r>
              <a:rPr lang="en-US" dirty="0"/>
              <a:t>   as possible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7079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/>
          <a:lstStyle/>
          <a:p>
            <a:r>
              <a:rPr lang="en-US" b="1" dirty="0"/>
              <a:t>PEP continued…</a:t>
            </a:r>
          </a:p>
          <a:p>
            <a:pPr marL="0" indent="0">
              <a:buNone/>
            </a:pPr>
            <a:r>
              <a:rPr lang="en-US" sz="2400" dirty="0"/>
              <a:t>	› Use PEP calculator to determine dates for vaccine and   	   last day in incubation period</a:t>
            </a:r>
          </a:p>
          <a:p>
            <a:pPr marL="0" indent="0">
              <a:buNone/>
            </a:pPr>
            <a:r>
              <a:rPr lang="en-US" sz="2400" dirty="0"/>
              <a:t>	› If you have questions, contact KDPH</a:t>
            </a:r>
          </a:p>
          <a:p>
            <a:pPr marL="0" indent="0">
              <a:buNone/>
            </a:pPr>
            <a:r>
              <a:rPr lang="en-US" sz="2400" dirty="0"/>
              <a:t>	› If outside of PEP window, recommend vaccination</a:t>
            </a:r>
          </a:p>
          <a:p>
            <a:pPr marL="0" indent="0">
              <a:buNone/>
            </a:pPr>
            <a:r>
              <a:rPr lang="en-US" sz="2400" dirty="0"/>
              <a:t>	  for susceptible persons</a:t>
            </a:r>
          </a:p>
          <a:p>
            <a:pPr marL="0" indent="0">
              <a:buNone/>
            </a:pPr>
            <a:r>
              <a:rPr lang="en-US" sz="2400" dirty="0"/>
              <a:t>	› Involve clinical staff for questions about vaccine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979789"/>
              </p:ext>
            </p:extLst>
          </p:nvPr>
        </p:nvGraphicFramePr>
        <p:xfrm>
          <a:off x="838200" y="4114800"/>
          <a:ext cx="7010400" cy="1752600"/>
        </p:xfrm>
        <a:graphic>
          <a:graphicData uri="http://schemas.openxmlformats.org/drawingml/2006/table">
            <a:tbl>
              <a:tblPr/>
              <a:tblGrid>
                <a:gridCol w="2047243">
                  <a:extLst>
                    <a:ext uri="{9D8B030D-6E8A-4147-A177-3AD203B41FA5}">
                      <a16:colId xmlns:a16="http://schemas.microsoft.com/office/drawing/2014/main" val="797501014"/>
                    </a:ext>
                  </a:extLst>
                </a:gridCol>
                <a:gridCol w="1799927">
                  <a:extLst>
                    <a:ext uri="{9D8B030D-6E8A-4147-A177-3AD203B41FA5}">
                      <a16:colId xmlns:a16="http://schemas.microsoft.com/office/drawing/2014/main" val="2441062458"/>
                    </a:ext>
                  </a:extLst>
                </a:gridCol>
                <a:gridCol w="1604320">
                  <a:extLst>
                    <a:ext uri="{9D8B030D-6E8A-4147-A177-3AD203B41FA5}">
                      <a16:colId xmlns:a16="http://schemas.microsoft.com/office/drawing/2014/main" val="3027594585"/>
                    </a:ext>
                  </a:extLst>
                </a:gridCol>
                <a:gridCol w="1558910">
                  <a:extLst>
                    <a:ext uri="{9D8B030D-6E8A-4147-A177-3AD203B41FA5}">
                      <a16:colId xmlns:a16="http://schemas.microsoft.com/office/drawing/2014/main" val="889542520"/>
                    </a:ext>
                  </a:extLst>
                </a:gridCol>
              </a:tblGrid>
              <a:tr h="14605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Date of diagnosis of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acute hepatitis A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disease or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Date of last exposure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to an acute case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Last date to give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hepatitis A vaccine and / or IG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(14 days after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exposure)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First date in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incubation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period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(15 days after exposure)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Last date in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incubation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period </a:t>
                      </a:r>
                      <a:b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n-US" sz="900" b="1" i="0" u="none" strike="noStrike" dirty="0">
                          <a:effectLst/>
                          <a:latin typeface="Arial" panose="020B0604020202020204" pitchFamily="34" charset="0"/>
                        </a:rPr>
                        <a:t>(50 days after exposure)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6944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10/1/2017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0C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10/15/17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effectLst/>
                          <a:latin typeface="Arial" panose="020B0604020202020204" pitchFamily="34" charset="0"/>
                        </a:rPr>
                        <a:t>10/16/17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effectLst/>
                          <a:latin typeface="Arial" panose="020B0604020202020204" pitchFamily="34" charset="0"/>
                        </a:rPr>
                        <a:t>11/20/17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68717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93907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257800"/>
          </a:xfrm>
        </p:spPr>
        <p:txBody>
          <a:bodyPr>
            <a:normAutofit fontScale="25000" lnSpcReduction="20000"/>
          </a:bodyPr>
          <a:lstStyle/>
          <a:p>
            <a:r>
              <a:rPr lang="en-US" sz="14400" b="1" dirty="0"/>
              <a:t>Educate case and contacts about handwashing and disinfection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800" dirty="0"/>
              <a:t>Always wash hands with soap and water after using the bathroom or changing a diaper, and before eating or preparing food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800" dirty="0"/>
              <a:t>Instruct case and contacts on proper handwashing technique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2800" dirty="0"/>
              <a:t>Hand sanitizer is not as effective against hepatitis A virus as soap and water.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1200" dirty="0"/>
              <a:t>If soap and water aren’t available, clean your hands with hand sanitizer containing at least 60% alcohol. (See </a:t>
            </a:r>
            <a:r>
              <a:rPr lang="en-US" sz="11200" b="1" dirty="0">
                <a:solidFill>
                  <a:srgbClr val="FF0000"/>
                </a:solidFill>
                <a:hlinkClick r:id="rId2"/>
              </a:rPr>
              <a:t>https://wwwnc.cdc.gov/travel/diseases/hepatitis-a</a:t>
            </a:r>
            <a:r>
              <a:rPr lang="en-US" sz="11200" b="1" dirty="0">
                <a:solidFill>
                  <a:srgbClr val="FF0000"/>
                </a:solidFill>
              </a:rPr>
              <a:t> )</a:t>
            </a:r>
          </a:p>
          <a:p>
            <a:pPr marL="0" indent="0">
              <a:buNone/>
            </a:pPr>
            <a:r>
              <a:rPr lang="en-US" sz="11200" dirty="0"/>
              <a:t>	</a:t>
            </a:r>
            <a:endParaRPr lang="en-US" sz="9600" dirty="0"/>
          </a:p>
          <a:p>
            <a:pPr marL="0" indent="0">
              <a:buNone/>
            </a:pPr>
            <a:endParaRPr lang="en-US" sz="9600" dirty="0"/>
          </a:p>
          <a:p>
            <a:pPr marL="0" indent="0">
              <a:buNone/>
            </a:pP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3695700"/>
            <a:ext cx="1828800" cy="2304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258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352800"/>
          </a:xfrm>
        </p:spPr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Surfaces should be cleaned with freshly prepared solution of 5,000 ppm bleach (1 2/3 cups of bleach in 1 gallon of water).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Allow 1 minute of contact time and then rinse with water.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If bleach cannot be used, use a product that states that it is effective against hepatitis A and refer to product label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4495800" cy="2082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718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en-US" dirty="0"/>
              <a:t>KY National Electronic Disease Surveillance System (</a:t>
            </a:r>
            <a:r>
              <a:rPr lang="en-US" dirty="0" err="1"/>
              <a:t>NEDSS</a:t>
            </a:r>
            <a:r>
              <a:rPr lang="en-US" dirty="0"/>
              <a:t>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26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Create an investigation and notification in NEDSS within 24 hours</a:t>
            </a:r>
          </a:p>
          <a:p>
            <a:r>
              <a:rPr lang="en-US" dirty="0"/>
              <a:t>Include preliminary information including:</a:t>
            </a:r>
          </a:p>
          <a:p>
            <a:pPr lvl="1"/>
            <a:r>
              <a:rPr lang="en-US" b="1" i="1" dirty="0"/>
              <a:t>Signs and symptoms</a:t>
            </a:r>
          </a:p>
          <a:p>
            <a:pPr lvl="1"/>
            <a:r>
              <a:rPr lang="en-US" b="1" i="1" dirty="0"/>
              <a:t>All applicable laboratory results</a:t>
            </a:r>
          </a:p>
          <a:p>
            <a:pPr lvl="1"/>
            <a:r>
              <a:rPr lang="en-US" b="1" i="1" dirty="0"/>
              <a:t>Risk factors</a:t>
            </a:r>
          </a:p>
          <a:p>
            <a:pPr lvl="1"/>
            <a:r>
              <a:rPr lang="en-US" b="1" i="1" dirty="0"/>
              <a:t>Presence in high-risk occupation (food handler, daycare worker, etc.)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571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Investigating in a Congregate Setting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018" y="4037159"/>
            <a:ext cx="3760423" cy="2784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6217">
            <a:off x="407911" y="2007241"/>
            <a:ext cx="4318215" cy="3218913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3342">
            <a:off x="4559655" y="2285988"/>
            <a:ext cx="3388833" cy="2257811"/>
          </a:xfrm>
        </p:spPr>
      </p:pic>
    </p:spTree>
    <p:extLst>
      <p:ext uri="{BB962C8B-B14F-4D97-AF65-F5344CB8AC3E}">
        <p14:creationId xmlns:p14="http://schemas.microsoft.com/office/powerpoint/2010/main" val="15943800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Congregate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Detention facilities </a:t>
            </a:r>
          </a:p>
          <a:p>
            <a:r>
              <a:rPr lang="en-US" dirty="0"/>
              <a:t>Substance abuse facilities</a:t>
            </a:r>
          </a:p>
          <a:p>
            <a:r>
              <a:rPr lang="en-US" dirty="0"/>
              <a:t>Shelters</a:t>
            </a:r>
          </a:p>
          <a:p>
            <a:r>
              <a:rPr lang="en-US" dirty="0"/>
              <a:t>Increased vulnerability due to shared spaces</a:t>
            </a:r>
          </a:p>
          <a:p>
            <a:r>
              <a:rPr lang="en-US" dirty="0"/>
              <a:t>May require special arrangements to interview</a:t>
            </a:r>
          </a:p>
          <a:p>
            <a:r>
              <a:rPr lang="en-US" dirty="0"/>
              <a:t>Work with facility to obtain list of potential contacts during infectious period</a:t>
            </a:r>
          </a:p>
          <a:p>
            <a:r>
              <a:rPr lang="en-US" dirty="0"/>
              <a:t>Can be challenging due to quick turn-over and limited access to facility records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348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Hepatitis 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Vaccine preventable, communicable disease of the liver</a:t>
            </a:r>
          </a:p>
          <a:p>
            <a:r>
              <a:rPr lang="en-US" dirty="0"/>
              <a:t>Caused by hepatitis A virus (HAV)</a:t>
            </a:r>
          </a:p>
          <a:p>
            <a:r>
              <a:rPr lang="en-US" dirty="0"/>
              <a:t>Fecal-oral transmission</a:t>
            </a:r>
          </a:p>
          <a:p>
            <a:r>
              <a:rPr lang="en-US" dirty="0"/>
              <a:t>No chronic infection</a:t>
            </a:r>
          </a:p>
          <a:p>
            <a:r>
              <a:rPr lang="en-US" dirty="0"/>
              <a:t>Usually resolves within 2 months of infection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999" y="2165616"/>
            <a:ext cx="2477533" cy="202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266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sz="3800" b="1" dirty="0"/>
              <a:t>Obtain contact information for persons who have had potential contact with case</a:t>
            </a:r>
          </a:p>
          <a:p>
            <a:pPr marL="667512" lvl="2" indent="0">
              <a:buNone/>
            </a:pPr>
            <a:r>
              <a:rPr lang="en-US" dirty="0"/>
              <a:t>	› </a:t>
            </a:r>
            <a:r>
              <a:rPr lang="en-US" sz="3200" dirty="0"/>
              <a:t>Include persons in facility and those released</a:t>
            </a:r>
          </a:p>
          <a:p>
            <a:pPr marL="393192" lvl="1" indent="0">
              <a:buNone/>
            </a:pPr>
            <a:r>
              <a:rPr lang="en-US" dirty="0"/>
              <a:t>	›Provide line list of contacts to </a:t>
            </a:r>
            <a:r>
              <a:rPr lang="en-US" dirty="0" smtClean="0"/>
              <a:t>DPH</a:t>
            </a:r>
            <a:endParaRPr lang="en-US" dirty="0"/>
          </a:p>
          <a:p>
            <a:pPr marL="393192" lvl="1" indent="0">
              <a:buNone/>
            </a:pPr>
            <a:r>
              <a:rPr lang="en-US" dirty="0"/>
              <a:t>	</a:t>
            </a:r>
            <a:r>
              <a:rPr lang="en-US" dirty="0" smtClean="0"/>
              <a:t>›DPH </a:t>
            </a:r>
            <a:r>
              <a:rPr lang="en-US" dirty="0"/>
              <a:t>will distribute information to county of  	  residence </a:t>
            </a:r>
            <a:r>
              <a:rPr lang="en-US" b="1" u="sng" dirty="0"/>
              <a:t>and county of employment </a:t>
            </a:r>
            <a:r>
              <a:rPr lang="en-US" dirty="0"/>
              <a:t>for 	  notification purposes</a:t>
            </a:r>
          </a:p>
          <a:p>
            <a:pPr marL="393192" lvl="1" indent="0">
              <a:buNone/>
            </a:pPr>
            <a:r>
              <a:rPr lang="en-US" dirty="0"/>
              <a:t>	›Each county will be responsible for notifying 	  contacts in their jurisdiction </a:t>
            </a:r>
          </a:p>
          <a:p>
            <a:pPr marL="393192" lvl="1" indent="0">
              <a:buNone/>
            </a:pPr>
            <a:r>
              <a:rPr lang="en-US" dirty="0"/>
              <a:t>	›Encourage PEP/vaccination as indicated</a:t>
            </a:r>
          </a:p>
          <a:p>
            <a:pPr marL="393192" lvl="1" indent="0">
              <a:buNone/>
            </a:pPr>
            <a:r>
              <a:rPr lang="en-US" dirty="0"/>
              <a:t>	›Provide facility with dates from PEP 	 	  calculator</a:t>
            </a:r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56914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Congregate Settings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Isolate case until jaundice is resolved</a:t>
            </a:r>
          </a:p>
          <a:p>
            <a:r>
              <a:rPr lang="en-US" dirty="0"/>
              <a:t>Monitor other residents for symptoms</a:t>
            </a:r>
          </a:p>
          <a:p>
            <a:r>
              <a:rPr lang="en-US" dirty="0"/>
              <a:t>Create a plan to vaccinate exposed and susceptible persons</a:t>
            </a:r>
          </a:p>
          <a:p>
            <a:r>
              <a:rPr lang="en-US" dirty="0"/>
              <a:t>Educate staff and residents about</a:t>
            </a:r>
          </a:p>
          <a:p>
            <a:pPr marL="0" indent="0">
              <a:buNone/>
            </a:pPr>
            <a:r>
              <a:rPr lang="en-US" dirty="0"/>
              <a:t>    proper handwashing and hygiene</a:t>
            </a:r>
          </a:p>
          <a:p>
            <a:r>
              <a:rPr lang="en-US" dirty="0"/>
              <a:t>Educate staff about disinfection</a:t>
            </a:r>
          </a:p>
          <a:p>
            <a:pPr lvl="1"/>
            <a:r>
              <a:rPr lang="en-US" dirty="0"/>
              <a:t>Surfaces should be cleaned with 5,000 ppm bleach (1 2/3 cups of bleach in 1 gallon of water)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3068141"/>
            <a:ext cx="1828800" cy="1788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666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3716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Investigating Case in Food 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See Hepatitis A Foodservice Worker Case Investigation</a:t>
            </a:r>
            <a:endParaRPr lang="en-US" u="sng" dirty="0"/>
          </a:p>
          <a:p>
            <a:r>
              <a:rPr lang="en-US" dirty="0"/>
              <a:t>Pursuant to KAR 45:005 and KRS 217.005-217.215</a:t>
            </a:r>
          </a:p>
          <a:p>
            <a:pPr lvl="1"/>
            <a:r>
              <a:rPr lang="en-US" dirty="0" smtClean="0"/>
              <a:t>Ordered </a:t>
            </a:r>
            <a:r>
              <a:rPr lang="en-US" dirty="0"/>
              <a:t>to:  Immediately exclude (employee name) from work due to an excludable illness until such time that they can produce documentation from a healthcare provider they are cleared to return to work.  </a:t>
            </a:r>
          </a:p>
        </p:txBody>
      </p:sp>
    </p:spTree>
    <p:extLst>
      <p:ext uri="{BB962C8B-B14F-4D97-AF65-F5344CB8AC3E}">
        <p14:creationId xmlns:p14="http://schemas.microsoft.com/office/powerpoint/2010/main" val="20008275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How Do We Stop this Train?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2057400"/>
            <a:ext cx="5191125" cy="3714538"/>
          </a:xfrm>
        </p:spPr>
      </p:pic>
    </p:spTree>
    <p:extLst>
      <p:ext uri="{BB962C8B-B14F-4D97-AF65-F5344CB8AC3E}">
        <p14:creationId xmlns:p14="http://schemas.microsoft.com/office/powerpoint/2010/main" val="1647283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188" y="3979692"/>
            <a:ext cx="6371812" cy="2878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746760"/>
            <a:ext cx="7851648" cy="9906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Franklin Gothic Medium" panose="020B0603020102020204" pitchFamily="34" charset="0"/>
              </a:rPr>
              <a:t>KY17-089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81000" y="1716339"/>
            <a:ext cx="8607552" cy="3528907"/>
          </a:xfrm>
          <a:prstGeom prst="rect">
            <a:avLst/>
          </a:prstGeom>
        </p:spPr>
        <p:txBody>
          <a:bodyPr vert="horz" lIns="0" rIns="18288">
            <a:normAutofit lnSpcReduction="10000"/>
          </a:bodyPr>
          <a:lstStyle>
            <a:lvl1pPr marL="0" marR="4572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3200" kern="1200">
                <a:solidFill>
                  <a:srgbClr val="1D304F"/>
                </a:solidFill>
                <a:latin typeface="+mj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3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2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tx2"/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None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Large uptick in cases noticed in October </a:t>
            </a:r>
            <a:r>
              <a:rPr lang="en-US" sz="3000" dirty="0">
                <a:solidFill>
                  <a:schemeClr val="tx1"/>
                </a:solidFill>
              </a:rPr>
              <a:t>2017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Retroactive case finding back to August 1,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Statewide outbreak declared November 2017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Genotype </a:t>
            </a:r>
            <a:r>
              <a:rPr lang="en-US" sz="3000" dirty="0" err="1"/>
              <a:t>IB</a:t>
            </a:r>
            <a:endParaRPr lang="en-US" sz="3000" dirty="0"/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Strains linked to CA and MI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3000" dirty="0"/>
              <a:t>Cases primarily among </a:t>
            </a:r>
            <a:r>
              <a:rPr lang="en-US" sz="3000" dirty="0" smtClean="0"/>
              <a:t>illicit drug </a:t>
            </a:r>
            <a:r>
              <a:rPr lang="en-US" sz="3000" dirty="0"/>
              <a:t>users</a:t>
            </a:r>
            <a:br>
              <a:rPr lang="en-US" sz="3000" dirty="0"/>
            </a:br>
            <a:r>
              <a:rPr lang="en-US" sz="3000" dirty="0"/>
              <a:t>or homeless</a:t>
            </a:r>
          </a:p>
        </p:txBody>
      </p:sp>
    </p:spTree>
    <p:extLst>
      <p:ext uri="{BB962C8B-B14F-4D97-AF65-F5344CB8AC3E}">
        <p14:creationId xmlns:p14="http://schemas.microsoft.com/office/powerpoint/2010/main" val="112274973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 Response Activities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Produce and disseminate guidance, data</a:t>
            </a:r>
          </a:p>
          <a:p>
            <a:pPr lvl="1"/>
            <a:r>
              <a:rPr lang="en-US" sz="3000" dirty="0"/>
              <a:t>Call for testing and cases</a:t>
            </a:r>
          </a:p>
          <a:p>
            <a:pPr lvl="1"/>
            <a:r>
              <a:rPr lang="en-US" sz="3000" dirty="0"/>
              <a:t>Weekly report</a:t>
            </a:r>
          </a:p>
          <a:p>
            <a:r>
              <a:rPr lang="en-US" dirty="0"/>
              <a:t>State Health Operations Center (SHOC) activated</a:t>
            </a:r>
          </a:p>
          <a:p>
            <a:r>
              <a:rPr lang="en-US" dirty="0"/>
              <a:t>Surveillance and case investigation coordination</a:t>
            </a:r>
          </a:p>
          <a:p>
            <a:r>
              <a:rPr lang="en-US" dirty="0"/>
              <a:t>Daily response meetings</a:t>
            </a:r>
          </a:p>
          <a:p>
            <a:r>
              <a:rPr lang="en-US" dirty="0"/>
              <a:t>Coordination with Louisville, other counties</a:t>
            </a:r>
          </a:p>
          <a:p>
            <a:pPr lvl="1"/>
            <a:r>
              <a:rPr lang="en-US" sz="2800" dirty="0"/>
              <a:t>Allocation and acquisition of vaccines</a:t>
            </a:r>
          </a:p>
          <a:p>
            <a:pPr lvl="1"/>
            <a:r>
              <a:rPr lang="en-US" sz="2800" dirty="0"/>
              <a:t>Personnel assistance</a:t>
            </a:r>
          </a:p>
          <a:p>
            <a:pPr lvl="1"/>
            <a:r>
              <a:rPr lang="en-US" sz="2800" dirty="0"/>
              <a:t>Monetary resources</a:t>
            </a:r>
          </a:p>
          <a:p>
            <a:r>
              <a:rPr lang="en-US" dirty="0"/>
              <a:t>Epi-Aid from CDC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91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0262"/>
            <a:ext cx="8229600" cy="838200"/>
          </a:xfrm>
        </p:spPr>
        <p:txBody>
          <a:bodyPr/>
          <a:lstStyle/>
          <a:p>
            <a:r>
              <a:rPr lang="en-US" dirty="0"/>
              <a:t>State Response Activities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42482">
            <a:off x="443078" y="2040014"/>
            <a:ext cx="5265778" cy="6762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55614">
            <a:off x="4512138" y="2041119"/>
            <a:ext cx="4838700" cy="58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6680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Populations for Response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724400"/>
          </a:xfrm>
        </p:spPr>
        <p:txBody>
          <a:bodyPr>
            <a:normAutofit/>
          </a:bodyPr>
          <a:lstStyle/>
          <a:p>
            <a:r>
              <a:rPr lang="en-US" sz="3600" dirty="0"/>
              <a:t>Illicit drug users</a:t>
            </a:r>
          </a:p>
          <a:p>
            <a:r>
              <a:rPr lang="en-US" sz="3600" dirty="0"/>
              <a:t>Homeless</a:t>
            </a:r>
          </a:p>
          <a:p>
            <a:r>
              <a:rPr lang="en-US" sz="3600" dirty="0"/>
              <a:t>Food Service Workers</a:t>
            </a:r>
          </a:p>
          <a:p>
            <a:pPr lvl="1"/>
            <a:r>
              <a:rPr lang="en-US" dirty="0"/>
              <a:t>Corrections </a:t>
            </a:r>
          </a:p>
          <a:p>
            <a:pPr lvl="1"/>
            <a:r>
              <a:rPr lang="en-US" dirty="0"/>
              <a:t>Community</a:t>
            </a:r>
          </a:p>
          <a:p>
            <a:r>
              <a:rPr lang="en-US" sz="3600" dirty="0"/>
              <a:t>Healthcare Workers</a:t>
            </a:r>
          </a:p>
        </p:txBody>
      </p:sp>
    </p:spTree>
    <p:extLst>
      <p:ext uri="{BB962C8B-B14F-4D97-AF65-F5344CB8AC3E}">
        <p14:creationId xmlns:p14="http://schemas.microsoft.com/office/powerpoint/2010/main" val="19495696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Targeting At-Risk Populations 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Drug Users</a:t>
            </a:r>
          </a:p>
          <a:p>
            <a:pPr lvl="1"/>
            <a:r>
              <a:rPr lang="en-US" dirty="0"/>
              <a:t>Syringe exchange programs</a:t>
            </a:r>
          </a:p>
          <a:p>
            <a:pPr lvl="1"/>
            <a:r>
              <a:rPr lang="en-US" dirty="0"/>
              <a:t>Jails/prisons</a:t>
            </a:r>
          </a:p>
          <a:p>
            <a:pPr lvl="2"/>
            <a:r>
              <a:rPr lang="en-US" b="1" dirty="0"/>
              <a:t>Vaccinate</a:t>
            </a:r>
            <a:r>
              <a:rPr lang="en-US" dirty="0"/>
              <a:t> </a:t>
            </a:r>
            <a:r>
              <a:rPr lang="en-US" dirty="0" smtClean="0"/>
              <a:t>at </a:t>
            </a:r>
            <a:r>
              <a:rPr lang="en-US" dirty="0"/>
              <a:t>intake most efficient approach</a:t>
            </a:r>
          </a:p>
          <a:p>
            <a:pPr lvl="2"/>
            <a:r>
              <a:rPr lang="en-US" dirty="0"/>
              <a:t>Corrections staff trained to administer </a:t>
            </a:r>
            <a:r>
              <a:rPr lang="en-US" b="1" dirty="0"/>
              <a:t>HAV vaccine</a:t>
            </a:r>
          </a:p>
          <a:p>
            <a:pPr lvl="1"/>
            <a:r>
              <a:rPr lang="en-US" dirty="0"/>
              <a:t>Hospital ED’s</a:t>
            </a:r>
          </a:p>
          <a:p>
            <a:pPr lvl="2"/>
            <a:r>
              <a:rPr lang="en-US" dirty="0"/>
              <a:t>Need a champion for each facility</a:t>
            </a:r>
          </a:p>
          <a:p>
            <a:pPr lvl="1"/>
            <a:r>
              <a:rPr lang="en-US" dirty="0"/>
              <a:t>Halfway houses</a:t>
            </a:r>
          </a:p>
          <a:p>
            <a:pPr lvl="1"/>
            <a:r>
              <a:rPr lang="en-US" dirty="0"/>
              <a:t>Substance abuse treatment centers</a:t>
            </a:r>
          </a:p>
        </p:txBody>
      </p:sp>
    </p:spTree>
    <p:extLst>
      <p:ext uri="{BB962C8B-B14F-4D97-AF65-F5344CB8AC3E}">
        <p14:creationId xmlns:p14="http://schemas.microsoft.com/office/powerpoint/2010/main" val="3218705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Targeting At-Risk Populations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/>
              <a:t>Homeless</a:t>
            </a:r>
          </a:p>
          <a:p>
            <a:pPr lvl="1"/>
            <a:r>
              <a:rPr lang="en-US" sz="2800" dirty="0"/>
              <a:t>Street outreach</a:t>
            </a:r>
          </a:p>
          <a:p>
            <a:pPr lvl="1"/>
            <a:r>
              <a:rPr lang="en-US" sz="2800" dirty="0"/>
              <a:t>Homeless camps</a:t>
            </a:r>
          </a:p>
          <a:p>
            <a:pPr lvl="1"/>
            <a:r>
              <a:rPr lang="en-US" sz="2800" dirty="0"/>
              <a:t>Homeless shelters</a:t>
            </a:r>
          </a:p>
          <a:p>
            <a:r>
              <a:rPr lang="en-US" dirty="0"/>
              <a:t>Food service workers (FSW)</a:t>
            </a:r>
          </a:p>
          <a:p>
            <a:pPr lvl="1"/>
            <a:r>
              <a:rPr lang="en-US" sz="2800" dirty="0"/>
              <a:t>Preventive vaccination not recommended by CDC</a:t>
            </a:r>
          </a:p>
          <a:p>
            <a:pPr lvl="1"/>
            <a:r>
              <a:rPr lang="en-US" sz="2800" dirty="0"/>
              <a:t>Each positive case wreaks mayhem </a:t>
            </a:r>
          </a:p>
          <a:p>
            <a:pPr lvl="1"/>
            <a:r>
              <a:rPr lang="en-US" sz="2800" dirty="0"/>
              <a:t>SAMHSA study: 19% of FSW use illicit drugs*</a:t>
            </a:r>
          </a:p>
          <a:p>
            <a:pPr lvl="1"/>
            <a:r>
              <a:rPr lang="en-US" sz="2800" dirty="0"/>
              <a:t>Target restaurants in high-risk areas</a:t>
            </a:r>
          </a:p>
          <a:p>
            <a:pPr marL="393192" lvl="1" indent="0">
              <a:buNone/>
            </a:pPr>
            <a:r>
              <a:rPr lang="en-US" sz="1600" dirty="0"/>
              <a:t>*https://www.samhsa.gov/data/sites/default/files/report_1959/ShortReport-1959.html)</a:t>
            </a:r>
          </a:p>
        </p:txBody>
      </p:sp>
    </p:spTree>
    <p:extLst>
      <p:ext uri="{BB962C8B-B14F-4D97-AF65-F5344CB8AC3E}">
        <p14:creationId xmlns:p14="http://schemas.microsoft.com/office/powerpoint/2010/main" val="4119774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Hepatitis A Virus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317" y="1600200"/>
            <a:ext cx="4359166" cy="3344103"/>
          </a:xfrm>
        </p:spPr>
      </p:pic>
      <p:sp>
        <p:nvSpPr>
          <p:cNvPr id="5" name="TextBox 4"/>
          <p:cNvSpPr txBox="1"/>
          <p:nvPr/>
        </p:nvSpPr>
        <p:spPr>
          <a:xfrm>
            <a:off x="1447800" y="5064888"/>
            <a:ext cx="6400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A transmission electron micrograph of a small cluster of hepatitis A virus ribonucleic acid (RNA).</a:t>
            </a:r>
          </a:p>
          <a:p>
            <a:pPr algn="ctr"/>
            <a:endParaRPr lang="en-US" sz="1200" dirty="0">
              <a:latin typeface="+mj-lt"/>
            </a:endParaRPr>
          </a:p>
          <a:p>
            <a:pPr algn="ctr"/>
            <a:r>
              <a:rPr lang="en-US" sz="1200" dirty="0">
                <a:latin typeface="+mj-lt"/>
              </a:rPr>
              <a:t>Adapted from CDC/Betty </a:t>
            </a:r>
            <a:r>
              <a:rPr lang="en-US" sz="1200" dirty="0" err="1">
                <a:latin typeface="+mj-lt"/>
              </a:rPr>
              <a:t>Partin</a:t>
            </a:r>
            <a:r>
              <a:rPr lang="en-US" sz="1200" dirty="0">
                <a:latin typeface="+mj-lt"/>
              </a:rPr>
              <a:t>, 1976, retrieved from </a:t>
            </a:r>
          </a:p>
          <a:p>
            <a:pPr algn="ctr"/>
            <a:r>
              <a:rPr lang="en-US" sz="1200" dirty="0">
                <a:latin typeface="+mj-lt"/>
              </a:rPr>
              <a:t>https://phil.cdc.gov</a:t>
            </a:r>
          </a:p>
          <a:p>
            <a:pPr algn="ctr"/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832753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9144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en-US" sz="3600" dirty="0"/>
              <a:t>Special Considerations in this Outbreak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14" y="18288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In areas with local transmission, KY is recommending food service workers get vaccinated</a:t>
            </a:r>
          </a:p>
          <a:p>
            <a:r>
              <a:rPr lang="en-US" dirty="0"/>
              <a:t>In counties with local transmission, KY is recommending all people consider vaccination</a:t>
            </a:r>
          </a:p>
          <a:p>
            <a:pPr lvl="1"/>
            <a:r>
              <a:rPr lang="en-US" sz="2600" dirty="0"/>
              <a:t>Private providers are best route</a:t>
            </a:r>
          </a:p>
          <a:p>
            <a:pPr lvl="1"/>
            <a:r>
              <a:rPr lang="en-US" sz="2600" dirty="0"/>
              <a:t>Public health vaccine stocks are subject to limitations – uninsured, persons with risk factors</a:t>
            </a:r>
          </a:p>
          <a:p>
            <a:r>
              <a:rPr lang="en-US" dirty="0"/>
              <a:t>Should be no co-pay with ACA-compliant providers</a:t>
            </a:r>
          </a:p>
          <a:p>
            <a:pPr lvl="1"/>
            <a:r>
              <a:rPr lang="en-US" sz="2600" dirty="0"/>
              <a:t>Preventive services are exempt from co-pay</a:t>
            </a:r>
          </a:p>
          <a:p>
            <a:r>
              <a:rPr lang="en-US" sz="3000" dirty="0"/>
              <a:t>Getting into prisons – big job, start early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227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447800"/>
          </a:xfrm>
        </p:spPr>
        <p:txBody>
          <a:bodyPr>
            <a:normAutofit/>
          </a:bodyPr>
          <a:lstStyle/>
          <a:p>
            <a:r>
              <a:rPr lang="en-US" dirty="0"/>
              <a:t>Special Considerations – Epi &amp; Environmental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Whenever possible, it may be helpful to pair an Epidemiologist/Communicable Disease Investigator and an Environmental Field Investigator when investigating congregate facilities and food service facilities</a:t>
            </a:r>
          </a:p>
          <a:p>
            <a:pPr lvl="1"/>
            <a:r>
              <a:rPr lang="en-US" dirty="0"/>
              <a:t>PEP/Vaccination Issues</a:t>
            </a:r>
          </a:p>
          <a:p>
            <a:pPr lvl="1"/>
            <a:r>
              <a:rPr lang="en-US" dirty="0"/>
              <a:t>Infectious period</a:t>
            </a:r>
          </a:p>
          <a:p>
            <a:pPr lvl="1"/>
            <a:r>
              <a:rPr lang="en-US" dirty="0"/>
              <a:t>Low or high risk work activities</a:t>
            </a:r>
          </a:p>
        </p:txBody>
      </p:sp>
    </p:spTree>
    <p:extLst>
      <p:ext uri="{BB962C8B-B14F-4D97-AF65-F5344CB8AC3E}">
        <p14:creationId xmlns:p14="http://schemas.microsoft.com/office/powerpoint/2010/main" val="31368962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Considerations - Staffing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Need for additional personnel</a:t>
            </a:r>
          </a:p>
          <a:p>
            <a:r>
              <a:rPr lang="en-US" sz="3000" dirty="0"/>
              <a:t>Nurses to vaccinate</a:t>
            </a:r>
          </a:p>
          <a:p>
            <a:pPr lvl="1"/>
            <a:r>
              <a:rPr lang="en-US" sz="2800" dirty="0"/>
              <a:t>PH nurses – may not be available or for duration</a:t>
            </a:r>
          </a:p>
          <a:p>
            <a:pPr lvl="1"/>
            <a:r>
              <a:rPr lang="en-US" sz="2800" dirty="0"/>
              <a:t>Contract nursing</a:t>
            </a:r>
          </a:p>
          <a:p>
            <a:pPr lvl="1"/>
            <a:r>
              <a:rPr lang="en-US" sz="2800" dirty="0"/>
              <a:t>Must fund either</a:t>
            </a:r>
          </a:p>
          <a:p>
            <a:r>
              <a:rPr lang="en-US" sz="3000" dirty="0"/>
              <a:t>Staff to back-fill other positions during response</a:t>
            </a:r>
          </a:p>
          <a:p>
            <a:r>
              <a:rPr lang="en-US" sz="3000" dirty="0"/>
              <a:t>Data entry, greeters, clerical, drivers</a:t>
            </a:r>
          </a:p>
          <a:p>
            <a:r>
              <a:rPr lang="en-US" sz="3000" dirty="0"/>
              <a:t>Student volunteers</a:t>
            </a:r>
          </a:p>
          <a:p>
            <a:pPr lvl="1"/>
            <a:r>
              <a:rPr lang="en-US" sz="2800" dirty="0"/>
              <a:t>Liability coverage</a:t>
            </a:r>
          </a:p>
          <a:p>
            <a:pPr lvl="1"/>
            <a:r>
              <a:rPr lang="en-US" sz="2800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24004208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Special Considerations - Before 1</a:t>
            </a:r>
            <a:r>
              <a:rPr lang="en-US" baseline="30000" dirty="0"/>
              <a:t>st</a:t>
            </a:r>
            <a:r>
              <a:rPr lang="en-US" dirty="0"/>
              <a:t> Case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Visit Shelters/Feeding sites</a:t>
            </a:r>
          </a:p>
          <a:p>
            <a:pPr lvl="1"/>
            <a:r>
              <a:rPr lang="en-US" dirty="0"/>
              <a:t>Inquire about how is foodservice done  </a:t>
            </a:r>
          </a:p>
          <a:p>
            <a:pPr lvl="1"/>
            <a:r>
              <a:rPr lang="en-US" dirty="0"/>
              <a:t>Distribute flyers/education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Mass email/mail to food service facilities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Disinfection guidelines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Hotels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Gloves for handling sheets/cleaning bathrooms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Distribute flyers/education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Truck Stops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Distribute flyers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9970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Considerations- Vaccine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Identify money to buy vaccine</a:t>
            </a:r>
          </a:p>
          <a:p>
            <a:r>
              <a:rPr lang="en-US" dirty="0"/>
              <a:t>CDC vaccine is restricted:</a:t>
            </a:r>
          </a:p>
          <a:p>
            <a:pPr lvl="1"/>
            <a:r>
              <a:rPr lang="en-US" sz="2800" b="1" dirty="0"/>
              <a:t>Section</a:t>
            </a:r>
            <a:r>
              <a:rPr lang="en-US" sz="2800" dirty="0"/>
              <a:t> 317 </a:t>
            </a:r>
            <a:r>
              <a:rPr lang="en-US" sz="2800" b="1" dirty="0"/>
              <a:t>PHSA</a:t>
            </a:r>
            <a:r>
              <a:rPr lang="en-US" sz="2800" dirty="0"/>
              <a:t> – uninsured/at risk adults</a:t>
            </a:r>
          </a:p>
          <a:p>
            <a:pPr lvl="1"/>
            <a:r>
              <a:rPr lang="en-US" sz="2800" dirty="0"/>
              <a:t>VFC – Any VFC child</a:t>
            </a:r>
          </a:p>
          <a:p>
            <a:pPr lvl="1"/>
            <a:r>
              <a:rPr lang="en-US" sz="2800" dirty="0"/>
              <a:t>Can negotiate directly with manufacturer</a:t>
            </a:r>
          </a:p>
          <a:p>
            <a:r>
              <a:rPr lang="en-US" sz="2800" dirty="0"/>
              <a:t>Recording vaccinations from the field or mass events</a:t>
            </a:r>
          </a:p>
          <a:p>
            <a:r>
              <a:rPr lang="en-US" sz="2800" dirty="0"/>
              <a:t>Training as vaccine transporter required</a:t>
            </a:r>
          </a:p>
          <a:p>
            <a:r>
              <a:rPr lang="en-US" sz="2800" dirty="0"/>
              <a:t>Special requirements associated with equipment/supplies (cooler thermometers, etc.)</a:t>
            </a:r>
          </a:p>
          <a:p>
            <a:r>
              <a:rPr lang="en-US" sz="2800" dirty="0"/>
              <a:t>Vaccination efforts should focus on uninsured or under-insured at-risk individuals</a:t>
            </a:r>
          </a:p>
        </p:txBody>
      </p:sp>
    </p:spTree>
    <p:extLst>
      <p:ext uri="{BB962C8B-B14F-4D97-AF65-F5344CB8AC3E}">
        <p14:creationId xmlns:p14="http://schemas.microsoft.com/office/powerpoint/2010/main" val="19787140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Choosing a Vaccine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Single Antigen </a:t>
            </a:r>
            <a:r>
              <a:rPr lang="en-US" dirty="0" err="1"/>
              <a:t>Hep</a:t>
            </a:r>
            <a:r>
              <a:rPr lang="en-US" dirty="0"/>
              <a:t> A vaccine</a:t>
            </a:r>
          </a:p>
          <a:p>
            <a:pPr lvl="1"/>
            <a:r>
              <a:rPr lang="en-US" dirty="0"/>
              <a:t>Much less expensive</a:t>
            </a:r>
          </a:p>
          <a:p>
            <a:pPr lvl="1"/>
            <a:r>
              <a:rPr lang="en-US" dirty="0"/>
              <a:t>Better coverage on first dose</a:t>
            </a:r>
          </a:p>
          <a:p>
            <a:pPr lvl="1"/>
            <a:r>
              <a:rPr lang="en-US" dirty="0"/>
              <a:t>Only two doses </a:t>
            </a:r>
            <a:r>
              <a:rPr lang="en-US" dirty="0" smtClean="0"/>
              <a:t>needed to fully immunize</a:t>
            </a:r>
            <a:endParaRPr lang="en-US" dirty="0"/>
          </a:p>
          <a:p>
            <a:r>
              <a:rPr lang="en-US" dirty="0" err="1"/>
              <a:t>Twinrix</a:t>
            </a:r>
            <a:r>
              <a:rPr lang="en-US" dirty="0"/>
              <a:t> </a:t>
            </a:r>
            <a:r>
              <a:rPr lang="en-US" sz="4200" b="1" dirty="0">
                <a:solidFill>
                  <a:srgbClr val="FF0000"/>
                </a:solidFill>
              </a:rPr>
              <a:t>®</a:t>
            </a:r>
          </a:p>
          <a:p>
            <a:pPr lvl="1"/>
            <a:r>
              <a:rPr lang="en-US" dirty="0"/>
              <a:t>About double the cost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dose needed to assure fuller initial coverage</a:t>
            </a:r>
          </a:p>
          <a:p>
            <a:pPr lvl="2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dose needed</a:t>
            </a:r>
          </a:p>
          <a:p>
            <a:pPr lvl="1"/>
            <a:r>
              <a:rPr lang="en-US" dirty="0"/>
              <a:t>Covers hepatitis B as well as A</a:t>
            </a:r>
          </a:p>
          <a:p>
            <a:pPr lvl="1"/>
            <a:r>
              <a:rPr lang="en-US" dirty="0"/>
              <a:t>Consider ability of individual to return for additional doses</a:t>
            </a:r>
          </a:p>
          <a:p>
            <a:pPr lvl="1"/>
            <a:r>
              <a:rPr lang="en-US" dirty="0"/>
              <a:t>Not recommended for PEP (</a:t>
            </a:r>
            <a:r>
              <a:rPr lang="en-US" dirty="0">
                <a:hlinkClick r:id="rId2"/>
              </a:rPr>
              <a:t>https://www.cdc.gov/hepatitis/HAV/HAVfaq.htm#B3</a:t>
            </a:r>
            <a:r>
              <a:rPr lang="en-US" dirty="0"/>
              <a:t> )</a:t>
            </a:r>
          </a:p>
        </p:txBody>
      </p:sp>
    </p:spTree>
    <p:extLst>
      <p:ext uri="{BB962C8B-B14F-4D97-AF65-F5344CB8AC3E}">
        <p14:creationId xmlns:p14="http://schemas.microsoft.com/office/powerpoint/2010/main" val="35627026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partners should be encouraged to seek out vaccination for staff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Festivals – handwashing stations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Inquire with local sanitation suppliers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Convention/Visitors Bureau – esp. in metro areas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First responders – encourage vaccination (insurance covers 100% most of time)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Hospital/Medical Community – may be willing to provide nursing staff to help with vaccinations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Should encourage vaccination of at-risk patients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Community College/University – may be willing to help vaccinate</a:t>
            </a:r>
          </a:p>
        </p:txBody>
      </p:sp>
    </p:spTree>
    <p:extLst>
      <p:ext uri="{BB962C8B-B14F-4D97-AF65-F5344CB8AC3E}">
        <p14:creationId xmlns:p14="http://schemas.microsoft.com/office/powerpoint/2010/main" val="29178291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Partnerships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Restaurants - may be willing to help cover the costs of employee vaccinations</a:t>
            </a:r>
          </a:p>
          <a:p>
            <a:r>
              <a:rPr lang="en-US" dirty="0"/>
              <a:t>Hotel Association – may be willing to help get information to hotels</a:t>
            </a:r>
          </a:p>
          <a:p>
            <a:r>
              <a:rPr lang="en-US" dirty="0"/>
              <a:t>Syringe Exchange Programs – may be willing to help encourage vaccination of clients</a:t>
            </a:r>
          </a:p>
          <a:p>
            <a:r>
              <a:rPr lang="en-US" dirty="0"/>
              <a:t>Correction Facilities – may be willing to vaccinate inmate population</a:t>
            </a:r>
          </a:p>
          <a:p>
            <a:r>
              <a:rPr lang="en-US" dirty="0"/>
              <a:t>Pharmacy Chains – may be willing to help vaccinate in multiple counties/areas of state</a:t>
            </a:r>
          </a:p>
        </p:txBody>
      </p:sp>
    </p:spTree>
    <p:extLst>
      <p:ext uri="{BB962C8B-B14F-4D97-AF65-F5344CB8AC3E}">
        <p14:creationId xmlns:p14="http://schemas.microsoft.com/office/powerpoint/2010/main" val="202120949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Public Alert for Foodservice Worker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Unless there is an unusually high level of risk (e.g., a worker who has poor hand hygiene, was involved in bare-handed food preparation, and was contagious during the same period), a detailed level of public alert is not recommended.    </a:t>
            </a:r>
          </a:p>
          <a:p>
            <a:r>
              <a:rPr lang="en-US" dirty="0"/>
              <a:t>CHFS/DPH urges all LHDs to utilize CDC templates for high and low-risk exposure situations in food handling establishments (see DPH Hep A Resources at </a:t>
            </a:r>
            <a:r>
              <a:rPr lang="en-US" dirty="0">
                <a:solidFill>
                  <a:srgbClr val="FF0000"/>
                </a:solidFill>
                <a:hlinkClick r:id="rId3"/>
              </a:rPr>
              <a:t>https://chfs.ky.gov/agencies/dph/dehp/idb/Pages/hepatitis.aspx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or contact DPH for templates)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0982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HAV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/>
              <a:t>Swimming Pools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Kentucky regulations require 1 to 2.5 ppm free chlorine in public swimming pools and bathing facilities.  </a:t>
            </a:r>
          </a:p>
          <a:p>
            <a:r>
              <a:rPr lang="en-US" dirty="0"/>
              <a:t>It takes 16 minutes to kill </a:t>
            </a:r>
            <a:r>
              <a:rPr lang="en-US" dirty="0" err="1"/>
              <a:t>Hep</a:t>
            </a:r>
            <a:r>
              <a:rPr lang="en-US" dirty="0"/>
              <a:t> A at 1 ppm free chlorine with a pH of 7.5  (takes longer in the presence of cyanuric acid)</a:t>
            </a:r>
          </a:p>
          <a:p>
            <a:r>
              <a:rPr lang="en-US" dirty="0"/>
              <a:t>CDC says it would be highly unlikely for individuals to be infected from swimming in a </a:t>
            </a:r>
            <a:r>
              <a:rPr lang="en-US" dirty="0" smtClean="0"/>
              <a:t>properly </a:t>
            </a:r>
            <a:r>
              <a:rPr lang="en-US" dirty="0"/>
              <a:t>chlorinated </a:t>
            </a:r>
            <a:r>
              <a:rPr lang="en-US" smtClean="0"/>
              <a:t>pool.</a:t>
            </a:r>
          </a:p>
          <a:p>
            <a:r>
              <a:rPr lang="en-US" smtClean="0"/>
              <a:t>Pool </a:t>
            </a:r>
            <a:r>
              <a:rPr lang="en-US" dirty="0"/>
              <a:t>safety guidelines such as showering before entering pool and avoiding the pool during episodes of diarrhea should continue to be encouraged  </a:t>
            </a:r>
          </a:p>
          <a:p>
            <a:r>
              <a:rPr lang="en-US" u="sng" dirty="0">
                <a:hlinkClick r:id="rId2"/>
              </a:rPr>
              <a:t>https://www.cdc.gov/healthywater/swimming/residential/disinfection-testing.html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329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838200"/>
          </a:xfrm>
        </p:spPr>
        <p:txBody>
          <a:bodyPr/>
          <a:lstStyle/>
          <a:p>
            <a:pPr algn="ctr"/>
            <a:r>
              <a:rPr lang="en-US" dirty="0"/>
              <a:t>Signs and Symptoms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244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Discrete onset of:</a:t>
            </a:r>
          </a:p>
          <a:p>
            <a:r>
              <a:rPr lang="en-US" dirty="0"/>
              <a:t>Fatigue/Malaise</a:t>
            </a:r>
          </a:p>
          <a:p>
            <a:r>
              <a:rPr lang="en-US" dirty="0"/>
              <a:t>Decreased appetite			</a:t>
            </a:r>
          </a:p>
          <a:p>
            <a:r>
              <a:rPr lang="en-US" dirty="0"/>
              <a:t>Nausea/Vomiting</a:t>
            </a:r>
          </a:p>
          <a:p>
            <a:r>
              <a:rPr lang="en-US" dirty="0"/>
              <a:t>Abdominal Pain</a:t>
            </a:r>
          </a:p>
          <a:p>
            <a:r>
              <a:rPr lang="en-US" dirty="0"/>
              <a:t>Jaundice</a:t>
            </a:r>
          </a:p>
          <a:p>
            <a:r>
              <a:rPr lang="en-US" dirty="0"/>
              <a:t>Dark urine		*May have several</a:t>
            </a:r>
          </a:p>
          <a:p>
            <a:r>
              <a:rPr lang="en-US" dirty="0"/>
              <a:t>Pale stools		  symptoms or </a:t>
            </a:r>
          </a:p>
          <a:p>
            <a:r>
              <a:rPr lang="en-US" dirty="0"/>
              <a:t>Fever			  very few.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 all people infected with hepatitis A experience illness. Most hepatitis A infections in children younger than age 6 are not accompanied by symptoms. Older children and adults are at risk for severe hepatitis A disease.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295400"/>
            <a:ext cx="3408516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8454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Helpful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hlinkClick r:id="rId2"/>
              </a:rPr>
              <a:t>https://chfs.ky.gov/agencies/dph/dehp/idb/Pages/hepatitis.aspx</a:t>
            </a:r>
          </a:p>
          <a:p>
            <a:r>
              <a:rPr lang="en-US" dirty="0">
                <a:hlinkClick r:id="rId2"/>
              </a:rPr>
              <a:t>https://www.cdc.gov/hepatitis/hav/index.htm</a:t>
            </a:r>
            <a:endParaRPr lang="en-US" dirty="0"/>
          </a:p>
          <a:p>
            <a:r>
              <a:rPr lang="en-US" dirty="0">
                <a:hlinkClick r:id="rId3"/>
              </a:rPr>
              <a:t>https://healthalerts.ky.gov/Pages/default.aspx</a:t>
            </a:r>
            <a:endParaRPr lang="en-US" dirty="0"/>
          </a:p>
          <a:p>
            <a:r>
              <a:rPr lang="en-US" u="sng" dirty="0">
                <a:hlinkClick r:id="rId4"/>
              </a:rPr>
              <a:t>https://www.cdc.gov/vaccines/pubs/pinkbook/downloads/table-of-contents.pdf</a:t>
            </a:r>
            <a:r>
              <a:rPr lang="en-US" u="sng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899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19200"/>
            <a:ext cx="6299200" cy="4724400"/>
          </a:xfrm>
        </p:spPr>
      </p:pic>
    </p:spTree>
    <p:extLst>
      <p:ext uri="{BB962C8B-B14F-4D97-AF65-F5344CB8AC3E}">
        <p14:creationId xmlns:p14="http://schemas.microsoft.com/office/powerpoint/2010/main" val="43721455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43000" y="762000"/>
            <a:ext cx="6629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+mj-lt"/>
              </a:rPr>
              <a:t>Kentucky Department for Public Health</a:t>
            </a:r>
          </a:p>
          <a:p>
            <a:pPr algn="ctr"/>
            <a:r>
              <a:rPr lang="en-US" sz="2800" b="1" dirty="0">
                <a:latin typeface="+mj-lt"/>
              </a:rPr>
              <a:t>Division of Epidemiology and Health Planning</a:t>
            </a:r>
          </a:p>
          <a:p>
            <a:pPr algn="ctr"/>
            <a:r>
              <a:rPr lang="en-US" sz="2800" b="1" dirty="0">
                <a:latin typeface="+mj-lt"/>
              </a:rPr>
              <a:t>Infectious Disease Branch</a:t>
            </a:r>
          </a:p>
          <a:p>
            <a:pPr algn="ctr"/>
            <a:r>
              <a:rPr lang="en-US" sz="2800" b="1" dirty="0">
                <a:latin typeface="+mj-lt"/>
              </a:rPr>
              <a:t>275 East Main Street HS2E-A</a:t>
            </a:r>
          </a:p>
          <a:p>
            <a:pPr algn="ctr"/>
            <a:r>
              <a:rPr lang="en-US" sz="2800" b="1" dirty="0">
                <a:latin typeface="+mj-lt"/>
              </a:rPr>
              <a:t>Frankfort, KY 40621</a:t>
            </a:r>
          </a:p>
          <a:p>
            <a:pPr algn="ctr"/>
            <a:r>
              <a:rPr lang="en-US" sz="2800" b="1" dirty="0">
                <a:latin typeface="+mj-lt"/>
              </a:rPr>
              <a:t>Telephone: 502-564-3261</a:t>
            </a:r>
          </a:p>
          <a:p>
            <a:pPr algn="ctr"/>
            <a:r>
              <a:rPr lang="en-US" sz="2800" b="1" dirty="0">
                <a:latin typeface="+mj-lt"/>
              </a:rPr>
              <a:t>Secure Fax: 502-696-3803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4495800"/>
            <a:ext cx="8534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j-lt"/>
              </a:rPr>
              <a:t>Amanda Hunt, RN, BSN</a:t>
            </a:r>
          </a:p>
          <a:p>
            <a:r>
              <a:rPr lang="en-US" dirty="0">
                <a:latin typeface="+mj-lt"/>
              </a:rPr>
              <a:t>Ext: 4242</a:t>
            </a:r>
          </a:p>
          <a:p>
            <a:r>
              <a:rPr lang="en-US" dirty="0">
                <a:latin typeface="+mj-lt"/>
              </a:rPr>
              <a:t>Jennifer Khoury, MPH</a:t>
            </a:r>
          </a:p>
          <a:p>
            <a:r>
              <a:rPr lang="en-US" dirty="0">
                <a:latin typeface="+mj-lt"/>
              </a:rPr>
              <a:t>Ext: 4239</a:t>
            </a:r>
          </a:p>
          <a:p>
            <a:r>
              <a:rPr lang="en-US" dirty="0">
                <a:latin typeface="+mj-lt"/>
              </a:rPr>
              <a:t>Katie Myatt, MS</a:t>
            </a:r>
          </a:p>
          <a:p>
            <a:r>
              <a:rPr lang="en-US" dirty="0">
                <a:latin typeface="+mj-lt"/>
              </a:rPr>
              <a:t>Ext: 4244</a:t>
            </a:r>
          </a:p>
        </p:txBody>
      </p:sp>
    </p:spTree>
    <p:extLst>
      <p:ext uri="{BB962C8B-B14F-4D97-AF65-F5344CB8AC3E}">
        <p14:creationId xmlns:p14="http://schemas.microsoft.com/office/powerpoint/2010/main" val="371682962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Public Health Protection and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2971800" cy="266700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300" u="sng" dirty="0"/>
              <a:t>Rebecca Gillis, MPH, CHES</a:t>
            </a:r>
            <a:r>
              <a:rPr lang="en-US" sz="4300" dirty="0"/>
              <a:t>	</a:t>
            </a:r>
            <a:endParaRPr lang="en-US" sz="4300" dirty="0" smtClean="0"/>
          </a:p>
          <a:p>
            <a:pPr marL="0" indent="0" algn="ctr">
              <a:buNone/>
            </a:pPr>
            <a:r>
              <a:rPr lang="en-US" sz="4300" dirty="0" smtClean="0"/>
              <a:t>Director</a:t>
            </a:r>
          </a:p>
          <a:p>
            <a:pPr marL="0" indent="0" algn="ctr">
              <a:buNone/>
            </a:pPr>
            <a:r>
              <a:rPr lang="en-US" sz="4300" dirty="0" smtClean="0"/>
              <a:t>275 </a:t>
            </a:r>
            <a:r>
              <a:rPr lang="en-US" sz="4300" dirty="0"/>
              <a:t>E. Main St, </a:t>
            </a:r>
            <a:r>
              <a:rPr lang="en-US" sz="4300" dirty="0" smtClean="0"/>
              <a:t>HS1E-B</a:t>
            </a:r>
            <a:endParaRPr lang="en-US" sz="4300" dirty="0"/>
          </a:p>
          <a:p>
            <a:pPr marL="0" indent="0" algn="ctr">
              <a:buNone/>
            </a:pPr>
            <a:r>
              <a:rPr lang="en-US" sz="4300" dirty="0" smtClean="0"/>
              <a:t>Frankfort</a:t>
            </a:r>
            <a:r>
              <a:rPr lang="en-US" sz="4300" dirty="0"/>
              <a:t>, KY 40621</a:t>
            </a:r>
          </a:p>
          <a:p>
            <a:pPr marL="0" indent="0" algn="ctr">
              <a:buNone/>
            </a:pPr>
            <a:r>
              <a:rPr lang="en-US" sz="4300" u="sng" dirty="0" smtClean="0">
                <a:hlinkClick r:id="rId2"/>
              </a:rPr>
              <a:t>RebeccaL.Gillis@ky.gov</a:t>
            </a:r>
            <a:endParaRPr lang="en-US" sz="4300" dirty="0"/>
          </a:p>
          <a:p>
            <a:pPr marL="0" indent="0" algn="ctr">
              <a:buNone/>
            </a:pPr>
            <a:r>
              <a:rPr lang="en-US" sz="4300" dirty="0" smtClean="0"/>
              <a:t>502-564-7398ext</a:t>
            </a:r>
            <a:r>
              <a:rPr lang="en-US" sz="4300" dirty="0"/>
              <a:t>. 4153</a:t>
            </a:r>
          </a:p>
          <a:p>
            <a:pPr marL="0" indent="0" algn="ctr">
              <a:buNone/>
            </a:pPr>
            <a:r>
              <a:rPr lang="en-US" sz="4300" dirty="0"/>
              <a:t>502-382-7374 work cell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0" y="4191000"/>
            <a:ext cx="6096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u="sng" dirty="0"/>
              <a:t>Pam Hendren</a:t>
            </a:r>
          </a:p>
          <a:p>
            <a:pPr algn="ctr"/>
            <a:r>
              <a:rPr lang="en-US" sz="2000" dirty="0"/>
              <a:t>Branch Manager</a:t>
            </a:r>
          </a:p>
          <a:p>
            <a:pPr algn="ctr"/>
            <a:r>
              <a:rPr lang="en-US" sz="2000" dirty="0"/>
              <a:t>Kentucky Food Safety Branch</a:t>
            </a:r>
          </a:p>
          <a:p>
            <a:pPr algn="ctr"/>
            <a:r>
              <a:rPr lang="en-US" sz="2000" dirty="0"/>
              <a:t>275 East Main Street</a:t>
            </a:r>
          </a:p>
          <a:p>
            <a:pPr algn="ctr"/>
            <a:r>
              <a:rPr lang="en-US" sz="2000" dirty="0"/>
              <a:t>HS1C-F</a:t>
            </a:r>
          </a:p>
          <a:p>
            <a:pPr algn="ctr"/>
            <a:r>
              <a:rPr lang="en-US" sz="2000" dirty="0"/>
              <a:t>Frankfort, KY  40621</a:t>
            </a:r>
          </a:p>
          <a:p>
            <a:pPr algn="ctr"/>
            <a:r>
              <a:rPr lang="en-US" sz="2000" dirty="0">
                <a:hlinkClick r:id="rId3"/>
              </a:rPr>
              <a:t>PamelaM.Hendren@ky.gov</a:t>
            </a:r>
            <a:endParaRPr lang="en-US" sz="2000" dirty="0"/>
          </a:p>
          <a:p>
            <a:pPr algn="ctr"/>
            <a:r>
              <a:rPr lang="en-US" sz="2000" dirty="0"/>
              <a:t>502/564-7181 ext. 4208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524000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Curt Pendergrass, </a:t>
            </a:r>
            <a:r>
              <a:rPr lang="en-US" sz="2000" dirty="0" smtClean="0"/>
              <a:t>PhD</a:t>
            </a:r>
          </a:p>
          <a:p>
            <a:pPr algn="ctr"/>
            <a:r>
              <a:rPr lang="en-US" sz="2000" dirty="0"/>
              <a:t>Assistant Director</a:t>
            </a:r>
          </a:p>
          <a:p>
            <a:pPr algn="ctr"/>
            <a:r>
              <a:rPr lang="en-US" sz="2000" dirty="0" smtClean="0"/>
              <a:t>275 </a:t>
            </a:r>
            <a:r>
              <a:rPr lang="en-US" sz="2000" dirty="0"/>
              <a:t>E. Main St, </a:t>
            </a:r>
            <a:r>
              <a:rPr lang="en-US" sz="2000" dirty="0" smtClean="0"/>
              <a:t>HS1E-B</a:t>
            </a:r>
            <a:endParaRPr lang="en-US" sz="2000" dirty="0"/>
          </a:p>
          <a:p>
            <a:pPr algn="ctr"/>
            <a:r>
              <a:rPr lang="en-US" sz="2000" dirty="0"/>
              <a:t>Frankfort, KY </a:t>
            </a:r>
            <a:r>
              <a:rPr lang="en-US" sz="2000" dirty="0" smtClean="0"/>
              <a:t>40621</a:t>
            </a:r>
          </a:p>
          <a:p>
            <a:pPr algn="ctr"/>
            <a:r>
              <a:rPr lang="en-US" sz="2000" dirty="0" smtClean="0">
                <a:hlinkClick r:id="rId4"/>
              </a:rPr>
              <a:t>Curt.Pendergrass@ky.gov</a:t>
            </a:r>
            <a:r>
              <a:rPr lang="en-US" sz="2000" dirty="0" smtClean="0"/>
              <a:t> </a:t>
            </a:r>
            <a:endParaRPr lang="en-US" sz="2000" dirty="0"/>
          </a:p>
          <a:p>
            <a:pPr algn="ctr"/>
            <a:r>
              <a:rPr lang="en-US" sz="2000" dirty="0"/>
              <a:t>502-564-7398 ext. 4151</a:t>
            </a:r>
          </a:p>
        </p:txBody>
      </p:sp>
    </p:spTree>
    <p:extLst>
      <p:ext uri="{BB962C8B-B14F-4D97-AF65-F5344CB8AC3E}">
        <p14:creationId xmlns:p14="http://schemas.microsoft.com/office/powerpoint/2010/main" val="1834936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Preventing Hepatitis 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437" y="2057400"/>
            <a:ext cx="5191125" cy="3714538"/>
          </a:xfrm>
        </p:spPr>
      </p:pic>
    </p:spTree>
    <p:extLst>
      <p:ext uri="{BB962C8B-B14F-4D97-AF65-F5344CB8AC3E}">
        <p14:creationId xmlns:p14="http://schemas.microsoft.com/office/powerpoint/2010/main" val="26690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715000"/>
          </a:xfrm>
        </p:spPr>
        <p:txBody>
          <a:bodyPr/>
          <a:lstStyle/>
          <a:p>
            <a:r>
              <a:rPr lang="en-US" dirty="0" smtClean="0"/>
              <a:t>Encourage vaccination</a:t>
            </a:r>
            <a:endParaRPr lang="en-US" dirty="0"/>
          </a:p>
          <a:p>
            <a:r>
              <a:rPr lang="en-US" dirty="0"/>
              <a:t>Thorough handwashing with soap and water (after using the bathroom or diapering an incontinent person, and before eating or preparing food)</a:t>
            </a:r>
          </a:p>
          <a:p>
            <a:r>
              <a:rPr lang="en-US" dirty="0"/>
              <a:t>Avoid waters that may be contaminated with sewage</a:t>
            </a:r>
          </a:p>
          <a:p>
            <a:r>
              <a:rPr lang="en-US" dirty="0"/>
              <a:t>Avoid raw or undercooked oysters or shellfish</a:t>
            </a:r>
          </a:p>
          <a:p>
            <a:r>
              <a:rPr lang="en-US" dirty="0"/>
              <a:t>Practice safe sex</a:t>
            </a:r>
          </a:p>
          <a:p>
            <a:pPr marL="1252728" lvl="4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5728758"/>
            <a:ext cx="51054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Diagnosis and Treatment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057400"/>
            <a:ext cx="7315200" cy="3657600"/>
          </a:xfrm>
        </p:spPr>
      </p:pic>
    </p:spTree>
    <p:extLst>
      <p:ext uri="{BB962C8B-B14F-4D97-AF65-F5344CB8AC3E}">
        <p14:creationId xmlns:p14="http://schemas.microsoft.com/office/powerpoint/2010/main" val="313828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dirty="0"/>
              <a:t>Diagnosis of Hepatitis A</a:t>
            </a:r>
          </a:p>
          <a:p>
            <a:pPr marL="393192" lvl="1" indent="0">
              <a:buNone/>
            </a:pPr>
            <a:r>
              <a:rPr lang="en-US" dirty="0"/>
              <a:t>› Based on symptoms and lab results</a:t>
            </a:r>
          </a:p>
          <a:p>
            <a:pPr marL="393192" lvl="1" indent="0">
              <a:buNone/>
            </a:pPr>
            <a:r>
              <a:rPr lang="en-US" dirty="0"/>
              <a:t>› IgM antibody to hepatitis A virus </a:t>
            </a:r>
          </a:p>
          <a:p>
            <a:pPr marL="393192" lvl="1" indent="0">
              <a:buNone/>
            </a:pPr>
            <a:r>
              <a:rPr lang="en-US" dirty="0"/>
              <a:t>   (IgM anti-HAV)</a:t>
            </a:r>
          </a:p>
          <a:p>
            <a:pPr marL="393192" lvl="1" indent="0">
              <a:buNone/>
            </a:pPr>
            <a:r>
              <a:rPr lang="en-US" dirty="0"/>
              <a:t>› Total antibody to HAV </a:t>
            </a:r>
            <a:r>
              <a:rPr lang="en-US" b="1" dirty="0"/>
              <a:t>not</a:t>
            </a:r>
            <a:r>
              <a:rPr lang="en-US" dirty="0"/>
              <a:t> acceptable for </a:t>
            </a:r>
          </a:p>
          <a:p>
            <a:pPr marL="393192" lvl="1" indent="0">
              <a:buNone/>
            </a:pPr>
            <a:r>
              <a:rPr lang="en-US" dirty="0"/>
              <a:t>   diagnosis and determining a case</a:t>
            </a:r>
          </a:p>
          <a:p>
            <a:pPr marL="393192" lvl="1" indent="0">
              <a:buNone/>
            </a:pPr>
            <a:r>
              <a:rPr lang="en-US" dirty="0"/>
              <a:t>› Providers should consider forwarding </a:t>
            </a:r>
          </a:p>
          <a:p>
            <a:pPr marL="393192" lvl="1" indent="0">
              <a:buNone/>
            </a:pPr>
            <a:r>
              <a:rPr lang="en-US" dirty="0"/>
              <a:t>   reactive specimens to the state lab for </a:t>
            </a:r>
          </a:p>
          <a:p>
            <a:pPr marL="393192" lvl="1" indent="0">
              <a:buNone/>
            </a:pPr>
            <a:r>
              <a:rPr lang="en-US" dirty="0"/>
              <a:t>   confirmation during the current outbreak</a:t>
            </a:r>
          </a:p>
          <a:p>
            <a:pPr marL="393192" lvl="1" indent="0">
              <a:buNone/>
            </a:pPr>
            <a:r>
              <a:rPr lang="en-US" dirty="0"/>
              <a:t>›Hepatitis A does not become chronic</a:t>
            </a:r>
          </a:p>
          <a:p>
            <a:pPr marL="393192" lvl="1" indent="0">
              <a:buNone/>
            </a:pPr>
            <a:endParaRPr lang="en-US" dirty="0"/>
          </a:p>
          <a:p>
            <a:pPr marL="393192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8072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ustom 3">
      <a:dk1>
        <a:sysClr val="windowText" lastClr="000000"/>
      </a:dk1>
      <a:lt1>
        <a:sysClr val="window" lastClr="FFFFFF"/>
      </a:lt1>
      <a:dk2>
        <a:srgbClr val="FFFFFF"/>
      </a:dk2>
      <a:lt2>
        <a:srgbClr val="000000"/>
      </a:lt2>
      <a:accent1>
        <a:srgbClr val="0F6FC6"/>
      </a:accent1>
      <a:accent2>
        <a:srgbClr val="073763"/>
      </a:accent2>
      <a:accent3>
        <a:srgbClr val="0B5394"/>
      </a:accent3>
      <a:accent4>
        <a:srgbClr val="05686C"/>
      </a:accent4>
      <a:accent5>
        <a:srgbClr val="3ECCB4"/>
      </a:accent5>
      <a:accent6>
        <a:srgbClr val="248D7B"/>
      </a:accent6>
      <a:hlink>
        <a:srgbClr val="0070C0"/>
      </a:hlink>
      <a:folHlink>
        <a:srgbClr val="0070C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C75B158C45B84586E4181EECF17002" ma:contentTypeVersion="4" ma:contentTypeDescription="Create a new document." ma:contentTypeScope="" ma:versionID="ba32332419814c25a729c349da6990e0">
  <xsd:schema xmlns:xsd="http://www.w3.org/2001/XMLSchema" xmlns:xs="http://www.w3.org/2001/XMLSchema" xmlns:p="http://schemas.microsoft.com/office/2006/metadata/properties" xmlns:ns1="http://schemas.microsoft.com/sharepoint/v3" xmlns:ns2="8e3f3de1-8305-45bd-ae5b-aa8a16277ab1" xmlns:ns3="cab47e06-5989-4d51-8c9a-14d1c31ebccd" xmlns:ns4="9d98fa39-7fbd-4685-a488-797cac822720" targetNamespace="http://schemas.microsoft.com/office/2006/metadata/properties" ma:root="true" ma:fieldsID="2e3b6ee2eb49a3317f8185d2592fcd63" ns1:_="" ns2:_="" ns3:_="" ns4:_="">
    <xsd:import namespace="http://schemas.microsoft.com/sharepoint/v3"/>
    <xsd:import namespace="8e3f3de1-8305-45bd-ae5b-aa8a16277ab1"/>
    <xsd:import namespace="cab47e06-5989-4d51-8c9a-14d1c31ebccd"/>
    <xsd:import namespace="9d98fa39-7fbd-4685-a488-797cac82272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chfsDphEhpIdbDocType" minOccurs="0"/>
                <xsd:element ref="ns3:Migrate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3f3de1-8305-45bd-ae5b-aa8a16277ab1" elementFormDefault="qualified">
    <xsd:import namespace="http://schemas.microsoft.com/office/2006/documentManagement/types"/>
    <xsd:import namespace="http://schemas.microsoft.com/office/infopath/2007/PartnerControls"/>
    <xsd:element name="chfsDphEhpIdbDocType" ma:index="10" nillable="true" ma:displayName="Doc Type" ma:format="Dropdown" ma:internalName="chfsDphEhpIdbDocType">
      <xsd:simpleType>
        <xsd:restriction base="dms:Choice">
          <xsd:enumeration value="5-Year Rates"/>
          <xsd:enumeration value="AIDS"/>
          <xsd:enumeration value="Case Rates"/>
          <xsd:enumeration value="Foodborne/Waterborne"/>
          <xsd:enumeration value="Grants"/>
          <xsd:enumeration value="HAI"/>
          <xsd:enumeration value="Hepatitis"/>
          <xsd:enumeration value="Immunization"/>
          <xsd:enumeration value="Rabies"/>
          <xsd:enumeration value="Reportable Disease"/>
          <xsd:enumeration value="Surveillance"/>
          <xsd:enumeration value="TB"/>
          <xsd:enumeration value="Other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b47e06-5989-4d51-8c9a-14d1c31ebccd" elementFormDefault="qualified">
    <xsd:import namespace="http://schemas.microsoft.com/office/2006/documentManagement/types"/>
    <xsd:import namespace="http://schemas.microsoft.com/office/infopath/2007/PartnerControls"/>
    <xsd:element name="Migrate" ma:index="11" nillable="true" ma:displayName="Migrate" ma:internalName="Migrat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98fa39-7fbd-4685-a488-797cac82272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  <chfsDphEhpIdbDocType xmlns="8e3f3de1-8305-45bd-ae5b-aa8a16277ab1">Hepatitis</chfsDphEhpIdbDocType>
    <Migrate xmlns="cab47e06-5989-4d51-8c9a-14d1c31ebc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CEF63F-E39E-4233-9190-B1ABEB7E01BA}"/>
</file>

<file path=customXml/itemProps2.xml><?xml version="1.0" encoding="utf-8"?>
<ds:datastoreItem xmlns:ds="http://schemas.openxmlformats.org/officeDocument/2006/customXml" ds:itemID="{DB128BF8-9915-4776-8224-AAC3604333FD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540a4017-22d9-44e0-b6ab-03a3cfc7113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48BBEDD-7B39-4788-8B59-8A9420CA881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8338</TotalTime>
  <Words>2101</Words>
  <Application>Microsoft Office PowerPoint</Application>
  <PresentationFormat>On-screen Show (4:3)</PresentationFormat>
  <Paragraphs>422</Paragraphs>
  <Slides>53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Arial</vt:lpstr>
      <vt:lpstr>Calibri</vt:lpstr>
      <vt:lpstr>Constantia</vt:lpstr>
      <vt:lpstr>Franklin Gothic Medium</vt:lpstr>
      <vt:lpstr>Wingdings</vt:lpstr>
      <vt:lpstr>Wingdings 2</vt:lpstr>
      <vt:lpstr>Flow</vt:lpstr>
      <vt:lpstr>Hepatitis A Outbreak  Environmental Health Resources, Recommendations and Special Considerations</vt:lpstr>
      <vt:lpstr>Purpose-To Provide Environmentalists:  </vt:lpstr>
      <vt:lpstr>Hepatitis A</vt:lpstr>
      <vt:lpstr>Hepatitis A Virus</vt:lpstr>
      <vt:lpstr>Signs and Symptoms </vt:lpstr>
      <vt:lpstr>Preventing Hepatitis A</vt:lpstr>
      <vt:lpstr>PowerPoint Presentation</vt:lpstr>
      <vt:lpstr>Diagnosis and Treatment</vt:lpstr>
      <vt:lpstr>PowerPoint Presentation</vt:lpstr>
      <vt:lpstr>PowerPoint Presentation</vt:lpstr>
      <vt:lpstr>How is HAV Transmitted?</vt:lpstr>
      <vt:lpstr>HAV Transmission</vt:lpstr>
      <vt:lpstr>PowerPoint Presentation</vt:lpstr>
      <vt:lpstr>PowerPoint Presentation</vt:lpstr>
      <vt:lpstr>PowerPoint Presentation</vt:lpstr>
      <vt:lpstr>Who Is at Risk?</vt:lpstr>
      <vt:lpstr>Infectious Period</vt:lpstr>
      <vt:lpstr>Case Definitions Requirements</vt:lpstr>
      <vt:lpstr>PowerPoint Presentation</vt:lpstr>
      <vt:lpstr>Epidemiological Contact Investigation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KY National Electronic Disease Surveillance System (NEDSS) </vt:lpstr>
      <vt:lpstr>Investigating in a Congregate Setting</vt:lpstr>
      <vt:lpstr>Congregate Settings</vt:lpstr>
      <vt:lpstr>PowerPoint Presentation</vt:lpstr>
      <vt:lpstr>Congregate Settings</vt:lpstr>
      <vt:lpstr>Investigating Case in Food  Worker</vt:lpstr>
      <vt:lpstr>How Do We Stop this Train?</vt:lpstr>
      <vt:lpstr>KY17-089</vt:lpstr>
      <vt:lpstr>State Response Activities</vt:lpstr>
      <vt:lpstr>State Response Activities</vt:lpstr>
      <vt:lpstr>Special Populations for Response</vt:lpstr>
      <vt:lpstr>Targeting At-Risk Populations I</vt:lpstr>
      <vt:lpstr>Targeting At-Risk Populations II</vt:lpstr>
      <vt:lpstr>Special Considerations in this Outbreak</vt:lpstr>
      <vt:lpstr>Special Considerations – Epi &amp; Environmental</vt:lpstr>
      <vt:lpstr>Special Considerations - Staffing</vt:lpstr>
      <vt:lpstr>Special Considerations - Before 1st Case</vt:lpstr>
      <vt:lpstr>Special Considerations- Vaccine</vt:lpstr>
      <vt:lpstr>Choosing a Vaccine </vt:lpstr>
      <vt:lpstr>Community Partnerships</vt:lpstr>
      <vt:lpstr>Community Partnerships </vt:lpstr>
      <vt:lpstr>Public Alert for Foodservice Worker</vt:lpstr>
      <vt:lpstr>HAV and Swimming Pools</vt:lpstr>
      <vt:lpstr>Helpful Resources</vt:lpstr>
      <vt:lpstr>PowerPoint Presentation</vt:lpstr>
      <vt:lpstr>PowerPoint Presentation</vt:lpstr>
      <vt:lpstr>Public Health Protection and Safety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HAV Environmenal Health June 2018</dc:title>
  <dc:creator>Brandon.Hurley@ky.gov</dc:creator>
  <cp:lastModifiedBy>Jones, Danielle N  (CHFS PH Commissioner's Office)</cp:lastModifiedBy>
  <cp:revision>282</cp:revision>
  <cp:lastPrinted>2018-06-28T19:18:23Z</cp:lastPrinted>
  <dcterms:created xsi:type="dcterms:W3CDTF">2012-03-09T18:35:37Z</dcterms:created>
  <dcterms:modified xsi:type="dcterms:W3CDTF">2018-07-13T14:45:52Z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0x010100C6C75B158C45B84586E4181EECF17002</vt:lpwstr>
  </property>
</Properties>
</file>