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20"/>
  </p:notesMasterIdLst>
  <p:handoutMasterIdLst>
    <p:handoutMasterId r:id="rId21"/>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9" r:id="rId17"/>
    <p:sldId id="268" r:id="rId18"/>
    <p:sldId id="270" r:id="rId19"/>
  </p:sldIdLst>
  <p:sldSz cx="12192000" cy="6858000"/>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2" autoAdjust="0"/>
    <p:restoredTop sz="96101" autoAdjust="0"/>
  </p:normalViewPr>
  <p:slideViewPr>
    <p:cSldViewPr snapToGrid="0" showGuides="1">
      <p:cViewPr varScale="1">
        <p:scale>
          <a:sx n="79" d="100"/>
          <a:sy n="79" d="100"/>
        </p:scale>
        <p:origin x="120" y="43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8" d="100"/>
          <a:sy n="78" d="100"/>
        </p:scale>
        <p:origin x="32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chemeClr val="tx2"/>
        </a:solidFill>
        <a:ln w="28575">
          <a:noFill/>
        </a:ln>
      </dgm:spPr>
      <dgm:t>
        <a:bodyPr/>
        <a:lstStyle/>
        <a:p>
          <a:r>
            <a:rPr lang="en-US" sz="2000" smtClean="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chemeClr val="accent1"/>
        </a:solidFill>
        <a:ln w="28575">
          <a:noFill/>
        </a:ln>
      </dgm:spPr>
      <dgm:t>
        <a:bodyPr/>
        <a:lstStyle/>
        <a:p>
          <a:r>
            <a:rPr lang="en-US" sz="2000" smtClean="0">
              <a:solidFill>
                <a:schemeClr val="bg1"/>
              </a:solidFill>
            </a:rPr>
            <a:t>Maternal and Child Health</a:t>
          </a:r>
          <a:endParaRPr lang="en-US" sz="2000" dirty="0" smtClean="0">
            <a:solidFill>
              <a:schemeClr val="bg1"/>
            </a:solidFill>
          </a:endParaRP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chemeClr val="accent6"/>
        </a:solidFill>
        <a:ln w="28575">
          <a:noFill/>
        </a:ln>
      </dgm:spPr>
      <dgm:t>
        <a:bodyPr/>
        <a:lstStyle/>
        <a:p>
          <a:r>
            <a:rPr lang="en-US" sz="2000" smtClean="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chemeClr val="accent2"/>
        </a:solidFill>
        <a:ln w="28575">
          <a:noFill/>
        </a:ln>
      </dgm:spPr>
      <dgm:t>
        <a:bodyPr/>
        <a:lstStyle/>
        <a:p>
          <a:r>
            <a:rPr lang="en-US" sz="2000" smtClean="0">
              <a:solidFill>
                <a:schemeClr val="bg1"/>
              </a:solidFill>
            </a:rPr>
            <a:t>Prevention and Quality Improvement</a:t>
          </a:r>
          <a:endParaRPr lang="en-US" sz="2000" dirty="0">
            <a:solidFill>
              <a:schemeClr val="bg1"/>
            </a:solidFill>
          </a:endParaRP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chemeClr val="accent3"/>
        </a:solidFill>
        <a:ln w="28575">
          <a:noFill/>
        </a:ln>
      </dgm:spPr>
      <dgm:t>
        <a:bodyPr/>
        <a:lstStyle/>
        <a:p>
          <a:r>
            <a:rPr lang="en-US" sz="2000" dirty="0" smtClean="0">
              <a:solidFill>
                <a:schemeClr val="bg1"/>
              </a:solidFill>
            </a:rPr>
            <a:t>Epidemiology and Health Planning</a:t>
          </a:r>
          <a:endParaRPr lang="en-US" sz="2000" dirty="0">
            <a:solidFill>
              <a:schemeClr val="bg1"/>
            </a:solidFill>
          </a:endParaRP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chemeClr val="accent4"/>
        </a:solidFill>
        <a:ln w="28575">
          <a:noFill/>
        </a:ln>
      </dgm:spPr>
      <dgm:t>
        <a:bodyPr/>
        <a:lstStyle/>
        <a:p>
          <a:r>
            <a:rPr lang="en-US" sz="2000" smtClean="0">
              <a:solidFill>
                <a:schemeClr val="bg1"/>
              </a:solidFill>
            </a:rPr>
            <a:t>Public Health Protection and Safety</a:t>
          </a:r>
          <a:endParaRPr lang="en-US" sz="2000" dirty="0">
            <a:solidFill>
              <a:schemeClr val="bg1"/>
            </a:solidFill>
          </a:endParaRP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chemeClr val="accent1"/>
        </a:solidFill>
        <a:ln w="28575">
          <a:noFill/>
        </a:ln>
      </dgm:spPr>
      <dgm:t>
        <a:bodyPr/>
        <a:lstStyle/>
        <a:p>
          <a:r>
            <a:rPr lang="en-US" sz="2000" smtClean="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chemeClr val="accent2"/>
        </a:solidFill>
        <a:ln w="28575">
          <a:noFill/>
        </a:ln>
      </dgm:spPr>
      <dgm:t>
        <a:bodyPr/>
        <a:lstStyle/>
        <a:p>
          <a:r>
            <a:rPr lang="en-US" sz="2000" dirty="0" smtClean="0">
              <a:solidFill>
                <a:schemeClr val="bg1"/>
              </a:solidFill>
            </a:rPr>
            <a:t>Administration and Financial Management</a:t>
          </a:r>
          <a:endParaRPr lang="en-US" sz="2000" dirty="0">
            <a:solidFill>
              <a:schemeClr val="bg1"/>
            </a:solidFill>
          </a:endParaRP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t>
        <a:bodyPr/>
        <a:lstStyle/>
        <a:p>
          <a:endParaRPr lang="en-US"/>
        </a:p>
      </dgm:t>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t>
        <a:bodyPr/>
        <a:lstStyle/>
        <a:p>
          <a:endParaRPr lang="en-US"/>
        </a:p>
      </dgm:t>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t>
        <a:bodyPr/>
        <a:lstStyle/>
        <a:p>
          <a:endParaRPr lang="en-US"/>
        </a:p>
      </dgm:t>
    </dgm:pt>
    <dgm:pt modelId="{6B7C93FC-AC31-42CB-8D37-AAC8C06B8586}" type="pres">
      <dgm:prSet presAssocID="{77F292DC-768C-46DC-A5A2-2814249D4427}" presName="connTx" presStyleLbl="parChTrans1D2" presStyleIdx="0" presStyleCnt="7"/>
      <dgm:spPr/>
      <dgm:t>
        <a:bodyPr/>
        <a:lstStyle/>
        <a:p>
          <a:endParaRPr lang="en-US"/>
        </a:p>
      </dgm:t>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83188">
        <dgm:presLayoutVars>
          <dgm:chPref val="3"/>
        </dgm:presLayoutVars>
      </dgm:prSet>
      <dgm:spPr/>
      <dgm:t>
        <a:bodyPr/>
        <a:lstStyle/>
        <a:p>
          <a:endParaRPr lang="en-US"/>
        </a:p>
      </dgm:t>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t>
        <a:bodyPr/>
        <a:lstStyle/>
        <a:p>
          <a:endParaRPr lang="en-US"/>
        </a:p>
      </dgm:t>
    </dgm:pt>
    <dgm:pt modelId="{35252E8D-499F-40C3-9DF8-944FDD4B4038}" type="pres">
      <dgm:prSet presAssocID="{DE51D134-8779-4301-88E6-D2DB7E3DA2B0}" presName="connTx" presStyleLbl="parChTrans1D2" presStyleIdx="1" presStyleCnt="7"/>
      <dgm:spPr/>
      <dgm:t>
        <a:bodyPr/>
        <a:lstStyle/>
        <a:p>
          <a:endParaRPr lang="en-US"/>
        </a:p>
      </dgm:t>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83188">
        <dgm:presLayoutVars>
          <dgm:chPref val="3"/>
        </dgm:presLayoutVars>
      </dgm:prSet>
      <dgm:spPr/>
      <dgm:t>
        <a:bodyPr/>
        <a:lstStyle/>
        <a:p>
          <a:endParaRPr lang="en-US"/>
        </a:p>
      </dgm:t>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t>
        <a:bodyPr/>
        <a:lstStyle/>
        <a:p>
          <a:endParaRPr lang="en-US"/>
        </a:p>
      </dgm:t>
    </dgm:pt>
    <dgm:pt modelId="{CAEB46D4-E49D-409F-B7A0-0E1F95B7EAE8}" type="pres">
      <dgm:prSet presAssocID="{D14EEE02-1E0C-472A-AE60-766A94DFBC14}" presName="connTx" presStyleLbl="parChTrans1D2" presStyleIdx="2" presStyleCnt="7"/>
      <dgm:spPr/>
      <dgm:t>
        <a:bodyPr/>
        <a:lstStyle/>
        <a:p>
          <a:endParaRPr lang="en-US"/>
        </a:p>
      </dgm:t>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83188">
        <dgm:presLayoutVars>
          <dgm:chPref val="3"/>
        </dgm:presLayoutVars>
      </dgm:prSet>
      <dgm:spPr/>
      <dgm:t>
        <a:bodyPr/>
        <a:lstStyle/>
        <a:p>
          <a:endParaRPr lang="en-US"/>
        </a:p>
      </dgm:t>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t>
        <a:bodyPr/>
        <a:lstStyle/>
        <a:p>
          <a:endParaRPr lang="en-US"/>
        </a:p>
      </dgm:t>
    </dgm:pt>
    <dgm:pt modelId="{A41A1603-939C-4827-9FCF-316C0B1C80C5}" type="pres">
      <dgm:prSet presAssocID="{D58D50F6-D6AB-466F-85E4-B320AD3F42A8}" presName="connTx" presStyleLbl="parChTrans1D2" presStyleIdx="3" presStyleCnt="7"/>
      <dgm:spPr/>
      <dgm:t>
        <a:bodyPr/>
        <a:lstStyle/>
        <a:p>
          <a:endParaRPr lang="en-US"/>
        </a:p>
      </dgm:t>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83188">
        <dgm:presLayoutVars>
          <dgm:chPref val="3"/>
        </dgm:presLayoutVars>
      </dgm:prSet>
      <dgm:spPr/>
      <dgm:t>
        <a:bodyPr/>
        <a:lstStyle/>
        <a:p>
          <a:endParaRPr lang="en-US"/>
        </a:p>
      </dgm:t>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t>
        <a:bodyPr/>
        <a:lstStyle/>
        <a:p>
          <a:endParaRPr lang="en-US"/>
        </a:p>
      </dgm:t>
    </dgm:pt>
    <dgm:pt modelId="{379F408F-4D82-4738-A54E-47C405F251E4}" type="pres">
      <dgm:prSet presAssocID="{DFBE4F42-37DA-48B1-A71F-E90B731FF0F4}" presName="connTx" presStyleLbl="parChTrans1D2" presStyleIdx="4" presStyleCnt="7"/>
      <dgm:spPr/>
      <dgm:t>
        <a:bodyPr/>
        <a:lstStyle/>
        <a:p>
          <a:endParaRPr lang="en-US"/>
        </a:p>
      </dgm:t>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83188">
        <dgm:presLayoutVars>
          <dgm:chPref val="3"/>
        </dgm:presLayoutVars>
      </dgm:prSet>
      <dgm:spPr/>
      <dgm:t>
        <a:bodyPr/>
        <a:lstStyle/>
        <a:p>
          <a:endParaRPr lang="en-US"/>
        </a:p>
      </dgm:t>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t>
        <a:bodyPr/>
        <a:lstStyle/>
        <a:p>
          <a:endParaRPr lang="en-US"/>
        </a:p>
      </dgm:t>
    </dgm:pt>
    <dgm:pt modelId="{306D64F2-4C84-48E1-A409-2866D8738324}" type="pres">
      <dgm:prSet presAssocID="{06BED08C-6348-42D4-AD94-D8D52B989DCF}" presName="connTx" presStyleLbl="parChTrans1D2" presStyleIdx="5" presStyleCnt="7"/>
      <dgm:spPr/>
      <dgm:t>
        <a:bodyPr/>
        <a:lstStyle/>
        <a:p>
          <a:endParaRPr lang="en-US"/>
        </a:p>
      </dgm:t>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83188">
        <dgm:presLayoutVars>
          <dgm:chPref val="3"/>
        </dgm:presLayoutVars>
      </dgm:prSet>
      <dgm:spPr/>
      <dgm:t>
        <a:bodyPr/>
        <a:lstStyle/>
        <a:p>
          <a:endParaRPr lang="en-US"/>
        </a:p>
      </dgm:t>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t>
        <a:bodyPr/>
        <a:lstStyle/>
        <a:p>
          <a:endParaRPr lang="en-US"/>
        </a:p>
      </dgm:t>
    </dgm:pt>
    <dgm:pt modelId="{7C7E430D-68D7-4EDE-AC27-89BFBE44E6D7}" type="pres">
      <dgm:prSet presAssocID="{A6D27D9B-563E-4B23-AA07-2FD5245494B2}" presName="connTx" presStyleLbl="parChTrans1D2" presStyleIdx="6" presStyleCnt="7"/>
      <dgm:spPr/>
      <dgm:t>
        <a:bodyPr/>
        <a:lstStyle/>
        <a:p>
          <a:endParaRPr lang="en-US"/>
        </a:p>
      </dgm:t>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83188">
        <dgm:presLayoutVars>
          <dgm:chPref val="3"/>
        </dgm:presLayoutVars>
      </dgm:prSet>
      <dgm:spPr/>
      <dgm:t>
        <a:bodyPr/>
        <a:lstStyle/>
        <a:p>
          <a:endParaRPr lang="en-US"/>
        </a:p>
      </dgm:t>
    </dgm:pt>
    <dgm:pt modelId="{456D3CD5-F779-47AD-9A81-6FD6FE9F5B2F}" type="pres">
      <dgm:prSet presAssocID="{B81D7114-4009-4981-9A51-5763C8737810}" presName="level3hierChild" presStyleCnt="0"/>
      <dgm:spPr/>
    </dgm:pt>
  </dgm:ptLst>
  <dgm:cxnLst>
    <dgm:cxn modelId="{08917AFD-A714-4A5B-AF64-B3A4BA2BBA66}" type="presOf" srcId="{98F641F5-43FC-4A7F-91B1-545C5E7DD563}" destId="{86B6F8FD-94AF-47EE-A573-412109D0A061}"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96445356-D426-40E5-852B-5437C3AD0746}" type="presOf" srcId="{A0E5D163-823F-4EB7-A974-8639FA53F1AE}" destId="{42D61C59-8415-4E78-A2CC-696EF3213CB7}"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7900B103-A435-41DC-BBE9-8084DF8D33EC}" type="presOf" srcId="{B81D7114-4009-4981-9A51-5763C8737810}" destId="{0060CFB8-2A8A-4A1B-B7AA-F0317BA7B739}"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52E189A3-B253-43A8-B623-F5746A9DF72F}" type="presOf" srcId="{DFBE4F42-37DA-48B1-A71F-E90B731FF0F4}" destId="{379F408F-4D82-4738-A54E-47C405F251E4}" srcOrd="1" destOrd="0" presId="urn:microsoft.com/office/officeart/2008/layout/HorizontalMultiLevelHierarchy"/>
    <dgm:cxn modelId="{10F4CA64-C138-4FD2-BC9C-38223871F00B}" type="presOf" srcId="{77F292DC-768C-46DC-A5A2-2814249D4427}" destId="{6B7C93FC-AC31-42CB-8D37-AAC8C06B8586}" srcOrd="1"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FD2A0356-C497-4AD4-8A60-D4855A4C1C0F}" type="presOf" srcId="{DE51D134-8779-4301-88E6-D2DB7E3DA2B0}" destId="{35252E8D-499F-40C3-9DF8-944FDD4B4038}" srcOrd="1" destOrd="0" presId="urn:microsoft.com/office/officeart/2008/layout/HorizontalMultiLevelHierarchy"/>
    <dgm:cxn modelId="{A1F41535-11EB-417C-BE97-9902CCFE5F8F}" type="presOf" srcId="{A6D27D9B-563E-4B23-AA07-2FD5245494B2}" destId="{7C7E430D-68D7-4EDE-AC27-89BFBE44E6D7}" srcOrd="1"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EB50B5D5-FAE6-4F48-A7BF-0B4147406890}" type="presOf" srcId="{DE51D134-8779-4301-88E6-D2DB7E3DA2B0}" destId="{6BE7391D-3772-45C7-BB03-B5B214683C6E}"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CC515B48-77B5-4D76-AA99-6C6B24B80A11}" srcId="{27F0A3CF-5B14-424A-9756-5E1F5AE39F84}" destId="{D6BC36C3-C210-4A00-9247-EC06B7C445C6}" srcOrd="2" destOrd="0" parTransId="{D14EEE02-1E0C-472A-AE60-766A94DFBC14}" sibTransId="{7291E221-0BAB-4182-9161-51E79B6002CD}"/>
    <dgm:cxn modelId="{3F778B27-C081-46B6-BA0F-3B531FC2E99F}" type="presOf" srcId="{4951533E-B55E-4DDB-A2A1-0DD1A410B39D}" destId="{B73CF9B0-EB3F-4577-8369-54F3E07425DB}" srcOrd="0" destOrd="0" presId="urn:microsoft.com/office/officeart/2008/layout/HorizontalMultiLevelHierarchy"/>
    <dgm:cxn modelId="{DB34F0E8-7771-41E8-B188-7744CE3A86D9}" type="presOf" srcId="{B5169929-1A00-4B39-BAB7-B500300888FC}" destId="{62AF9A13-65A2-4B89-B474-136A27FEBFF4}" srcOrd="0" destOrd="0" presId="urn:microsoft.com/office/officeart/2008/layout/HorizontalMultiLevelHierarchy"/>
    <dgm:cxn modelId="{D67BDE55-4492-4F91-8DBD-3C534EDF7BB9}" type="presOf" srcId="{D14EEE02-1E0C-472A-AE60-766A94DFBC14}" destId="{CAEB46D4-E49D-409F-B7A0-0E1F95B7EAE8}" srcOrd="1"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325B7936-EB04-4B28-8DED-A2BFCE252A6B}" type="presOf" srcId="{06BED08C-6348-42D4-AD94-D8D52B989DCF}" destId="{306D64F2-4C84-48E1-A409-2866D8738324}" srcOrd="1"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8ACBA049-CD24-4F06-87A4-A2FAEA5BB835}" type="presOf" srcId="{27F0A3CF-5B14-424A-9756-5E1F5AE39F84}" destId="{59935916-D8C6-4C4E-B14F-48A57B6B9F68}" srcOrd="0"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1317243" y="2836924"/>
          <a:ext cx="437421" cy="2500504"/>
        </a:xfrm>
        <a:custGeom>
          <a:avLst/>
          <a:gdLst/>
          <a:ahLst/>
          <a:cxnLst/>
          <a:rect l="0" t="0" r="0" b="0"/>
          <a:pathLst>
            <a:path>
              <a:moveTo>
                <a:pt x="0" y="0"/>
              </a:moveTo>
              <a:lnTo>
                <a:pt x="218710" y="0"/>
              </a:lnTo>
              <a:lnTo>
                <a:pt x="218710" y="2500504"/>
              </a:lnTo>
              <a:lnTo>
                <a:pt x="437421" y="2500504"/>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4023714"/>
        <a:ext cx="126923" cy="126923"/>
      </dsp:txXfrm>
    </dsp:sp>
    <dsp:sp modelId="{4BAC4599-5689-437F-90F2-D586D824B66C}">
      <dsp:nvSpPr>
        <dsp:cNvPr id="0" name=""/>
        <dsp:cNvSpPr/>
      </dsp:nvSpPr>
      <dsp:spPr>
        <a:xfrm>
          <a:off x="1317243" y="2836924"/>
          <a:ext cx="437421" cy="1667002"/>
        </a:xfrm>
        <a:custGeom>
          <a:avLst/>
          <a:gdLst/>
          <a:ahLst/>
          <a:cxnLst/>
          <a:rect l="0" t="0" r="0" b="0"/>
          <a:pathLst>
            <a:path>
              <a:moveTo>
                <a:pt x="0" y="0"/>
              </a:moveTo>
              <a:lnTo>
                <a:pt x="218710" y="0"/>
              </a:lnTo>
              <a:lnTo>
                <a:pt x="218710" y="1667002"/>
              </a:lnTo>
              <a:lnTo>
                <a:pt x="437421" y="1667002"/>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3627340"/>
        <a:ext cx="86171" cy="86171"/>
      </dsp:txXfrm>
    </dsp:sp>
    <dsp:sp modelId="{E20EDDB1-67FA-4D7D-9539-9F9A64C6DD66}">
      <dsp:nvSpPr>
        <dsp:cNvPr id="0" name=""/>
        <dsp:cNvSpPr/>
      </dsp:nvSpPr>
      <dsp:spPr>
        <a:xfrm>
          <a:off x="1317243" y="2836924"/>
          <a:ext cx="437421" cy="833501"/>
        </a:xfrm>
        <a:custGeom>
          <a:avLst/>
          <a:gdLst/>
          <a:ahLst/>
          <a:cxnLst/>
          <a:rect l="0" t="0" r="0" b="0"/>
          <a:pathLst>
            <a:path>
              <a:moveTo>
                <a:pt x="0" y="0"/>
              </a:moveTo>
              <a:lnTo>
                <a:pt x="218710" y="0"/>
              </a:lnTo>
              <a:lnTo>
                <a:pt x="218710" y="833501"/>
              </a:lnTo>
              <a:lnTo>
                <a:pt x="437421" y="833501"/>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3230142"/>
        <a:ext cx="47065" cy="47065"/>
      </dsp:txXfrm>
    </dsp:sp>
    <dsp:sp modelId="{4014ECEF-0888-4009-892D-AB08DF214F2C}">
      <dsp:nvSpPr>
        <dsp:cNvPr id="0" name=""/>
        <dsp:cNvSpPr/>
      </dsp:nvSpPr>
      <dsp:spPr>
        <a:xfrm>
          <a:off x="1317243" y="2791204"/>
          <a:ext cx="437421" cy="91440"/>
        </a:xfrm>
        <a:custGeom>
          <a:avLst/>
          <a:gdLst/>
          <a:ahLst/>
          <a:cxnLst/>
          <a:rect l="0" t="0" r="0" b="0"/>
          <a:pathLst>
            <a:path>
              <a:moveTo>
                <a:pt x="0" y="45720"/>
              </a:moveTo>
              <a:lnTo>
                <a:pt x="437421"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25018" y="2825988"/>
        <a:ext cx="21871" cy="21871"/>
      </dsp:txXfrm>
    </dsp:sp>
    <dsp:sp modelId="{31B24B2D-92AE-440C-A1A6-5F475784AD35}">
      <dsp:nvSpPr>
        <dsp:cNvPr id="0" name=""/>
        <dsp:cNvSpPr/>
      </dsp:nvSpPr>
      <dsp:spPr>
        <a:xfrm>
          <a:off x="1317243" y="2003423"/>
          <a:ext cx="437421" cy="833501"/>
        </a:xfrm>
        <a:custGeom>
          <a:avLst/>
          <a:gdLst/>
          <a:ahLst/>
          <a:cxnLst/>
          <a:rect l="0" t="0" r="0" b="0"/>
          <a:pathLst>
            <a:path>
              <a:moveTo>
                <a:pt x="0" y="833501"/>
              </a:moveTo>
              <a:lnTo>
                <a:pt x="218710" y="833501"/>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2396641"/>
        <a:ext cx="47065" cy="47065"/>
      </dsp:txXfrm>
    </dsp:sp>
    <dsp:sp modelId="{6BE7391D-3772-45C7-BB03-B5B214683C6E}">
      <dsp:nvSpPr>
        <dsp:cNvPr id="0" name=""/>
        <dsp:cNvSpPr/>
      </dsp:nvSpPr>
      <dsp:spPr>
        <a:xfrm>
          <a:off x="1317243" y="1169921"/>
          <a:ext cx="437421" cy="1667002"/>
        </a:xfrm>
        <a:custGeom>
          <a:avLst/>
          <a:gdLst/>
          <a:ahLst/>
          <a:cxnLst/>
          <a:rect l="0" t="0" r="0" b="0"/>
          <a:pathLst>
            <a:path>
              <a:moveTo>
                <a:pt x="0" y="1667002"/>
              </a:moveTo>
              <a:lnTo>
                <a:pt x="218710" y="1667002"/>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1960337"/>
        <a:ext cx="86171" cy="86171"/>
      </dsp:txXfrm>
    </dsp:sp>
    <dsp:sp modelId="{D06C129D-FFB9-48A9-9033-F70ED61AAC72}">
      <dsp:nvSpPr>
        <dsp:cNvPr id="0" name=""/>
        <dsp:cNvSpPr/>
      </dsp:nvSpPr>
      <dsp:spPr>
        <a:xfrm>
          <a:off x="1317243" y="336420"/>
          <a:ext cx="437421" cy="2500504"/>
        </a:xfrm>
        <a:custGeom>
          <a:avLst/>
          <a:gdLst/>
          <a:ahLst/>
          <a:cxnLst/>
          <a:rect l="0" t="0" r="0" b="0"/>
          <a:pathLst>
            <a:path>
              <a:moveTo>
                <a:pt x="0" y="2500504"/>
              </a:moveTo>
              <a:lnTo>
                <a:pt x="218710" y="2500504"/>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1523210"/>
        <a:ext cx="126923" cy="126923"/>
      </dsp:txXfrm>
    </dsp:sp>
    <dsp:sp modelId="{59935916-D8C6-4C4E-B14F-48A57B6B9F68}">
      <dsp:nvSpPr>
        <dsp:cNvPr id="0" name=""/>
        <dsp:cNvSpPr/>
      </dsp:nvSpPr>
      <dsp:spPr>
        <a:xfrm rot="16200000">
          <a:off x="-1604177" y="2460438"/>
          <a:ext cx="5089868" cy="752971"/>
        </a:xfrm>
        <a:prstGeom prst="rect">
          <a:avLst/>
        </a:prstGeom>
        <a:solidFill>
          <a:schemeClr val="tx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Commissioner’s Office</a:t>
          </a:r>
          <a:endParaRPr lang="en-US" sz="2000" i="1" kern="1200" dirty="0">
            <a:solidFill>
              <a:schemeClr val="bg1"/>
            </a:solidFill>
          </a:endParaRPr>
        </a:p>
      </dsp:txBody>
      <dsp:txXfrm>
        <a:off x="-1604177" y="2460438"/>
        <a:ext cx="5089868" cy="752971"/>
      </dsp:txXfrm>
    </dsp:sp>
    <dsp:sp modelId="{B73CF9B0-EB3F-4577-8369-54F3E07425DB}">
      <dsp:nvSpPr>
        <dsp:cNvPr id="0" name=""/>
        <dsp:cNvSpPr/>
      </dsp:nvSpPr>
      <dsp:spPr>
        <a:xfrm>
          <a:off x="1754664" y="3019"/>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Maternal and Child Health</a:t>
          </a:r>
          <a:endParaRPr lang="en-US" sz="2000" kern="1200" dirty="0" smtClean="0">
            <a:solidFill>
              <a:schemeClr val="bg1"/>
            </a:solidFill>
          </a:endParaRPr>
        </a:p>
      </dsp:txBody>
      <dsp:txXfrm>
        <a:off x="1754664" y="3019"/>
        <a:ext cx="4006519" cy="666801"/>
      </dsp:txXfrm>
    </dsp:sp>
    <dsp:sp modelId="{57F0B218-B8AE-4220-9430-48E42516228E}">
      <dsp:nvSpPr>
        <dsp:cNvPr id="0" name=""/>
        <dsp:cNvSpPr/>
      </dsp:nvSpPr>
      <dsp:spPr>
        <a:xfrm>
          <a:off x="1754664" y="836520"/>
          <a:ext cx="4006519" cy="666801"/>
        </a:xfrm>
        <a:prstGeom prst="rect">
          <a:avLst/>
        </a:prstGeom>
        <a:solidFill>
          <a:schemeClr val="accent6"/>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Women’s Health</a:t>
          </a:r>
          <a:endParaRPr lang="en-US" sz="2000" kern="1200" dirty="0">
            <a:solidFill>
              <a:schemeClr val="bg1"/>
            </a:solidFill>
          </a:endParaRPr>
        </a:p>
      </dsp:txBody>
      <dsp:txXfrm>
        <a:off x="1754664" y="836520"/>
        <a:ext cx="4006519" cy="666801"/>
      </dsp:txXfrm>
    </dsp:sp>
    <dsp:sp modelId="{7273DBFA-A064-4CD0-8B35-089175BB930D}">
      <dsp:nvSpPr>
        <dsp:cNvPr id="0" name=""/>
        <dsp:cNvSpPr/>
      </dsp:nvSpPr>
      <dsp:spPr>
        <a:xfrm>
          <a:off x="1754664" y="1670022"/>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Prevention and Quality Improvement</a:t>
          </a:r>
          <a:endParaRPr lang="en-US" sz="2000" kern="1200" dirty="0">
            <a:solidFill>
              <a:schemeClr val="bg1"/>
            </a:solidFill>
          </a:endParaRPr>
        </a:p>
      </dsp:txBody>
      <dsp:txXfrm>
        <a:off x="1754664" y="1670022"/>
        <a:ext cx="4006519" cy="666801"/>
      </dsp:txXfrm>
    </dsp:sp>
    <dsp:sp modelId="{6D7F8648-288A-4A1F-B54A-807646FA6E13}">
      <dsp:nvSpPr>
        <dsp:cNvPr id="0" name=""/>
        <dsp:cNvSpPr/>
      </dsp:nvSpPr>
      <dsp:spPr>
        <a:xfrm>
          <a:off x="1754664" y="2503523"/>
          <a:ext cx="4006519" cy="666801"/>
        </a:xfrm>
        <a:prstGeom prst="rect">
          <a:avLst/>
        </a:prstGeom>
        <a:solidFill>
          <a:schemeClr val="accent3"/>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Epidemiology and Health Planning</a:t>
          </a:r>
          <a:endParaRPr lang="en-US" sz="2000" kern="1200" dirty="0">
            <a:solidFill>
              <a:schemeClr val="bg1"/>
            </a:solidFill>
          </a:endParaRPr>
        </a:p>
      </dsp:txBody>
      <dsp:txXfrm>
        <a:off x="1754664" y="2503523"/>
        <a:ext cx="4006519" cy="666801"/>
      </dsp:txXfrm>
    </dsp:sp>
    <dsp:sp modelId="{42D61C59-8415-4E78-A2CC-696EF3213CB7}">
      <dsp:nvSpPr>
        <dsp:cNvPr id="0" name=""/>
        <dsp:cNvSpPr/>
      </dsp:nvSpPr>
      <dsp:spPr>
        <a:xfrm>
          <a:off x="1754664" y="3337025"/>
          <a:ext cx="4006519" cy="666801"/>
        </a:xfrm>
        <a:prstGeom prst="rect">
          <a:avLst/>
        </a:prstGeom>
        <a:solidFill>
          <a:schemeClr val="accent4"/>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Public Health Protection and Safety</a:t>
          </a:r>
          <a:endParaRPr lang="en-US" sz="2000" kern="1200" dirty="0">
            <a:solidFill>
              <a:schemeClr val="bg1"/>
            </a:solidFill>
          </a:endParaRPr>
        </a:p>
      </dsp:txBody>
      <dsp:txXfrm>
        <a:off x="1754664" y="3337025"/>
        <a:ext cx="4006519" cy="666801"/>
      </dsp:txXfrm>
    </dsp:sp>
    <dsp:sp modelId="{86B6F8FD-94AF-47EE-A573-412109D0A061}">
      <dsp:nvSpPr>
        <dsp:cNvPr id="0" name=""/>
        <dsp:cNvSpPr/>
      </dsp:nvSpPr>
      <dsp:spPr>
        <a:xfrm>
          <a:off x="1754664" y="4170526"/>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Laboratory Services</a:t>
          </a:r>
          <a:endParaRPr lang="en-US" sz="2000" kern="1200" dirty="0">
            <a:solidFill>
              <a:schemeClr val="bg1"/>
            </a:solidFill>
          </a:endParaRPr>
        </a:p>
      </dsp:txBody>
      <dsp:txXfrm>
        <a:off x="1754664" y="4170526"/>
        <a:ext cx="4006519" cy="666801"/>
      </dsp:txXfrm>
    </dsp:sp>
    <dsp:sp modelId="{0060CFB8-2A8A-4A1B-B7AA-F0317BA7B739}">
      <dsp:nvSpPr>
        <dsp:cNvPr id="0" name=""/>
        <dsp:cNvSpPr/>
      </dsp:nvSpPr>
      <dsp:spPr>
        <a:xfrm>
          <a:off x="1754664" y="5004028"/>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Administration and Financial Management</a:t>
          </a:r>
          <a:endParaRPr lang="en-US" sz="2000" kern="1200" dirty="0">
            <a:solidFill>
              <a:schemeClr val="bg1"/>
            </a:solidFill>
          </a:endParaRPr>
        </a:p>
      </dsp:txBody>
      <dsp:txXfrm>
        <a:off x="1754664" y="5004028"/>
        <a:ext cx="4006519" cy="66680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2611"/>
          </a:xfrm>
          <a:prstGeom prst="rect">
            <a:avLst/>
          </a:prstGeom>
        </p:spPr>
        <p:txBody>
          <a:bodyPr vert="horz" lIns="92309" tIns="46154" rIns="92309" bIns="46154" rtlCol="0"/>
          <a:lstStyle>
            <a:lvl1pPr algn="r">
              <a:defRPr sz="1200"/>
            </a:lvl1pPr>
          </a:lstStyle>
          <a:p>
            <a:fld id="{DFA29149-8115-4F97-A7DE-8B4901D9F730}" type="datetimeFigureOut">
              <a:rPr lang="en-US" smtClean="0"/>
              <a:t>10/17/2019</a:t>
            </a:fld>
            <a:endParaRPr lang="en-US"/>
          </a:p>
        </p:txBody>
      </p:sp>
      <p:sp>
        <p:nvSpPr>
          <p:cNvPr id="4" name="Footer Placeholder 3"/>
          <p:cNvSpPr>
            <a:spLocks noGrp="1"/>
          </p:cNvSpPr>
          <p:nvPr>
            <p:ph type="ftr" sz="quarter" idx="2"/>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57590"/>
            <a:ext cx="3004820" cy="462610"/>
          </a:xfrm>
          <a:prstGeom prst="rect">
            <a:avLst/>
          </a:prstGeom>
        </p:spPr>
        <p:txBody>
          <a:bodyPr vert="horz" lIns="92309" tIns="46154" rIns="92309" bIns="46154" rtlCol="0" anchor="b"/>
          <a:lstStyle>
            <a:lvl1pPr algn="r">
              <a:defRPr sz="1200"/>
            </a:lvl1pPr>
          </a:lstStyle>
          <a:p>
            <a:fld id="{927BFF56-1F20-4316-B65F-697182A2B903}" type="slidenum">
              <a:rPr lang="en-US" smtClean="0"/>
              <a:t>‹#›</a:t>
            </a:fld>
            <a:endParaRPr lang="en-US"/>
          </a:p>
        </p:txBody>
      </p:sp>
    </p:spTree>
    <p:extLst>
      <p:ext uri="{BB962C8B-B14F-4D97-AF65-F5344CB8AC3E}">
        <p14:creationId xmlns:p14="http://schemas.microsoft.com/office/powerpoint/2010/main" val="110247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2611"/>
          </a:xfrm>
          <a:prstGeom prst="rect">
            <a:avLst/>
          </a:prstGeom>
        </p:spPr>
        <p:txBody>
          <a:bodyPr vert="horz" lIns="92309" tIns="46154" rIns="92309" bIns="46154" rtlCol="0"/>
          <a:lstStyle>
            <a:lvl1pPr algn="r">
              <a:defRPr sz="1200"/>
            </a:lvl1pPr>
          </a:lstStyle>
          <a:p>
            <a:fld id="{2042ED44-4110-4B2A-9AF4-3735870CBD30}" type="datetimeFigureOut">
              <a:rPr lang="en-US" smtClean="0"/>
              <a:t>10/17/2019</a:t>
            </a:fld>
            <a:endParaRPr lang="en-US"/>
          </a:p>
        </p:txBody>
      </p:sp>
      <p:sp>
        <p:nvSpPr>
          <p:cNvPr id="4" name="Slide Image Placeholder 3"/>
          <p:cNvSpPr>
            <a:spLocks noGrp="1" noRot="1" noChangeAspect="1"/>
          </p:cNvSpPr>
          <p:nvPr>
            <p:ph type="sldImg" idx="2"/>
          </p:nvPr>
        </p:nvSpPr>
        <p:spPr>
          <a:xfrm>
            <a:off x="701675" y="1152525"/>
            <a:ext cx="5530850" cy="3111500"/>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437221"/>
            <a:ext cx="5547360" cy="3630454"/>
          </a:xfrm>
          <a:prstGeom prst="rect">
            <a:avLst/>
          </a:prstGeom>
        </p:spPr>
        <p:txBody>
          <a:bodyPr vert="horz" lIns="92309" tIns="46154" rIns="92309" bIns="4615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2610"/>
          </a:xfrm>
          <a:prstGeom prst="rect">
            <a:avLst/>
          </a:prstGeom>
        </p:spPr>
        <p:txBody>
          <a:bodyPr vert="horz" lIns="92309" tIns="46154" rIns="92309" bIns="46154" rtlCol="0" anchor="b"/>
          <a:lstStyle>
            <a:lvl1pPr algn="r">
              <a:defRPr sz="1200"/>
            </a:lvl1pPr>
          </a:lstStyle>
          <a:p>
            <a:fld id="{42715CA2-1010-4D62-B76A-13944E30DDA1}" type="slidenum">
              <a:rPr lang="en-US" smtClean="0"/>
              <a:t>‹#›</a:t>
            </a:fld>
            <a:endParaRPr lang="en-US"/>
          </a:p>
        </p:txBody>
      </p:sp>
    </p:spTree>
    <p:extLst>
      <p:ext uri="{BB962C8B-B14F-4D97-AF65-F5344CB8AC3E}">
        <p14:creationId xmlns:p14="http://schemas.microsoft.com/office/powerpoint/2010/main" val="79635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ption 1">
    <p:spTree>
      <p:nvGrpSpPr>
        <p:cNvPr id="1" name=""/>
        <p:cNvGrpSpPr/>
        <p:nvPr/>
      </p:nvGrpSpPr>
      <p:grpSpPr>
        <a:xfrm>
          <a:off x="0" y="0"/>
          <a:ext cx="0" cy="0"/>
          <a:chOff x="0" y="0"/>
          <a:chExt cx="0" cy="0"/>
        </a:xfrm>
      </p:grpSpPr>
      <p:sp>
        <p:nvSpPr>
          <p:cNvPr id="18" name="Rectangle 17"/>
          <p:cNvSpPr/>
          <p:nvPr userDrawn="1"/>
        </p:nvSpPr>
        <p:spPr>
          <a:xfrm>
            <a:off x="0" y="1"/>
            <a:ext cx="12191998" cy="360827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838200" y="976393"/>
            <a:ext cx="10515600" cy="1896149"/>
          </a:xfrm>
          <a:noFill/>
        </p:spPr>
        <p:txBody>
          <a:bodyPr anchor="b">
            <a:normAutofit/>
          </a:bodyPr>
          <a:lstStyle>
            <a:lvl1pPr algn="ctr">
              <a:defRPr sz="4400" b="1">
                <a:solidFill>
                  <a:schemeClr val="bg1"/>
                </a:solidFill>
                <a:latin typeface="+mn-lt"/>
              </a:defRPr>
            </a:lvl1pPr>
          </a:lstStyle>
          <a:p>
            <a:r>
              <a:rPr lang="en-US" dirty="0" smtClean="0"/>
              <a:t>Click to edit presentation title</a:t>
            </a:r>
            <a:endParaRPr lang="en-US" dirty="0"/>
          </a:p>
        </p:txBody>
      </p:sp>
      <p:sp>
        <p:nvSpPr>
          <p:cNvPr id="3" name="Subtitle 2"/>
          <p:cNvSpPr>
            <a:spLocks noGrp="1"/>
          </p:cNvSpPr>
          <p:nvPr>
            <p:ph type="subTitle" idx="1" hasCustomPrompt="1"/>
          </p:nvPr>
        </p:nvSpPr>
        <p:spPr bwMode="invGray">
          <a:xfrm>
            <a:off x="838200" y="2910456"/>
            <a:ext cx="10515600" cy="576664"/>
          </a:xfrm>
        </p:spPr>
        <p:txBody>
          <a:bodyPr>
            <a:normAutofit/>
          </a:bodyPr>
          <a:lstStyle>
            <a:lvl1pPr marL="0" indent="0" algn="ctr">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endParaRPr lang="en-US" sz="1600" i="1" dirty="0" smtClean="0"/>
          </a:p>
        </p:txBody>
      </p:sp>
      <p:sp>
        <p:nvSpPr>
          <p:cNvPr id="17"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b="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12" name="Group 11"/>
          <p:cNvGrpSpPr/>
          <p:nvPr userDrawn="1"/>
        </p:nvGrpSpPr>
        <p:grpSpPr>
          <a:xfrm>
            <a:off x="-2" y="6470422"/>
            <a:ext cx="12188484" cy="387579"/>
            <a:chOff x="-2" y="6470422"/>
            <a:chExt cx="12188484" cy="387579"/>
          </a:xfrm>
        </p:grpSpPr>
        <p:sp>
          <p:nvSpPr>
            <p:cNvPr id="13" name="Rectangle 1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9012" y="4562856"/>
            <a:ext cx="2093976" cy="1127735"/>
          </a:xfrm>
          <a:prstGeom prst="rect">
            <a:avLst/>
          </a:prstGeom>
        </p:spPr>
      </p:pic>
    </p:spTree>
    <p:extLst>
      <p:ext uri="{BB962C8B-B14F-4D97-AF65-F5344CB8AC3E}">
        <p14:creationId xmlns:p14="http://schemas.microsoft.com/office/powerpoint/2010/main" val="31945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838200" y="967615"/>
            <a:ext cx="10515600" cy="1902191"/>
          </a:xfrm>
        </p:spPr>
        <p:txBody>
          <a:bodyPr anchor="b">
            <a:normAutofit/>
          </a:bodyPr>
          <a:lstStyle>
            <a:lvl1pPr algn="ctr">
              <a:defRPr sz="4400" b="1">
                <a:solidFill>
                  <a:schemeClr val="tx1"/>
                </a:solidFill>
                <a:latin typeface="+mn-lt"/>
              </a:defRPr>
            </a:lvl1pPr>
          </a:lstStyle>
          <a:p>
            <a:r>
              <a:rPr lang="en-US" dirty="0" smtClean="0"/>
              <a:t>Click to edit presentation title</a:t>
            </a:r>
            <a:endParaRPr lang="en-US" dirty="0"/>
          </a:p>
        </p:txBody>
      </p:sp>
      <p:sp>
        <p:nvSpPr>
          <p:cNvPr id="15" name="Subtitle 2"/>
          <p:cNvSpPr>
            <a:spLocks noGrp="1"/>
          </p:cNvSpPr>
          <p:nvPr>
            <p:ph type="subTitle" idx="1" hasCustomPrompt="1"/>
          </p:nvPr>
        </p:nvSpPr>
        <p:spPr>
          <a:xfrm>
            <a:off x="838200" y="2972448"/>
            <a:ext cx="10515600" cy="576664"/>
          </a:xfrm>
        </p:spPr>
        <p:txBody>
          <a:bodyPr>
            <a:normAutofit/>
          </a:bodyPr>
          <a:lstStyle>
            <a:lvl1pPr marL="0" indent="0" algn="ctr">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6"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1" name="Group 20"/>
          <p:cNvGrpSpPr/>
          <p:nvPr userDrawn="1"/>
        </p:nvGrpSpPr>
        <p:grpSpPr>
          <a:xfrm>
            <a:off x="-2" y="6470422"/>
            <a:ext cx="12188484" cy="387579"/>
            <a:chOff x="-2" y="6470422"/>
            <a:chExt cx="12188484" cy="387579"/>
          </a:xfrm>
        </p:grpSpPr>
        <p:sp>
          <p:nvSpPr>
            <p:cNvPr id="22" name="Rectangle 21"/>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72844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lstStyle>
          <a:p>
            <a:fld id="{0467B39D-87AC-4D39-8154-C6852A584385}" type="datetime1">
              <a:rPr lang="en-US" smtClean="0"/>
              <a:pPr/>
              <a:t>10/17/2019</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342998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43631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About Us</a:t>
            </a:r>
            <a:endParaRPr lang="en-US" sz="3400" b="0" dirty="0">
              <a:latin typeface="Calibri Light" panose="020F0302020204030204" pitchFamily="34" charset="0"/>
            </a:endParaRPr>
          </a:p>
        </p:txBody>
      </p:sp>
      <p:sp>
        <p:nvSpPr>
          <p:cNvPr id="11" name="TextBox 10"/>
          <p:cNvSpPr txBox="1"/>
          <p:nvPr userDrawn="1"/>
        </p:nvSpPr>
        <p:spPr>
          <a:xfrm>
            <a:off x="6172200" y="2135062"/>
            <a:ext cx="5019261" cy="3970318"/>
          </a:xfrm>
          <a:prstGeom prst="rect">
            <a:avLst/>
          </a:prstGeom>
          <a:noFill/>
        </p:spPr>
        <p:txBody>
          <a:bodyPr wrap="square" rtlCol="0">
            <a:spAutoFit/>
          </a:bodyPr>
          <a:lstStyle/>
          <a:p>
            <a:r>
              <a:rPr lang="en-US" sz="1800" dirty="0" smtClean="0">
                <a:latin typeface="Calibri Light" panose="020F0302020204030204" pitchFamily="34" charset="0"/>
              </a:rPr>
              <a:t>The Department for Public Health (DPH) is dedicated to improving health and</a:t>
            </a:r>
            <a:r>
              <a:rPr lang="en-US" sz="1800" baseline="0" dirty="0" smtClean="0">
                <a:latin typeface="Calibri Light" panose="020F0302020204030204" pitchFamily="34" charset="0"/>
              </a:rPr>
              <a:t> safety of Kentuckians through </a:t>
            </a:r>
            <a:r>
              <a:rPr lang="en-US" sz="1800" i="1" baseline="0" dirty="0" smtClean="0">
                <a:latin typeface="Calibri Light" panose="020F0302020204030204" pitchFamily="34" charset="0"/>
              </a:rPr>
              <a:t>prevention</a:t>
            </a:r>
            <a:r>
              <a:rPr lang="en-US" sz="1800" baseline="0" dirty="0" smtClean="0">
                <a:latin typeface="Calibri Light" panose="020F0302020204030204" pitchFamily="34" charset="0"/>
              </a:rPr>
              <a:t>, </a:t>
            </a:r>
            <a:r>
              <a:rPr lang="en-US" sz="1800" i="1" baseline="0" dirty="0" smtClean="0">
                <a:latin typeface="Calibri Light" panose="020F0302020204030204" pitchFamily="34" charset="0"/>
              </a:rPr>
              <a:t>promotion</a:t>
            </a:r>
            <a:r>
              <a:rPr lang="en-US" sz="1800" baseline="0" dirty="0" smtClean="0">
                <a:latin typeface="Calibri Light" panose="020F0302020204030204" pitchFamily="34" charset="0"/>
              </a:rPr>
              <a:t>, and </a:t>
            </a:r>
            <a:r>
              <a:rPr lang="en-US" sz="1800" i="1" baseline="0" dirty="0" smtClean="0">
                <a:latin typeface="Calibri Light" panose="020F0302020204030204" pitchFamily="34" charset="0"/>
              </a:rPr>
              <a:t>protection</a:t>
            </a:r>
            <a:r>
              <a:rPr lang="en-US" sz="1800" baseline="0" dirty="0" smtClean="0">
                <a:latin typeface="Calibri Light" panose="020F0302020204030204" pitchFamily="34" charset="0"/>
              </a:rPr>
              <a:t>.</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As a major component of the Cabinet for Health and Family Services, DPH provides guidance and support for health departments in all 120 counties.</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800" dirty="0" smtClean="0">
              <a:latin typeface="Calibri Light" panose="020F0302020204030204" pitchFamily="34" charset="0"/>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166" y="2924404"/>
            <a:ext cx="4833530" cy="2391634"/>
          </a:xfrm>
          <a:prstGeom prst="rect">
            <a:avLst/>
          </a:prstGeom>
        </p:spPr>
      </p:pic>
      <p:grpSp>
        <p:nvGrpSpPr>
          <p:cNvPr id="43" name="Group 42"/>
          <p:cNvGrpSpPr/>
          <p:nvPr userDrawn="1"/>
        </p:nvGrpSpPr>
        <p:grpSpPr>
          <a:xfrm>
            <a:off x="1758" y="1880473"/>
            <a:ext cx="12188484" cy="74025"/>
            <a:chOff x="-2" y="6470422"/>
            <a:chExt cx="12188484" cy="387579"/>
          </a:xfrm>
        </p:grpSpPr>
        <p:sp>
          <p:nvSpPr>
            <p:cNvPr id="44" name="Rectangle 4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5" name="Rectangle 4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6" name="Rectangle 45"/>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47" name="Group 46"/>
          <p:cNvGrpSpPr/>
          <p:nvPr userDrawn="1"/>
        </p:nvGrpSpPr>
        <p:grpSpPr>
          <a:xfrm>
            <a:off x="3516" y="6301804"/>
            <a:ext cx="12188484" cy="74025"/>
            <a:chOff x="-2" y="6470422"/>
            <a:chExt cx="12188484" cy="387579"/>
          </a:xfrm>
        </p:grpSpPr>
        <p:sp>
          <p:nvSpPr>
            <p:cNvPr id="48" name="Rectangle 4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9" name="Rectangle 4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0" name="Rectangle 4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93601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0495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Mission and Vision in Action</a:t>
            </a:r>
            <a:endParaRPr lang="en-US" sz="3400" b="0" dirty="0">
              <a:latin typeface="Calibri Light" panose="020F0302020204030204" pitchFamily="34" charset="0"/>
            </a:endParaRPr>
          </a:p>
        </p:txBody>
      </p:sp>
      <p:sp>
        <p:nvSpPr>
          <p:cNvPr id="11" name="TextBox 10"/>
          <p:cNvSpPr txBox="1"/>
          <p:nvPr userDrawn="1"/>
        </p:nvSpPr>
        <p:spPr>
          <a:xfrm>
            <a:off x="6205591" y="2331486"/>
            <a:ext cx="4900773" cy="1015663"/>
          </a:xfrm>
          <a:prstGeom prst="rect">
            <a:avLst/>
          </a:prstGeom>
          <a:noFill/>
        </p:spPr>
        <p:txBody>
          <a:bodyPr wrap="square" rtlCol="0">
            <a:spAutoFit/>
          </a:bodyPr>
          <a:lstStyle/>
          <a:p>
            <a:r>
              <a:rPr lang="en-US" sz="2000" dirty="0" smtClean="0">
                <a:latin typeface="Calibri Light" panose="020F0302020204030204" pitchFamily="34" charset="0"/>
              </a:rPr>
              <a:t>Our mission is to improve the health and safety of people in Kentucky through prevention, promotion and protection.</a:t>
            </a:r>
          </a:p>
        </p:txBody>
      </p:sp>
      <p:sp>
        <p:nvSpPr>
          <p:cNvPr id="12" name="Rectangle 11"/>
          <p:cNvSpPr/>
          <p:nvPr userDrawn="1"/>
        </p:nvSpPr>
        <p:spPr>
          <a:xfrm>
            <a:off x="838200" y="2300708"/>
            <a:ext cx="5141359" cy="1077218"/>
          </a:xfrm>
          <a:prstGeom prst="rect">
            <a:avLst/>
          </a:prstGeom>
        </p:spPr>
        <p:txBody>
          <a:bodyPr wrap="square">
            <a:spAutoFit/>
          </a:bodyPr>
          <a:lstStyle/>
          <a:p>
            <a:pPr algn="r"/>
            <a:r>
              <a:rPr lang="en-US" sz="3200" b="1" dirty="0"/>
              <a:t>Healthier People, </a:t>
            </a:r>
            <a:r>
              <a:rPr lang="en-US" sz="3200" b="1" dirty="0" smtClean="0"/>
              <a:t/>
            </a:r>
            <a:br>
              <a:rPr lang="en-US" sz="3200" b="1" dirty="0" smtClean="0"/>
            </a:br>
            <a:r>
              <a:rPr lang="en-US" sz="3200" b="1" dirty="0" smtClean="0"/>
              <a:t>Healthier Communities.</a:t>
            </a:r>
            <a:endParaRPr lang="en-US" sz="3200" b="1" dirty="0"/>
          </a:p>
        </p:txBody>
      </p:sp>
      <p:sp>
        <p:nvSpPr>
          <p:cNvPr id="14" name="Pentagon 13"/>
          <p:cNvSpPr/>
          <p:nvPr userDrawn="1"/>
        </p:nvSpPr>
        <p:spPr>
          <a:xfrm>
            <a:off x="7118195" y="3691136"/>
            <a:ext cx="267864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4756678" y="3691136"/>
            <a:ext cx="267864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2374613" y="3691136"/>
            <a:ext cx="267864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3081428" y="3795907"/>
            <a:ext cx="1265014" cy="369332"/>
          </a:xfrm>
          <a:prstGeom prst="rect">
            <a:avLst/>
          </a:prstGeom>
          <a:noFill/>
        </p:spPr>
        <p:txBody>
          <a:bodyPr wrap="square" rtlCol="0">
            <a:spAutoFit/>
          </a:bodyPr>
          <a:lstStyle/>
          <a:p>
            <a:pPr algn="ctr"/>
            <a:r>
              <a:rPr lang="en-US" b="1" dirty="0" smtClean="0">
                <a:solidFill>
                  <a:schemeClr val="bg1"/>
                </a:solidFill>
              </a:rPr>
              <a:t>Prevention</a:t>
            </a:r>
            <a:endParaRPr lang="en-US" b="1" dirty="0">
              <a:solidFill>
                <a:schemeClr val="bg1"/>
              </a:solidFill>
            </a:endParaRPr>
          </a:p>
        </p:txBody>
      </p:sp>
      <p:sp>
        <p:nvSpPr>
          <p:cNvPr id="18" name="TextBox 17"/>
          <p:cNvSpPr txBox="1"/>
          <p:nvPr userDrawn="1"/>
        </p:nvSpPr>
        <p:spPr>
          <a:xfrm>
            <a:off x="5488470" y="3795907"/>
            <a:ext cx="1215060" cy="369332"/>
          </a:xfrm>
          <a:prstGeom prst="rect">
            <a:avLst/>
          </a:prstGeom>
          <a:noFill/>
        </p:spPr>
        <p:txBody>
          <a:bodyPr wrap="square" rtlCol="0">
            <a:spAutoFit/>
          </a:bodyPr>
          <a:lstStyle/>
          <a:p>
            <a:pPr algn="ctr"/>
            <a:r>
              <a:rPr lang="en-US" b="1" dirty="0" smtClean="0">
                <a:solidFill>
                  <a:schemeClr val="bg1"/>
                </a:solidFill>
              </a:rPr>
              <a:t>Protection</a:t>
            </a:r>
            <a:endParaRPr lang="en-US" b="1" dirty="0">
              <a:solidFill>
                <a:schemeClr val="bg1"/>
              </a:solidFill>
            </a:endParaRPr>
          </a:p>
        </p:txBody>
      </p:sp>
      <p:sp>
        <p:nvSpPr>
          <p:cNvPr id="19" name="TextBox 18"/>
          <p:cNvSpPr txBox="1"/>
          <p:nvPr userDrawn="1"/>
        </p:nvSpPr>
        <p:spPr>
          <a:xfrm>
            <a:off x="7838963" y="3795907"/>
            <a:ext cx="1237108" cy="369332"/>
          </a:xfrm>
          <a:prstGeom prst="rect">
            <a:avLst/>
          </a:prstGeom>
          <a:noFill/>
        </p:spPr>
        <p:txBody>
          <a:bodyPr wrap="square" rtlCol="0">
            <a:spAutoFit/>
          </a:bodyPr>
          <a:lstStyle/>
          <a:p>
            <a:pPr algn="ctr"/>
            <a:r>
              <a:rPr lang="en-US" b="1" dirty="0" smtClean="0">
                <a:solidFill>
                  <a:schemeClr val="bg1"/>
                </a:solidFill>
              </a:rPr>
              <a:t>Promotion</a:t>
            </a:r>
            <a:endParaRPr lang="en-US" b="1" dirty="0">
              <a:solidFill>
                <a:schemeClr val="bg1"/>
              </a:solidFill>
            </a:endParaRPr>
          </a:p>
        </p:txBody>
      </p:sp>
      <p:cxnSp>
        <p:nvCxnSpPr>
          <p:cNvPr id="20" name="Straight Connector 19"/>
          <p:cNvCxnSpPr/>
          <p:nvPr userDrawn="1"/>
        </p:nvCxnSpPr>
        <p:spPr>
          <a:xfrm>
            <a:off x="3713935" y="4251846"/>
            <a:ext cx="0" cy="36576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6096000" y="4251846"/>
            <a:ext cx="0" cy="36576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457517" y="4251846"/>
            <a:ext cx="0" cy="36576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5126562" y="4893707"/>
            <a:ext cx="1970554" cy="1588127"/>
          </a:xfrm>
          <a:prstGeom prst="rect">
            <a:avLst/>
          </a:prstGeom>
          <a:noFill/>
        </p:spPr>
        <p:txBody>
          <a:bodyPr wrap="square" rtlCol="0">
            <a:spAutoFit/>
          </a:bodyPr>
          <a:lstStyle/>
          <a:p>
            <a:pPr algn="ctr">
              <a:lnSpc>
                <a:spcPct val="80000"/>
              </a:lnSpc>
              <a:spcAft>
                <a:spcPts val="1200"/>
              </a:spcAft>
            </a:pPr>
            <a:r>
              <a:rPr lang="en-US" sz="1400" dirty="0" smtClean="0"/>
              <a:t>Environmental Inspections</a:t>
            </a:r>
          </a:p>
          <a:p>
            <a:pPr algn="ctr">
              <a:lnSpc>
                <a:spcPct val="80000"/>
              </a:lnSpc>
              <a:spcAft>
                <a:spcPts val="1200"/>
              </a:spcAft>
            </a:pPr>
            <a:r>
              <a:rPr lang="en-US" sz="1400" dirty="0" smtClean="0"/>
              <a:t>Public Health &amp; Disaster Preparedness</a:t>
            </a:r>
          </a:p>
          <a:p>
            <a:pPr algn="ctr">
              <a:lnSpc>
                <a:spcPct val="80000"/>
              </a:lnSpc>
              <a:spcAft>
                <a:spcPts val="1200"/>
              </a:spcAft>
            </a:pPr>
            <a:r>
              <a:rPr lang="en-US" sz="1400" dirty="0" smtClean="0"/>
              <a:t>Disease Surveillance</a:t>
            </a:r>
          </a:p>
          <a:p>
            <a:pPr algn="ctr">
              <a:lnSpc>
                <a:spcPct val="80000"/>
              </a:lnSpc>
              <a:spcAft>
                <a:spcPts val="1200"/>
              </a:spcAft>
            </a:pPr>
            <a:r>
              <a:rPr lang="en-US" sz="1400" dirty="0" smtClean="0"/>
              <a:t>Mobile Harm Reduction</a:t>
            </a:r>
            <a:endParaRPr lang="en-US" sz="1400" dirty="0"/>
          </a:p>
        </p:txBody>
      </p:sp>
      <p:sp>
        <p:nvSpPr>
          <p:cNvPr id="24" name="TextBox 23"/>
          <p:cNvSpPr txBox="1"/>
          <p:nvPr userDrawn="1"/>
        </p:nvSpPr>
        <p:spPr>
          <a:xfrm>
            <a:off x="2728658"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HANDS</a:t>
            </a:r>
          </a:p>
          <a:p>
            <a:pPr algn="ctr">
              <a:lnSpc>
                <a:spcPct val="80000"/>
              </a:lnSpc>
              <a:spcAft>
                <a:spcPts val="1200"/>
              </a:spcAft>
            </a:pPr>
            <a:r>
              <a:rPr lang="en-US" sz="1400" dirty="0" smtClean="0"/>
              <a:t>First Steps</a:t>
            </a:r>
          </a:p>
          <a:p>
            <a:pPr algn="ctr">
              <a:lnSpc>
                <a:spcPct val="80000"/>
              </a:lnSpc>
              <a:spcAft>
                <a:spcPts val="1200"/>
              </a:spcAft>
            </a:pPr>
            <a:r>
              <a:rPr lang="en-US" sz="1400" dirty="0" smtClean="0"/>
              <a:t>Immunizations</a:t>
            </a:r>
          </a:p>
          <a:p>
            <a:pPr algn="ctr">
              <a:lnSpc>
                <a:spcPct val="80000"/>
              </a:lnSpc>
              <a:spcAft>
                <a:spcPts val="1200"/>
              </a:spcAft>
            </a:pPr>
            <a:r>
              <a:rPr lang="en-US" sz="1400" dirty="0" smtClean="0"/>
              <a:t>Newborn Screening</a:t>
            </a:r>
            <a:endParaRPr lang="en-US" sz="1400" dirty="0"/>
          </a:p>
        </p:txBody>
      </p:sp>
      <p:sp>
        <p:nvSpPr>
          <p:cNvPr id="25" name="TextBox 24"/>
          <p:cNvSpPr txBox="1"/>
          <p:nvPr userDrawn="1"/>
        </p:nvSpPr>
        <p:spPr>
          <a:xfrm>
            <a:off x="7472240"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WIC</a:t>
            </a:r>
          </a:p>
          <a:p>
            <a:pPr algn="ctr">
              <a:lnSpc>
                <a:spcPct val="80000"/>
              </a:lnSpc>
              <a:spcAft>
                <a:spcPts val="1200"/>
              </a:spcAft>
            </a:pPr>
            <a:r>
              <a:rPr lang="en-US" sz="1400" dirty="0" smtClean="0"/>
              <a:t>Smoking Cessation</a:t>
            </a:r>
          </a:p>
          <a:p>
            <a:pPr algn="ctr">
              <a:lnSpc>
                <a:spcPct val="80000"/>
              </a:lnSpc>
              <a:spcAft>
                <a:spcPts val="1200"/>
              </a:spcAft>
            </a:pPr>
            <a:r>
              <a:rPr lang="en-US" sz="1400" dirty="0" smtClean="0"/>
              <a:t>Diabetes Prevention</a:t>
            </a:r>
          </a:p>
          <a:p>
            <a:pPr algn="ctr">
              <a:lnSpc>
                <a:spcPct val="80000"/>
              </a:lnSpc>
              <a:spcAft>
                <a:spcPts val="1200"/>
              </a:spcAft>
            </a:pPr>
            <a:r>
              <a:rPr lang="en-US" sz="1400" dirty="0" smtClean="0"/>
              <a:t>Prescription Assistance</a:t>
            </a:r>
            <a:endParaRPr lang="en-US" sz="1400"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147434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RSA Map">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Response to the Opioid Crisis</a:t>
            </a:r>
            <a:endParaRPr lang="en-US" sz="3400" b="0" dirty="0">
              <a:latin typeface="Calibri Light" panose="020F0302020204030204" pitchFamily="34" charset="0"/>
            </a:endParaRPr>
          </a:p>
        </p:txBody>
      </p:sp>
      <p:sp>
        <p:nvSpPr>
          <p:cNvPr id="14" name="Pentagon 13"/>
          <p:cNvSpPr/>
          <p:nvPr userDrawn="1"/>
        </p:nvSpPr>
        <p:spPr>
          <a:xfrm>
            <a:off x="8287050" y="3490913"/>
            <a:ext cx="281931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8287050" y="2839317"/>
            <a:ext cx="281931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8287050" y="2191675"/>
            <a:ext cx="281931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8287050" y="2305057"/>
            <a:ext cx="2045134" cy="369332"/>
          </a:xfrm>
          <a:prstGeom prst="rect">
            <a:avLst/>
          </a:prstGeom>
          <a:noFill/>
        </p:spPr>
        <p:txBody>
          <a:bodyPr wrap="square" rtlCol="0">
            <a:spAutoFit/>
          </a:bodyPr>
          <a:lstStyle/>
          <a:p>
            <a:pPr algn="l"/>
            <a:r>
              <a:rPr lang="en-US" b="1" dirty="0" smtClean="0">
                <a:solidFill>
                  <a:schemeClr val="bg1"/>
                </a:solidFill>
              </a:rPr>
              <a:t>Syringe Exchange</a:t>
            </a:r>
            <a:endParaRPr lang="en-US" b="1" dirty="0">
              <a:solidFill>
                <a:schemeClr val="bg1"/>
              </a:solidFill>
            </a:endParaRPr>
          </a:p>
        </p:txBody>
      </p:sp>
      <p:sp>
        <p:nvSpPr>
          <p:cNvPr id="18" name="TextBox 17"/>
          <p:cNvSpPr txBox="1"/>
          <p:nvPr userDrawn="1"/>
        </p:nvSpPr>
        <p:spPr>
          <a:xfrm>
            <a:off x="8287050" y="2954596"/>
            <a:ext cx="3045346" cy="369332"/>
          </a:xfrm>
          <a:prstGeom prst="rect">
            <a:avLst/>
          </a:prstGeom>
          <a:noFill/>
        </p:spPr>
        <p:txBody>
          <a:bodyPr wrap="square" rtlCol="0">
            <a:spAutoFit/>
          </a:bodyPr>
          <a:lstStyle/>
          <a:p>
            <a:pPr algn="l"/>
            <a:r>
              <a:rPr lang="en-US" b="1" dirty="0" smtClean="0">
                <a:solidFill>
                  <a:schemeClr val="bg1"/>
                </a:solidFill>
              </a:rPr>
              <a:t>www.FindHelpNowKY.org</a:t>
            </a:r>
            <a:endParaRPr lang="en-US" b="1" dirty="0">
              <a:solidFill>
                <a:schemeClr val="bg1"/>
              </a:solidFill>
            </a:endParaRPr>
          </a:p>
        </p:txBody>
      </p:sp>
      <p:sp>
        <p:nvSpPr>
          <p:cNvPr id="19" name="TextBox 18"/>
          <p:cNvSpPr txBox="1"/>
          <p:nvPr userDrawn="1"/>
        </p:nvSpPr>
        <p:spPr>
          <a:xfrm>
            <a:off x="8287049" y="3606724"/>
            <a:ext cx="2538605" cy="369332"/>
          </a:xfrm>
          <a:prstGeom prst="rect">
            <a:avLst/>
          </a:prstGeom>
          <a:noFill/>
        </p:spPr>
        <p:txBody>
          <a:bodyPr wrap="square" rtlCol="0">
            <a:spAutoFit/>
          </a:bodyPr>
          <a:lstStyle/>
          <a:p>
            <a:pPr algn="l"/>
            <a:r>
              <a:rPr lang="en-US" b="1" dirty="0" smtClean="0">
                <a:solidFill>
                  <a:schemeClr val="bg1"/>
                </a:solidFill>
              </a:rPr>
              <a:t>Naloxone Distribution</a:t>
            </a:r>
            <a:endParaRPr lang="en-US" b="1" dirty="0">
              <a:solidFill>
                <a:schemeClr val="bg1"/>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6" name="Picture Placeholder 2"/>
          <p:cNvSpPr>
            <a:spLocks noGrp="1"/>
          </p:cNvSpPr>
          <p:nvPr>
            <p:ph type="pic" idx="1" hasCustomPrompt="1"/>
          </p:nvPr>
        </p:nvSpPr>
        <p:spPr>
          <a:xfrm>
            <a:off x="495575" y="2191675"/>
            <a:ext cx="7510764" cy="4377946"/>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spTree>
    <p:extLst>
      <p:ext uri="{BB962C8B-B14F-4D97-AF65-F5344CB8AC3E}">
        <p14:creationId xmlns:p14="http://schemas.microsoft.com/office/powerpoint/2010/main" val="338858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 System1">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9" name="Oval 8"/>
          <p:cNvSpPr/>
          <p:nvPr userDrawn="1"/>
        </p:nvSpPr>
        <p:spPr>
          <a:xfrm>
            <a:off x="1638300" y="2370553"/>
            <a:ext cx="1844675" cy="1844675"/>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734740" y="2466993"/>
            <a:ext cx="1651794" cy="1651794"/>
          </a:xfrm>
          <a:prstGeom prst="ellipse">
            <a:avLst/>
          </a:prstGeom>
          <a:solidFill>
            <a:schemeClr val="tx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078775" y="2785059"/>
            <a:ext cx="963725" cy="1015663"/>
          </a:xfrm>
          <a:prstGeom prst="rect">
            <a:avLst/>
          </a:prstGeom>
        </p:spPr>
        <p:txBody>
          <a:bodyPr wrap="none">
            <a:spAutoFit/>
          </a:bodyPr>
          <a:lstStyle/>
          <a:p>
            <a:r>
              <a:rPr lang="en-US" sz="6000" b="1" dirty="0" smtClean="0">
                <a:solidFill>
                  <a:schemeClr val="bg1"/>
                </a:solidFill>
              </a:rPr>
              <a:t>61</a:t>
            </a:r>
            <a:endParaRPr lang="en-US" sz="6000" b="1" dirty="0">
              <a:solidFill>
                <a:schemeClr val="bg1"/>
              </a:solidFill>
            </a:endParaRPr>
          </a:p>
        </p:txBody>
      </p:sp>
      <p:cxnSp>
        <p:nvCxnSpPr>
          <p:cNvPr id="12" name="Straight Connector 11"/>
          <p:cNvCxnSpPr/>
          <p:nvPr userDrawn="1"/>
        </p:nvCxnSpPr>
        <p:spPr>
          <a:xfrm>
            <a:off x="2560637" y="4215228"/>
            <a:ext cx="0" cy="45720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074737" y="4963942"/>
            <a:ext cx="2989263" cy="1200329"/>
          </a:xfrm>
          <a:prstGeom prst="rect">
            <a:avLst/>
          </a:prstGeom>
          <a:noFill/>
        </p:spPr>
        <p:txBody>
          <a:bodyPr wrap="square" rtlCol="0">
            <a:spAutoFit/>
          </a:bodyPr>
          <a:lstStyle/>
          <a:p>
            <a:pPr algn="ctr"/>
            <a:r>
              <a:rPr lang="en-US" dirty="0" smtClean="0"/>
              <a:t>Partners with 61 local health departments to provide core services in all 120 counties</a:t>
            </a:r>
          </a:p>
          <a:p>
            <a:endParaRPr lang="en-US" dirty="0"/>
          </a:p>
        </p:txBody>
      </p:sp>
      <p:sp>
        <p:nvSpPr>
          <p:cNvPr id="14" name="Oval 13"/>
          <p:cNvSpPr/>
          <p:nvPr userDrawn="1"/>
        </p:nvSpPr>
        <p:spPr>
          <a:xfrm>
            <a:off x="5173662" y="2370553"/>
            <a:ext cx="1844675" cy="184467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5270102" y="2466993"/>
            <a:ext cx="1651794" cy="1651794"/>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489102" y="2860949"/>
            <a:ext cx="1213794" cy="935000"/>
          </a:xfrm>
          <a:prstGeom prst="rect">
            <a:avLst/>
          </a:prstGeom>
        </p:spPr>
        <p:txBody>
          <a:bodyPr wrap="none">
            <a:spAutoFit/>
          </a:bodyPr>
          <a:lstStyle/>
          <a:p>
            <a:pPr algn="ctr">
              <a:lnSpc>
                <a:spcPct val="60000"/>
              </a:lnSpc>
            </a:pPr>
            <a:r>
              <a:rPr lang="en-US" sz="6000" b="1" dirty="0" smtClean="0">
                <a:solidFill>
                  <a:schemeClr val="bg1"/>
                </a:solidFill>
              </a:rPr>
              <a:t>4</a:t>
            </a:r>
            <a:br>
              <a:rPr lang="en-US" sz="6000" b="1" dirty="0" smtClean="0">
                <a:solidFill>
                  <a:schemeClr val="bg1"/>
                </a:solidFill>
              </a:rPr>
            </a:br>
            <a:r>
              <a:rPr lang="en-US" sz="2800" b="1" dirty="0" smtClean="0">
                <a:solidFill>
                  <a:schemeClr val="bg1"/>
                </a:solidFill>
              </a:rPr>
              <a:t>million</a:t>
            </a:r>
            <a:endParaRPr lang="en-US" sz="2800" b="1" dirty="0">
              <a:solidFill>
                <a:schemeClr val="bg1"/>
              </a:solidFill>
            </a:endParaRPr>
          </a:p>
        </p:txBody>
      </p:sp>
      <p:cxnSp>
        <p:nvCxnSpPr>
          <p:cNvPr id="17" name="Straight Connector 16"/>
          <p:cNvCxnSpPr/>
          <p:nvPr userDrawn="1"/>
        </p:nvCxnSpPr>
        <p:spPr>
          <a:xfrm>
            <a:off x="6095999" y="4215228"/>
            <a:ext cx="0" cy="45720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610099" y="4963942"/>
            <a:ext cx="2989263" cy="1200329"/>
          </a:xfrm>
          <a:prstGeom prst="rect">
            <a:avLst/>
          </a:prstGeom>
          <a:noFill/>
        </p:spPr>
        <p:txBody>
          <a:bodyPr wrap="square" rtlCol="0">
            <a:spAutoFit/>
          </a:bodyPr>
          <a:lstStyle/>
          <a:p>
            <a:pPr algn="ctr"/>
            <a:r>
              <a:rPr lang="en-US" dirty="0" smtClean="0"/>
              <a:t>Delivers more than 4 million</a:t>
            </a:r>
            <a:r>
              <a:rPr lang="en-US" baseline="0" dirty="0" smtClean="0"/>
              <a:t> </a:t>
            </a:r>
            <a:r>
              <a:rPr lang="en-US" dirty="0" smtClean="0"/>
              <a:t>services to over 400,000 Kentuckians annually</a:t>
            </a:r>
          </a:p>
          <a:p>
            <a:endParaRPr lang="en-US" dirty="0"/>
          </a:p>
        </p:txBody>
      </p:sp>
      <p:sp>
        <p:nvSpPr>
          <p:cNvPr id="19" name="Oval 18"/>
          <p:cNvSpPr/>
          <p:nvPr userDrawn="1"/>
        </p:nvSpPr>
        <p:spPr>
          <a:xfrm>
            <a:off x="8917213" y="2370553"/>
            <a:ext cx="1844675" cy="18446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9013653" y="2466993"/>
            <a:ext cx="1651794" cy="1651794"/>
          </a:xfrm>
          <a:prstGeom prst="ellipse">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192578" y="2785058"/>
            <a:ext cx="1293944" cy="1015663"/>
          </a:xfrm>
          <a:prstGeom prst="rect">
            <a:avLst/>
          </a:prstGeom>
        </p:spPr>
        <p:txBody>
          <a:bodyPr wrap="none">
            <a:spAutoFit/>
          </a:bodyPr>
          <a:lstStyle/>
          <a:p>
            <a:r>
              <a:rPr lang="en-US" sz="6000" b="1" dirty="0" smtClean="0">
                <a:solidFill>
                  <a:schemeClr val="bg1"/>
                </a:solidFill>
              </a:rPr>
              <a:t>1/3</a:t>
            </a:r>
            <a:endParaRPr lang="en-US" sz="6000" b="1" dirty="0">
              <a:solidFill>
                <a:schemeClr val="bg1"/>
              </a:solidFill>
            </a:endParaRPr>
          </a:p>
        </p:txBody>
      </p:sp>
      <p:cxnSp>
        <p:nvCxnSpPr>
          <p:cNvPr id="22" name="Straight Connector 21"/>
          <p:cNvCxnSpPr/>
          <p:nvPr userDrawn="1"/>
        </p:nvCxnSpPr>
        <p:spPr>
          <a:xfrm>
            <a:off x="9839550" y="4215228"/>
            <a:ext cx="0" cy="45720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8353650" y="4963942"/>
            <a:ext cx="2989263" cy="923330"/>
          </a:xfrm>
          <a:prstGeom prst="rect">
            <a:avLst/>
          </a:prstGeom>
          <a:noFill/>
        </p:spPr>
        <p:txBody>
          <a:bodyPr wrap="square" rtlCol="0">
            <a:spAutoFit/>
          </a:bodyPr>
          <a:lstStyle/>
          <a:p>
            <a:pPr algn="ctr"/>
            <a:r>
              <a:rPr lang="en-US" dirty="0" smtClean="0"/>
              <a:t>Regulates an estimated third of Kentucky’s economy</a:t>
            </a:r>
          </a:p>
          <a:p>
            <a:endParaRPr lang="en-US" dirty="0"/>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Overview of the Largest Healthcare System in Kentucky</a:t>
            </a:r>
            <a:endParaRPr lang="en-US" sz="3400" b="0" dirty="0">
              <a:latin typeface="Calibri Light" panose="020F0302020204030204" pitchFamily="34" charset="0"/>
            </a:endParaRPr>
          </a:p>
        </p:txBody>
      </p:sp>
    </p:spTree>
    <p:extLst>
      <p:ext uri="{BB962C8B-B14F-4D97-AF65-F5344CB8AC3E}">
        <p14:creationId xmlns:p14="http://schemas.microsoft.com/office/powerpoint/2010/main" val="29020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 System2">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Statewide Reach</a:t>
            </a:r>
            <a:endParaRPr lang="en-US" sz="3400" b="0" dirty="0">
              <a:latin typeface="Calibri Light" panose="020F0302020204030204" pitchFamily="34" charset="0"/>
            </a:endParaRPr>
          </a:p>
        </p:txBody>
      </p:sp>
      <p:sp>
        <p:nvSpPr>
          <p:cNvPr id="26" name="Picture Placeholder 2"/>
          <p:cNvSpPr>
            <a:spLocks noGrp="1"/>
          </p:cNvSpPr>
          <p:nvPr>
            <p:ph type="pic" idx="1" hasCustomPrompt="1"/>
          </p:nvPr>
        </p:nvSpPr>
        <p:spPr>
          <a:xfrm>
            <a:off x="1758" y="1954498"/>
            <a:ext cx="12188484" cy="4903502"/>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grpSp>
        <p:nvGrpSpPr>
          <p:cNvPr id="27" name="Group 26"/>
          <p:cNvGrpSpPr/>
          <p:nvPr userDrawn="1"/>
        </p:nvGrpSpPr>
        <p:grpSpPr>
          <a:xfrm>
            <a:off x="1758" y="1880473"/>
            <a:ext cx="12188484" cy="74025"/>
            <a:chOff x="-2" y="6470422"/>
            <a:chExt cx="12188484" cy="387579"/>
          </a:xfrm>
        </p:grpSpPr>
        <p:sp>
          <p:nvSpPr>
            <p:cNvPr id="28" name="Rectangle 2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9" name="Rectangle 2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0" name="Rectangle 2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49241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467B39D-87AC-4D39-8154-C6852A584385}" type="datetime1">
              <a:rPr lang="en-US" smtClean="0"/>
              <a:pPr/>
              <a:t>10/17/2019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0" name="Rectangle 9"/>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userDrawn="1"/>
        </p:nvSpPr>
        <p:spPr>
          <a:xfrm>
            <a:off x="470796" y="2488568"/>
            <a:ext cx="316275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solidFill>
                  <a:schemeClr val="bg1"/>
                </a:solidFill>
                <a:latin typeface="Calibri Light" panose="020F0302020204030204" pitchFamily="34" charset="0"/>
              </a:rPr>
              <a:t>Organizational Chart</a:t>
            </a:r>
            <a:endParaRPr lang="en-US" sz="3400" b="0" dirty="0">
              <a:solidFill>
                <a:schemeClr val="bg1"/>
              </a:solidFill>
              <a:latin typeface="Calibri Light" panose="020F0302020204030204" pitchFamily="34" charset="0"/>
            </a:endParaRPr>
          </a:p>
        </p:txBody>
      </p:sp>
      <p:graphicFrame>
        <p:nvGraphicFramePr>
          <p:cNvPr id="13" name="Diagram 12"/>
          <p:cNvGraphicFramePr/>
          <p:nvPr userDrawn="1">
            <p:extLst>
              <p:ext uri="{D42A27DB-BD31-4B8C-83A1-F6EECF244321}">
                <p14:modId xmlns:p14="http://schemas.microsoft.com/office/powerpoint/2010/main" val="3370687765"/>
              </p:ext>
            </p:extLst>
          </p:nvPr>
        </p:nvGraphicFramePr>
        <p:xfrm>
          <a:off x="3633555" y="592076"/>
          <a:ext cx="6325455"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userDrawn="1"/>
        </p:nvSpPr>
        <p:spPr>
          <a:xfrm>
            <a:off x="9450320" y="523957"/>
            <a:ext cx="2483372" cy="6067815"/>
          </a:xfrm>
          <a:prstGeom prst="rect">
            <a:avLst/>
          </a:prstGeom>
        </p:spPr>
        <p:txBody>
          <a:bodyPr wrap="none">
            <a:spAutoFit/>
          </a:bodyPr>
          <a:lstStyle/>
          <a:p>
            <a:pPr lvl="0" algn="l" defTabSz="889000">
              <a:lnSpc>
                <a:spcPct val="80000"/>
              </a:lnSpc>
              <a:spcBef>
                <a:spcPct val="0"/>
              </a:spcBef>
              <a:spcAft>
                <a:spcPct val="35000"/>
              </a:spcAft>
            </a:pPr>
            <a:r>
              <a:rPr lang="en-US" sz="1100" kern="1200" dirty="0" smtClean="0">
                <a:solidFill>
                  <a:schemeClr val="tx2"/>
                </a:solidFill>
              </a:rPr>
              <a:t>Health Equity</a:t>
            </a:r>
          </a:p>
          <a:p>
            <a:pPr lvl="0" algn="l" defTabSz="889000">
              <a:lnSpc>
                <a:spcPct val="80000"/>
              </a:lnSpc>
              <a:spcBef>
                <a:spcPct val="0"/>
              </a:spcBef>
              <a:spcAft>
                <a:spcPct val="35000"/>
              </a:spcAft>
            </a:pPr>
            <a:r>
              <a:rPr lang="en-US" sz="1100" kern="1200" dirty="0" smtClean="0">
                <a:solidFill>
                  <a:schemeClr val="accent1"/>
                </a:solidFill>
              </a:rPr>
              <a:t>Nutrition Services </a:t>
            </a:r>
          </a:p>
          <a:p>
            <a:pPr lvl="0" algn="l" defTabSz="889000">
              <a:lnSpc>
                <a:spcPct val="80000"/>
              </a:lnSpc>
              <a:spcBef>
                <a:spcPct val="0"/>
              </a:spcBef>
              <a:spcAft>
                <a:spcPct val="35000"/>
              </a:spcAft>
            </a:pPr>
            <a:r>
              <a:rPr lang="en-US" sz="1100" kern="1200" dirty="0" smtClean="0">
                <a:solidFill>
                  <a:schemeClr val="accent1"/>
                </a:solidFill>
              </a:rPr>
              <a:t>Child and Family Health Improvement</a:t>
            </a:r>
          </a:p>
          <a:p>
            <a:pPr lvl="0" algn="l" defTabSz="889000">
              <a:lnSpc>
                <a:spcPct val="80000"/>
              </a:lnSpc>
              <a:spcBef>
                <a:spcPct val="0"/>
              </a:spcBef>
              <a:spcAft>
                <a:spcPct val="35000"/>
              </a:spcAft>
            </a:pPr>
            <a:r>
              <a:rPr lang="en-US" sz="1100" kern="1200" dirty="0" smtClean="0">
                <a:solidFill>
                  <a:schemeClr val="accent1"/>
                </a:solidFill>
              </a:rPr>
              <a:t>Early Childhood Development</a:t>
            </a:r>
          </a:p>
          <a:p>
            <a:pPr lvl="0" algn="l" defTabSz="889000">
              <a:lnSpc>
                <a:spcPct val="80000"/>
              </a:lnSpc>
              <a:spcBef>
                <a:spcPct val="0"/>
              </a:spcBef>
              <a:spcAft>
                <a:spcPct val="35000"/>
              </a:spcAft>
            </a:pPr>
            <a:r>
              <a:rPr lang="en-US" sz="1100" kern="1200" baseline="0" dirty="0" smtClean="0">
                <a:solidFill>
                  <a:schemeClr val="accent6"/>
                </a:solidFill>
              </a:rPr>
              <a:t>Adolescent Health Initiatives</a:t>
            </a:r>
          </a:p>
          <a:p>
            <a:pPr lvl="0" algn="l" defTabSz="889000">
              <a:lnSpc>
                <a:spcPct val="80000"/>
              </a:lnSpc>
              <a:spcBef>
                <a:spcPct val="0"/>
              </a:spcBef>
              <a:spcAft>
                <a:spcPct val="35000"/>
              </a:spcAft>
            </a:pPr>
            <a:r>
              <a:rPr lang="en-US" sz="1100" kern="1200" baseline="0" dirty="0" smtClean="0">
                <a:solidFill>
                  <a:schemeClr val="accent6"/>
                </a:solidFill>
              </a:rPr>
              <a:t>Breast and Cervical Cancer Screening</a:t>
            </a:r>
          </a:p>
          <a:p>
            <a:pPr lvl="0" algn="l" defTabSz="889000">
              <a:lnSpc>
                <a:spcPct val="80000"/>
              </a:lnSpc>
              <a:spcBef>
                <a:spcPct val="0"/>
              </a:spcBef>
              <a:spcAft>
                <a:spcPct val="35000"/>
              </a:spcAft>
            </a:pPr>
            <a:r>
              <a:rPr lang="en-US" sz="1100" kern="1200" baseline="0" dirty="0" smtClean="0">
                <a:solidFill>
                  <a:schemeClr val="accent6"/>
                </a:solidFill>
              </a:rPr>
              <a:t>Family Planning</a:t>
            </a:r>
          </a:p>
          <a:p>
            <a:pPr lvl="0" algn="l" defTabSz="889000">
              <a:lnSpc>
                <a:spcPct val="80000"/>
              </a:lnSpc>
              <a:spcBef>
                <a:spcPct val="0"/>
              </a:spcBef>
              <a:spcAft>
                <a:spcPct val="35000"/>
              </a:spcAft>
            </a:pPr>
            <a:r>
              <a:rPr lang="en-US" sz="1100" kern="1200" baseline="0" dirty="0" smtClean="0">
                <a:solidFill>
                  <a:schemeClr val="accent6"/>
                </a:solidFill>
              </a:rPr>
              <a:t>Preconception Health </a:t>
            </a:r>
          </a:p>
          <a:p>
            <a:pPr lvl="0" algn="l" defTabSz="889000">
              <a:lnSpc>
                <a:spcPct val="80000"/>
              </a:lnSpc>
              <a:spcBef>
                <a:spcPct val="0"/>
              </a:spcBef>
              <a:spcAft>
                <a:spcPct val="35000"/>
              </a:spcAft>
            </a:pPr>
            <a:r>
              <a:rPr lang="en-US" sz="1100" kern="1200" baseline="0" dirty="0" smtClean="0">
                <a:solidFill>
                  <a:schemeClr val="accent6"/>
                </a:solidFill>
              </a:rPr>
              <a:t>Ovarian Cancer Awareness</a:t>
            </a:r>
          </a:p>
          <a:p>
            <a:pPr lvl="0" algn="l" defTabSz="889000">
              <a:lnSpc>
                <a:spcPct val="80000"/>
              </a:lnSpc>
              <a:spcBef>
                <a:spcPct val="0"/>
              </a:spcBef>
              <a:spcAft>
                <a:spcPct val="35000"/>
              </a:spcAft>
            </a:pPr>
            <a:r>
              <a:rPr lang="en-US" sz="1100" kern="1200" baseline="0" dirty="0" smtClean="0">
                <a:solidFill>
                  <a:schemeClr val="accent2"/>
                </a:solidFill>
              </a:rPr>
              <a:t>Chronic Disease Prevention</a:t>
            </a:r>
          </a:p>
          <a:p>
            <a:pPr lvl="0" algn="l" defTabSz="889000">
              <a:lnSpc>
                <a:spcPct val="80000"/>
              </a:lnSpc>
              <a:spcBef>
                <a:spcPct val="0"/>
              </a:spcBef>
              <a:spcAft>
                <a:spcPct val="35000"/>
              </a:spcAft>
            </a:pPr>
            <a:r>
              <a:rPr lang="en-US" sz="1100" kern="1200" baseline="0" dirty="0" smtClean="0">
                <a:solidFill>
                  <a:schemeClr val="accent2"/>
                </a:solidFill>
              </a:rPr>
              <a:t>Health Care Access</a:t>
            </a:r>
          </a:p>
          <a:p>
            <a:pPr marL="0" marR="0" lvl="0" indent="0" algn="l" defTabSz="889000" rtl="0" eaLnBrk="1" fontAlgn="auto" latinLnBrk="0" hangingPunct="1">
              <a:lnSpc>
                <a:spcPct val="80000"/>
              </a:lnSpc>
              <a:spcBef>
                <a:spcPct val="0"/>
              </a:spcBef>
              <a:spcAft>
                <a:spcPct val="35000"/>
              </a:spcAft>
              <a:buClrTx/>
              <a:buSzTx/>
              <a:buFontTx/>
              <a:buNone/>
              <a:tabLst/>
              <a:defRPr/>
            </a:pPr>
            <a:r>
              <a:rPr lang="en-US" sz="1100" kern="1200" dirty="0" smtClean="0">
                <a:solidFill>
                  <a:schemeClr val="accent2"/>
                </a:solidFill>
              </a:rPr>
              <a:t>Health</a:t>
            </a:r>
            <a:r>
              <a:rPr lang="en-US" sz="1100" kern="1200" baseline="0" dirty="0" smtClean="0">
                <a:solidFill>
                  <a:schemeClr val="accent2"/>
                </a:solidFill>
              </a:rPr>
              <a:t> Promotion</a:t>
            </a:r>
          </a:p>
          <a:p>
            <a:pPr lvl="0" algn="l" defTabSz="889000">
              <a:lnSpc>
                <a:spcPct val="80000"/>
              </a:lnSpc>
              <a:spcBef>
                <a:spcPct val="0"/>
              </a:spcBef>
              <a:spcAft>
                <a:spcPct val="35000"/>
              </a:spcAft>
            </a:pPr>
            <a:r>
              <a:rPr lang="en-US" sz="1100" kern="1200" baseline="0" dirty="0" smtClean="0">
                <a:solidFill>
                  <a:schemeClr val="accent3"/>
                </a:solidFill>
              </a:rPr>
              <a:t>HIV/AIDS</a:t>
            </a:r>
          </a:p>
          <a:p>
            <a:pPr lvl="0" algn="l" defTabSz="889000">
              <a:lnSpc>
                <a:spcPct val="80000"/>
              </a:lnSpc>
              <a:spcBef>
                <a:spcPct val="0"/>
              </a:spcBef>
              <a:spcAft>
                <a:spcPct val="35000"/>
              </a:spcAft>
            </a:pPr>
            <a:r>
              <a:rPr lang="en-US" sz="1100" kern="1200" baseline="0" dirty="0" smtClean="0">
                <a:solidFill>
                  <a:schemeClr val="accent3"/>
                </a:solidFill>
              </a:rPr>
              <a:t>Infectious Disease</a:t>
            </a:r>
          </a:p>
          <a:p>
            <a:pPr lvl="0" algn="l" defTabSz="889000">
              <a:lnSpc>
                <a:spcPct val="80000"/>
              </a:lnSpc>
              <a:spcBef>
                <a:spcPct val="0"/>
              </a:spcBef>
              <a:spcAft>
                <a:spcPct val="35000"/>
              </a:spcAft>
            </a:pPr>
            <a:r>
              <a:rPr lang="en-US" sz="1100" kern="1200" baseline="0" dirty="0" smtClean="0">
                <a:solidFill>
                  <a:schemeClr val="accent3"/>
                </a:solidFill>
              </a:rPr>
              <a:t>Vital Statistics</a:t>
            </a:r>
          </a:p>
          <a:p>
            <a:pPr lvl="0" algn="l" defTabSz="889000">
              <a:lnSpc>
                <a:spcPct val="80000"/>
              </a:lnSpc>
              <a:spcBef>
                <a:spcPct val="0"/>
              </a:spcBef>
              <a:spcAft>
                <a:spcPct val="35000"/>
              </a:spcAft>
            </a:pPr>
            <a:r>
              <a:rPr lang="en-US" sz="1100" kern="1200" baseline="0" dirty="0" smtClean="0">
                <a:solidFill>
                  <a:schemeClr val="accent3"/>
                </a:solidFill>
              </a:rPr>
              <a:t>Immunizations</a:t>
            </a:r>
          </a:p>
          <a:p>
            <a:pPr lvl="0" algn="l" defTabSz="889000">
              <a:lnSpc>
                <a:spcPct val="80000"/>
              </a:lnSpc>
              <a:spcBef>
                <a:spcPct val="0"/>
              </a:spcBef>
              <a:spcAft>
                <a:spcPct val="35000"/>
              </a:spcAft>
            </a:pPr>
            <a:r>
              <a:rPr lang="en-US" sz="1100" kern="1200" baseline="0" dirty="0" smtClean="0">
                <a:solidFill>
                  <a:schemeClr val="accent4"/>
                </a:solidFill>
              </a:rPr>
              <a:t>Milk Safety</a:t>
            </a:r>
          </a:p>
          <a:p>
            <a:pPr lvl="0" algn="l" defTabSz="889000">
              <a:lnSpc>
                <a:spcPct val="80000"/>
              </a:lnSpc>
              <a:spcBef>
                <a:spcPct val="0"/>
              </a:spcBef>
              <a:spcAft>
                <a:spcPct val="35000"/>
              </a:spcAft>
            </a:pPr>
            <a:r>
              <a:rPr lang="en-US" sz="1100" kern="1200" baseline="0" dirty="0" smtClean="0">
                <a:solidFill>
                  <a:schemeClr val="accent4"/>
                </a:solidFill>
              </a:rPr>
              <a:t>Food Safety</a:t>
            </a:r>
          </a:p>
          <a:p>
            <a:pPr lvl="0" algn="l" defTabSz="889000">
              <a:lnSpc>
                <a:spcPct val="80000"/>
              </a:lnSpc>
              <a:spcBef>
                <a:spcPct val="0"/>
              </a:spcBef>
              <a:spcAft>
                <a:spcPct val="35000"/>
              </a:spcAft>
            </a:pPr>
            <a:r>
              <a:rPr lang="en-US" sz="1100" kern="1200" baseline="0" dirty="0" smtClean="0">
                <a:solidFill>
                  <a:schemeClr val="accent4"/>
                </a:solidFill>
              </a:rPr>
              <a:t>Environmental Management</a:t>
            </a:r>
          </a:p>
          <a:p>
            <a:pPr lvl="0" algn="l" defTabSz="889000">
              <a:lnSpc>
                <a:spcPct val="80000"/>
              </a:lnSpc>
              <a:spcBef>
                <a:spcPct val="0"/>
              </a:spcBef>
              <a:spcAft>
                <a:spcPct val="35000"/>
              </a:spcAft>
            </a:pPr>
            <a:r>
              <a:rPr lang="en-US" sz="1100" kern="1200" baseline="0" dirty="0" smtClean="0">
                <a:solidFill>
                  <a:schemeClr val="accent4"/>
                </a:solidFill>
              </a:rPr>
              <a:t>Radiation Health</a:t>
            </a:r>
          </a:p>
          <a:p>
            <a:pPr lvl="0" algn="l" defTabSz="889000">
              <a:lnSpc>
                <a:spcPct val="80000"/>
              </a:lnSpc>
              <a:spcBef>
                <a:spcPct val="0"/>
              </a:spcBef>
              <a:spcAft>
                <a:spcPct val="35000"/>
              </a:spcAft>
            </a:pPr>
            <a:r>
              <a:rPr lang="en-US" sz="1100" kern="1200" baseline="0" dirty="0" smtClean="0">
                <a:solidFill>
                  <a:schemeClr val="accent4"/>
                </a:solidFill>
              </a:rPr>
              <a:t>Public Safety</a:t>
            </a:r>
          </a:p>
          <a:p>
            <a:pPr lvl="0" algn="l" defTabSz="889000">
              <a:lnSpc>
                <a:spcPct val="80000"/>
              </a:lnSpc>
              <a:spcBef>
                <a:spcPct val="0"/>
              </a:spcBef>
              <a:spcAft>
                <a:spcPct val="35000"/>
              </a:spcAft>
            </a:pPr>
            <a:r>
              <a:rPr lang="en-US" sz="1100" kern="1200" baseline="0" dirty="0" smtClean="0">
                <a:solidFill>
                  <a:schemeClr val="accent4"/>
                </a:solidFill>
              </a:rPr>
              <a:t>Public Health Preparedness</a:t>
            </a:r>
          </a:p>
          <a:p>
            <a:pPr lvl="0" algn="l" defTabSz="889000">
              <a:lnSpc>
                <a:spcPct val="80000"/>
              </a:lnSpc>
              <a:spcBef>
                <a:spcPct val="0"/>
              </a:spcBef>
              <a:spcAft>
                <a:spcPct val="35000"/>
              </a:spcAft>
            </a:pPr>
            <a:r>
              <a:rPr lang="en-US" sz="1100" kern="1200" baseline="0" dirty="0" smtClean="0">
                <a:solidFill>
                  <a:schemeClr val="accent1"/>
                </a:solidFill>
              </a:rPr>
              <a:t>Microbiology</a:t>
            </a:r>
          </a:p>
          <a:p>
            <a:pPr lvl="0" algn="l" defTabSz="889000">
              <a:lnSpc>
                <a:spcPct val="80000"/>
              </a:lnSpc>
              <a:spcBef>
                <a:spcPct val="0"/>
              </a:spcBef>
              <a:spcAft>
                <a:spcPct val="35000"/>
              </a:spcAft>
            </a:pPr>
            <a:r>
              <a:rPr lang="en-US" sz="1100" kern="1200" baseline="0" dirty="0" smtClean="0">
                <a:solidFill>
                  <a:schemeClr val="accent1"/>
                </a:solidFill>
              </a:rPr>
              <a:t>Molecular and Clinical Chemistry</a:t>
            </a:r>
          </a:p>
          <a:p>
            <a:pPr lvl="0" algn="l" defTabSz="889000">
              <a:lnSpc>
                <a:spcPct val="80000"/>
              </a:lnSpc>
              <a:spcBef>
                <a:spcPct val="0"/>
              </a:spcBef>
              <a:spcAft>
                <a:spcPct val="35000"/>
              </a:spcAft>
            </a:pPr>
            <a:r>
              <a:rPr lang="en-US" sz="1100" kern="1200" baseline="0" dirty="0" smtClean="0">
                <a:solidFill>
                  <a:schemeClr val="accent1"/>
                </a:solidFill>
              </a:rPr>
              <a:t>Global Preparedness and Environmental</a:t>
            </a:r>
          </a:p>
          <a:p>
            <a:pPr lvl="0" algn="l" defTabSz="889000">
              <a:lnSpc>
                <a:spcPct val="80000"/>
              </a:lnSpc>
              <a:spcBef>
                <a:spcPct val="0"/>
              </a:spcBef>
              <a:spcAft>
                <a:spcPct val="35000"/>
              </a:spcAft>
            </a:pPr>
            <a:r>
              <a:rPr lang="en-US" sz="1100" kern="1200" baseline="0" dirty="0" smtClean="0">
                <a:solidFill>
                  <a:schemeClr val="accent1"/>
                </a:solidFill>
              </a:rPr>
              <a:t>Business Operations</a:t>
            </a:r>
          </a:p>
          <a:p>
            <a:pPr lvl="0" algn="l" defTabSz="889000">
              <a:lnSpc>
                <a:spcPct val="80000"/>
              </a:lnSpc>
              <a:spcBef>
                <a:spcPct val="0"/>
              </a:spcBef>
              <a:spcAft>
                <a:spcPct val="35000"/>
              </a:spcAft>
            </a:pPr>
            <a:r>
              <a:rPr lang="en-US" sz="1100" kern="1200" baseline="0" dirty="0" smtClean="0">
                <a:solidFill>
                  <a:schemeClr val="accent2"/>
                </a:solidFill>
              </a:rPr>
              <a:t>Contracts and Payment</a:t>
            </a:r>
          </a:p>
          <a:p>
            <a:pPr lvl="0" algn="l" defTabSz="889000">
              <a:lnSpc>
                <a:spcPct val="80000"/>
              </a:lnSpc>
              <a:spcBef>
                <a:spcPct val="0"/>
              </a:spcBef>
              <a:spcAft>
                <a:spcPct val="35000"/>
              </a:spcAft>
            </a:pPr>
            <a:r>
              <a:rPr lang="en-US" sz="1100" kern="1200" baseline="0" dirty="0" smtClean="0">
                <a:solidFill>
                  <a:schemeClr val="accent2"/>
                </a:solidFill>
              </a:rPr>
              <a:t>Local Health Operations</a:t>
            </a:r>
          </a:p>
          <a:p>
            <a:pPr lvl="0" algn="l" defTabSz="889000">
              <a:lnSpc>
                <a:spcPct val="80000"/>
              </a:lnSpc>
              <a:spcBef>
                <a:spcPct val="0"/>
              </a:spcBef>
              <a:spcAft>
                <a:spcPct val="35000"/>
              </a:spcAft>
            </a:pPr>
            <a:r>
              <a:rPr lang="en-US" sz="1100" kern="1200" baseline="0" dirty="0" smtClean="0">
                <a:solidFill>
                  <a:schemeClr val="accent2"/>
                </a:solidFill>
              </a:rPr>
              <a:t>Budget</a:t>
            </a:r>
          </a:p>
          <a:p>
            <a:pPr lvl="0" algn="l" defTabSz="889000">
              <a:lnSpc>
                <a:spcPct val="80000"/>
              </a:lnSpc>
              <a:spcBef>
                <a:spcPct val="0"/>
              </a:spcBef>
              <a:spcAft>
                <a:spcPct val="35000"/>
              </a:spcAft>
            </a:pPr>
            <a:r>
              <a:rPr lang="en-US" sz="1100" kern="1200" baseline="0" dirty="0" smtClean="0">
                <a:solidFill>
                  <a:schemeClr val="accent2"/>
                </a:solidFill>
              </a:rPr>
              <a:t>Local Health Personnel</a:t>
            </a:r>
          </a:p>
          <a:p>
            <a:pPr lvl="0" algn="l" defTabSz="889000">
              <a:lnSpc>
                <a:spcPct val="80000"/>
              </a:lnSpc>
              <a:spcBef>
                <a:spcPct val="0"/>
              </a:spcBef>
              <a:spcAft>
                <a:spcPct val="35000"/>
              </a:spcAft>
            </a:pPr>
            <a:r>
              <a:rPr lang="en-US" sz="1100" kern="1200" baseline="0" dirty="0" smtClean="0">
                <a:solidFill>
                  <a:schemeClr val="accent2"/>
                </a:solidFill>
              </a:rPr>
              <a:t>Education and Workforce Development</a:t>
            </a:r>
          </a:p>
        </p:txBody>
      </p:sp>
      <p:sp>
        <p:nvSpPr>
          <p:cNvPr id="31" name="Title 5"/>
          <p:cNvSpPr txBox="1">
            <a:spLocks/>
          </p:cNvSpPr>
          <p:nvPr userDrawn="1"/>
        </p:nvSpPr>
        <p:spPr>
          <a:xfrm>
            <a:off x="5909" y="1026254"/>
            <a:ext cx="4038600"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4400" b="1" dirty="0" smtClean="0">
                <a:solidFill>
                  <a:schemeClr val="bg1"/>
                </a:solidFill>
                <a:latin typeface="+mj-lt"/>
              </a:rPr>
              <a:t>Kentucky</a:t>
            </a:r>
            <a:br>
              <a:rPr lang="en-US" sz="4400" b="1" dirty="0" smtClean="0">
                <a:solidFill>
                  <a:schemeClr val="bg1"/>
                </a:solidFill>
                <a:latin typeface="+mj-lt"/>
              </a:rPr>
            </a:br>
            <a:r>
              <a:rPr lang="en-US" sz="4400" b="1" dirty="0" smtClean="0">
                <a:solidFill>
                  <a:schemeClr val="bg1"/>
                </a:solidFill>
                <a:latin typeface="+mj-lt"/>
              </a:rPr>
              <a:t>Department for</a:t>
            </a:r>
            <a:br>
              <a:rPr lang="en-US" sz="4400" b="1" dirty="0" smtClean="0">
                <a:solidFill>
                  <a:schemeClr val="bg1"/>
                </a:solidFill>
                <a:latin typeface="+mj-lt"/>
              </a:rPr>
            </a:br>
            <a:r>
              <a:rPr lang="en-US" sz="4400" b="1" dirty="0" smtClean="0">
                <a:solidFill>
                  <a:schemeClr val="bg1"/>
                </a:solidFill>
                <a:latin typeface="+mj-lt"/>
              </a:rPr>
              <a:t>Public Health</a:t>
            </a:r>
            <a:endParaRPr lang="en-US" sz="4400" b="1" dirty="0">
              <a:solidFill>
                <a:schemeClr val="bg1"/>
              </a:solidFill>
              <a:latin typeface="+mj-lt"/>
            </a:endParaRPr>
          </a:p>
        </p:txBody>
      </p:sp>
    </p:spTree>
    <p:extLst>
      <p:ext uri="{BB962C8B-B14F-4D97-AF65-F5344CB8AC3E}">
        <p14:creationId xmlns:p14="http://schemas.microsoft.com/office/powerpoint/2010/main" val="427443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8" name="Group 17"/>
          <p:cNvGrpSpPr/>
          <p:nvPr userDrawn="1"/>
        </p:nvGrpSpPr>
        <p:grpSpPr>
          <a:xfrm>
            <a:off x="-2" y="6470422"/>
            <a:ext cx="12188484" cy="387579"/>
            <a:chOff x="-2" y="6470422"/>
            <a:chExt cx="12188484" cy="387579"/>
          </a:xfrm>
        </p:grpSpPr>
        <p:sp>
          <p:nvSpPr>
            <p:cNvPr id="19" name="Rectangle 18"/>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normAutofit/>
          </a:bodyPr>
          <a:lstStyle>
            <a:lvl1pPr>
              <a:defRPr sz="44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E62C3F8-06FB-4101-86A5-190C2C263B48}" type="datetime1">
              <a:rPr lang="en-US" smtClean="0"/>
              <a:t>10/17/2019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3922678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3" name="Group 22"/>
          <p:cNvGrpSpPr/>
          <p:nvPr userDrawn="1"/>
        </p:nvGrpSpPr>
        <p:grpSpPr>
          <a:xfrm>
            <a:off x="-2" y="6470422"/>
            <a:ext cx="12188484" cy="387579"/>
            <a:chOff x="-2" y="6470422"/>
            <a:chExt cx="12188484" cy="387579"/>
          </a:xfrm>
        </p:grpSpPr>
        <p:sp>
          <p:nvSpPr>
            <p:cNvPr id="24" name="Rectangle 2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Date Placeholder 19"/>
          <p:cNvSpPr>
            <a:spLocks noGrp="1"/>
          </p:cNvSpPr>
          <p:nvPr>
            <p:ph type="dt" sz="half" idx="10"/>
          </p:nvPr>
        </p:nvSpPr>
        <p:spPr/>
        <p:txBody>
          <a:bodyPr/>
          <a:lstStyle/>
          <a:p>
            <a:fld id="{9A7F1E38-6BCE-4D70-B387-84CA5702158F}" type="datetime1">
              <a:rPr lang="en-US" smtClean="0"/>
              <a:t>10/17/2019</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22" name="Slide Number Placeholder 21"/>
          <p:cNvSpPr>
            <a:spLocks noGrp="1"/>
          </p:cNvSpPr>
          <p:nvPr>
            <p:ph type="sldNum" sz="quarter" idx="12"/>
          </p:nvPr>
        </p:nvSpPr>
        <p:spPr/>
        <p:txBody>
          <a:bodyPr/>
          <a:lstStyle/>
          <a:p>
            <a:fld id="{ABB8925F-B6BB-49B0-9469-5285B9C99CB3}" type="slidenum">
              <a:rPr lang="en-US" smtClean="0"/>
              <a:pPr/>
              <a:t>‹#›</a:t>
            </a:fld>
            <a:endParaRPr lang="en-US"/>
          </a:p>
        </p:txBody>
      </p:sp>
    </p:spTree>
    <p:extLst>
      <p:ext uri="{BB962C8B-B14F-4D97-AF65-F5344CB8AC3E}">
        <p14:creationId xmlns:p14="http://schemas.microsoft.com/office/powerpoint/2010/main" val="1213291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p:cNvGrpSpPr/>
          <p:nvPr userDrawn="1"/>
        </p:nvGrpSpPr>
        <p:grpSpPr>
          <a:xfrm>
            <a:off x="-2" y="6470422"/>
            <a:ext cx="12188484" cy="387579"/>
            <a:chOff x="-2" y="6470422"/>
            <a:chExt cx="12188484" cy="387579"/>
          </a:xfrm>
        </p:grpSpPr>
        <p:sp>
          <p:nvSpPr>
            <p:cNvPr id="18" name="Rectangle 1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2C383FD5-3CC7-4907-89E9-8413BF81F2B2}" type="datetime1">
              <a:rPr lang="en-US" smtClean="0"/>
              <a:t>10/17/2019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148999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9" name="Group 18"/>
          <p:cNvGrpSpPr/>
          <p:nvPr userDrawn="1"/>
        </p:nvGrpSpPr>
        <p:grpSpPr>
          <a:xfrm>
            <a:off x="-2" y="6470422"/>
            <a:ext cx="12188484" cy="387579"/>
            <a:chOff x="-2" y="6470422"/>
            <a:chExt cx="12188484" cy="387579"/>
          </a:xfrm>
        </p:grpSpPr>
        <p:sp>
          <p:nvSpPr>
            <p:cNvPr id="20" name="Rectangle 19"/>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Date Placeholder 4"/>
          <p:cNvSpPr>
            <a:spLocks noGrp="1"/>
          </p:cNvSpPr>
          <p:nvPr>
            <p:ph type="dt" sz="half" idx="10"/>
          </p:nvPr>
        </p:nvSpPr>
        <p:spPr/>
        <p:txBody>
          <a:bodyPr/>
          <a:lstStyle>
            <a:lvl1pPr>
              <a:defRPr>
                <a:solidFill>
                  <a:schemeClr val="bg1"/>
                </a:solidFill>
              </a:defRPr>
            </a:lvl1pPr>
          </a:lstStyle>
          <a:p>
            <a:fld id="{98D00DDA-2BCB-4A26-B7F7-5EAAD0BA086D}" type="datetime1">
              <a:rPr lang="en-US" smtClean="0"/>
              <a:pPr/>
              <a:t>10/17/2019</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ABB8925F-B6BB-49B0-9469-5285B9C99CB3}" type="slidenum">
              <a:rPr lang="en-US" smtClean="0"/>
              <a:pPr/>
              <a:t>‹#›</a:t>
            </a:fld>
            <a:endParaRPr lang="en-US"/>
          </a:p>
        </p:txBody>
      </p:sp>
      <p:sp>
        <p:nvSpPr>
          <p:cNvPr id="12"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52083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Placeholder 16"/>
          <p:cNvSpPr>
            <a:spLocks noGrp="1"/>
          </p:cNvSpPr>
          <p:nvPr>
            <p:ph type="body" sz="quarter" idx="13"/>
          </p:nvPr>
        </p:nvSpPr>
        <p:spPr>
          <a:xfrm>
            <a:off x="5183189" y="987425"/>
            <a:ext cx="6170612" cy="4881563"/>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0"/>
          </p:nvPr>
        </p:nvSpPr>
        <p:spPr/>
        <p:txBody>
          <a:bodyPr/>
          <a:lstStyle/>
          <a:p>
            <a:fld id="{0467B39D-87AC-4D39-8154-C6852A584385}" type="datetime1">
              <a:rPr lang="en-US" smtClean="0"/>
              <a:pPr/>
              <a:t>10/17/2019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3"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5"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61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 - single presenter">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822971"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982221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46946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726133"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481113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sp>
        <p:nvSpPr>
          <p:cNvPr id="3" name="Text Placeholder 2"/>
          <p:cNvSpPr>
            <a:spLocks noGrp="1"/>
          </p:cNvSpPr>
          <p:nvPr>
            <p:ph type="body" sz="quarter" idx="16" hasCustomPrompt="1"/>
          </p:nvPr>
        </p:nvSpPr>
        <p:spPr>
          <a:xfrm>
            <a:off x="6103937" y="1804226"/>
            <a:ext cx="4811712" cy="1719262"/>
          </a:xfrm>
        </p:spPr>
        <p:txBody>
          <a:bodyPr/>
          <a:lstStyle>
            <a:lvl1pPr marL="0" indent="0" algn="ctr">
              <a:buNone/>
              <a:defRPr baseline="0">
                <a:latin typeface="Calibri Light" panose="020F0302020204030204" pitchFamily="34" charset="0"/>
              </a:defRPr>
            </a:lvl1pPr>
            <a:lvl2pPr marL="457200" indent="0">
              <a:buNone/>
              <a:defRPr>
                <a:latin typeface="Calibri Light" panose="020F0302020204030204" pitchFamily="34" charset="0"/>
              </a:defRPr>
            </a:lvl2pPr>
            <a:lvl3pPr marL="914400" indent="0">
              <a:buNone/>
              <a:defRPr>
                <a:latin typeface="Calibri Light" panose="020F0302020204030204" pitchFamily="34" charset="0"/>
              </a:defRPr>
            </a:lvl3pPr>
            <a:lvl4pPr marL="1371600" indent="0">
              <a:buNone/>
              <a:defRPr>
                <a:latin typeface="Calibri Light" panose="020F0302020204030204" pitchFamily="34" charset="0"/>
              </a:defRPr>
            </a:lvl4pPr>
            <a:lvl5pPr marL="1828800" indent="0">
              <a:buNone/>
              <a:defRPr>
                <a:latin typeface="Calibri Light" panose="020F0302020204030204" pitchFamily="34" charset="0"/>
              </a:defRPr>
            </a:lvl5pPr>
          </a:lstStyle>
          <a:p>
            <a:pPr lvl="0"/>
            <a:r>
              <a:rPr lang="en-US" dirty="0" smtClean="0"/>
              <a:t>Click to edit second presenter name, phone, email</a:t>
            </a:r>
          </a:p>
        </p:txBody>
      </p:sp>
      <p:grpSp>
        <p:nvGrpSpPr>
          <p:cNvPr id="14" name="Group 13"/>
          <p:cNvGrpSpPr/>
          <p:nvPr userDrawn="1"/>
        </p:nvGrpSpPr>
        <p:grpSpPr>
          <a:xfrm>
            <a:off x="-2" y="6470422"/>
            <a:ext cx="12188484" cy="387579"/>
            <a:chOff x="-2" y="6470422"/>
            <a:chExt cx="12188484" cy="387579"/>
          </a:xfrm>
        </p:grpSpPr>
        <p:sp>
          <p:nvSpPr>
            <p:cNvPr id="15" name="Rectangle 14"/>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425631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ption 2">
    <p:spTree>
      <p:nvGrpSpPr>
        <p:cNvPr id="1" name=""/>
        <p:cNvGrpSpPr/>
        <p:nvPr/>
      </p:nvGrpSpPr>
      <p:grpSpPr>
        <a:xfrm>
          <a:off x="0" y="0"/>
          <a:ext cx="0" cy="0"/>
          <a:chOff x="0" y="0"/>
          <a:chExt cx="0" cy="0"/>
        </a:xfrm>
      </p:grpSpPr>
      <p:sp>
        <p:nvSpPr>
          <p:cNvPr id="8" name="Rectangle 7"/>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ctrTitle" hasCustomPrompt="1"/>
          </p:nvPr>
        </p:nvSpPr>
        <p:spPr>
          <a:xfrm>
            <a:off x="4689451" y="1742388"/>
            <a:ext cx="6697565" cy="1902191"/>
          </a:xfrm>
        </p:spPr>
        <p:txBody>
          <a:bodyPr anchor="b">
            <a:normAutofit/>
          </a:bodyPr>
          <a:lstStyle>
            <a:lvl1pPr algn="l">
              <a:defRPr sz="4400" b="1">
                <a:solidFill>
                  <a:schemeClr val="tx1"/>
                </a:solidFill>
                <a:latin typeface="+mn-lt"/>
              </a:defRPr>
            </a:lvl1pPr>
          </a:lstStyle>
          <a:p>
            <a:r>
              <a:rPr lang="en-US" dirty="0" smtClean="0"/>
              <a:t>Click to edit title</a:t>
            </a:r>
            <a:endParaRPr lang="en-US" dirty="0"/>
          </a:p>
        </p:txBody>
      </p:sp>
      <p:sp>
        <p:nvSpPr>
          <p:cNvPr id="16" name="Subtitle 2"/>
          <p:cNvSpPr>
            <a:spLocks noGrp="1"/>
          </p:cNvSpPr>
          <p:nvPr>
            <p:ph type="subTitle" idx="1" hasCustomPrompt="1"/>
          </p:nvPr>
        </p:nvSpPr>
        <p:spPr>
          <a:xfrm>
            <a:off x="4689451" y="3644579"/>
            <a:ext cx="6697565" cy="679306"/>
          </a:xfrm>
        </p:spPr>
        <p:txBody>
          <a:bodyPr>
            <a:normAutofit/>
          </a:bodyPr>
          <a:lstStyle>
            <a:lvl1pPr marL="0" indent="0" algn="l">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7" name="Text Placeholder 16"/>
          <p:cNvSpPr>
            <a:spLocks noGrp="1"/>
          </p:cNvSpPr>
          <p:nvPr>
            <p:ph type="body" sz="quarter" idx="13" hasCustomPrompt="1"/>
          </p:nvPr>
        </p:nvSpPr>
        <p:spPr>
          <a:xfrm>
            <a:off x="4689451" y="4342547"/>
            <a:ext cx="6697565" cy="651116"/>
          </a:xfrm>
        </p:spPr>
        <p:txBody>
          <a:bodyPr anchor="t">
            <a:normAutofit/>
          </a:bodyPr>
          <a:lstStyle>
            <a:lvl1pPr marL="0" indent="0" algn="l">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45168" y="5230368"/>
            <a:ext cx="2048256" cy="1103112"/>
          </a:xfrm>
          <a:prstGeom prst="rect">
            <a:avLst/>
          </a:prstGeom>
        </p:spPr>
      </p:pic>
    </p:spTree>
    <p:extLst>
      <p:ext uri="{BB962C8B-B14F-4D97-AF65-F5344CB8AC3E}">
        <p14:creationId xmlns:p14="http://schemas.microsoft.com/office/powerpoint/2010/main" val="42960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17847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456070"/>
            <a:ext cx="2743200" cy="254738"/>
          </a:xfrm>
          <a:prstGeom prst="rect">
            <a:avLst/>
          </a:prstGeom>
        </p:spPr>
        <p:txBody>
          <a:bodyPr vert="horz" lIns="91440" tIns="45720" rIns="91440" bIns="45720" rtlCol="0" anchor="ctr"/>
          <a:lstStyle>
            <a:lvl1pPr algn="l">
              <a:defRPr sz="800">
                <a:solidFill>
                  <a:schemeClr val="bg1">
                    <a:lumMod val="95000"/>
                  </a:schemeClr>
                </a:solidFill>
              </a:defRPr>
            </a:lvl1pPr>
          </a:lstStyle>
          <a:p>
            <a:fld id="{0467B39D-87AC-4D39-8154-C6852A584385}" type="datetime1">
              <a:rPr lang="en-US" smtClean="0"/>
              <a:pPr/>
              <a:t>10/17/2019</a:t>
            </a:fld>
            <a:endParaRPr lang="en-US" dirty="0"/>
          </a:p>
        </p:txBody>
      </p:sp>
      <p:sp>
        <p:nvSpPr>
          <p:cNvPr id="5" name="Footer Placeholder 4"/>
          <p:cNvSpPr>
            <a:spLocks noGrp="1"/>
          </p:cNvSpPr>
          <p:nvPr>
            <p:ph type="ftr" sz="quarter" idx="3"/>
          </p:nvPr>
        </p:nvSpPr>
        <p:spPr>
          <a:xfrm>
            <a:off x="4038600" y="6447966"/>
            <a:ext cx="4114800" cy="262842"/>
          </a:xfrm>
          <a:prstGeom prst="rect">
            <a:avLst/>
          </a:prstGeom>
        </p:spPr>
        <p:txBody>
          <a:bodyPr vert="horz" lIns="91440" tIns="45720" rIns="91440" bIns="45720" rtlCol="0" anchor="ctr"/>
          <a:lstStyle>
            <a:lvl1pPr algn="ctr">
              <a:defRPr sz="800">
                <a:solidFill>
                  <a:schemeClr val="bg1">
                    <a:lumMod val="95000"/>
                  </a:schemeClr>
                </a:solidFill>
              </a:defRPr>
            </a:lvl1pPr>
          </a:lstStyle>
          <a:p>
            <a:endParaRPr lang="en-US" dirty="0"/>
          </a:p>
        </p:txBody>
      </p:sp>
      <p:sp>
        <p:nvSpPr>
          <p:cNvPr id="6" name="Slide Number Placeholder 5"/>
          <p:cNvSpPr>
            <a:spLocks noGrp="1"/>
          </p:cNvSpPr>
          <p:nvPr>
            <p:ph type="sldNum" sz="quarter" idx="4"/>
          </p:nvPr>
        </p:nvSpPr>
        <p:spPr>
          <a:xfrm>
            <a:off x="11353799" y="6514978"/>
            <a:ext cx="695325" cy="251816"/>
          </a:xfrm>
          <a:prstGeom prst="rect">
            <a:avLst/>
          </a:prstGeom>
        </p:spPr>
        <p:txBody>
          <a:bodyPr vert="horz" lIns="91440" tIns="45720" rIns="91440" bIns="45720" rtlCol="0" anchor="ctr"/>
          <a:lstStyle>
            <a:lvl1pPr algn="r">
              <a:defRPr sz="1000" b="1">
                <a:solidFill>
                  <a:schemeClr val="bg1">
                    <a:lumMod val="95000"/>
                  </a:schemeClr>
                </a:solidFill>
              </a:defRPr>
            </a:lvl1pPr>
          </a:lstStyle>
          <a:p>
            <a:fld id="{ABB8925F-B6BB-49B0-9469-5285B9C99CB3}" type="slidenum">
              <a:rPr lang="en-US" smtClean="0"/>
              <a:pPr/>
              <a:t>‹#›</a:t>
            </a:fld>
            <a:endParaRPr lang="en-US"/>
          </a:p>
        </p:txBody>
      </p:sp>
      <p:sp>
        <p:nvSpPr>
          <p:cNvPr id="36" name="Title 5"/>
          <p:cNvSpPr txBox="1">
            <a:spLocks/>
          </p:cNvSpPr>
          <p:nvPr userDrawn="1"/>
        </p:nvSpPr>
        <p:spPr>
          <a:xfrm>
            <a:off x="754966" y="1415668"/>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3400" b="0" dirty="0">
              <a:latin typeface="Calibri Light" panose="020F0302020204030204" pitchFamily="34" charset="0"/>
            </a:endParaRPr>
          </a:p>
        </p:txBody>
      </p:sp>
    </p:spTree>
    <p:extLst>
      <p:ext uri="{BB962C8B-B14F-4D97-AF65-F5344CB8AC3E}">
        <p14:creationId xmlns:p14="http://schemas.microsoft.com/office/powerpoint/2010/main" val="4135534529"/>
      </p:ext>
    </p:extLst>
  </p:cSld>
  <p:clrMap bg1="lt1" tx1="dk1" bg2="lt2" tx2="dk2" accent1="accent1" accent2="accent2" accent3="accent3" accent4="accent4" accent5="accent5" accent6="accent6" hlink="hlink" folHlink="folHlink"/>
  <p:sldLayoutIdLst>
    <p:sldLayoutId id="2147483747" r:id="rId1"/>
    <p:sldLayoutId id="2147483750" r:id="rId2"/>
    <p:sldLayoutId id="2147483752" r:id="rId3"/>
    <p:sldLayoutId id="2147483751" r:id="rId4"/>
    <p:sldLayoutId id="2147483748" r:id="rId5"/>
    <p:sldLayoutId id="2147483749" r:id="rId6"/>
    <p:sldLayoutId id="2147483755" r:id="rId7"/>
    <p:sldLayoutId id="2147483740" r:id="rId8"/>
    <p:sldLayoutId id="2147483753" r:id="rId9"/>
    <p:sldLayoutId id="2147483754" r:id="rId10"/>
    <p:sldLayoutId id="2147483757" r:id="rId11"/>
    <p:sldLayoutId id="2147483735" r:id="rId12"/>
    <p:sldLayoutId id="2147483729" r:id="rId13"/>
    <p:sldLayoutId id="2147483737" r:id="rId14"/>
    <p:sldLayoutId id="2147483730" r:id="rId15"/>
    <p:sldLayoutId id="2147483739" r:id="rId16"/>
    <p:sldLayoutId id="2147483734"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hfs.ky.gov/agencies/dph/dafm/lhob/Pages/default.asp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ICD10-CM </a:t>
            </a:r>
            <a:br>
              <a:rPr lang="en-US" dirty="0" smtClean="0"/>
            </a:br>
            <a:r>
              <a:rPr lang="en-US" dirty="0" smtClean="0"/>
              <a:t>2020 Updates</a:t>
            </a:r>
            <a:endParaRPr lang="en-US" dirty="0"/>
          </a:p>
        </p:txBody>
      </p:sp>
      <p:sp>
        <p:nvSpPr>
          <p:cNvPr id="3" name="Subtitle 2"/>
          <p:cNvSpPr>
            <a:spLocks noGrp="1"/>
          </p:cNvSpPr>
          <p:nvPr>
            <p:ph type="subTitle" idx="1"/>
          </p:nvPr>
        </p:nvSpPr>
        <p:spPr/>
        <p:txBody>
          <a:bodyPr/>
          <a:lstStyle/>
          <a:p>
            <a:r>
              <a:rPr lang="en-US" dirty="0" smtClean="0"/>
              <a:t>Cynthia H. Robinson, CPC.</a:t>
            </a:r>
            <a:endParaRPr lang="en-US" dirty="0"/>
          </a:p>
        </p:txBody>
      </p:sp>
      <p:sp>
        <p:nvSpPr>
          <p:cNvPr id="4" name="Text Placeholder 3"/>
          <p:cNvSpPr>
            <a:spLocks noGrp="1"/>
          </p:cNvSpPr>
          <p:nvPr>
            <p:ph type="body" sz="quarter" idx="10"/>
          </p:nvPr>
        </p:nvSpPr>
        <p:spPr/>
        <p:txBody>
          <a:bodyPr/>
          <a:lstStyle/>
          <a:p>
            <a:r>
              <a:rPr lang="en-US" dirty="0" smtClean="0"/>
              <a:t>October 17, 2019</a:t>
            </a:r>
            <a:endParaRPr lang="en-US" dirty="0"/>
          </a:p>
        </p:txBody>
      </p:sp>
    </p:spTree>
    <p:extLst>
      <p:ext uri="{BB962C8B-B14F-4D97-AF65-F5344CB8AC3E}">
        <p14:creationId xmlns:p14="http://schemas.microsoft.com/office/powerpoint/2010/main" val="614260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18: Symptoms, signs and abnormal clinical and laboratory findings, NEC (R00-R99)</a:t>
            </a:r>
            <a:endParaRPr lang="en-US" dirty="0"/>
          </a:p>
        </p:txBody>
      </p:sp>
      <p:sp>
        <p:nvSpPr>
          <p:cNvPr id="3" name="Content Placeholder 2"/>
          <p:cNvSpPr>
            <a:spLocks noGrp="1"/>
          </p:cNvSpPr>
          <p:nvPr>
            <p:ph idx="1"/>
          </p:nvPr>
        </p:nvSpPr>
        <p:spPr/>
        <p:txBody>
          <a:bodyPr/>
          <a:lstStyle/>
          <a:p>
            <a:pPr marL="0" indent="0">
              <a:buNone/>
            </a:pPr>
            <a:r>
              <a:rPr lang="en-US" sz="3200" dirty="0" smtClean="0"/>
              <a:t>New Codes:</a:t>
            </a:r>
          </a:p>
          <a:p>
            <a:pPr lvl="1"/>
            <a:r>
              <a:rPr lang="en-US" sz="2800" dirty="0" smtClean="0"/>
              <a:t>R11.15 : Cyclical vomiting syndrome unrelated to migraine</a:t>
            </a:r>
          </a:p>
          <a:p>
            <a:pPr lvl="1"/>
            <a:r>
              <a:rPr lang="en-US" sz="2800" dirty="0" smtClean="0"/>
              <a:t>R82.81 : Pyuria</a:t>
            </a:r>
          </a:p>
          <a:p>
            <a:pPr lvl="1"/>
            <a:r>
              <a:rPr lang="en-US" sz="2800" dirty="0" smtClean="0"/>
              <a:t>R82.89 : Other abnormal findings on cytological and histological examination of the urine </a:t>
            </a:r>
          </a:p>
          <a:p>
            <a:pPr lvl="1">
              <a:buFont typeface="Wingdings" panose="05000000000000000000" pitchFamily="2" charset="2"/>
              <a:buChar char="v"/>
            </a:pPr>
            <a:r>
              <a:rPr lang="en-US" sz="2800" dirty="0" smtClean="0"/>
              <a:t>Pyuria is a laboratory finding of white blood cells in the urine.</a:t>
            </a:r>
          </a:p>
          <a:p>
            <a:pPr lvl="2">
              <a:buFont typeface="Wingdings" panose="05000000000000000000" pitchFamily="2" charset="2"/>
              <a:buChar char="v"/>
            </a:pPr>
            <a:r>
              <a:rPr lang="en-US" sz="2400" dirty="0" smtClean="0"/>
              <a:t>Most commonly occurs in urinary tract infections.</a:t>
            </a:r>
          </a:p>
          <a:p>
            <a:pPr lvl="2">
              <a:buFont typeface="Wingdings" panose="05000000000000000000" pitchFamily="2" charset="2"/>
              <a:buChar char="v"/>
            </a:pPr>
            <a:r>
              <a:rPr lang="en-US" sz="2400" dirty="0" smtClean="0"/>
              <a:t>Other diseases and conditions can also cause pyuria, such as inflammation, kidney stones, tumor in the urinary tract , certain autoimmune disease, and pneumonia.</a:t>
            </a:r>
          </a:p>
          <a:p>
            <a:pPr lvl="1">
              <a:buFont typeface="Wingdings" panose="05000000000000000000" pitchFamily="2" charset="2"/>
              <a:buChar char="v"/>
            </a:pPr>
            <a:endParaRPr lang="en-US" sz="2800" dirty="0"/>
          </a:p>
        </p:txBody>
      </p:sp>
      <p:sp>
        <p:nvSpPr>
          <p:cNvPr id="4" name="Slide Number Placeholder 3"/>
          <p:cNvSpPr>
            <a:spLocks noGrp="1"/>
          </p:cNvSpPr>
          <p:nvPr>
            <p:ph type="sldNum" sz="quarter" idx="12"/>
          </p:nvPr>
        </p:nvSpPr>
        <p:spPr/>
        <p:txBody>
          <a:bodyPr/>
          <a:lstStyle/>
          <a:p>
            <a:fld id="{ABB8925F-B6BB-49B0-9469-5285B9C99CB3}" type="slidenum">
              <a:rPr lang="en-US" smtClean="0"/>
              <a:t>10</a:t>
            </a:fld>
            <a:endParaRPr lang="en-US"/>
          </a:p>
        </p:txBody>
      </p:sp>
    </p:spTree>
    <p:extLst>
      <p:ext uri="{BB962C8B-B14F-4D97-AF65-F5344CB8AC3E}">
        <p14:creationId xmlns:p14="http://schemas.microsoft.com/office/powerpoint/2010/main" val="3947930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21: Factors influencing health status and contact with health services (Z00-Z99)</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dirty="0" smtClean="0"/>
              <a:t>New Codes:</a:t>
            </a:r>
          </a:p>
          <a:p>
            <a:pPr lvl="1"/>
            <a:r>
              <a:rPr lang="en-US" sz="3000" dirty="0" smtClean="0"/>
              <a:t>Z11.7 : Encounter for testing for latent tuberculosis infection </a:t>
            </a:r>
            <a:r>
              <a:rPr lang="en-US" sz="2800" dirty="0" smtClean="0"/>
              <a:t>	</a:t>
            </a:r>
          </a:p>
          <a:p>
            <a:pPr marL="0" indent="0">
              <a:buNone/>
            </a:pPr>
            <a:r>
              <a:rPr lang="en-US" sz="3200" dirty="0" smtClean="0"/>
              <a:t>Status Codes</a:t>
            </a:r>
          </a:p>
          <a:p>
            <a:pPr lvl="1"/>
            <a:r>
              <a:rPr lang="en-US" sz="3000" dirty="0" smtClean="0"/>
              <a:t>Z22.7 : Latent tuberculosis </a:t>
            </a:r>
          </a:p>
          <a:p>
            <a:pPr lvl="2">
              <a:buFont typeface="Courier New" panose="02070309020205020404" pitchFamily="49" charset="0"/>
              <a:buChar char="o"/>
            </a:pPr>
            <a:r>
              <a:rPr lang="en-US" sz="2600" dirty="0" smtClean="0"/>
              <a:t>Will allow for differentiating patients that have been infected with the Mycobacterium tuberculosis, but do not have active tuberculosis disease.</a:t>
            </a:r>
          </a:p>
          <a:p>
            <a:pPr lvl="1"/>
            <a:r>
              <a:rPr lang="en-US" sz="2800" dirty="0" smtClean="0"/>
              <a:t>Z96.82: Presence of </a:t>
            </a:r>
            <a:r>
              <a:rPr lang="en-US" sz="2800" dirty="0" err="1" smtClean="0"/>
              <a:t>neurostimulator</a:t>
            </a:r>
            <a:endParaRPr lang="en-US" sz="2800" dirty="0" smtClean="0"/>
          </a:p>
          <a:p>
            <a:pPr lvl="2">
              <a:buFont typeface="Courier New" panose="02070309020205020404" pitchFamily="49" charset="0"/>
              <a:buChar char="o"/>
            </a:pPr>
            <a:r>
              <a:rPr lang="en-US" sz="2400" dirty="0" smtClean="0"/>
              <a:t>Includes the presence of </a:t>
            </a:r>
            <a:r>
              <a:rPr lang="en-US" sz="2400" dirty="0" err="1" smtClean="0"/>
              <a:t>neurostimulators</a:t>
            </a:r>
            <a:r>
              <a:rPr lang="en-US" sz="2400" dirty="0" smtClean="0"/>
              <a:t> for different sites (brain, gastric, peripheral nerve, sacral nerve, spinal cord, or </a:t>
            </a:r>
            <a:r>
              <a:rPr lang="en-US" sz="2400" dirty="0" err="1" smtClean="0"/>
              <a:t>vagas</a:t>
            </a:r>
            <a:r>
              <a:rPr lang="en-US" sz="2400" dirty="0" smtClean="0"/>
              <a:t> nerve)</a:t>
            </a:r>
          </a:p>
        </p:txBody>
      </p:sp>
      <p:sp>
        <p:nvSpPr>
          <p:cNvPr id="4" name="Slide Number Placeholder 3"/>
          <p:cNvSpPr>
            <a:spLocks noGrp="1"/>
          </p:cNvSpPr>
          <p:nvPr>
            <p:ph type="sldNum" sz="quarter" idx="12"/>
          </p:nvPr>
        </p:nvSpPr>
        <p:spPr/>
        <p:txBody>
          <a:bodyPr/>
          <a:lstStyle/>
          <a:p>
            <a:fld id="{ABB8925F-B6BB-49B0-9469-5285B9C99CB3}" type="slidenum">
              <a:rPr lang="en-US" smtClean="0"/>
              <a:t>11</a:t>
            </a:fld>
            <a:endParaRPr lang="en-US"/>
          </a:p>
        </p:txBody>
      </p:sp>
    </p:spTree>
    <p:extLst>
      <p:ext uri="{BB962C8B-B14F-4D97-AF65-F5344CB8AC3E}">
        <p14:creationId xmlns:p14="http://schemas.microsoft.com/office/powerpoint/2010/main" val="2379283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21: Factors influencing health status and contact with health services (Z00-Z99)</a:t>
            </a:r>
          </a:p>
        </p:txBody>
      </p:sp>
      <p:sp>
        <p:nvSpPr>
          <p:cNvPr id="3" name="Content Placeholder 2"/>
          <p:cNvSpPr>
            <a:spLocks noGrp="1"/>
          </p:cNvSpPr>
          <p:nvPr>
            <p:ph idx="1"/>
          </p:nvPr>
        </p:nvSpPr>
        <p:spPr/>
        <p:txBody>
          <a:bodyPr/>
          <a:lstStyle/>
          <a:p>
            <a:pPr marL="0" indent="0">
              <a:buNone/>
            </a:pPr>
            <a:r>
              <a:rPr lang="en-US" dirty="0"/>
              <a:t>Revised Note:</a:t>
            </a:r>
          </a:p>
          <a:p>
            <a:pPr lvl="1"/>
            <a:r>
              <a:rPr lang="en-US" sz="2800" dirty="0"/>
              <a:t>Z68 : Body mass index (BMI) has revised the age ranges for adult and pediatric BMI codes to resolve an overlap in the age ranges</a:t>
            </a:r>
            <a:r>
              <a:rPr lang="en-US" sz="2800" dirty="0" smtClean="0"/>
              <a:t>.</a:t>
            </a:r>
          </a:p>
          <a:p>
            <a:pPr lvl="2">
              <a:buFont typeface="Wingdings" panose="05000000000000000000" pitchFamily="2" charset="2"/>
              <a:buChar char="q"/>
            </a:pPr>
            <a:endParaRPr lang="en-US" sz="2800" dirty="0" smtClean="0"/>
          </a:p>
          <a:p>
            <a:pPr lvl="2">
              <a:buFont typeface="Wingdings" panose="05000000000000000000" pitchFamily="2" charset="2"/>
              <a:buChar char="q"/>
            </a:pPr>
            <a:r>
              <a:rPr lang="en-US" sz="2800" dirty="0" smtClean="0"/>
              <a:t>BMI adult codes are for use for persons 20 years of age or older.</a:t>
            </a:r>
          </a:p>
          <a:p>
            <a:pPr lvl="2">
              <a:buFont typeface="Wingdings" panose="05000000000000000000" pitchFamily="2" charset="2"/>
              <a:buChar char="q"/>
            </a:pPr>
            <a:r>
              <a:rPr lang="en-US" sz="2800" dirty="0" smtClean="0"/>
              <a:t>BMI pediatric codes are for use for persons 2 – 19 years of age.</a:t>
            </a:r>
            <a:endParaRPr lang="en-US" sz="2800" dirty="0"/>
          </a:p>
          <a:p>
            <a:pPr lvl="1">
              <a:buFont typeface="Courier New" panose="02070309020205020404" pitchFamily="49" charset="0"/>
              <a:buChar char="o"/>
            </a:pPr>
            <a:endParaRPr lang="en-US" dirty="0"/>
          </a:p>
          <a:p>
            <a:endParaRPr lang="en-US" dirty="0"/>
          </a:p>
        </p:txBody>
      </p:sp>
      <p:sp>
        <p:nvSpPr>
          <p:cNvPr id="4" name="Slide Number Placeholder 3"/>
          <p:cNvSpPr>
            <a:spLocks noGrp="1"/>
          </p:cNvSpPr>
          <p:nvPr>
            <p:ph type="sldNum" sz="quarter" idx="12"/>
          </p:nvPr>
        </p:nvSpPr>
        <p:spPr/>
        <p:txBody>
          <a:bodyPr/>
          <a:lstStyle/>
          <a:p>
            <a:fld id="{ABB8925F-B6BB-49B0-9469-5285B9C99CB3}" type="slidenum">
              <a:rPr lang="en-US" smtClean="0"/>
              <a:t>12</a:t>
            </a:fld>
            <a:endParaRPr lang="en-US"/>
          </a:p>
        </p:txBody>
      </p:sp>
    </p:spTree>
    <p:extLst>
      <p:ext uri="{BB962C8B-B14F-4D97-AF65-F5344CB8AC3E}">
        <p14:creationId xmlns:p14="http://schemas.microsoft.com/office/powerpoint/2010/main" val="1798256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21: Factors influencing health status and contact with health services (Z00-Z99)</a:t>
            </a:r>
          </a:p>
        </p:txBody>
      </p:sp>
      <p:sp>
        <p:nvSpPr>
          <p:cNvPr id="3" name="Content Placeholder 2"/>
          <p:cNvSpPr>
            <a:spLocks noGrp="1"/>
          </p:cNvSpPr>
          <p:nvPr>
            <p:ph idx="1"/>
          </p:nvPr>
        </p:nvSpPr>
        <p:spPr/>
        <p:txBody>
          <a:bodyPr/>
          <a:lstStyle/>
          <a:p>
            <a:pPr marL="0" indent="0">
              <a:buNone/>
            </a:pPr>
            <a:r>
              <a:rPr lang="en-US" sz="3200" dirty="0" smtClean="0"/>
              <a:t>New Codes </a:t>
            </a:r>
          </a:p>
          <a:p>
            <a:pPr lvl="1"/>
            <a:endParaRPr lang="en-US" sz="2800" dirty="0" smtClean="0"/>
          </a:p>
          <a:p>
            <a:pPr lvl="1"/>
            <a:r>
              <a:rPr lang="en-US" sz="2800" dirty="0" smtClean="0"/>
              <a:t>Z01.020 : Encounter for exam of eyes and vision following failed vision screening without abnormal findings</a:t>
            </a:r>
          </a:p>
          <a:p>
            <a:pPr lvl="1"/>
            <a:r>
              <a:rPr lang="en-US" sz="2800" dirty="0" smtClean="0"/>
              <a:t>Z01.021 : Encounter for exam of eyes and vision following failed vision screening with abnormal findings</a:t>
            </a:r>
          </a:p>
          <a:p>
            <a:pPr lvl="1"/>
            <a:r>
              <a:rPr lang="en-US" sz="2800" dirty="0" smtClean="0"/>
              <a:t>Z71.84 : Encounter for health counseling related to travel</a:t>
            </a:r>
            <a:endParaRPr lang="en-US" sz="2800" dirty="0"/>
          </a:p>
        </p:txBody>
      </p:sp>
      <p:sp>
        <p:nvSpPr>
          <p:cNvPr id="4" name="Slide Number Placeholder 3"/>
          <p:cNvSpPr>
            <a:spLocks noGrp="1"/>
          </p:cNvSpPr>
          <p:nvPr>
            <p:ph type="sldNum" sz="quarter" idx="12"/>
          </p:nvPr>
        </p:nvSpPr>
        <p:spPr/>
        <p:txBody>
          <a:bodyPr/>
          <a:lstStyle/>
          <a:p>
            <a:fld id="{ABB8925F-B6BB-49B0-9469-5285B9C99CB3}" type="slidenum">
              <a:rPr lang="en-US" smtClean="0"/>
              <a:t>13</a:t>
            </a:fld>
            <a:endParaRPr lang="en-US"/>
          </a:p>
        </p:txBody>
      </p:sp>
    </p:spTree>
    <p:extLst>
      <p:ext uri="{BB962C8B-B14F-4D97-AF65-F5344CB8AC3E}">
        <p14:creationId xmlns:p14="http://schemas.microsoft.com/office/powerpoint/2010/main" val="4021084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21: Factors influencing health status and contact with health services (Z00-Z99)</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New Codes: Personal History of</a:t>
            </a:r>
          </a:p>
          <a:p>
            <a:pPr marL="457200" lvl="1" indent="0">
              <a:buNone/>
            </a:pPr>
            <a:endParaRPr lang="en-US" dirty="0" smtClean="0"/>
          </a:p>
          <a:p>
            <a:pPr lvl="1"/>
            <a:r>
              <a:rPr lang="en-US" sz="3000" dirty="0" smtClean="0"/>
              <a:t>Z86.002: Personal history of in-situ neoplasm of other and unspecified genital organs</a:t>
            </a:r>
          </a:p>
          <a:p>
            <a:pPr lvl="1"/>
            <a:r>
              <a:rPr lang="en-US" sz="3000" dirty="0" smtClean="0"/>
              <a:t>Z86.003: Personal history of in-situ neoplasm of oral cavity, esophagus, and stomach</a:t>
            </a:r>
          </a:p>
          <a:p>
            <a:pPr lvl="1"/>
            <a:r>
              <a:rPr lang="en-US" sz="3000" dirty="0" smtClean="0"/>
              <a:t>Z86.004: </a:t>
            </a:r>
            <a:r>
              <a:rPr lang="en-US" sz="3000" dirty="0"/>
              <a:t>Personal history of in-situ neoplasm </a:t>
            </a:r>
            <a:r>
              <a:rPr lang="en-US" sz="3000" dirty="0" smtClean="0"/>
              <a:t>of other and unspecified digestive organs</a:t>
            </a:r>
          </a:p>
          <a:p>
            <a:pPr lvl="1"/>
            <a:r>
              <a:rPr lang="en-US" sz="3000" dirty="0" smtClean="0"/>
              <a:t>Z86.005: </a:t>
            </a:r>
            <a:r>
              <a:rPr lang="en-US" sz="3000" dirty="0"/>
              <a:t>Personal history of in-situ neoplasm </a:t>
            </a:r>
            <a:r>
              <a:rPr lang="en-US" sz="3000" dirty="0" smtClean="0"/>
              <a:t>of middle ear and respiratory system</a:t>
            </a:r>
          </a:p>
          <a:p>
            <a:pPr lvl="1"/>
            <a:r>
              <a:rPr lang="en-US" sz="3000" dirty="0" smtClean="0"/>
              <a:t>Z86.006: </a:t>
            </a:r>
            <a:r>
              <a:rPr lang="en-US" sz="3000" dirty="0"/>
              <a:t>Personal history of </a:t>
            </a:r>
            <a:r>
              <a:rPr lang="en-US" sz="3000" dirty="0" smtClean="0"/>
              <a:t>melanoma in-situ </a:t>
            </a:r>
          </a:p>
          <a:p>
            <a:pPr lvl="1"/>
            <a:r>
              <a:rPr lang="en-US" sz="3000" dirty="0" smtClean="0"/>
              <a:t>Z86.007: </a:t>
            </a:r>
            <a:r>
              <a:rPr lang="en-US" sz="3000" dirty="0"/>
              <a:t>Personal history of in-situ neoplasm </a:t>
            </a:r>
            <a:r>
              <a:rPr lang="en-US" sz="3000" dirty="0" smtClean="0"/>
              <a:t>of skin</a:t>
            </a:r>
          </a:p>
          <a:p>
            <a:pPr lvl="1"/>
            <a:r>
              <a:rPr lang="en-US" sz="3000" dirty="0" smtClean="0"/>
              <a:t>Z86.15: Personal </a:t>
            </a:r>
            <a:r>
              <a:rPr lang="en-US" sz="3000" dirty="0"/>
              <a:t>history of </a:t>
            </a:r>
            <a:r>
              <a:rPr lang="en-US" sz="3000" dirty="0" smtClean="0"/>
              <a:t>latent tuberculosis infection</a:t>
            </a:r>
          </a:p>
          <a:p>
            <a:pPr lvl="1"/>
            <a:endParaRPr lang="en-US" dirty="0"/>
          </a:p>
        </p:txBody>
      </p:sp>
      <p:sp>
        <p:nvSpPr>
          <p:cNvPr id="4" name="Slide Number Placeholder 3"/>
          <p:cNvSpPr>
            <a:spLocks noGrp="1"/>
          </p:cNvSpPr>
          <p:nvPr>
            <p:ph type="sldNum" sz="quarter" idx="12"/>
          </p:nvPr>
        </p:nvSpPr>
        <p:spPr/>
        <p:txBody>
          <a:bodyPr/>
          <a:lstStyle/>
          <a:p>
            <a:fld id="{ABB8925F-B6BB-49B0-9469-5285B9C99CB3}" type="slidenum">
              <a:rPr lang="en-US" smtClean="0"/>
              <a:t>14</a:t>
            </a:fld>
            <a:endParaRPr lang="en-US"/>
          </a:p>
        </p:txBody>
      </p:sp>
    </p:spTree>
    <p:extLst>
      <p:ext uri="{BB962C8B-B14F-4D97-AF65-F5344CB8AC3E}">
        <p14:creationId xmlns:p14="http://schemas.microsoft.com/office/powerpoint/2010/main" val="51214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a:xfrm>
            <a:off x="1189516" y="3610816"/>
            <a:ext cx="9822971" cy="1253792"/>
          </a:xfrm>
        </p:spPr>
        <p:txBody>
          <a:bodyPr>
            <a:normAutofit/>
          </a:bodyPr>
          <a:lstStyle/>
          <a:p>
            <a:r>
              <a:rPr lang="en-US" dirty="0" smtClean="0"/>
              <a:t>Local Health Operations Website:</a:t>
            </a:r>
          </a:p>
          <a:p>
            <a:r>
              <a:rPr lang="en-US" dirty="0">
                <a:hlinkClick r:id="rId2"/>
              </a:rPr>
              <a:t>https://chfs.ky.gov/agencies/dph/dafm/lhob/Pages/default.aspx</a:t>
            </a:r>
            <a:endParaRPr lang="en-US" dirty="0"/>
          </a:p>
        </p:txBody>
      </p:sp>
      <p:sp>
        <p:nvSpPr>
          <p:cNvPr id="7" name="Text Placeholder 6"/>
          <p:cNvSpPr>
            <a:spLocks noGrp="1"/>
          </p:cNvSpPr>
          <p:nvPr>
            <p:ph type="body" sz="quarter" idx="14"/>
          </p:nvPr>
        </p:nvSpPr>
        <p:spPr/>
        <p:txBody>
          <a:bodyPr>
            <a:normAutofit fontScale="70000" lnSpcReduction="20000"/>
          </a:bodyPr>
          <a:lstStyle/>
          <a:p>
            <a:r>
              <a:rPr lang="en-US" dirty="0" smtClean="0"/>
              <a:t>If you have any questions??</a:t>
            </a:r>
          </a:p>
          <a:p>
            <a:r>
              <a:rPr lang="en-US" dirty="0" smtClean="0"/>
              <a:t>Please contact </a:t>
            </a:r>
          </a:p>
          <a:p>
            <a:r>
              <a:rPr lang="en-US" dirty="0" smtClean="0"/>
              <a:t>Cynthia H. Robinson, CPC.</a:t>
            </a:r>
          </a:p>
          <a:p>
            <a:r>
              <a:rPr lang="en-US" dirty="0" smtClean="0"/>
              <a:t>@</a:t>
            </a:r>
          </a:p>
          <a:p>
            <a:r>
              <a:rPr lang="en-US" dirty="0" smtClean="0"/>
              <a:t>LocalHealth.HelpDesk@ky.gov</a:t>
            </a:r>
            <a:endParaRPr lang="en-US" dirty="0"/>
          </a:p>
        </p:txBody>
      </p:sp>
      <p:sp>
        <p:nvSpPr>
          <p:cNvPr id="4" name="Slide Number Placeholder 3"/>
          <p:cNvSpPr>
            <a:spLocks noGrp="1"/>
          </p:cNvSpPr>
          <p:nvPr>
            <p:ph type="sldNum" sz="quarter" idx="4294967295"/>
          </p:nvPr>
        </p:nvSpPr>
        <p:spPr>
          <a:xfrm>
            <a:off x="11496675" y="6515100"/>
            <a:ext cx="695325" cy="252413"/>
          </a:xfrm>
        </p:spPr>
        <p:txBody>
          <a:bodyPr/>
          <a:lstStyle/>
          <a:p>
            <a:fld id="{ABB8925F-B6BB-49B0-9469-5285B9C99CB3}" type="slidenum">
              <a:rPr lang="en-US" smtClean="0"/>
              <a:t>15</a:t>
            </a:fld>
            <a:endParaRPr lang="en-US"/>
          </a:p>
        </p:txBody>
      </p:sp>
    </p:spTree>
    <p:extLst>
      <p:ext uri="{BB962C8B-B14F-4D97-AF65-F5344CB8AC3E}">
        <p14:creationId xmlns:p14="http://schemas.microsoft.com/office/powerpoint/2010/main" val="2227257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51298"/>
            <a:ext cx="10515600" cy="1435998"/>
          </a:xfrm>
        </p:spPr>
        <p:txBody>
          <a:bodyPr>
            <a:normAutofit fontScale="90000"/>
          </a:bodyPr>
          <a:lstStyle/>
          <a:p>
            <a:r>
              <a:rPr lang="en-US" dirty="0" smtClean="0"/>
              <a:t>2020 Guideline Changes</a:t>
            </a:r>
            <a:br>
              <a:rPr lang="en-US" dirty="0" smtClean="0"/>
            </a:br>
            <a:r>
              <a:rPr lang="en-US" sz="3100" dirty="0"/>
              <a:t>Chapter 21: Factors influencing health status and contact with health services (Z00-Z99)</a:t>
            </a:r>
            <a:br>
              <a:rPr lang="en-US" sz="3100" dirty="0"/>
            </a:br>
            <a:endParaRPr lang="en-US" sz="3100" dirty="0"/>
          </a:p>
        </p:txBody>
      </p:sp>
      <p:sp>
        <p:nvSpPr>
          <p:cNvPr id="3" name="Content Placeholder 2"/>
          <p:cNvSpPr>
            <a:spLocks noGrp="1"/>
          </p:cNvSpPr>
          <p:nvPr>
            <p:ph idx="1"/>
          </p:nvPr>
        </p:nvSpPr>
        <p:spPr>
          <a:xfrm>
            <a:off x="838199" y="2075468"/>
            <a:ext cx="10515600" cy="4351338"/>
          </a:xfrm>
        </p:spPr>
        <p:txBody>
          <a:bodyPr/>
          <a:lstStyle/>
          <a:p>
            <a:r>
              <a:rPr lang="en-US" dirty="0" smtClean="0"/>
              <a:t>BMI codes should only be assigned when </a:t>
            </a:r>
            <a:r>
              <a:rPr lang="en-US" strike="sngStrike" dirty="0" smtClean="0">
                <a:solidFill>
                  <a:srgbClr val="FF0000"/>
                </a:solidFill>
              </a:rPr>
              <a:t>the </a:t>
            </a:r>
            <a:r>
              <a:rPr lang="en-US" dirty="0">
                <a:solidFill>
                  <a:schemeClr val="tx2">
                    <a:lumMod val="75000"/>
                    <a:lumOff val="25000"/>
                  </a:schemeClr>
                </a:solidFill>
              </a:rPr>
              <a:t> </a:t>
            </a:r>
            <a:r>
              <a:rPr lang="en-US" dirty="0" smtClean="0">
                <a:solidFill>
                  <a:schemeClr val="tx2">
                    <a:lumMod val="75000"/>
                    <a:lumOff val="25000"/>
                  </a:schemeClr>
                </a:solidFill>
              </a:rPr>
              <a:t>there is an </a:t>
            </a:r>
            <a:r>
              <a:rPr lang="en-US" dirty="0" smtClean="0">
                <a:solidFill>
                  <a:schemeClr val="tx1"/>
                </a:solidFill>
              </a:rPr>
              <a:t>associated, reportable diagnosis (such as </a:t>
            </a:r>
            <a:r>
              <a:rPr lang="en-US" strike="sngStrike" dirty="0" smtClean="0">
                <a:solidFill>
                  <a:srgbClr val="FF0000"/>
                </a:solidFill>
              </a:rPr>
              <a:t>overweight or </a:t>
            </a:r>
            <a:r>
              <a:rPr lang="en-US" dirty="0" smtClean="0">
                <a:solidFill>
                  <a:schemeClr val="tx2">
                    <a:lumMod val="75000"/>
                    <a:lumOff val="25000"/>
                  </a:schemeClr>
                </a:solidFill>
              </a:rPr>
              <a:t>obesity). </a:t>
            </a:r>
            <a:r>
              <a:rPr lang="en-US" strike="sngStrike" dirty="0" smtClean="0">
                <a:solidFill>
                  <a:srgbClr val="FF0000"/>
                </a:solidFill>
              </a:rPr>
              <a:t>Meets the diagnosis of a reportable diagnosis (see section III, reporting Additional Diagnoses).  </a:t>
            </a:r>
          </a:p>
          <a:p>
            <a:pPr marL="0" indent="0">
              <a:buNone/>
            </a:pPr>
            <a:endParaRPr lang="en-US" strike="sngStrike" dirty="0">
              <a:solidFill>
                <a:srgbClr val="FF0000"/>
              </a:solidFill>
            </a:endParaRPr>
          </a:p>
          <a:p>
            <a:r>
              <a:rPr lang="en-US" dirty="0" smtClean="0">
                <a:solidFill>
                  <a:schemeClr val="tx2">
                    <a:lumMod val="75000"/>
                    <a:lumOff val="25000"/>
                  </a:schemeClr>
                </a:solidFill>
              </a:rPr>
              <a:t>Do not assign BMI codes during pregnancy.</a:t>
            </a:r>
          </a:p>
        </p:txBody>
      </p:sp>
      <p:sp>
        <p:nvSpPr>
          <p:cNvPr id="4" name="Slide Number Placeholder 3"/>
          <p:cNvSpPr>
            <a:spLocks noGrp="1"/>
          </p:cNvSpPr>
          <p:nvPr>
            <p:ph type="sldNum" sz="quarter" idx="12"/>
          </p:nvPr>
        </p:nvSpPr>
        <p:spPr/>
        <p:txBody>
          <a:bodyPr/>
          <a:lstStyle/>
          <a:p>
            <a:fld id="{ABB8925F-B6BB-49B0-9469-5285B9C99CB3}" type="slidenum">
              <a:rPr lang="en-US" smtClean="0"/>
              <a:t>2</a:t>
            </a:fld>
            <a:endParaRPr lang="en-US"/>
          </a:p>
        </p:txBody>
      </p:sp>
    </p:spTree>
    <p:extLst>
      <p:ext uri="{BB962C8B-B14F-4D97-AF65-F5344CB8AC3E}">
        <p14:creationId xmlns:p14="http://schemas.microsoft.com/office/powerpoint/2010/main" val="1679411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3979"/>
            <a:ext cx="10515600" cy="1178471"/>
          </a:xfrm>
        </p:spPr>
        <p:txBody>
          <a:bodyPr>
            <a:normAutofit fontScale="90000"/>
          </a:bodyPr>
          <a:lstStyle/>
          <a:p>
            <a:r>
              <a:rPr lang="en-US" dirty="0"/>
              <a:t>2020 Guideline Changes</a:t>
            </a:r>
            <a:br>
              <a:rPr lang="en-US" dirty="0"/>
            </a:br>
            <a:r>
              <a:rPr lang="en-US" sz="3600" dirty="0"/>
              <a:t>Chapter 21: Factors influencing health status and contact with health services (Z00-Z99)</a:t>
            </a:r>
            <a:br>
              <a:rPr lang="en-US" sz="3600" dirty="0"/>
            </a:br>
            <a:endParaRPr lang="en-US" sz="3600" dirty="0"/>
          </a:p>
        </p:txBody>
      </p:sp>
      <p:sp>
        <p:nvSpPr>
          <p:cNvPr id="3" name="Content Placeholder 2"/>
          <p:cNvSpPr>
            <a:spLocks noGrp="1"/>
          </p:cNvSpPr>
          <p:nvPr>
            <p:ph idx="1"/>
          </p:nvPr>
        </p:nvSpPr>
        <p:spPr>
          <a:xfrm>
            <a:off x="838199" y="1993045"/>
            <a:ext cx="10515600" cy="4351338"/>
          </a:xfrm>
        </p:spPr>
        <p:txBody>
          <a:bodyPr/>
          <a:lstStyle/>
          <a:p>
            <a:pPr marL="571500" indent="-571500">
              <a:buAutoNum type="romanUcPeriod"/>
            </a:pPr>
            <a:r>
              <a:rPr lang="en-US" sz="3200" dirty="0" smtClean="0"/>
              <a:t>C. 21. c. Counseling (Health Counseling Related to Travel)</a:t>
            </a:r>
          </a:p>
          <a:p>
            <a:pPr>
              <a:buFont typeface="Wingdings" panose="05000000000000000000" pitchFamily="2" charset="2"/>
              <a:buChar char="Ø"/>
            </a:pPr>
            <a:r>
              <a:rPr lang="en-US" dirty="0" smtClean="0"/>
              <a:t>10)</a:t>
            </a:r>
          </a:p>
          <a:p>
            <a:pPr lvl="2"/>
            <a:r>
              <a:rPr lang="en-US" sz="2800" dirty="0" smtClean="0">
                <a:solidFill>
                  <a:schemeClr val="tx1"/>
                </a:solidFill>
              </a:rPr>
              <a:t>Z71 Persons encountering health services for other counseling and medical advice, not elsewhere classified </a:t>
            </a:r>
            <a:r>
              <a:rPr lang="en-US" dirty="0"/>
              <a:t>	</a:t>
            </a:r>
            <a:endParaRPr lang="en-US" dirty="0" smtClean="0"/>
          </a:p>
          <a:p>
            <a:pPr lvl="3">
              <a:buFont typeface="Courier New" panose="02070309020205020404" pitchFamily="49" charset="0"/>
              <a:buChar char="o"/>
            </a:pPr>
            <a:endParaRPr lang="en-US" sz="2400" b="1" dirty="0" smtClean="0"/>
          </a:p>
          <a:p>
            <a:pPr lvl="3">
              <a:buFont typeface="Courier New" panose="02070309020205020404" pitchFamily="49" charset="0"/>
              <a:buChar char="o"/>
            </a:pPr>
            <a:r>
              <a:rPr lang="en-US" sz="2400" b="1" dirty="0" smtClean="0"/>
              <a:t>Note: Code Z71.84, Encounter for health counseling related to travel, is to be used for health risk and safety counseling for future travel purposes.</a:t>
            </a:r>
            <a:endParaRPr lang="en-US" sz="2400" b="1" dirty="0"/>
          </a:p>
        </p:txBody>
      </p:sp>
      <p:sp>
        <p:nvSpPr>
          <p:cNvPr id="4" name="Slide Number Placeholder 3"/>
          <p:cNvSpPr>
            <a:spLocks noGrp="1"/>
          </p:cNvSpPr>
          <p:nvPr>
            <p:ph type="sldNum" sz="quarter" idx="12"/>
          </p:nvPr>
        </p:nvSpPr>
        <p:spPr/>
        <p:txBody>
          <a:bodyPr/>
          <a:lstStyle/>
          <a:p>
            <a:fld id="{ABB8925F-B6BB-49B0-9469-5285B9C99CB3}" type="slidenum">
              <a:rPr lang="en-US" smtClean="0"/>
              <a:t>3</a:t>
            </a:fld>
            <a:endParaRPr lang="en-US"/>
          </a:p>
        </p:txBody>
      </p:sp>
    </p:spTree>
    <p:extLst>
      <p:ext uri="{BB962C8B-B14F-4D97-AF65-F5344CB8AC3E}">
        <p14:creationId xmlns:p14="http://schemas.microsoft.com/office/powerpoint/2010/main" val="3935777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4413504" y="1742388"/>
            <a:ext cx="7327391" cy="1902191"/>
          </a:xfrm>
        </p:spPr>
        <p:txBody>
          <a:bodyPr>
            <a:normAutofit/>
          </a:bodyPr>
          <a:lstStyle/>
          <a:p>
            <a:r>
              <a:rPr lang="en-US" sz="4000" dirty="0" smtClean="0"/>
              <a:t>ICD-10-CM Updates by Chapter</a:t>
            </a:r>
            <a:endParaRPr lang="en-US" sz="4000" dirty="0"/>
          </a:p>
        </p:txBody>
      </p:sp>
      <p:sp>
        <p:nvSpPr>
          <p:cNvPr id="12" name="Subtitle 11"/>
          <p:cNvSpPr>
            <a:spLocks noGrp="1"/>
          </p:cNvSpPr>
          <p:nvPr>
            <p:ph type="subTitle" idx="1"/>
          </p:nvPr>
        </p:nvSpPr>
        <p:spPr>
          <a:xfrm>
            <a:off x="4511041" y="3644579"/>
            <a:ext cx="7461504" cy="679306"/>
          </a:xfrm>
        </p:spPr>
        <p:txBody>
          <a:bodyPr>
            <a:normAutofit/>
          </a:bodyPr>
          <a:lstStyle/>
          <a:p>
            <a:r>
              <a:rPr lang="en-US" sz="2000" dirty="0" smtClean="0"/>
              <a:t>Additions	Deletions	Revisions	2020 Total ICD10 						Codes</a:t>
            </a:r>
            <a:endParaRPr lang="en-US" sz="2000" dirty="0"/>
          </a:p>
        </p:txBody>
      </p:sp>
      <p:sp>
        <p:nvSpPr>
          <p:cNvPr id="13" name="Text Placeholder 12"/>
          <p:cNvSpPr>
            <a:spLocks noGrp="1"/>
          </p:cNvSpPr>
          <p:nvPr>
            <p:ph type="body" sz="quarter" idx="13"/>
          </p:nvPr>
        </p:nvSpPr>
        <p:spPr>
          <a:xfrm>
            <a:off x="4511041" y="4342547"/>
            <a:ext cx="7461504" cy="651116"/>
          </a:xfrm>
        </p:spPr>
        <p:txBody>
          <a:bodyPr>
            <a:normAutofit/>
          </a:bodyPr>
          <a:lstStyle/>
          <a:p>
            <a:r>
              <a:rPr lang="en-US" sz="2000" dirty="0" smtClean="0"/>
              <a:t>273		21		30		72,184</a:t>
            </a:r>
            <a:endParaRPr lang="en-US" sz="2000" dirty="0"/>
          </a:p>
        </p:txBody>
      </p:sp>
      <p:sp>
        <p:nvSpPr>
          <p:cNvPr id="4" name="Slide Number Placeholder 3"/>
          <p:cNvSpPr>
            <a:spLocks noGrp="1"/>
          </p:cNvSpPr>
          <p:nvPr>
            <p:ph type="sldNum" sz="quarter" idx="4294967295"/>
          </p:nvPr>
        </p:nvSpPr>
        <p:spPr>
          <a:xfrm>
            <a:off x="11496675" y="6515100"/>
            <a:ext cx="695325" cy="252413"/>
          </a:xfrm>
        </p:spPr>
        <p:txBody>
          <a:bodyPr/>
          <a:lstStyle/>
          <a:p>
            <a:fld id="{ABB8925F-B6BB-49B0-9469-5285B9C99CB3}" type="slidenum">
              <a:rPr lang="en-US" smtClean="0"/>
              <a:t>4</a:t>
            </a:fld>
            <a:endParaRPr lang="en-US"/>
          </a:p>
        </p:txBody>
      </p:sp>
    </p:spTree>
    <p:extLst>
      <p:ext uri="{BB962C8B-B14F-4D97-AF65-F5344CB8AC3E}">
        <p14:creationId xmlns:p14="http://schemas.microsoft.com/office/powerpoint/2010/main" val="1476859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Chapter 1: Certain Infectious and </a:t>
            </a:r>
            <a:br>
              <a:rPr lang="en-US" dirty="0" smtClean="0"/>
            </a:br>
            <a:r>
              <a:rPr lang="en-US" dirty="0" smtClean="0"/>
              <a:t>Parasitic Diseases (A00 – B99)</a:t>
            </a:r>
            <a:endParaRPr lang="en-US" dirty="0"/>
          </a:p>
        </p:txBody>
      </p:sp>
      <p:sp>
        <p:nvSpPr>
          <p:cNvPr id="6" name="Content Placeholder 5"/>
          <p:cNvSpPr>
            <a:spLocks noGrp="1"/>
          </p:cNvSpPr>
          <p:nvPr>
            <p:ph idx="1"/>
          </p:nvPr>
        </p:nvSpPr>
        <p:spPr/>
        <p:txBody>
          <a:bodyPr/>
          <a:lstStyle/>
          <a:p>
            <a:pPr marL="0" indent="0">
              <a:buNone/>
            </a:pPr>
            <a:r>
              <a:rPr lang="en-US" sz="3600" dirty="0" smtClean="0"/>
              <a:t>Coding Note Change (New/Revised Note)</a:t>
            </a:r>
          </a:p>
          <a:p>
            <a:pPr>
              <a:buFont typeface="Wingdings" panose="05000000000000000000" pitchFamily="2" charset="2"/>
              <a:buChar char="Ø"/>
            </a:pPr>
            <a:r>
              <a:rPr lang="en-US" dirty="0"/>
              <a:t>	</a:t>
            </a:r>
            <a:r>
              <a:rPr lang="en-US" sz="3600" dirty="0" smtClean="0"/>
              <a:t>A18.4 : Tuberculosis of the skin and subcutaneous 	tissue</a:t>
            </a:r>
          </a:p>
          <a:p>
            <a:pPr lvl="2"/>
            <a:r>
              <a:rPr lang="en-US" sz="3200" dirty="0" smtClean="0"/>
              <a:t>Excludes2: </a:t>
            </a:r>
          </a:p>
          <a:p>
            <a:pPr lvl="3">
              <a:buFont typeface="Courier New" panose="02070309020205020404" pitchFamily="49" charset="0"/>
              <a:buChar char="o"/>
            </a:pPr>
            <a:r>
              <a:rPr lang="en-US" sz="2800" dirty="0" smtClean="0"/>
              <a:t>Lupus erythematosus (L93.-)</a:t>
            </a:r>
          </a:p>
          <a:p>
            <a:pPr lvl="3">
              <a:buFont typeface="Courier New" panose="02070309020205020404" pitchFamily="49" charset="0"/>
              <a:buChar char="o"/>
            </a:pPr>
            <a:r>
              <a:rPr lang="en-US" sz="2800" dirty="0" smtClean="0"/>
              <a:t>Systemic lupus </a:t>
            </a:r>
            <a:r>
              <a:rPr lang="en-US" sz="2800" dirty="0" err="1" smtClean="0"/>
              <a:t>erythematousus</a:t>
            </a:r>
            <a:r>
              <a:rPr lang="en-US" sz="2800" dirty="0" smtClean="0"/>
              <a:t> (M32.-)</a:t>
            </a:r>
            <a:endParaRPr lang="en-US" sz="2800" dirty="0"/>
          </a:p>
        </p:txBody>
      </p:sp>
    </p:spTree>
    <p:extLst>
      <p:ext uri="{BB962C8B-B14F-4D97-AF65-F5344CB8AC3E}">
        <p14:creationId xmlns:p14="http://schemas.microsoft.com/office/powerpoint/2010/main" val="706599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10: Diseases of the</a:t>
            </a:r>
            <a:br>
              <a:rPr lang="en-US" dirty="0" smtClean="0"/>
            </a:br>
            <a:r>
              <a:rPr lang="en-US" dirty="0" smtClean="0"/>
              <a:t> Respiratory System (J00-J99)</a:t>
            </a:r>
            <a:endParaRPr lang="en-US" dirty="0"/>
          </a:p>
        </p:txBody>
      </p:sp>
      <p:sp>
        <p:nvSpPr>
          <p:cNvPr id="3" name="Content Placeholder 2"/>
          <p:cNvSpPr>
            <a:spLocks noGrp="1"/>
          </p:cNvSpPr>
          <p:nvPr>
            <p:ph idx="1"/>
          </p:nvPr>
        </p:nvSpPr>
        <p:spPr/>
        <p:txBody>
          <a:bodyPr/>
          <a:lstStyle/>
          <a:p>
            <a:pPr marL="0" indent="0">
              <a:buNone/>
            </a:pPr>
            <a:r>
              <a:rPr lang="en-US" sz="4400" dirty="0" smtClean="0"/>
              <a:t>Coding Note Change:</a:t>
            </a:r>
          </a:p>
          <a:p>
            <a:pPr lvl="2"/>
            <a:r>
              <a:rPr lang="en-US" sz="3400" dirty="0" smtClean="0"/>
              <a:t>J06.9: Acute upper respiratory infection, unspecified</a:t>
            </a:r>
          </a:p>
          <a:p>
            <a:pPr lvl="3">
              <a:buFont typeface="Courier New" panose="02070309020205020404" pitchFamily="49" charset="0"/>
              <a:buChar char="o"/>
            </a:pPr>
            <a:r>
              <a:rPr lang="en-US" sz="3200" dirty="0" smtClean="0"/>
              <a:t>Use Additional Code (B95-B97) to identify infectious agent, if known, </a:t>
            </a:r>
          </a:p>
          <a:p>
            <a:pPr marL="1371600" lvl="3" indent="0">
              <a:buNone/>
            </a:pPr>
            <a:r>
              <a:rPr lang="en-US" sz="3200" dirty="0"/>
              <a:t>	</a:t>
            </a:r>
            <a:r>
              <a:rPr lang="en-US" sz="3200" dirty="0" smtClean="0"/>
              <a:t>such as : 	Respiratory Syncytial Virus (RSV) (B97.4)</a:t>
            </a:r>
            <a:endParaRPr lang="en-US" sz="3200" dirty="0"/>
          </a:p>
        </p:txBody>
      </p:sp>
      <p:sp>
        <p:nvSpPr>
          <p:cNvPr id="4" name="Slide Number Placeholder 3"/>
          <p:cNvSpPr>
            <a:spLocks noGrp="1"/>
          </p:cNvSpPr>
          <p:nvPr>
            <p:ph type="sldNum" sz="quarter" idx="12"/>
          </p:nvPr>
        </p:nvSpPr>
        <p:spPr/>
        <p:txBody>
          <a:bodyPr/>
          <a:lstStyle/>
          <a:p>
            <a:fld id="{ABB8925F-B6BB-49B0-9469-5285B9C99CB3}" type="slidenum">
              <a:rPr lang="en-US" smtClean="0"/>
              <a:t>6</a:t>
            </a:fld>
            <a:endParaRPr lang="en-US"/>
          </a:p>
        </p:txBody>
      </p:sp>
    </p:spTree>
    <p:extLst>
      <p:ext uri="{BB962C8B-B14F-4D97-AF65-F5344CB8AC3E}">
        <p14:creationId xmlns:p14="http://schemas.microsoft.com/office/powerpoint/2010/main" val="2529619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14: Diseases of the </a:t>
            </a:r>
            <a:br>
              <a:rPr lang="en-US" dirty="0" smtClean="0"/>
            </a:br>
            <a:r>
              <a:rPr lang="en-US" dirty="0" smtClean="0"/>
              <a:t>Genitourinary System</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Coding Note Change:</a:t>
            </a:r>
          </a:p>
          <a:p>
            <a:pPr lvl="1"/>
            <a:r>
              <a:rPr lang="en-US" sz="2800" dirty="0" smtClean="0"/>
              <a:t>N39.0 : Urinary tract infection, site not specified	</a:t>
            </a:r>
          </a:p>
          <a:p>
            <a:pPr lvl="2">
              <a:buFont typeface="Courier New" panose="02070309020205020404" pitchFamily="49" charset="0"/>
              <a:buChar char="o"/>
            </a:pPr>
            <a:r>
              <a:rPr lang="en-US" sz="2400" dirty="0" smtClean="0"/>
              <a:t>Excludes1: </a:t>
            </a:r>
          </a:p>
          <a:p>
            <a:pPr lvl="3"/>
            <a:r>
              <a:rPr lang="en-US" sz="2200" dirty="0" smtClean="0"/>
              <a:t>Candidiasis of urinary tract (B37.4-)</a:t>
            </a:r>
          </a:p>
          <a:p>
            <a:pPr lvl="3"/>
            <a:r>
              <a:rPr lang="en-US" sz="2200" dirty="0" smtClean="0"/>
              <a:t>Neonatal urinary tract infection (P39.3)</a:t>
            </a:r>
          </a:p>
          <a:p>
            <a:pPr lvl="3"/>
            <a:r>
              <a:rPr lang="en-US" sz="2200" dirty="0" smtClean="0"/>
              <a:t>Pyuria (R82.81)</a:t>
            </a:r>
          </a:p>
          <a:p>
            <a:pPr lvl="3"/>
            <a:r>
              <a:rPr lang="en-US" sz="2200" dirty="0" smtClean="0"/>
              <a:t>Urinary tract infection of specified site, such as:</a:t>
            </a:r>
          </a:p>
          <a:p>
            <a:pPr lvl="4">
              <a:buFont typeface="Courier New" panose="02070309020205020404" pitchFamily="49" charset="0"/>
              <a:buChar char="o"/>
            </a:pPr>
            <a:r>
              <a:rPr lang="en-US" sz="2200" dirty="0" smtClean="0"/>
              <a:t>Cystitis (N30.-)</a:t>
            </a:r>
          </a:p>
          <a:p>
            <a:pPr lvl="4">
              <a:buFont typeface="Courier New" panose="02070309020205020404" pitchFamily="49" charset="0"/>
              <a:buChar char="o"/>
            </a:pPr>
            <a:r>
              <a:rPr lang="en-US" sz="2200" dirty="0" smtClean="0"/>
              <a:t>Urethritis (N34.-)</a:t>
            </a:r>
            <a:r>
              <a:rPr lang="en-US" sz="2200" dirty="0"/>
              <a:t>	</a:t>
            </a:r>
          </a:p>
        </p:txBody>
      </p:sp>
      <p:sp>
        <p:nvSpPr>
          <p:cNvPr id="4" name="Slide Number Placeholder 3"/>
          <p:cNvSpPr>
            <a:spLocks noGrp="1"/>
          </p:cNvSpPr>
          <p:nvPr>
            <p:ph type="sldNum" sz="quarter" idx="12"/>
          </p:nvPr>
        </p:nvSpPr>
        <p:spPr/>
        <p:txBody>
          <a:bodyPr/>
          <a:lstStyle/>
          <a:p>
            <a:fld id="{ABB8925F-B6BB-49B0-9469-5285B9C99CB3}" type="slidenum">
              <a:rPr lang="en-US" smtClean="0"/>
              <a:t>7</a:t>
            </a:fld>
            <a:endParaRPr lang="en-US"/>
          </a:p>
        </p:txBody>
      </p:sp>
    </p:spTree>
    <p:extLst>
      <p:ext uri="{BB962C8B-B14F-4D97-AF65-F5344CB8AC3E}">
        <p14:creationId xmlns:p14="http://schemas.microsoft.com/office/powerpoint/2010/main" val="199985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14: Diseases of the </a:t>
            </a:r>
            <a:br>
              <a:rPr lang="en-US" dirty="0"/>
            </a:br>
            <a:r>
              <a:rPr lang="en-US" dirty="0"/>
              <a:t>Genitourinary System</a:t>
            </a:r>
          </a:p>
        </p:txBody>
      </p:sp>
      <p:sp>
        <p:nvSpPr>
          <p:cNvPr id="3" name="Content Placeholder 2"/>
          <p:cNvSpPr>
            <a:spLocks noGrp="1"/>
          </p:cNvSpPr>
          <p:nvPr>
            <p:ph idx="1"/>
          </p:nvPr>
        </p:nvSpPr>
        <p:spPr/>
        <p:txBody>
          <a:bodyPr/>
          <a:lstStyle/>
          <a:p>
            <a:pPr marL="0" indent="0">
              <a:buNone/>
            </a:pPr>
            <a:r>
              <a:rPr lang="en-US" sz="3200" dirty="0" smtClean="0"/>
              <a:t>New Codes: Breast Lump in Overlapping Quadrants</a:t>
            </a:r>
          </a:p>
          <a:p>
            <a:pPr lvl="1"/>
            <a:r>
              <a:rPr lang="en-US" sz="2800" dirty="0" smtClean="0"/>
              <a:t>N63.15: Unspecified lump in the right breast, overlapping quadrants</a:t>
            </a:r>
          </a:p>
          <a:p>
            <a:pPr lvl="1"/>
            <a:r>
              <a:rPr lang="en-US" sz="2800" dirty="0" smtClean="0"/>
              <a:t>N63.25: Unspecified lump in the left breast, overlapping quadrants</a:t>
            </a:r>
          </a:p>
          <a:p>
            <a:pPr marL="457200" lvl="1" indent="0">
              <a:buNone/>
            </a:pPr>
            <a:endParaRPr lang="en-US" dirty="0"/>
          </a:p>
          <a:p>
            <a:pPr marL="457200" lvl="1" indent="0">
              <a:buNone/>
            </a:pPr>
            <a:endParaRPr lang="en-US" dirty="0" smtClean="0"/>
          </a:p>
          <a:p>
            <a:pPr lvl="1">
              <a:buFont typeface="Wingdings" panose="05000000000000000000" pitchFamily="2" charset="2"/>
              <a:buChar char="v"/>
            </a:pPr>
            <a:r>
              <a:rPr lang="en-US" sz="2600" dirty="0" smtClean="0"/>
              <a:t>Use when an unspecified lump in the breast has overlapping anatomical sites that are classifiable to different codes</a:t>
            </a:r>
          </a:p>
        </p:txBody>
      </p:sp>
      <p:sp>
        <p:nvSpPr>
          <p:cNvPr id="4" name="Slide Number Placeholder 3"/>
          <p:cNvSpPr>
            <a:spLocks noGrp="1"/>
          </p:cNvSpPr>
          <p:nvPr>
            <p:ph type="sldNum" sz="quarter" idx="12"/>
          </p:nvPr>
        </p:nvSpPr>
        <p:spPr/>
        <p:txBody>
          <a:bodyPr/>
          <a:lstStyle/>
          <a:p>
            <a:fld id="{ABB8925F-B6BB-49B0-9469-5285B9C99CB3}" type="slidenum">
              <a:rPr lang="en-US" smtClean="0"/>
              <a:t>8</a:t>
            </a:fld>
            <a:endParaRPr lang="en-US"/>
          </a:p>
        </p:txBody>
      </p:sp>
    </p:spTree>
    <p:extLst>
      <p:ext uri="{BB962C8B-B14F-4D97-AF65-F5344CB8AC3E}">
        <p14:creationId xmlns:p14="http://schemas.microsoft.com/office/powerpoint/2010/main" val="2914243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14: Diseases of the </a:t>
            </a:r>
            <a:br>
              <a:rPr lang="en-US" dirty="0"/>
            </a:br>
            <a:r>
              <a:rPr lang="en-US" dirty="0"/>
              <a:t>Genitourinary System</a:t>
            </a:r>
          </a:p>
        </p:txBody>
      </p:sp>
      <p:sp>
        <p:nvSpPr>
          <p:cNvPr id="3" name="Content Placeholder 2"/>
          <p:cNvSpPr>
            <a:spLocks noGrp="1"/>
          </p:cNvSpPr>
          <p:nvPr>
            <p:ph idx="1"/>
          </p:nvPr>
        </p:nvSpPr>
        <p:spPr/>
        <p:txBody>
          <a:bodyPr/>
          <a:lstStyle/>
          <a:p>
            <a:pPr marL="0" indent="0">
              <a:buNone/>
            </a:pPr>
            <a:r>
              <a:rPr lang="en-US" dirty="0" smtClean="0"/>
              <a:t>New Code: Post Endometrial Ablation Syndrome</a:t>
            </a:r>
          </a:p>
          <a:p>
            <a:pPr lvl="1"/>
            <a:r>
              <a:rPr lang="en-US" dirty="0" smtClean="0"/>
              <a:t>N99.85: Post endometrial ablation syndrome</a:t>
            </a:r>
          </a:p>
          <a:p>
            <a:pPr lvl="2">
              <a:buFont typeface="Courier New" panose="02070309020205020404" pitchFamily="49" charset="0"/>
              <a:buChar char="o"/>
            </a:pPr>
            <a:r>
              <a:rPr lang="en-US" dirty="0" smtClean="0"/>
              <a:t>Symptoms:</a:t>
            </a:r>
          </a:p>
          <a:p>
            <a:pPr lvl="3">
              <a:buFont typeface="Wingdings" panose="05000000000000000000" pitchFamily="2" charset="2"/>
              <a:buChar char="ü"/>
            </a:pPr>
            <a:r>
              <a:rPr lang="en-US" dirty="0" smtClean="0"/>
              <a:t>High degree of pelvic pain</a:t>
            </a:r>
          </a:p>
          <a:p>
            <a:pPr lvl="3">
              <a:buFont typeface="Wingdings" panose="05000000000000000000" pitchFamily="2" charset="2"/>
              <a:buChar char="ü"/>
            </a:pPr>
            <a:r>
              <a:rPr lang="en-US" dirty="0" smtClean="0"/>
              <a:t>Cramps</a:t>
            </a:r>
          </a:p>
          <a:p>
            <a:pPr lvl="3">
              <a:buFont typeface="Wingdings" panose="05000000000000000000" pitchFamily="2" charset="2"/>
              <a:buChar char="ü"/>
            </a:pPr>
            <a:r>
              <a:rPr lang="en-US" dirty="0" smtClean="0"/>
              <a:t>Pain in legs</a:t>
            </a:r>
          </a:p>
          <a:p>
            <a:pPr lvl="3">
              <a:buFont typeface="Wingdings" panose="05000000000000000000" pitchFamily="2" charset="2"/>
              <a:buChar char="ü"/>
            </a:pPr>
            <a:r>
              <a:rPr lang="en-US" dirty="0" smtClean="0"/>
              <a:t>Cramps that compare to labor</a:t>
            </a:r>
          </a:p>
          <a:p>
            <a:pPr lvl="3">
              <a:buFont typeface="Wingdings" panose="05000000000000000000" pitchFamily="2" charset="2"/>
              <a:buChar char="ü"/>
            </a:pPr>
            <a:r>
              <a:rPr lang="en-US" dirty="0" smtClean="0"/>
              <a:t>Possible changes in bleeding pattern</a:t>
            </a:r>
          </a:p>
          <a:p>
            <a:pPr lvl="3">
              <a:buFont typeface="Wingdings" panose="05000000000000000000" pitchFamily="2" charset="2"/>
              <a:buChar char="q"/>
            </a:pPr>
            <a:r>
              <a:rPr lang="en-US" dirty="0" smtClean="0"/>
              <a:t>Treatment:</a:t>
            </a:r>
          </a:p>
          <a:p>
            <a:pPr lvl="3">
              <a:buFont typeface="Wingdings" panose="05000000000000000000" pitchFamily="2" charset="2"/>
              <a:buChar char="ü"/>
            </a:pPr>
            <a:r>
              <a:rPr lang="en-US" dirty="0" smtClean="0"/>
              <a:t>Repeat ablation</a:t>
            </a:r>
          </a:p>
          <a:p>
            <a:pPr lvl="3">
              <a:buFont typeface="Wingdings" panose="05000000000000000000" pitchFamily="2" charset="2"/>
              <a:buChar char="ü"/>
            </a:pPr>
            <a:r>
              <a:rPr lang="en-US" dirty="0" smtClean="0"/>
              <a:t>Antibiotics for possible infection</a:t>
            </a:r>
          </a:p>
          <a:p>
            <a:pPr lvl="3">
              <a:buFont typeface="Wingdings" panose="05000000000000000000" pitchFamily="2" charset="2"/>
              <a:buChar char="ü"/>
            </a:pPr>
            <a:r>
              <a:rPr lang="en-US" dirty="0" smtClean="0"/>
              <a:t>hysterectomy</a:t>
            </a:r>
          </a:p>
          <a:p>
            <a:pPr marL="1371600" lvl="3" indent="0">
              <a:buNone/>
            </a:pPr>
            <a:r>
              <a:rPr lang="en-US" dirty="0"/>
              <a:t>	</a:t>
            </a:r>
          </a:p>
        </p:txBody>
      </p:sp>
      <p:sp>
        <p:nvSpPr>
          <p:cNvPr id="4" name="Slide Number Placeholder 3"/>
          <p:cNvSpPr>
            <a:spLocks noGrp="1"/>
          </p:cNvSpPr>
          <p:nvPr>
            <p:ph type="sldNum" sz="quarter" idx="12"/>
          </p:nvPr>
        </p:nvSpPr>
        <p:spPr/>
        <p:txBody>
          <a:bodyPr/>
          <a:lstStyle/>
          <a:p>
            <a:fld id="{ABB8925F-B6BB-49B0-9469-5285B9C99CB3}" type="slidenum">
              <a:rPr lang="en-US" smtClean="0"/>
              <a:t>9</a:t>
            </a:fld>
            <a:endParaRPr lang="en-US"/>
          </a:p>
        </p:txBody>
      </p:sp>
    </p:spTree>
    <p:extLst>
      <p:ext uri="{BB962C8B-B14F-4D97-AF65-F5344CB8AC3E}">
        <p14:creationId xmlns:p14="http://schemas.microsoft.com/office/powerpoint/2010/main" val="4110729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PH Overview Slides">
  <a:themeElements>
    <a:clrScheme name="DPH Template">
      <a:dk1>
        <a:sysClr val="windowText" lastClr="000000"/>
      </a:dk1>
      <a:lt1>
        <a:sysClr val="window" lastClr="FFFFFF"/>
      </a:lt1>
      <a:dk2>
        <a:srgbClr val="002649"/>
      </a:dk2>
      <a:lt2>
        <a:srgbClr val="D8D8D8"/>
      </a:lt2>
      <a:accent1>
        <a:srgbClr val="518D7B"/>
      </a:accent1>
      <a:accent2>
        <a:srgbClr val="9F2936"/>
      </a:accent2>
      <a:accent3>
        <a:srgbClr val="DDA405"/>
      </a:accent3>
      <a:accent4>
        <a:srgbClr val="604878"/>
      </a:accent4>
      <a:accent5>
        <a:srgbClr val="005EB6"/>
      </a:accent5>
      <a:accent6>
        <a:srgbClr val="085494"/>
      </a:accent6>
      <a:hlink>
        <a:srgbClr val="C1A875"/>
      </a:hlink>
      <a:folHlink>
        <a:srgbClr val="C1A87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LhoDocType xmlns="dd5a8dec-a2b4-4e76-a633-3e5d42e6a7b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73555E3EEE3564DAC8EFB3A4DAA1F2D" ma:contentTypeVersion="3" ma:contentTypeDescription="Create a new document." ma:contentTypeScope="" ma:versionID="6aed6bb5ae88e4607b92d2aa196f596f">
  <xsd:schema xmlns:xsd="http://www.w3.org/2001/XMLSchema" xmlns:xs="http://www.w3.org/2001/XMLSchema" xmlns:p="http://schemas.microsoft.com/office/2006/metadata/properties" xmlns:ns1="http://schemas.microsoft.com/sharepoint/v3" xmlns:ns2="dd5a8dec-a2b4-4e76-a633-3e5d42e6a7b3" xmlns:ns3="9d98fa39-7fbd-4685-a488-797cac822720" targetNamespace="http://schemas.microsoft.com/office/2006/metadata/properties" ma:root="true" ma:fieldsID="e6412aa33494367fb13384262a7191f7" ns1:_="" ns2:_="" ns3:_="">
    <xsd:import namespace="http://schemas.microsoft.com/sharepoint/v3"/>
    <xsd:import namespace="dd5a8dec-a2b4-4e76-a633-3e5d42e6a7b3"/>
    <xsd:import namespace="9d98fa39-7fbd-4685-a488-797cac822720"/>
    <xsd:element name="properties">
      <xsd:complexType>
        <xsd:sequence>
          <xsd:element name="documentManagement">
            <xsd:complexType>
              <xsd:all>
                <xsd:element ref="ns1:PublishingStartDate" minOccurs="0"/>
                <xsd:element ref="ns1:PublishingExpirationDate" minOccurs="0"/>
                <xsd:element ref="ns2:LhoDoc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5a8dec-a2b4-4e76-a633-3e5d42e6a7b3" elementFormDefault="qualified">
    <xsd:import namespace="http://schemas.microsoft.com/office/2006/documentManagement/types"/>
    <xsd:import namespace="http://schemas.microsoft.com/office/infopath/2007/PartnerControls"/>
    <xsd:element name="LhoDocType" ma:index="10" nillable="true" ma:displayName="LhoDocType" ma:internalName="LhoDocTyp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F1B3DD-9D53-42CC-828E-6CFE8AB80826}">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microsoft.com/sharepoint/v3"/>
    <ds:schemaRef ds:uri="http://schemas.openxmlformats.org/package/2006/metadata/core-properties"/>
    <ds:schemaRef ds:uri="http://purl.org/dc/terms/"/>
    <ds:schemaRef ds:uri="540a4017-22d9-44e0-b6ab-03a3cfc71131"/>
    <ds:schemaRef ds:uri="http://www.w3.org/XML/1998/namespace"/>
    <ds:schemaRef ds:uri="http://purl.org/dc/dcmitype/"/>
  </ds:schemaRefs>
</ds:datastoreItem>
</file>

<file path=customXml/itemProps2.xml><?xml version="1.0" encoding="utf-8"?>
<ds:datastoreItem xmlns:ds="http://schemas.openxmlformats.org/officeDocument/2006/customXml" ds:itemID="{FC0B9BCF-EE3A-49F4-A784-7B4F400F12F3}"/>
</file>

<file path=customXml/itemProps3.xml><?xml version="1.0" encoding="utf-8"?>
<ds:datastoreItem xmlns:ds="http://schemas.openxmlformats.org/officeDocument/2006/customXml" ds:itemID="{FD90586B-DD03-447A-9861-DEF523C631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2869</TotalTime>
  <Words>660</Words>
  <Application>Microsoft Office PowerPoint</Application>
  <PresentationFormat>Widescreen</PresentationFormat>
  <Paragraphs>116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Courier New</vt:lpstr>
      <vt:lpstr>Wingdings</vt:lpstr>
      <vt:lpstr>DPH Overview Slides</vt:lpstr>
      <vt:lpstr>ICD10-CM  2020 Updates</vt:lpstr>
      <vt:lpstr>2020 Guideline Changes Chapter 21: Factors influencing health status and contact with health services (Z00-Z99) </vt:lpstr>
      <vt:lpstr>2020 Guideline Changes Chapter 21: Factors influencing health status and contact with health services (Z00-Z99) </vt:lpstr>
      <vt:lpstr>ICD-10-CM Updates by Chapter</vt:lpstr>
      <vt:lpstr>Chapter 1: Certain Infectious and  Parasitic Diseases (A00 – B99)</vt:lpstr>
      <vt:lpstr>Chapter 10: Diseases of the  Respiratory System (J00-J99)</vt:lpstr>
      <vt:lpstr>Chapter 14: Diseases of the  Genitourinary System</vt:lpstr>
      <vt:lpstr>Chapter 14: Diseases of the  Genitourinary System</vt:lpstr>
      <vt:lpstr>Chapter 14: Diseases of the  Genitourinary System</vt:lpstr>
      <vt:lpstr>Chapter 18: Symptoms, signs and abnormal clinical and laboratory findings, NEC (R00-R99)</vt:lpstr>
      <vt:lpstr>Chapter 21: Factors influencing health status and contact with health services (Z00-Z99)</vt:lpstr>
      <vt:lpstr>Chapter 21: Factors influencing health status and contact with health services (Z00-Z99)</vt:lpstr>
      <vt:lpstr>Chapter 21: Factors influencing health status and contact with health services (Z00-Z99)</vt:lpstr>
      <vt:lpstr>Chapter 21: Factors influencing health status and contact with health services (Z00-Z99)</vt:lpstr>
      <vt:lpstr>PowerPoint Presentation</vt:lpstr>
    </vt:vector>
  </TitlesOfParts>
  <Company>Cabinet for Health and Family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Hester</dc:creator>
  <cp:lastModifiedBy>Robinson, Cynthia H (CHFS DPH)</cp:lastModifiedBy>
  <cp:revision>141</cp:revision>
  <cp:lastPrinted>2019-02-27T16:19:59Z</cp:lastPrinted>
  <dcterms:created xsi:type="dcterms:W3CDTF">2018-07-02T16:39:44Z</dcterms:created>
  <dcterms:modified xsi:type="dcterms:W3CDTF">2019-10-17T16:08:37Z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0x010100A73555E3EEE3564DAC8EFB3A4DAA1F2D</vt:lpwstr>
  </property>
</Properties>
</file>