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28.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4.xml" ContentType="application/vnd.openxmlformats-officedocument.presentationml.slide+xml"/>
  <Override PartName="/ppt/slides/slide53.xml" ContentType="application/vnd.openxmlformats-officedocument.presentationml.slide+xml"/>
  <Override PartName="/ppt/slides/slide5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7.xml" ContentType="application/vnd.openxmlformats-officedocument.presentationml.slide+xml"/>
  <Override PartName="/ppt/slides/slide66.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3.xml" ContentType="application/vnd.openxmlformats-officedocument.presentationml.slide+xml"/>
  <Override PartName="/ppt/slides/slide62.xml" ContentType="application/vnd.openxmlformats-officedocument.presentationml.slide+xml"/>
  <Override PartName="/ppt/slides/slide61.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69"/>
  </p:notesMasterIdLst>
  <p:handoutMasterIdLst>
    <p:handoutMasterId r:id="rId70"/>
  </p:handoutMasterIdLst>
  <p:sldIdLst>
    <p:sldId id="256" r:id="rId2"/>
    <p:sldId id="465" r:id="rId3"/>
    <p:sldId id="400" r:id="rId4"/>
    <p:sldId id="442" r:id="rId5"/>
    <p:sldId id="381" r:id="rId6"/>
    <p:sldId id="383" r:id="rId7"/>
    <p:sldId id="384" r:id="rId8"/>
    <p:sldId id="385" r:id="rId9"/>
    <p:sldId id="386" r:id="rId10"/>
    <p:sldId id="392" r:id="rId11"/>
    <p:sldId id="387" r:id="rId12"/>
    <p:sldId id="388" r:id="rId13"/>
    <p:sldId id="394" r:id="rId14"/>
    <p:sldId id="389" r:id="rId15"/>
    <p:sldId id="467" r:id="rId16"/>
    <p:sldId id="468" r:id="rId17"/>
    <p:sldId id="473" r:id="rId18"/>
    <p:sldId id="469" r:id="rId19"/>
    <p:sldId id="477" r:id="rId20"/>
    <p:sldId id="476" r:id="rId21"/>
    <p:sldId id="475" r:id="rId22"/>
    <p:sldId id="478" r:id="rId23"/>
    <p:sldId id="474" r:id="rId24"/>
    <p:sldId id="479" r:id="rId25"/>
    <p:sldId id="480" r:id="rId26"/>
    <p:sldId id="356" r:id="rId27"/>
    <p:sldId id="358" r:id="rId28"/>
    <p:sldId id="257" r:id="rId29"/>
    <p:sldId id="258" r:id="rId30"/>
    <p:sldId id="259" r:id="rId31"/>
    <p:sldId id="397" r:id="rId32"/>
    <p:sldId id="261" r:id="rId33"/>
    <p:sldId id="443" r:id="rId34"/>
    <p:sldId id="365" r:id="rId35"/>
    <p:sldId id="276" r:id="rId36"/>
    <p:sldId id="366" r:id="rId37"/>
    <p:sldId id="279" r:id="rId38"/>
    <p:sldId id="282" r:id="rId39"/>
    <p:sldId id="283" r:id="rId40"/>
    <p:sldId id="286" r:id="rId41"/>
    <p:sldId id="287" r:id="rId42"/>
    <p:sldId id="290" r:id="rId43"/>
    <p:sldId id="370" r:id="rId44"/>
    <p:sldId id="372" r:id="rId45"/>
    <p:sldId id="297" r:id="rId46"/>
    <p:sldId id="374" r:id="rId47"/>
    <p:sldId id="302" r:id="rId48"/>
    <p:sldId id="457" r:id="rId49"/>
    <p:sldId id="303" r:id="rId50"/>
    <p:sldId id="304" r:id="rId51"/>
    <p:sldId id="306" r:id="rId52"/>
    <p:sldId id="410" r:id="rId53"/>
    <p:sldId id="411" r:id="rId54"/>
    <p:sldId id="412" r:id="rId55"/>
    <p:sldId id="414" r:id="rId56"/>
    <p:sldId id="441" r:id="rId57"/>
    <p:sldId id="413" r:id="rId58"/>
    <p:sldId id="417" r:id="rId59"/>
    <p:sldId id="418" r:id="rId60"/>
    <p:sldId id="321" r:id="rId61"/>
    <p:sldId id="326" r:id="rId62"/>
    <p:sldId id="424" r:id="rId63"/>
    <p:sldId id="425" r:id="rId64"/>
    <p:sldId id="481" r:id="rId65"/>
    <p:sldId id="401" r:id="rId66"/>
    <p:sldId id="407" r:id="rId67"/>
    <p:sldId id="458" r:id="rId68"/>
  </p:sldIdLst>
  <p:sldSz cx="9144000" cy="6858000" type="screen4x3"/>
  <p:notesSz cx="7023100" cy="9309100"/>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D54F"/>
    <a:srgbClr val="3333CC"/>
    <a:srgbClr val="DDABB3"/>
    <a:srgbClr val="FFCC00"/>
    <a:srgbClr val="0000CC"/>
    <a:srgbClr val="3366FF"/>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88595" autoAdjust="0"/>
  </p:normalViewPr>
  <p:slideViewPr>
    <p:cSldViewPr>
      <p:cViewPr varScale="1">
        <p:scale>
          <a:sx n="85" d="100"/>
          <a:sy n="85" d="100"/>
        </p:scale>
        <p:origin x="1050" y="90"/>
      </p:cViewPr>
      <p:guideLst>
        <p:guide orient="horz" pos="2160"/>
        <p:guide pos="2880"/>
      </p:guideLst>
    </p:cSldViewPr>
  </p:slideViewPr>
  <p:outlineViewPr>
    <p:cViewPr>
      <p:scale>
        <a:sx n="33" d="100"/>
        <a:sy n="33" d="100"/>
      </p:scale>
      <p:origin x="0" y="4464"/>
    </p:cViewPr>
  </p:outlineViewPr>
  <p:notesTextViewPr>
    <p:cViewPr>
      <p:scale>
        <a:sx n="3" d="2"/>
        <a:sy n="3" d="2"/>
      </p:scale>
      <p:origin x="0" y="0"/>
    </p:cViewPr>
  </p:notesTextViewPr>
  <p:sorterViewPr>
    <p:cViewPr>
      <p:scale>
        <a:sx n="66" d="100"/>
        <a:sy n="66" d="100"/>
      </p:scale>
      <p:origin x="0" y="6288"/>
    </p:cViewPr>
  </p:sorterViewPr>
  <p:notesViewPr>
    <p:cSldViewPr>
      <p:cViewPr varScale="1">
        <p:scale>
          <a:sx n="42" d="100"/>
          <a:sy n="42" d="100"/>
        </p:scale>
        <p:origin x="-1500" y="-114"/>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77" Type="http://schemas.openxmlformats.org/officeDocument/2006/relationships/customXml" Target="../customXml/item3.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customXml" Target="../customXml/item2.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Rectangle 2"/>
          <p:cNvSpPr>
            <a:spLocks noGrp="1" noChangeArrowheads="1"/>
          </p:cNvSpPr>
          <p:nvPr>
            <p:ph type="hdr" sz="quarter"/>
          </p:nvPr>
        </p:nvSpPr>
        <p:spPr bwMode="auto">
          <a:xfrm>
            <a:off x="0"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66915" name="Rectangle 3"/>
          <p:cNvSpPr>
            <a:spLocks noGrp="1" noChangeArrowheads="1"/>
          </p:cNvSpPr>
          <p:nvPr>
            <p:ph type="dt" sz="quarter" idx="1"/>
          </p:nvPr>
        </p:nvSpPr>
        <p:spPr bwMode="auto">
          <a:xfrm>
            <a:off x="3978132"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r" eaLnBrk="0" hangingPunct="0">
              <a:defRPr sz="1200">
                <a:latin typeface="Arial" charset="0"/>
                <a:cs typeface="+mn-cs"/>
              </a:defRPr>
            </a:lvl1pPr>
          </a:lstStyle>
          <a:p>
            <a:pPr>
              <a:defRPr/>
            </a:pPr>
            <a:fld id="{FAFF48B8-BFE6-4378-926C-93184973A805}" type="datetime1">
              <a:rPr lang="en-US"/>
              <a:pPr>
                <a:defRPr/>
              </a:pPr>
              <a:t>10/3/2018</a:t>
            </a:fld>
            <a:endParaRPr lang="en-US" dirty="0"/>
          </a:p>
        </p:txBody>
      </p:sp>
      <p:sp>
        <p:nvSpPr>
          <p:cNvPr id="166916" name="Rectangle 4"/>
          <p:cNvSpPr>
            <a:spLocks noGrp="1" noChangeArrowheads="1"/>
          </p:cNvSpPr>
          <p:nvPr>
            <p:ph type="ftr" sz="quarter" idx="2"/>
          </p:nvPr>
        </p:nvSpPr>
        <p:spPr bwMode="auto">
          <a:xfrm>
            <a:off x="0"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66917" name="Rectangle 5"/>
          <p:cNvSpPr>
            <a:spLocks noGrp="1" noChangeArrowheads="1"/>
          </p:cNvSpPr>
          <p:nvPr>
            <p:ph type="sldNum" sz="quarter" idx="3"/>
          </p:nvPr>
        </p:nvSpPr>
        <p:spPr bwMode="auto">
          <a:xfrm>
            <a:off x="3978132"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r" eaLnBrk="0" hangingPunct="0">
              <a:defRPr sz="1200">
                <a:latin typeface="Arial" charset="0"/>
                <a:cs typeface="+mn-cs"/>
              </a:defRPr>
            </a:lvl1pPr>
          </a:lstStyle>
          <a:p>
            <a:pPr>
              <a:defRPr/>
            </a:pPr>
            <a:fld id="{15FED874-8048-4160-BA9A-7B3E07EE50B7}" type="slidenum">
              <a:rPr lang="en-US"/>
              <a:pPr>
                <a:defRPr/>
              </a:pPr>
              <a:t>‹#›</a:t>
            </a:fld>
            <a:endParaRPr lang="en-US" dirty="0"/>
          </a:p>
        </p:txBody>
      </p:sp>
    </p:spTree>
    <p:extLst>
      <p:ext uri="{BB962C8B-B14F-4D97-AF65-F5344CB8AC3E}">
        <p14:creationId xmlns:p14="http://schemas.microsoft.com/office/powerpoint/2010/main" val="38918006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20835" name="Rectangle 3"/>
          <p:cNvSpPr>
            <a:spLocks noGrp="1" noChangeArrowheads="1"/>
          </p:cNvSpPr>
          <p:nvPr>
            <p:ph type="dt" idx="1"/>
          </p:nvPr>
        </p:nvSpPr>
        <p:spPr bwMode="auto">
          <a:xfrm>
            <a:off x="3978132" y="0"/>
            <a:ext cx="3043343" cy="465774"/>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lvl1pPr algn="r" eaLnBrk="0" hangingPunct="0">
              <a:defRPr sz="1200">
                <a:latin typeface="Arial" charset="0"/>
                <a:cs typeface="+mn-cs"/>
              </a:defRPr>
            </a:lvl1pPr>
          </a:lstStyle>
          <a:p>
            <a:pPr>
              <a:defRPr/>
            </a:pPr>
            <a:fld id="{BBA3DA72-F5B4-4BC2-84CA-C4E7630F1D49}" type="datetime1">
              <a:rPr lang="en-US"/>
              <a:pPr>
                <a:defRPr/>
              </a:pPr>
              <a:t>10/3/2018</a:t>
            </a:fld>
            <a:endParaRPr lang="en-US" dirty="0"/>
          </a:p>
        </p:txBody>
      </p:sp>
      <p:sp>
        <p:nvSpPr>
          <p:cNvPr id="71684" name="Rectangle 4"/>
          <p:cNvSpPr>
            <a:spLocks noGrp="1" noRot="1" noChangeAspect="1" noChangeArrowheads="1" noTextEdit="1"/>
          </p:cNvSpPr>
          <p:nvPr>
            <p:ph type="sldImg" idx="2"/>
          </p:nvPr>
        </p:nvSpPr>
        <p:spPr bwMode="auto">
          <a:xfrm>
            <a:off x="1184275" y="696913"/>
            <a:ext cx="4656138" cy="3492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5"/>
          <p:cNvSpPr>
            <a:spLocks noGrp="1" noChangeArrowheads="1"/>
          </p:cNvSpPr>
          <p:nvPr>
            <p:ph type="body" sz="quarter" idx="3"/>
          </p:nvPr>
        </p:nvSpPr>
        <p:spPr bwMode="auto">
          <a:xfrm>
            <a:off x="702310" y="4420870"/>
            <a:ext cx="5618480" cy="4190367"/>
          </a:xfrm>
          <a:prstGeom prst="rect">
            <a:avLst/>
          </a:prstGeom>
          <a:noFill/>
          <a:ln w="9525">
            <a:noFill/>
            <a:miter lim="800000"/>
            <a:headEnd/>
            <a:tailEnd/>
          </a:ln>
          <a:effectLst/>
        </p:spPr>
        <p:txBody>
          <a:bodyPr vert="horz" wrap="square" lIns="92576" tIns="46288" rIns="92576" bIns="4628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0838" name="Rectangle 6"/>
          <p:cNvSpPr>
            <a:spLocks noGrp="1" noChangeArrowheads="1"/>
          </p:cNvSpPr>
          <p:nvPr>
            <p:ph type="ftr" sz="quarter" idx="4"/>
          </p:nvPr>
        </p:nvSpPr>
        <p:spPr bwMode="auto">
          <a:xfrm>
            <a:off x="0"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l" eaLnBrk="0" hangingPunct="0">
              <a:defRPr sz="1200">
                <a:latin typeface="Arial" charset="0"/>
                <a:cs typeface="+mn-cs"/>
              </a:defRPr>
            </a:lvl1pPr>
          </a:lstStyle>
          <a:p>
            <a:pPr>
              <a:defRPr/>
            </a:pPr>
            <a:endParaRPr lang="en-US" dirty="0"/>
          </a:p>
        </p:txBody>
      </p:sp>
      <p:sp>
        <p:nvSpPr>
          <p:cNvPr id="120839" name="Rectangle 7"/>
          <p:cNvSpPr>
            <a:spLocks noGrp="1" noChangeArrowheads="1"/>
          </p:cNvSpPr>
          <p:nvPr>
            <p:ph type="sldNum" sz="quarter" idx="5"/>
          </p:nvPr>
        </p:nvSpPr>
        <p:spPr bwMode="auto">
          <a:xfrm>
            <a:off x="3978132" y="8843328"/>
            <a:ext cx="3043343" cy="464183"/>
          </a:xfrm>
          <a:prstGeom prst="rect">
            <a:avLst/>
          </a:prstGeom>
          <a:noFill/>
          <a:ln w="9525">
            <a:noFill/>
            <a:miter lim="800000"/>
            <a:headEnd/>
            <a:tailEnd/>
          </a:ln>
          <a:effectLst/>
        </p:spPr>
        <p:txBody>
          <a:bodyPr vert="horz" wrap="square" lIns="92576" tIns="46288" rIns="92576" bIns="46288" numCol="1" anchor="b" anchorCtr="0" compatLnSpc="1">
            <a:prstTxWarp prst="textNoShape">
              <a:avLst/>
            </a:prstTxWarp>
          </a:bodyPr>
          <a:lstStyle>
            <a:lvl1pPr algn="r" eaLnBrk="0" hangingPunct="0">
              <a:defRPr sz="1200">
                <a:latin typeface="Arial" charset="0"/>
                <a:cs typeface="+mn-cs"/>
              </a:defRPr>
            </a:lvl1pPr>
          </a:lstStyle>
          <a:p>
            <a:pPr>
              <a:defRPr/>
            </a:pPr>
            <a:fld id="{EA87A283-EC6A-495F-B1C1-308365B8DD1A}" type="slidenum">
              <a:rPr lang="en-US"/>
              <a:pPr>
                <a:defRPr/>
              </a:pPr>
              <a:t>‹#›</a:t>
            </a:fld>
            <a:endParaRPr lang="en-US" dirty="0"/>
          </a:p>
        </p:txBody>
      </p:sp>
    </p:spTree>
    <p:extLst>
      <p:ext uri="{BB962C8B-B14F-4D97-AF65-F5344CB8AC3E}">
        <p14:creationId xmlns:p14="http://schemas.microsoft.com/office/powerpoint/2010/main" val="944740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000">
                <a:solidFill>
                  <a:schemeClr val="tx1"/>
                </a:solidFill>
                <a:latin typeface="Arial" pitchFamily="34" charset="0"/>
              </a:defRPr>
            </a:lvl1pPr>
            <a:lvl2pPr marL="746813" indent="-287236" algn="ctr" eaLnBrk="0" hangingPunct="0">
              <a:defRPr sz="2000">
                <a:solidFill>
                  <a:schemeClr val="tx1"/>
                </a:solidFill>
                <a:latin typeface="Arial" pitchFamily="34" charset="0"/>
              </a:defRPr>
            </a:lvl2pPr>
            <a:lvl3pPr marL="1148944" indent="-229789" algn="ctr" eaLnBrk="0" hangingPunct="0">
              <a:defRPr sz="2000">
                <a:solidFill>
                  <a:schemeClr val="tx1"/>
                </a:solidFill>
                <a:latin typeface="Arial" pitchFamily="34" charset="0"/>
              </a:defRPr>
            </a:lvl3pPr>
            <a:lvl4pPr marL="1608521" indent="-229789" algn="ctr" eaLnBrk="0" hangingPunct="0">
              <a:defRPr sz="2000">
                <a:solidFill>
                  <a:schemeClr val="tx1"/>
                </a:solidFill>
                <a:latin typeface="Arial" pitchFamily="34" charset="0"/>
              </a:defRPr>
            </a:lvl4pPr>
            <a:lvl5pPr marL="2068098" indent="-229789" algn="ctr" eaLnBrk="0" hangingPunct="0">
              <a:defRPr sz="2000">
                <a:solidFill>
                  <a:schemeClr val="tx1"/>
                </a:solidFill>
                <a:latin typeface="Arial" pitchFamily="34" charset="0"/>
              </a:defRPr>
            </a:lvl5pPr>
            <a:lvl6pPr marL="2527676" indent="-229789" algn="ctr" eaLnBrk="0" fontAlgn="base" hangingPunct="0">
              <a:spcBef>
                <a:spcPct val="0"/>
              </a:spcBef>
              <a:spcAft>
                <a:spcPct val="0"/>
              </a:spcAft>
              <a:defRPr sz="2000">
                <a:solidFill>
                  <a:schemeClr val="tx1"/>
                </a:solidFill>
                <a:latin typeface="Arial" pitchFamily="34" charset="0"/>
              </a:defRPr>
            </a:lvl6pPr>
            <a:lvl7pPr marL="2987253" indent="-229789" algn="ctr" eaLnBrk="0" fontAlgn="base" hangingPunct="0">
              <a:spcBef>
                <a:spcPct val="0"/>
              </a:spcBef>
              <a:spcAft>
                <a:spcPct val="0"/>
              </a:spcAft>
              <a:defRPr sz="2000">
                <a:solidFill>
                  <a:schemeClr val="tx1"/>
                </a:solidFill>
                <a:latin typeface="Arial" pitchFamily="34" charset="0"/>
              </a:defRPr>
            </a:lvl7pPr>
            <a:lvl8pPr marL="3446831" indent="-229789" algn="ctr" eaLnBrk="0" fontAlgn="base" hangingPunct="0">
              <a:spcBef>
                <a:spcPct val="0"/>
              </a:spcBef>
              <a:spcAft>
                <a:spcPct val="0"/>
              </a:spcAft>
              <a:defRPr sz="2000">
                <a:solidFill>
                  <a:schemeClr val="tx1"/>
                </a:solidFill>
                <a:latin typeface="Arial" pitchFamily="34" charset="0"/>
              </a:defRPr>
            </a:lvl8pPr>
            <a:lvl9pPr marL="3906408" indent="-229789" algn="ctr" eaLnBrk="0" fontAlgn="base" hangingPunct="0">
              <a:spcBef>
                <a:spcPct val="0"/>
              </a:spcBef>
              <a:spcAft>
                <a:spcPct val="0"/>
              </a:spcAft>
              <a:defRPr sz="2000">
                <a:solidFill>
                  <a:schemeClr val="tx1"/>
                </a:solidFill>
                <a:latin typeface="Arial" pitchFamily="34" charset="0"/>
              </a:defRPr>
            </a:lvl9pPr>
          </a:lstStyle>
          <a:p>
            <a:pPr algn="r">
              <a:defRPr/>
            </a:pPr>
            <a:fld id="{D294D4EC-A4A9-4276-9EA5-3E17D6B584F6}" type="slidenum">
              <a:rPr lang="en-US" sz="1200"/>
              <a:pPr algn="r">
                <a:defRPr/>
              </a:pPr>
              <a:t>1</a:t>
            </a:fld>
            <a:endParaRPr lang="en-US" sz="1200"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
        <p:nvSpPr>
          <p:cNvPr id="73732"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000">
                <a:solidFill>
                  <a:schemeClr val="tx1"/>
                </a:solidFill>
                <a:latin typeface="Arial" pitchFamily="34" charset="0"/>
              </a:defRPr>
            </a:lvl1pPr>
            <a:lvl2pPr marL="746813" indent="-287236" algn="ctr" eaLnBrk="0" hangingPunct="0">
              <a:defRPr sz="2000">
                <a:solidFill>
                  <a:schemeClr val="tx1"/>
                </a:solidFill>
                <a:latin typeface="Arial" pitchFamily="34" charset="0"/>
              </a:defRPr>
            </a:lvl2pPr>
            <a:lvl3pPr marL="1148944" indent="-229789" algn="ctr" eaLnBrk="0" hangingPunct="0">
              <a:defRPr sz="2000">
                <a:solidFill>
                  <a:schemeClr val="tx1"/>
                </a:solidFill>
                <a:latin typeface="Arial" pitchFamily="34" charset="0"/>
              </a:defRPr>
            </a:lvl3pPr>
            <a:lvl4pPr marL="1608521" indent="-229789" algn="ctr" eaLnBrk="0" hangingPunct="0">
              <a:defRPr sz="2000">
                <a:solidFill>
                  <a:schemeClr val="tx1"/>
                </a:solidFill>
                <a:latin typeface="Arial" pitchFamily="34" charset="0"/>
              </a:defRPr>
            </a:lvl4pPr>
            <a:lvl5pPr marL="2068098" indent="-229789" algn="ctr" eaLnBrk="0" hangingPunct="0">
              <a:defRPr sz="2000">
                <a:solidFill>
                  <a:schemeClr val="tx1"/>
                </a:solidFill>
                <a:latin typeface="Arial" pitchFamily="34" charset="0"/>
              </a:defRPr>
            </a:lvl5pPr>
            <a:lvl6pPr marL="2527676" indent="-229789" algn="ctr" eaLnBrk="0" fontAlgn="base" hangingPunct="0">
              <a:spcBef>
                <a:spcPct val="0"/>
              </a:spcBef>
              <a:spcAft>
                <a:spcPct val="0"/>
              </a:spcAft>
              <a:defRPr sz="2000">
                <a:solidFill>
                  <a:schemeClr val="tx1"/>
                </a:solidFill>
                <a:latin typeface="Arial" pitchFamily="34" charset="0"/>
              </a:defRPr>
            </a:lvl6pPr>
            <a:lvl7pPr marL="2987253" indent="-229789" algn="ctr" eaLnBrk="0" fontAlgn="base" hangingPunct="0">
              <a:spcBef>
                <a:spcPct val="0"/>
              </a:spcBef>
              <a:spcAft>
                <a:spcPct val="0"/>
              </a:spcAft>
              <a:defRPr sz="2000">
                <a:solidFill>
                  <a:schemeClr val="tx1"/>
                </a:solidFill>
                <a:latin typeface="Arial" pitchFamily="34" charset="0"/>
              </a:defRPr>
            </a:lvl7pPr>
            <a:lvl8pPr marL="3446831" indent="-229789" algn="ctr" eaLnBrk="0" fontAlgn="base" hangingPunct="0">
              <a:spcBef>
                <a:spcPct val="0"/>
              </a:spcBef>
              <a:spcAft>
                <a:spcPct val="0"/>
              </a:spcAft>
              <a:defRPr sz="2000">
                <a:solidFill>
                  <a:schemeClr val="tx1"/>
                </a:solidFill>
                <a:latin typeface="Arial" pitchFamily="34" charset="0"/>
              </a:defRPr>
            </a:lvl8pPr>
            <a:lvl9pPr marL="3906408" indent="-229789" algn="ctr" eaLnBrk="0" fontAlgn="base" hangingPunct="0">
              <a:spcBef>
                <a:spcPct val="0"/>
              </a:spcBef>
              <a:spcAft>
                <a:spcPct val="0"/>
              </a:spcAft>
              <a:defRPr sz="2000">
                <a:solidFill>
                  <a:schemeClr val="tx1"/>
                </a:solidFill>
                <a:latin typeface="Arial" pitchFamily="34" charset="0"/>
              </a:defRPr>
            </a:lvl9pPr>
          </a:lstStyle>
          <a:p>
            <a:pPr algn="r">
              <a:defRPr/>
            </a:pPr>
            <a:fld id="{4B567F7B-E3F4-4CE1-9163-567ADDB0C55A}" type="slidenum">
              <a:rPr lang="en-US" sz="1200"/>
              <a:pPr algn="r">
                <a:defRPr/>
              </a:pPr>
              <a:t>3</a:t>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A87A283-EC6A-495F-B1C1-308365B8DD1A}" type="slidenum">
              <a:rPr lang="en-US" smtClean="0"/>
              <a:pPr>
                <a:defRPr/>
              </a:pPr>
              <a:t>24</a:t>
            </a:fld>
            <a:endParaRPr lang="en-US" dirty="0"/>
          </a:p>
        </p:txBody>
      </p:sp>
    </p:spTree>
    <p:extLst>
      <p:ext uri="{BB962C8B-B14F-4D97-AF65-F5344CB8AC3E}">
        <p14:creationId xmlns:p14="http://schemas.microsoft.com/office/powerpoint/2010/main" val="3129530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000">
                <a:solidFill>
                  <a:schemeClr val="tx1"/>
                </a:solidFill>
                <a:latin typeface="Arial" pitchFamily="34" charset="0"/>
              </a:defRPr>
            </a:lvl1pPr>
            <a:lvl2pPr marL="746813" indent="-287236" algn="ctr" eaLnBrk="0" hangingPunct="0">
              <a:defRPr sz="2000">
                <a:solidFill>
                  <a:schemeClr val="tx1"/>
                </a:solidFill>
                <a:latin typeface="Arial" pitchFamily="34" charset="0"/>
              </a:defRPr>
            </a:lvl2pPr>
            <a:lvl3pPr marL="1148944" indent="-229789" algn="ctr" eaLnBrk="0" hangingPunct="0">
              <a:defRPr sz="2000">
                <a:solidFill>
                  <a:schemeClr val="tx1"/>
                </a:solidFill>
                <a:latin typeface="Arial" pitchFamily="34" charset="0"/>
              </a:defRPr>
            </a:lvl3pPr>
            <a:lvl4pPr marL="1608521" indent="-229789" algn="ctr" eaLnBrk="0" hangingPunct="0">
              <a:defRPr sz="2000">
                <a:solidFill>
                  <a:schemeClr val="tx1"/>
                </a:solidFill>
                <a:latin typeface="Arial" pitchFamily="34" charset="0"/>
              </a:defRPr>
            </a:lvl4pPr>
            <a:lvl5pPr marL="2068098" indent="-229789" algn="ctr" eaLnBrk="0" hangingPunct="0">
              <a:defRPr sz="2000">
                <a:solidFill>
                  <a:schemeClr val="tx1"/>
                </a:solidFill>
                <a:latin typeface="Arial" pitchFamily="34" charset="0"/>
              </a:defRPr>
            </a:lvl5pPr>
            <a:lvl6pPr marL="2527676" indent="-229789" algn="ctr" eaLnBrk="0" fontAlgn="base" hangingPunct="0">
              <a:spcBef>
                <a:spcPct val="0"/>
              </a:spcBef>
              <a:spcAft>
                <a:spcPct val="0"/>
              </a:spcAft>
              <a:defRPr sz="2000">
                <a:solidFill>
                  <a:schemeClr val="tx1"/>
                </a:solidFill>
                <a:latin typeface="Arial" pitchFamily="34" charset="0"/>
              </a:defRPr>
            </a:lvl6pPr>
            <a:lvl7pPr marL="2987253" indent="-229789" algn="ctr" eaLnBrk="0" fontAlgn="base" hangingPunct="0">
              <a:spcBef>
                <a:spcPct val="0"/>
              </a:spcBef>
              <a:spcAft>
                <a:spcPct val="0"/>
              </a:spcAft>
              <a:defRPr sz="2000">
                <a:solidFill>
                  <a:schemeClr val="tx1"/>
                </a:solidFill>
                <a:latin typeface="Arial" pitchFamily="34" charset="0"/>
              </a:defRPr>
            </a:lvl7pPr>
            <a:lvl8pPr marL="3446831" indent="-229789" algn="ctr" eaLnBrk="0" fontAlgn="base" hangingPunct="0">
              <a:spcBef>
                <a:spcPct val="0"/>
              </a:spcBef>
              <a:spcAft>
                <a:spcPct val="0"/>
              </a:spcAft>
              <a:defRPr sz="2000">
                <a:solidFill>
                  <a:schemeClr val="tx1"/>
                </a:solidFill>
                <a:latin typeface="Arial" pitchFamily="34" charset="0"/>
              </a:defRPr>
            </a:lvl8pPr>
            <a:lvl9pPr marL="3906408" indent="-229789" algn="ctr" eaLnBrk="0" fontAlgn="base" hangingPunct="0">
              <a:spcBef>
                <a:spcPct val="0"/>
              </a:spcBef>
              <a:spcAft>
                <a:spcPct val="0"/>
              </a:spcAft>
              <a:defRPr sz="2000">
                <a:solidFill>
                  <a:schemeClr val="tx1"/>
                </a:solidFill>
                <a:latin typeface="Arial" pitchFamily="34" charset="0"/>
              </a:defRPr>
            </a:lvl9pPr>
          </a:lstStyle>
          <a:p>
            <a:pPr algn="r">
              <a:defRPr/>
            </a:pPr>
            <a:fld id="{8F621D7C-4942-4DCD-B34E-CD5710F8D99B}" type="slidenum">
              <a:rPr lang="en-US" sz="1200"/>
              <a:pPr algn="r">
                <a:defRPr/>
              </a:pPr>
              <a:t>27</a:t>
            </a:fld>
            <a:endParaRPr lang="en-US" sz="1200" dirty="0"/>
          </a:p>
        </p:txBody>
      </p:sp>
      <p:sp>
        <p:nvSpPr>
          <p:cNvPr id="74755" name="Slide Image Placeholder 1"/>
          <p:cNvSpPr>
            <a:spLocks noGrp="1" noRot="1" noChangeAspect="1" noTextEdit="1"/>
          </p:cNvSpPr>
          <p:nvPr>
            <p:ph type="sldImg"/>
          </p:nvPr>
        </p:nvSpPr>
        <p:spPr>
          <a:ln/>
        </p:spPr>
      </p:sp>
      <p:sp>
        <p:nvSpPr>
          <p:cNvPr id="7475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9789" indent="-229789" eaLnBrk="1" hangingPunct="1">
              <a:spcBef>
                <a:spcPct val="0"/>
              </a:spcBef>
              <a:buFontTx/>
              <a:buAutoNum type="arabicPeriod"/>
            </a:pPr>
            <a:endParaRPr lang="en-US" dirty="0" smtClean="0">
              <a:solidFill>
                <a:srgbClr val="427D64"/>
              </a:solidFill>
              <a:cs typeface="Arial" pitchFamily="34" charset="0"/>
            </a:endParaRPr>
          </a:p>
        </p:txBody>
      </p:sp>
      <p:sp>
        <p:nvSpPr>
          <p:cNvPr id="74757" name="Slide Number Placeholder 3"/>
          <p:cNvSpPr txBox="1">
            <a:spLocks noGrp="1"/>
          </p:cNvSpPr>
          <p:nvPr/>
        </p:nvSpPr>
        <p:spPr bwMode="auto">
          <a:xfrm>
            <a:off x="3978132" y="8843328"/>
            <a:ext cx="3043343" cy="464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576" tIns="46288" rIns="92576" bIns="46288" anchor="b"/>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r" eaLnBrk="1" hangingPunct="1"/>
            <a:fld id="{FCA7671B-1EC9-4BB6-902E-1C693B9DBEF5}" type="slidenum">
              <a:rPr lang="en-US" sz="1200">
                <a:latin typeface="Calibri" pitchFamily="34" charset="0"/>
              </a:rPr>
              <a:pPr algn="r" eaLnBrk="1" hangingPunct="1"/>
              <a:t>27</a:t>
            </a:fld>
            <a:endParaRPr lang="en-US" sz="1200" dirty="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A87A283-EC6A-495F-B1C1-308365B8DD1A}" type="slidenum">
              <a:rPr lang="en-US" smtClean="0"/>
              <a:pPr>
                <a:defRPr/>
              </a:pPr>
              <a:t>47</a:t>
            </a:fld>
            <a:endParaRPr lang="en-US" dirty="0"/>
          </a:p>
        </p:txBody>
      </p:sp>
    </p:spTree>
    <p:extLst>
      <p:ext uri="{BB962C8B-B14F-4D97-AF65-F5344CB8AC3E}">
        <p14:creationId xmlns:p14="http://schemas.microsoft.com/office/powerpoint/2010/main" val="3172632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D6D81148-E05D-4A46-98C9-65B5E1FBA4FA}" type="datetime1">
              <a:rPr lang="en-US">
                <a:solidFill>
                  <a:srgbClr val="ACCBF9">
                    <a:shade val="90000"/>
                  </a:srgbClr>
                </a:solidFill>
              </a:rPr>
              <a:pPr>
                <a:defRPr/>
              </a:pPr>
              <a:t>10/3/2018</a:t>
            </a:fld>
            <a:endParaRPr lang="en-US" dirty="0">
              <a:solidFill>
                <a:srgbClr val="ACCB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dirty="0">
              <a:solidFill>
                <a:srgbClr val="ACCB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A155D876-E8E8-45E8-99FA-B1D1333797A4}" type="slidenum">
              <a:rPr lang="en-US">
                <a:solidFill>
                  <a:srgbClr val="ACCBF9">
                    <a:shade val="90000"/>
                  </a:srgbClr>
                </a:solidFill>
              </a:rPr>
              <a:pPr>
                <a:defRPr/>
              </a:pPr>
              <a:t>‹#›</a:t>
            </a:fld>
            <a:endParaRPr lang="en-US" dirty="0">
              <a:solidFill>
                <a:srgbClr val="ACCBF9">
                  <a:shade val="90000"/>
                </a:srgbClr>
              </a:solidFill>
            </a:endParaRPr>
          </a:p>
        </p:txBody>
      </p:sp>
    </p:spTree>
    <p:extLst>
      <p:ext uri="{BB962C8B-B14F-4D97-AF65-F5344CB8AC3E}">
        <p14:creationId xmlns:p14="http://schemas.microsoft.com/office/powerpoint/2010/main" val="23326290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F7F90A0-F180-41C5-87DE-8D3756378F6D}" type="datetime1">
              <a:rPr lang="en-US">
                <a:solidFill>
                  <a:srgbClr val="242852">
                    <a:shade val="90000"/>
                  </a:srgbClr>
                </a:solidFill>
              </a:rPr>
              <a:pPr>
                <a:defRPr/>
              </a:pPr>
              <a:t>10/3/2018</a:t>
            </a:fld>
            <a:endParaRPr lang="en-US" dirty="0">
              <a:solidFill>
                <a:srgbClr val="242852">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AE958FBF-0A80-4AF0-9068-1B218EEE2661}"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401202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D41861-2341-4B29-A0D7-85153DB320E6}" type="datetime1">
              <a:rPr lang="en-US">
                <a:solidFill>
                  <a:srgbClr val="242852">
                    <a:shade val="90000"/>
                  </a:srgbClr>
                </a:solidFill>
              </a:rPr>
              <a:pPr>
                <a:defRPr/>
              </a:pPr>
              <a:t>10/3/2018</a:t>
            </a:fld>
            <a:endParaRPr lang="en-US" dirty="0">
              <a:solidFill>
                <a:srgbClr val="242852">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C247BB39-5869-4F33-9AC5-35CC0E0E6850}"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77327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CB7001E-2632-457D-AE2A-7E06CA8E9007}" type="datetime1">
              <a:rPr lang="en-US">
                <a:solidFill>
                  <a:srgbClr val="242852">
                    <a:shade val="90000"/>
                  </a:srgbClr>
                </a:solidFill>
              </a:rPr>
              <a:pPr>
                <a:defRPr/>
              </a:pPr>
              <a:t>10/3/2018</a:t>
            </a:fld>
            <a:endParaRPr lang="en-US" dirty="0">
              <a:solidFill>
                <a:srgbClr val="242852">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153EDBF0-DE3E-4AE4-8C61-24E7704AD057}"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558560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FD951D6-42C4-483A-8215-2FD8932152B0}" type="datetime1">
              <a:rPr lang="en-US">
                <a:solidFill>
                  <a:srgbClr val="ACCBF9">
                    <a:shade val="90000"/>
                  </a:srgbClr>
                </a:solidFill>
              </a:rPr>
              <a:pPr>
                <a:defRPr/>
              </a:pPr>
              <a:t>10/3/2018</a:t>
            </a:fld>
            <a:endParaRPr lang="en-US" dirty="0">
              <a:solidFill>
                <a:srgbClr val="ACCB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srgbClr val="ACCB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CBC0CE48-2D14-4443-A713-D250C7A190F7}" type="slidenum">
              <a:rPr lang="en-US">
                <a:solidFill>
                  <a:srgbClr val="ACCBF9">
                    <a:shade val="90000"/>
                  </a:srgbClr>
                </a:solidFill>
              </a:rPr>
              <a:pPr>
                <a:defRPr/>
              </a:pPr>
              <a:t>‹#›</a:t>
            </a:fld>
            <a:endParaRPr lang="en-US" dirty="0">
              <a:solidFill>
                <a:srgbClr val="ACCBF9">
                  <a:shade val="90000"/>
                </a:srgbClr>
              </a:solidFill>
            </a:endParaRPr>
          </a:p>
        </p:txBody>
      </p:sp>
    </p:spTree>
    <p:extLst>
      <p:ext uri="{BB962C8B-B14F-4D97-AF65-F5344CB8AC3E}">
        <p14:creationId xmlns:p14="http://schemas.microsoft.com/office/powerpoint/2010/main" val="35684069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C457492-FBDB-4302-8D8A-53C9CADF71B9}" type="datetime1">
              <a:rPr lang="en-US">
                <a:solidFill>
                  <a:srgbClr val="242852">
                    <a:shade val="90000"/>
                  </a:srgbClr>
                </a:solidFill>
              </a:rPr>
              <a:pPr>
                <a:defRPr/>
              </a:pPr>
              <a:t>10/3/2018</a:t>
            </a:fld>
            <a:endParaRPr lang="en-US" dirty="0">
              <a:solidFill>
                <a:srgbClr val="242852">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10011A48-CDB7-417A-AB47-7BADBEAC9D0F}"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179811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DCC1D151-346D-49CC-8D00-A167A73A4127}" type="datetime1">
              <a:rPr lang="en-US">
                <a:solidFill>
                  <a:srgbClr val="242852">
                    <a:shade val="90000"/>
                  </a:srgbClr>
                </a:solidFill>
              </a:rPr>
              <a:pPr>
                <a:defRPr/>
              </a:pPr>
              <a:t>10/3/2018</a:t>
            </a:fld>
            <a:endParaRPr lang="en-US" dirty="0">
              <a:solidFill>
                <a:srgbClr val="242852">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ECFC9174-E7B9-4AFC-A11B-13C21AF4D4DA}"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864696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95E866C-DA3F-4DB8-8184-C75BBA9302D0}" type="datetime1">
              <a:rPr lang="en-US">
                <a:solidFill>
                  <a:srgbClr val="242852">
                    <a:shade val="90000"/>
                  </a:srgbClr>
                </a:solidFill>
              </a:rPr>
              <a:pPr>
                <a:defRPr/>
              </a:pPr>
              <a:t>10/3/2018</a:t>
            </a:fld>
            <a:endParaRPr lang="en-US" dirty="0">
              <a:solidFill>
                <a:srgbClr val="242852">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EB82327E-68B2-48A7-9FD7-FBC08AF52B3E}"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30580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364D595-7547-4CD3-8DF7-7CB3BE80AEBA}" type="datetime1">
              <a:rPr lang="en-US">
                <a:solidFill>
                  <a:srgbClr val="242852">
                    <a:shade val="90000"/>
                  </a:srgbClr>
                </a:solidFill>
              </a:rPr>
              <a:pPr>
                <a:defRPr/>
              </a:pPr>
              <a:t>10/3/2018</a:t>
            </a:fld>
            <a:endParaRPr lang="en-US" dirty="0">
              <a:solidFill>
                <a:srgbClr val="242852">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2AF639BA-170D-469F-8D8B-060A5FF27383}"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2154576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E53DE44-0129-4AB1-A109-1C29A3FAB860}" type="datetime1">
              <a:rPr lang="en-US">
                <a:solidFill>
                  <a:srgbClr val="242852">
                    <a:shade val="90000"/>
                  </a:srgbClr>
                </a:solidFill>
              </a:rPr>
              <a:pPr>
                <a:defRPr/>
              </a:pPr>
              <a:t>10/3/2018</a:t>
            </a:fld>
            <a:endParaRPr lang="en-US" dirty="0">
              <a:solidFill>
                <a:srgbClr val="242852">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0A7D61CD-15A5-43C2-A314-6987C721E3A9}"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367777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latin typeface="Constanti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latin typeface="Constanti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C8167123-77FE-4FC9-9902-EA3EA992E089}" type="datetime1">
              <a:rPr lang="en-US">
                <a:solidFill>
                  <a:srgbClr val="242852">
                    <a:shade val="90000"/>
                  </a:srgbClr>
                </a:solidFill>
              </a:rPr>
              <a:pPr>
                <a:defRPr/>
              </a:pPr>
              <a:t>10/3/2018</a:t>
            </a:fld>
            <a:endParaRPr lang="en-US" dirty="0">
              <a:solidFill>
                <a:srgbClr val="242852">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dirty="0">
              <a:solidFill>
                <a:srgbClr val="242852">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9AF33D1D-AE77-48AA-85A3-0E6CCDEC7F34}" type="slidenum">
              <a:rPr lang="en-US">
                <a:solidFill>
                  <a:srgbClr val="242852">
                    <a:shade val="90000"/>
                  </a:srgbClr>
                </a:solidFill>
              </a:rPr>
              <a:pPr>
                <a:defRPr/>
              </a:pPr>
              <a:t>‹#›</a:t>
            </a:fld>
            <a:endParaRPr lang="en-US" dirty="0">
              <a:solidFill>
                <a:srgbClr val="242852">
                  <a:shade val="90000"/>
                </a:srgbClr>
              </a:solidFill>
            </a:endParaRPr>
          </a:p>
        </p:txBody>
      </p:sp>
    </p:spTree>
    <p:extLst>
      <p:ext uri="{BB962C8B-B14F-4D97-AF65-F5344CB8AC3E}">
        <p14:creationId xmlns:p14="http://schemas.microsoft.com/office/powerpoint/2010/main" val="91793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latin typeface="Constanti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solidFill>
                <a:prstClr val="black"/>
              </a:solidFill>
              <a:latin typeface="Constantia"/>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fld id="{0423E615-A7D8-4B50-8065-436BE9D9EBDF}" type="datetime1">
              <a:rPr lang="en-US">
                <a:solidFill>
                  <a:srgbClr val="242852">
                    <a:shade val="90000"/>
                  </a:srgbClr>
                </a:solidFill>
              </a:rPr>
              <a:pPr>
                <a:defRPr/>
              </a:pPr>
              <a:t>10/3/2018</a:t>
            </a:fld>
            <a:endParaRPr lang="en-US" dirty="0">
              <a:solidFill>
                <a:srgbClr val="242852">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mn-cs"/>
              </a:defRPr>
            </a:lvl1pPr>
          </a:lstStyle>
          <a:p>
            <a:pPr>
              <a:defRPr/>
            </a:pPr>
            <a:endParaRPr lang="en-US" dirty="0">
              <a:solidFill>
                <a:srgbClr val="242852">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mn-cs"/>
              </a:defRPr>
            </a:lvl1pPr>
          </a:lstStyle>
          <a:p>
            <a:pPr>
              <a:defRPr/>
            </a:pPr>
            <a:fld id="{6CA67ECD-FD96-4EC4-818E-4796E04EC11A}" type="slidenum">
              <a:rPr lang="en-US">
                <a:solidFill>
                  <a:srgbClr val="242852">
                    <a:shade val="90000"/>
                  </a:srgbClr>
                </a:solidFill>
              </a:rPr>
              <a:pPr>
                <a:defRPr/>
              </a:pPr>
              <a:t>‹#›</a:t>
            </a:fld>
            <a:endParaRPr lang="en-US" dirty="0">
              <a:solidFill>
                <a:srgbClr val="242852">
                  <a:shade val="90000"/>
                </a:srgbClr>
              </a:solidFill>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ctr">
                <a:defRPr/>
              </a:pPr>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ctr">
                <a:defRPr/>
              </a:pPr>
              <a:endParaRPr lang="en-US" dirty="0">
                <a:solidFill>
                  <a:prstClr val="black"/>
                </a:solidFill>
              </a:endParaRPr>
            </a:p>
          </p:txBody>
        </p:sp>
      </p:grpSp>
    </p:spTree>
    <p:extLst>
      <p:ext uri="{BB962C8B-B14F-4D97-AF65-F5344CB8AC3E}">
        <p14:creationId xmlns:p14="http://schemas.microsoft.com/office/powerpoint/2010/main" val="400047807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l" rtl="0" eaLnBrk="1" fontAlgn="base" hangingPunct="1">
        <a:spcBef>
          <a:spcPct val="0"/>
        </a:spcBef>
        <a:spcAft>
          <a:spcPct val="0"/>
        </a:spcAft>
        <a:defRPr sz="5000" kern="1200">
          <a:solidFill>
            <a:schemeClr val="tx2"/>
          </a:solidFill>
          <a:latin typeface="+mj-lt"/>
          <a:ea typeface="+mj-ea"/>
          <a:cs typeface="+mj-cs"/>
        </a:defRPr>
      </a:lvl1pPr>
      <a:lvl2pPr algn="l" rtl="0" eaLnBrk="1" fontAlgn="base" hangingPunct="1">
        <a:spcBef>
          <a:spcPct val="0"/>
        </a:spcBef>
        <a:spcAft>
          <a:spcPct val="0"/>
        </a:spcAft>
        <a:defRPr sz="5000">
          <a:solidFill>
            <a:schemeClr val="tx2"/>
          </a:solidFill>
          <a:latin typeface="Calibri" pitchFamily="34" charset="0"/>
        </a:defRPr>
      </a:lvl2pPr>
      <a:lvl3pPr algn="l" rtl="0" eaLnBrk="1" fontAlgn="base" hangingPunct="1">
        <a:spcBef>
          <a:spcPct val="0"/>
        </a:spcBef>
        <a:spcAft>
          <a:spcPct val="0"/>
        </a:spcAft>
        <a:defRPr sz="5000">
          <a:solidFill>
            <a:schemeClr val="tx2"/>
          </a:solidFill>
          <a:latin typeface="Calibri" pitchFamily="34" charset="0"/>
        </a:defRPr>
      </a:lvl3pPr>
      <a:lvl4pPr algn="l" rtl="0" eaLnBrk="1" fontAlgn="base" hangingPunct="1">
        <a:spcBef>
          <a:spcPct val="0"/>
        </a:spcBef>
        <a:spcAft>
          <a:spcPct val="0"/>
        </a:spcAft>
        <a:defRPr sz="5000">
          <a:solidFill>
            <a:schemeClr val="tx2"/>
          </a:solidFill>
          <a:latin typeface="Calibri" pitchFamily="34" charset="0"/>
        </a:defRPr>
      </a:lvl4pPr>
      <a:lvl5pPr algn="l" rtl="0" eaLnBrk="1" fontAlgn="base" hangingPunct="1">
        <a:spcBef>
          <a:spcPct val="0"/>
        </a:spcBef>
        <a:spcAft>
          <a:spcPct val="0"/>
        </a:spcAft>
        <a:defRPr sz="5000">
          <a:solidFill>
            <a:schemeClr val="tx2"/>
          </a:solidFill>
          <a:latin typeface="Calibri" pitchFamily="34" charset="0"/>
        </a:defRPr>
      </a:lvl5pPr>
      <a:lvl6pPr marL="457200" algn="l" rtl="0" eaLnBrk="1" fontAlgn="base" hangingPunct="1">
        <a:spcBef>
          <a:spcPct val="0"/>
        </a:spcBef>
        <a:spcAft>
          <a:spcPct val="0"/>
        </a:spcAft>
        <a:defRPr sz="5000">
          <a:solidFill>
            <a:schemeClr val="tx2"/>
          </a:solidFill>
          <a:latin typeface="Calibri" pitchFamily="34" charset="0"/>
        </a:defRPr>
      </a:lvl6pPr>
      <a:lvl7pPr marL="914400" algn="l" rtl="0" eaLnBrk="1" fontAlgn="base" hangingPunct="1">
        <a:spcBef>
          <a:spcPct val="0"/>
        </a:spcBef>
        <a:spcAft>
          <a:spcPct val="0"/>
        </a:spcAft>
        <a:defRPr sz="5000">
          <a:solidFill>
            <a:schemeClr val="tx2"/>
          </a:solidFill>
          <a:latin typeface="Calibri" pitchFamily="34" charset="0"/>
        </a:defRPr>
      </a:lvl7pPr>
      <a:lvl8pPr marL="1371600" algn="l" rtl="0" eaLnBrk="1" fontAlgn="base" hangingPunct="1">
        <a:spcBef>
          <a:spcPct val="0"/>
        </a:spcBef>
        <a:spcAft>
          <a:spcPct val="0"/>
        </a:spcAft>
        <a:defRPr sz="5000">
          <a:solidFill>
            <a:schemeClr val="tx2"/>
          </a:solidFill>
          <a:latin typeface="Calibri" pitchFamily="34" charset="0"/>
        </a:defRPr>
      </a:lvl8pPr>
      <a:lvl9pPr marL="1828800" algn="l" rtl="0" eaLnBrk="1" fontAlgn="base" hangingPunct="1">
        <a:spcBef>
          <a:spcPct val="0"/>
        </a:spcBef>
        <a:spcAft>
          <a:spcPct val="0"/>
        </a:spcAft>
        <a:defRPr sz="5000">
          <a:solidFill>
            <a:schemeClr val="tx2"/>
          </a:solidFill>
          <a:latin typeface="Calibri" pitchFamily="34" charset="0"/>
        </a:defRPr>
      </a:lvl9pPr>
    </p:titleStyle>
    <p:bodyStyle>
      <a:lvl1pPr marL="273050" indent="-273050" algn="l" rtl="0" eaLnBrk="1" fontAlgn="base" hangingPunct="1">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1" fontAlgn="base" hangingPunct="1">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1" fontAlgn="base" hangingPunct="1">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1" fontAlgn="base" hangingPunct="1">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1" fontAlgn="base" hangingPunct="1">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findacode.com/code.php?set=ICD10CM&amp;c=R82.992" TargetMode="External"/><Relationship Id="rId2" Type="http://schemas.openxmlformats.org/officeDocument/2006/relationships/hyperlink" Target="https://www.findacode.com/code.php?set=ICD10CM&amp;c=R82.991" TargetMode="External"/><Relationship Id="rId1" Type="http://schemas.openxmlformats.org/officeDocument/2006/relationships/slideLayout" Target="../slideLayouts/slideLayout2.xml"/><Relationship Id="rId6" Type="http://schemas.openxmlformats.org/officeDocument/2006/relationships/hyperlink" Target="https://www.findacode.com/code.php?set=ICD10CM&amp;c=R82.998" TargetMode="External"/><Relationship Id="rId5" Type="http://schemas.openxmlformats.org/officeDocument/2006/relationships/hyperlink" Target="https://www.findacode.com/code.php?set=ICD10CM&amp;c=R82.994" TargetMode="External"/><Relationship Id="rId4" Type="http://schemas.openxmlformats.org/officeDocument/2006/relationships/hyperlink" Target="https://www.findacode.com/code.php?set=ICD10CM&amp;c=R82.993"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joy.hoskins/Local%20Settings/Temporary%20Internet%20Files/Local%20Settings/Stephanie.Schweighar/Local%20Settings/Temporary%20Internet%20Files/OLK27/Shawn/Health%20Department/Mis/KPHA%20&amp;%20KHDA/KHDA/School%20Committee/1997%20EM%20Guidelines.pdf" TargetMode="Externa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joy.hoskins/Local%20Settings/Temporary%20Internet%20Files/Local%20Settings/Stephanie.Schweighar/Local%20Settings/Temporary%20Internet%20Files/OLK27/Shawn/Health%20Department/Mis/KPHA%20&amp;%20KHDA/KHDA/School%20Committee/kar%20907.htm" TargetMode="Externa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mailto:Localhealth.helpdesk@ky.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AC97A29-D67C-4896-961A-BA138813640E}" type="slidenum">
              <a:rPr lang="en-US" sz="1400" smtClean="0"/>
              <a:pPr algn="r" eaLnBrk="1" hangingPunct="1">
                <a:defRPr/>
              </a:pPr>
              <a:t>1</a:t>
            </a:fld>
            <a:endParaRPr lang="en-US" sz="1400" dirty="0" smtClean="0"/>
          </a:p>
        </p:txBody>
      </p:sp>
      <p:sp>
        <p:nvSpPr>
          <p:cNvPr id="2051" name="Rectangle 2"/>
          <p:cNvSpPr>
            <a:spLocks noGrp="1" noChangeArrowheads="1"/>
          </p:cNvSpPr>
          <p:nvPr>
            <p:ph type="title" idx="4294967295"/>
          </p:nvPr>
        </p:nvSpPr>
        <p:spPr>
          <a:xfrm>
            <a:off x="838200" y="704850"/>
            <a:ext cx="8305800" cy="1143000"/>
          </a:xfrm>
        </p:spPr>
        <p:txBody>
          <a:bodyPr>
            <a:normAutofit fontScale="90000"/>
          </a:bodyPr>
          <a:lstStyle/>
          <a:p>
            <a:pPr eaLnBrk="1" fontAlgn="auto" hangingPunct="1">
              <a:spcAft>
                <a:spcPts val="0"/>
              </a:spcAft>
              <a:defRPr/>
            </a:pPr>
            <a:r>
              <a:rPr lang="en-US" sz="4000" dirty="0" smtClean="0"/>
              <a:t/>
            </a:r>
            <a:br>
              <a:rPr lang="en-US" sz="4000" dirty="0" smtClean="0"/>
            </a:br>
            <a:endParaRPr lang="en-US" sz="4000" dirty="0" smtClean="0"/>
          </a:p>
        </p:txBody>
      </p:sp>
      <p:sp>
        <p:nvSpPr>
          <p:cNvPr id="2" name="TextBox 1"/>
          <p:cNvSpPr txBox="1"/>
          <p:nvPr/>
        </p:nvSpPr>
        <p:spPr>
          <a:xfrm>
            <a:off x="1066800" y="1384300"/>
            <a:ext cx="7010400" cy="3662541"/>
          </a:xfrm>
          <a:prstGeom prst="rect">
            <a:avLst/>
          </a:prstGeom>
          <a:noFill/>
        </p:spPr>
        <p:txBody>
          <a:bodyPr>
            <a:spAutoFit/>
          </a:bodyPr>
          <a:lstStyle/>
          <a:p>
            <a:pPr algn="ctr">
              <a:defRPr/>
            </a:pPr>
            <a:r>
              <a:rPr lang="en-US" sz="3600" dirty="0" smtClean="0">
                <a:cs typeface="+mn-cs"/>
              </a:rPr>
              <a:t>Local </a:t>
            </a:r>
            <a:r>
              <a:rPr lang="en-US" sz="3600" dirty="0">
                <a:cs typeface="+mn-cs"/>
              </a:rPr>
              <a:t>Health Department </a:t>
            </a:r>
            <a:endParaRPr lang="en-US" sz="3600" dirty="0" smtClean="0">
              <a:cs typeface="+mn-cs"/>
            </a:endParaRPr>
          </a:p>
          <a:p>
            <a:pPr algn="ctr">
              <a:defRPr/>
            </a:pPr>
            <a:r>
              <a:rPr lang="en-US" sz="3600" dirty="0" smtClean="0">
                <a:cs typeface="+mn-cs"/>
              </a:rPr>
              <a:t>Coding Compliance Training/Updates</a:t>
            </a:r>
          </a:p>
          <a:p>
            <a:pPr algn="ctr">
              <a:defRPr/>
            </a:pPr>
            <a:r>
              <a:rPr lang="en-US" sz="3600" dirty="0" smtClean="0">
                <a:latin typeface="Times New Roman" pitchFamily="18" charset="0"/>
                <a:cs typeface="Times New Roman" pitchFamily="18" charset="0"/>
              </a:rPr>
              <a:t>October 2018</a:t>
            </a:r>
          </a:p>
          <a:p>
            <a:pPr algn="ctr">
              <a:defRPr/>
            </a:pPr>
            <a:endParaRPr lang="en-US" sz="3200" dirty="0">
              <a:latin typeface="Times New Roman" pitchFamily="18" charset="0"/>
              <a:cs typeface="Times New Roman" pitchFamily="18" charset="0"/>
            </a:endParaRPr>
          </a:p>
          <a:p>
            <a:pPr algn="ctr">
              <a:defRPr/>
            </a:pPr>
            <a:endParaRPr lang="en-US" dirty="0">
              <a:latin typeface="+mn-lt"/>
              <a:cs typeface="+mn-cs"/>
            </a:endParaRPr>
          </a:p>
          <a:p>
            <a:pPr algn="ctr">
              <a:defRPr/>
            </a:pPr>
            <a:r>
              <a:rPr lang="en-US" sz="1800" dirty="0">
                <a:latin typeface="+mn-lt"/>
                <a:cs typeface="+mn-cs"/>
              </a:rPr>
              <a:t>Presented by: Cynthia H. </a:t>
            </a:r>
            <a:r>
              <a:rPr lang="en-US" sz="1800" dirty="0" smtClean="0">
                <a:latin typeface="+mn-lt"/>
                <a:cs typeface="+mn-cs"/>
              </a:rPr>
              <a:t>Robinson, CPC</a:t>
            </a:r>
            <a:endParaRPr lang="en-US" sz="1800" dirty="0">
              <a:latin typeface="+mn-lt"/>
              <a:cs typeface="+mn-cs"/>
            </a:endParaRPr>
          </a:p>
          <a:p>
            <a:pPr algn="ctr">
              <a:defRPr/>
            </a:pPr>
            <a:r>
              <a:rPr lang="en-US" sz="1800" dirty="0" smtClean="0">
                <a:latin typeface="+mn-lt"/>
                <a:cs typeface="+mn-cs"/>
              </a:rPr>
              <a:t>Internal Policy Analyst </a:t>
            </a:r>
            <a:r>
              <a:rPr lang="en-US" sz="1800" dirty="0">
                <a:latin typeface="+mn-lt"/>
                <a:cs typeface="+mn-cs"/>
              </a:rPr>
              <a:t>III</a:t>
            </a:r>
          </a:p>
        </p:txBody>
      </p:sp>
      <p:pic>
        <p:nvPicPr>
          <p:cNvPr id="5125" name="Picture 6" descr="public health logo.jpg"/>
          <p:cNvPicPr>
            <a:picLocks noChangeAspect="1"/>
          </p:cNvPicPr>
          <p:nvPr/>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3771902" y="5568855"/>
            <a:ext cx="1221971" cy="64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1600200"/>
            <a:ext cx="8229600" cy="2438400"/>
          </a:xfrm>
        </p:spPr>
        <p:txBody>
          <a:bodyPr/>
          <a:lstStyle/>
          <a:p>
            <a:pPr eaLnBrk="1" hangingPunct="1"/>
            <a:r>
              <a:rPr lang="en-US" sz="2800" dirty="0" smtClean="0"/>
              <a:t>Other E/M Visits (Problem Visits)</a:t>
            </a:r>
          </a:p>
          <a:p>
            <a:pPr lvl="1" eaLnBrk="1" hangingPunct="1"/>
            <a:r>
              <a:rPr lang="en-US" dirty="0" smtClean="0"/>
              <a:t>Top right corner of PEF </a:t>
            </a:r>
          </a:p>
          <a:p>
            <a:pPr eaLnBrk="1" hangingPunct="1"/>
            <a:endParaRPr lang="en-US" dirty="0" smtClean="0"/>
          </a:p>
        </p:txBody>
      </p:sp>
      <p:sp>
        <p:nvSpPr>
          <p:cNvPr id="15363"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4E6F3FD-3C5A-4AF5-9647-E17528F71939}" type="slidenum">
              <a:rPr lang="en-US" sz="1400" smtClean="0"/>
              <a:pPr algn="r" eaLnBrk="1" hangingPunct="1">
                <a:defRPr/>
              </a:pPr>
              <a:t>10</a:t>
            </a:fld>
            <a:endParaRPr lang="en-US" sz="1400" dirty="0" smtClean="0"/>
          </a:p>
        </p:txBody>
      </p:sp>
      <p:sp>
        <p:nvSpPr>
          <p:cNvPr id="15364" name="Rectangle 5"/>
          <p:cNvSpPr>
            <a:spLocks noChangeArrowheads="1"/>
          </p:cNvSpPr>
          <p:nvPr/>
        </p:nvSpPr>
        <p:spPr bwMode="auto">
          <a:xfrm>
            <a:off x="457200" y="1600200"/>
            <a:ext cx="6477000" cy="533400"/>
          </a:xfrm>
          <a:prstGeom prst="rect">
            <a:avLst/>
          </a:prstGeom>
          <a:solidFill>
            <a:srgbClr val="FF00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p:sp>
        <p:nvSpPr>
          <p:cNvPr id="15368" name="Rectangle 9"/>
          <p:cNvSpPr>
            <a:spLocks noChangeArrowheads="1"/>
          </p:cNvSpPr>
          <p:nvPr/>
        </p:nvSpPr>
        <p:spPr bwMode="auto">
          <a:xfrm>
            <a:off x="4343401" y="3056430"/>
            <a:ext cx="2705100" cy="609600"/>
          </a:xfrm>
          <a:prstGeom prst="rect">
            <a:avLst/>
          </a:prstGeom>
          <a:solidFill>
            <a:srgbClr val="FF0000">
              <a:alpha val="2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p:sp>
        <p:nvSpPr>
          <p:cNvPr id="15370"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u="sng" dirty="0">
                <a:solidFill>
                  <a:schemeClr val="tx2"/>
                </a:solidFill>
              </a:rPr>
              <a:t>Coding on the PEF</a:t>
            </a:r>
          </a:p>
        </p:txBody>
      </p:sp>
      <p:graphicFrame>
        <p:nvGraphicFramePr>
          <p:cNvPr id="8" name="Object 7"/>
          <p:cNvGraphicFramePr>
            <a:graphicFrameLocks noChangeAspect="1"/>
          </p:cNvGraphicFramePr>
          <p:nvPr>
            <p:extLst>
              <p:ext uri="{D42A27DB-BD31-4B8C-83A1-F6EECF244321}">
                <p14:modId xmlns:p14="http://schemas.microsoft.com/office/powerpoint/2010/main" val="2104895626"/>
              </p:ext>
            </p:extLst>
          </p:nvPr>
        </p:nvGraphicFramePr>
        <p:xfrm>
          <a:off x="2095500" y="2641709"/>
          <a:ext cx="4953000" cy="4064000"/>
        </p:xfrm>
        <a:graphic>
          <a:graphicData uri="http://schemas.openxmlformats.org/presentationml/2006/ole">
            <mc:AlternateContent xmlns:mc="http://schemas.openxmlformats.org/markup-compatibility/2006">
              <mc:Choice xmlns:v="urn:schemas-microsoft-com:vml" Requires="v">
                <p:oleObj spid="_x0000_s3081" name="Worksheet" r:id="rId3" imgW="13230270" imgH="18811785" progId="Excel.Sheet.12">
                  <p:embed/>
                </p:oleObj>
              </mc:Choice>
              <mc:Fallback>
                <p:oleObj name="Worksheet" r:id="rId3" imgW="13230270" imgH="18811785" progId="Excel.Sheet.12">
                  <p:embed/>
                  <p:pic>
                    <p:nvPicPr>
                      <p:cNvPr id="5" name="Object 4"/>
                      <p:cNvPicPr/>
                      <p:nvPr/>
                    </p:nvPicPr>
                    <p:blipFill>
                      <a:blip r:embed="rId4"/>
                      <a:stretch>
                        <a:fillRect/>
                      </a:stretch>
                    </p:blipFill>
                    <p:spPr>
                      <a:xfrm>
                        <a:off x="2095500" y="2641709"/>
                        <a:ext cx="4953000" cy="4064000"/>
                      </a:xfrm>
                      <a:prstGeom prst="rect">
                        <a:avLst/>
                      </a:prstGeom>
                    </p:spPr>
                  </p:pic>
                </p:oleObj>
              </mc:Fallback>
            </mc:AlternateContent>
          </a:graphicData>
        </a:graphic>
      </p:graphicFrame>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9DA0FB4E-3928-4B53-81F7-912F82489F44}" type="slidenum">
              <a:rPr lang="en-US" sz="1400" smtClean="0"/>
              <a:pPr algn="r" eaLnBrk="1" hangingPunct="1">
                <a:defRPr/>
              </a:pPr>
              <a:t>11</a:t>
            </a:fld>
            <a:endParaRPr lang="en-US" sz="1400" dirty="0" smtClean="0"/>
          </a:p>
        </p:txBody>
      </p:sp>
      <p:sp>
        <p:nvSpPr>
          <p:cNvPr id="16387" name="Rectangle 3"/>
          <p:cNvSpPr>
            <a:spLocks noGrp="1" noChangeArrowheads="1"/>
          </p:cNvSpPr>
          <p:nvPr>
            <p:ph type="body" idx="4294967295"/>
          </p:nvPr>
        </p:nvSpPr>
        <p:spPr>
          <a:xfrm>
            <a:off x="698500" y="1600200"/>
            <a:ext cx="8001000" cy="4114800"/>
          </a:xfrm>
        </p:spPr>
        <p:txBody>
          <a:bodyPr/>
          <a:lstStyle/>
          <a:p>
            <a:pPr eaLnBrk="1" hangingPunct="1"/>
            <a:r>
              <a:rPr lang="en-US" dirty="0" smtClean="0"/>
              <a:t>REMEMBER: </a:t>
            </a:r>
          </a:p>
          <a:p>
            <a:pPr lvl="1" eaLnBrk="1" hangingPunct="1"/>
            <a:r>
              <a:rPr lang="en-US" sz="4400" dirty="0" smtClean="0"/>
              <a:t>992 codes - for use by physicians and mid level providers only</a:t>
            </a:r>
          </a:p>
          <a:p>
            <a:pPr lvl="1" eaLnBrk="1" hangingPunct="1"/>
            <a:r>
              <a:rPr lang="en-US" sz="4000" strike="sngStrike" dirty="0" smtClean="0"/>
              <a:t>W92 codes - for use by nurses (RN’s) </a:t>
            </a:r>
            <a:r>
              <a:rPr lang="en-US" sz="4000" dirty="0" smtClean="0"/>
              <a:t>Effective 7/1/18 W Codes will no longer be in use.</a:t>
            </a:r>
            <a:endParaRPr lang="en-US" sz="3200" dirty="0" smtClean="0"/>
          </a:p>
        </p:txBody>
      </p:sp>
      <p:sp>
        <p:nvSpPr>
          <p:cNvPr id="16389" name="Rectangle 2"/>
          <p:cNvSpPr>
            <a:spLocks noChangeArrowheads="1"/>
          </p:cNvSpPr>
          <p:nvPr/>
        </p:nvSpPr>
        <p:spPr bwMode="auto">
          <a:xfrm>
            <a:off x="4572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u="sng" dirty="0">
                <a:solidFill>
                  <a:schemeClr val="tx2"/>
                </a:solidFill>
                <a:latin typeface="+mj-lt"/>
              </a:rPr>
              <a:t>Coding on the PEF – Provider Level</a:t>
            </a:r>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CD5DB41-3F29-4749-B6D1-6870C34192BC}" type="slidenum">
              <a:rPr lang="en-US" sz="1400" smtClean="0"/>
              <a:pPr algn="r" eaLnBrk="1" hangingPunct="1">
                <a:defRPr/>
              </a:pPr>
              <a:t>12</a:t>
            </a:fld>
            <a:endParaRPr lang="en-US" sz="1400" dirty="0" smtClean="0"/>
          </a:p>
        </p:txBody>
      </p:sp>
      <p:sp>
        <p:nvSpPr>
          <p:cNvPr id="17411" name="Rectangle 2"/>
          <p:cNvSpPr>
            <a:spLocks noGrp="1" noChangeArrowheads="1"/>
          </p:cNvSpPr>
          <p:nvPr>
            <p:ph type="title" idx="4294967295"/>
          </p:nvPr>
        </p:nvSpPr>
        <p:spPr>
          <a:xfrm>
            <a:off x="609600" y="304800"/>
            <a:ext cx="8229600" cy="1066800"/>
          </a:xfrm>
        </p:spPr>
        <p:txBody>
          <a:bodyPr/>
          <a:lstStyle/>
          <a:p>
            <a:pPr eaLnBrk="1" hangingPunct="1"/>
            <a:r>
              <a:rPr lang="en-US" u="sng" dirty="0" smtClean="0"/>
              <a:t>Coding on the PEF- CPT codes</a:t>
            </a:r>
          </a:p>
        </p:txBody>
      </p:sp>
      <p:sp>
        <p:nvSpPr>
          <p:cNvPr id="17412" name="Rectangle 3"/>
          <p:cNvSpPr>
            <a:spLocks noGrp="1" noChangeArrowheads="1"/>
          </p:cNvSpPr>
          <p:nvPr>
            <p:ph type="body" idx="4294967295"/>
          </p:nvPr>
        </p:nvSpPr>
        <p:spPr>
          <a:xfrm>
            <a:off x="914400" y="1371600"/>
            <a:ext cx="8229600" cy="5257800"/>
          </a:xfrm>
        </p:spPr>
        <p:txBody>
          <a:bodyPr/>
          <a:lstStyle/>
          <a:p>
            <a:pPr eaLnBrk="1" hangingPunct="1">
              <a:defRPr/>
            </a:pPr>
            <a:r>
              <a:rPr lang="en-US" dirty="0" smtClean="0"/>
              <a:t>CPT codes for lab tests, etc. that are done as part of the visit must be....</a:t>
            </a:r>
          </a:p>
          <a:p>
            <a:pPr lvl="1" eaLnBrk="1" hangingPunct="1">
              <a:defRPr/>
            </a:pPr>
            <a:r>
              <a:rPr lang="en-US" dirty="0" smtClean="0"/>
              <a:t>Checked in the appropriate</a:t>
            </a:r>
          </a:p>
          <a:p>
            <a:pPr marL="393700" lvl="1" indent="0" eaLnBrk="1" hangingPunct="1">
              <a:buFont typeface="Wingdings 2" pitchFamily="18" charset="2"/>
              <a:buNone/>
              <a:defRPr/>
            </a:pPr>
            <a:r>
              <a:rPr lang="en-US" dirty="0" smtClean="0"/>
              <a:t>box on the PEF</a:t>
            </a:r>
          </a:p>
          <a:p>
            <a:pPr lvl="1" eaLnBrk="1" hangingPunct="1">
              <a:defRPr/>
            </a:pPr>
            <a:endParaRPr lang="en-US" dirty="0" smtClean="0"/>
          </a:p>
          <a:p>
            <a:pPr lvl="1" eaLnBrk="1" hangingPunct="1">
              <a:buFontTx/>
              <a:buNone/>
              <a:defRPr/>
            </a:pPr>
            <a:endParaRPr lang="en-US" dirty="0" smtClean="0"/>
          </a:p>
          <a:p>
            <a:pPr lvl="1" eaLnBrk="1" hangingPunct="1">
              <a:defRPr/>
            </a:pPr>
            <a:endParaRPr lang="en-US" dirty="0" smtClean="0"/>
          </a:p>
          <a:p>
            <a:pPr lvl="1" eaLnBrk="1" hangingPunct="1">
              <a:defRPr/>
            </a:pPr>
            <a:r>
              <a:rPr lang="en-US" dirty="0" smtClean="0"/>
              <a:t>OR, if the service is not listed on the PEF it should be written in the area provided on the back of the PEF</a:t>
            </a:r>
          </a:p>
        </p:txBody>
      </p:sp>
      <p:pic>
        <p:nvPicPr>
          <p:cNvPr id="17413" name="Picture 5"/>
          <p:cNvPicPr>
            <a:picLocks noChangeAspect="1" noChangeArrowheads="1"/>
          </p:cNvPicPr>
          <p:nvPr/>
        </p:nvPicPr>
        <p:blipFill>
          <a:blip r:embed="rId2">
            <a:extLst>
              <a:ext uri="{28A0092B-C50C-407E-A947-70E740481C1C}">
                <a14:useLocalDpi xmlns:a14="http://schemas.microsoft.com/office/drawing/2010/main" val="0"/>
              </a:ext>
            </a:extLst>
          </a:blip>
          <a:srcRect t="35278" r="20000" b="55618"/>
          <a:stretch>
            <a:fillRect/>
          </a:stretch>
        </p:blipFill>
        <p:spPr bwMode="auto">
          <a:xfrm>
            <a:off x="1498600" y="5448300"/>
            <a:ext cx="4343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5"/>
          <p:cNvPicPr>
            <a:picLocks noChangeAspect="1" noChangeArrowheads="1"/>
          </p:cNvPicPr>
          <p:nvPr/>
        </p:nvPicPr>
        <p:blipFill>
          <a:blip r:embed="rId3">
            <a:extLst>
              <a:ext uri="{28A0092B-C50C-407E-A947-70E740481C1C}">
                <a14:useLocalDpi xmlns:a14="http://schemas.microsoft.com/office/drawing/2010/main" val="0"/>
              </a:ext>
            </a:extLst>
          </a:blip>
          <a:srcRect t="31111" r="50793" b="37778"/>
          <a:stretch>
            <a:fillRect/>
          </a:stretch>
        </p:blipFill>
        <p:spPr bwMode="auto">
          <a:xfrm>
            <a:off x="5486400" y="1905000"/>
            <a:ext cx="2819400" cy="248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457200"/>
            <a:ext cx="8229600" cy="1143000"/>
          </a:xfrm>
        </p:spPr>
        <p:txBody>
          <a:bodyPr/>
          <a:lstStyle/>
          <a:p>
            <a:pPr eaLnBrk="1" hangingPunct="1"/>
            <a:r>
              <a:rPr lang="en-US" u="sng" dirty="0" smtClean="0"/>
              <a:t>Coding on the PEF - ICD codes</a:t>
            </a:r>
          </a:p>
        </p:txBody>
      </p:sp>
      <p:sp>
        <p:nvSpPr>
          <p:cNvPr id="18435" name="Rectangle 3"/>
          <p:cNvSpPr>
            <a:spLocks noGrp="1" noChangeArrowheads="1"/>
          </p:cNvSpPr>
          <p:nvPr>
            <p:ph idx="1"/>
          </p:nvPr>
        </p:nvSpPr>
        <p:spPr>
          <a:xfrm>
            <a:off x="441325" y="1600200"/>
            <a:ext cx="8382000" cy="5334000"/>
          </a:xfrm>
        </p:spPr>
        <p:txBody>
          <a:bodyPr/>
          <a:lstStyle/>
          <a:p>
            <a:pPr eaLnBrk="1" hangingPunct="1"/>
            <a:r>
              <a:rPr lang="en-US" sz="3600" dirty="0" smtClean="0"/>
              <a:t>ICD/Dx codes need to be written on the PEF in the section that corresponds with the service that was provided.</a:t>
            </a:r>
          </a:p>
          <a:p>
            <a:pPr eaLnBrk="1" hangingPunct="1"/>
            <a:r>
              <a:rPr lang="en-US" sz="3600" dirty="0" smtClean="0"/>
              <a:t>ICD/Dx codes will reflect </a:t>
            </a:r>
            <a:r>
              <a:rPr lang="en-US" sz="3600" u="sng" dirty="0" smtClean="0"/>
              <a:t>why</a:t>
            </a:r>
            <a:r>
              <a:rPr lang="en-US" sz="3600" dirty="0" smtClean="0"/>
              <a:t> the patient presented. They are assigned based on the presenting problem(s) of the patient. </a:t>
            </a:r>
          </a:p>
          <a:p>
            <a:pPr marL="0" indent="0" eaLnBrk="1" hangingPunct="1">
              <a:buNone/>
            </a:pPr>
            <a:endParaRPr lang="en-US" sz="3200" dirty="0" smtClean="0"/>
          </a:p>
        </p:txBody>
      </p:sp>
      <p:sp>
        <p:nvSpPr>
          <p:cNvPr id="1843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4FC0124B-F9DB-4A62-B3FC-2BA4DE925C6E}" type="slidenum">
              <a:rPr lang="en-US" sz="1400" smtClean="0"/>
              <a:pPr algn="r" eaLnBrk="1" hangingPunct="1">
                <a:defRPr/>
              </a:pPr>
              <a:t>13</a:t>
            </a:fld>
            <a:endParaRPr lang="en-US" sz="1400" dirty="0" smtClean="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81000" y="381000"/>
            <a:ext cx="8229600" cy="868363"/>
          </a:xfrm>
        </p:spPr>
        <p:txBody>
          <a:bodyPr/>
          <a:lstStyle/>
          <a:p>
            <a:pPr eaLnBrk="1" hangingPunct="1"/>
            <a:r>
              <a:rPr lang="en-US" u="sng" dirty="0" smtClean="0"/>
              <a:t>Coding on the PEF - ICD codes</a:t>
            </a:r>
          </a:p>
        </p:txBody>
      </p:sp>
      <p:sp>
        <p:nvSpPr>
          <p:cNvPr id="19459" name="Rectangle 2"/>
          <p:cNvSpPr>
            <a:spLocks noGrp="1" noChangeArrowheads="1"/>
          </p:cNvSpPr>
          <p:nvPr>
            <p:ph idx="1"/>
          </p:nvPr>
        </p:nvSpPr>
        <p:spPr>
          <a:xfrm>
            <a:off x="304800" y="1219200"/>
            <a:ext cx="8534400" cy="2667000"/>
          </a:xfrm>
        </p:spPr>
        <p:txBody>
          <a:bodyPr/>
          <a:lstStyle/>
          <a:p>
            <a:pPr eaLnBrk="1" hangingPunct="1">
              <a:lnSpc>
                <a:spcPct val="80000"/>
              </a:lnSpc>
            </a:pPr>
            <a:r>
              <a:rPr lang="en-US" sz="2800" dirty="0" smtClean="0"/>
              <a:t>For the primary (P) ICD/Dx **PLEASE CIRCLE** </a:t>
            </a:r>
          </a:p>
          <a:p>
            <a:pPr eaLnBrk="1" hangingPunct="1">
              <a:lnSpc>
                <a:spcPct val="80000"/>
              </a:lnSpc>
            </a:pPr>
            <a:r>
              <a:rPr lang="en-US" sz="2800" dirty="0" smtClean="0"/>
              <a:t>Then add any additional ICD/Dx codes under the primary ICD/Dx </a:t>
            </a:r>
          </a:p>
          <a:p>
            <a:pPr eaLnBrk="1" hangingPunct="1">
              <a:lnSpc>
                <a:spcPct val="80000"/>
              </a:lnSpc>
            </a:pPr>
            <a:r>
              <a:rPr lang="en-US" sz="2800" dirty="0" smtClean="0"/>
              <a:t>For example...a 4 y/o established patient, receives preventive exam by a nurse </a:t>
            </a:r>
            <a:r>
              <a:rPr lang="en-US" sz="2800" dirty="0"/>
              <a:t>(</a:t>
            </a:r>
            <a:r>
              <a:rPr lang="en-US" sz="2800" dirty="0" smtClean="0"/>
              <a:t>Z00.129) and also receives vaccines (Z23.).</a:t>
            </a:r>
          </a:p>
          <a:p>
            <a:pPr eaLnBrk="1" hangingPunct="1">
              <a:lnSpc>
                <a:spcPct val="80000"/>
              </a:lnSpc>
            </a:pPr>
            <a:r>
              <a:rPr lang="en-US" sz="2800" dirty="0" smtClean="0"/>
              <a:t>This would be coded on the preventive side of the PEF</a:t>
            </a:r>
          </a:p>
        </p:txBody>
      </p:sp>
      <p:sp>
        <p:nvSpPr>
          <p:cNvPr id="1946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D9A61789-DC96-49E4-B8DC-ACBA980B323B}" type="slidenum">
              <a:rPr lang="en-US" sz="1400" smtClean="0"/>
              <a:pPr algn="r" eaLnBrk="1" hangingPunct="1">
                <a:defRPr/>
              </a:pPr>
              <a:t>14</a:t>
            </a:fld>
            <a:endParaRPr lang="en-US" sz="1400" dirty="0" smtClean="0"/>
          </a:p>
        </p:txBody>
      </p:sp>
      <p:sp>
        <p:nvSpPr>
          <p:cNvPr id="19462" name="Rectangle 6"/>
          <p:cNvSpPr>
            <a:spLocks noChangeArrowheads="1"/>
          </p:cNvSpPr>
          <p:nvPr/>
        </p:nvSpPr>
        <p:spPr bwMode="auto">
          <a:xfrm>
            <a:off x="5330904" y="5145110"/>
            <a:ext cx="1133396" cy="1162392"/>
          </a:xfrm>
          <a:prstGeom prst="rect">
            <a:avLst/>
          </a:prstGeom>
          <a:solidFill>
            <a:srgbClr val="FFD54F">
              <a:alpha val="30196"/>
            </a:srgbClr>
          </a:solidFill>
          <a:ln>
            <a:noFill/>
          </a:ln>
          <a:extLst/>
        </p:spPr>
        <p:txBody>
          <a:bodyPr wrap="none" anchor="ctr"/>
          <a:lstStyle/>
          <a:p>
            <a:pPr algn="ctr"/>
            <a:endParaRPr lang="en-US" dirty="0"/>
          </a:p>
        </p:txBody>
      </p:sp>
      <p:sp>
        <p:nvSpPr>
          <p:cNvPr id="19463" name="Text Box 7"/>
          <p:cNvSpPr txBox="1">
            <a:spLocks noChangeArrowheads="1"/>
          </p:cNvSpPr>
          <p:nvPr/>
        </p:nvSpPr>
        <p:spPr bwMode="auto">
          <a:xfrm>
            <a:off x="3200400" y="5410200"/>
            <a:ext cx="2809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endParaRPr lang="en-US" sz="1200" b="1" dirty="0">
              <a:solidFill>
                <a:srgbClr val="FF0000"/>
              </a:solidFill>
              <a:latin typeface="Times New Roman" pitchFamily="18" charset="0"/>
            </a:endParaRPr>
          </a:p>
        </p:txBody>
      </p:sp>
      <p:sp>
        <p:nvSpPr>
          <p:cNvPr id="19464" name="Text Box 8"/>
          <p:cNvSpPr txBox="1">
            <a:spLocks noChangeArrowheads="1"/>
          </p:cNvSpPr>
          <p:nvPr/>
        </p:nvSpPr>
        <p:spPr bwMode="auto">
          <a:xfrm>
            <a:off x="5587384" y="5818981"/>
            <a:ext cx="59503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600" dirty="0" smtClean="0">
                <a:solidFill>
                  <a:srgbClr val="FF0000"/>
                </a:solidFill>
              </a:rPr>
              <a:t>Z23.</a:t>
            </a:r>
            <a:endParaRPr lang="en-US" sz="1600" dirty="0">
              <a:solidFill>
                <a:srgbClr val="FF0000"/>
              </a:solidFill>
            </a:endParaRPr>
          </a:p>
        </p:txBody>
      </p:sp>
      <p:sp>
        <p:nvSpPr>
          <p:cNvPr id="19465" name="Text Box 9"/>
          <p:cNvSpPr txBox="1">
            <a:spLocks noChangeArrowheads="1"/>
          </p:cNvSpPr>
          <p:nvPr/>
        </p:nvSpPr>
        <p:spPr bwMode="auto">
          <a:xfrm>
            <a:off x="5330904" y="5077580"/>
            <a:ext cx="1107996" cy="338554"/>
          </a:xfrm>
          <a:prstGeom prst="rect">
            <a:avLst/>
          </a:prstGeom>
          <a:ln/>
          <a:extLst/>
        </p:spPr>
        <p:style>
          <a:lnRef idx="2">
            <a:schemeClr val="accent1"/>
          </a:lnRef>
          <a:fillRef idx="1">
            <a:schemeClr val="lt1"/>
          </a:fillRef>
          <a:effectRef idx="0">
            <a:schemeClr val="accent1"/>
          </a:effectRef>
          <a:fontRef idx="minor">
            <a:schemeClr val="dk1"/>
          </a:fontRef>
        </p:style>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600" dirty="0" smtClean="0">
                <a:solidFill>
                  <a:srgbClr val="FF0000"/>
                </a:solidFill>
              </a:rPr>
              <a:t>Z00.129	</a:t>
            </a:r>
            <a:endParaRPr lang="en-US" sz="1600" dirty="0">
              <a:solidFill>
                <a:srgbClr val="FF0000"/>
              </a:solidFill>
            </a:endParaRPr>
          </a:p>
        </p:txBody>
      </p:sp>
      <p:pic>
        <p:nvPicPr>
          <p:cNvPr id="19467"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0686" y="4302020"/>
            <a:ext cx="1439863"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8" name="Line 13"/>
          <p:cNvSpPr>
            <a:spLocks noChangeShapeType="1"/>
          </p:cNvSpPr>
          <p:nvPr/>
        </p:nvSpPr>
        <p:spPr bwMode="auto">
          <a:xfrm flipH="1">
            <a:off x="6214765" y="4674733"/>
            <a:ext cx="871835" cy="665326"/>
          </a:xfrm>
          <a:prstGeom prst="line">
            <a:avLst/>
          </a:prstGeom>
          <a:noFill/>
          <a:ln w="28575">
            <a:solidFill>
              <a:schemeClr val="tx1"/>
            </a:solidFill>
            <a:round/>
            <a:headEnd/>
            <a:tailEnd type="triangle" w="lg"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19469" name="Rectangle 14"/>
          <p:cNvSpPr>
            <a:spLocks noChangeArrowheads="1"/>
          </p:cNvSpPr>
          <p:nvPr/>
        </p:nvSpPr>
        <p:spPr bwMode="auto">
          <a:xfrm>
            <a:off x="6840686" y="4562091"/>
            <a:ext cx="685800" cy="457200"/>
          </a:xfrm>
          <a:prstGeom prst="rect">
            <a:avLst/>
          </a:prstGeom>
          <a:solidFill>
            <a:srgbClr val="FFCC00">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mc:AlternateContent xmlns:mc="http://schemas.openxmlformats.org/markup-compatibility/2006" xmlns:a14="http://schemas.microsoft.com/office/drawing/2010/main">
        <mc:Choice Requires="a14">
          <p:sp>
            <p:nvSpPr>
              <p:cNvPr id="17" name="TextBox 1"/>
              <p:cNvSpPr txBox="1"/>
              <p:nvPr/>
            </p:nvSpPr>
            <p:spPr>
              <a:xfrm>
                <a:off x="1435428" y="4699793"/>
                <a:ext cx="247650" cy="28098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17" name="TextBox 1"/>
              <p:cNvSpPr txBox="1">
                <a:spLocks noRot="1" noChangeAspect="1" noMove="1" noResize="1" noEditPoints="1" noAdjustHandles="1" noChangeArrowheads="1" noChangeShapeType="1" noTextEdit="1"/>
              </p:cNvSpPr>
              <p:nvPr/>
            </p:nvSpPr>
            <p:spPr>
              <a:xfrm>
                <a:off x="1435428" y="4699793"/>
                <a:ext cx="247650" cy="280988"/>
              </a:xfrm>
              <a:prstGeom prst="rect">
                <a:avLst/>
              </a:prstGeom>
              <a:blipFill>
                <a:blip r:embed="rId3"/>
                <a:stretch>
                  <a:fillRect r="-2439"/>
                </a:stretch>
              </a:blipFill>
            </p:spPr>
            <p:txBody>
              <a:bodyPr/>
              <a:lstStyle/>
              <a:p>
                <a:r>
                  <a:rPr lang="en-US">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2655504551"/>
              </p:ext>
            </p:extLst>
          </p:nvPr>
        </p:nvGraphicFramePr>
        <p:xfrm>
          <a:off x="1424918" y="3789368"/>
          <a:ext cx="4935321" cy="2459845"/>
        </p:xfrm>
        <a:graphic>
          <a:graphicData uri="http://schemas.openxmlformats.org/drawingml/2006/table">
            <a:tbl>
              <a:tblPr/>
              <a:tblGrid>
                <a:gridCol w="245168">
                  <a:extLst>
                    <a:ext uri="{9D8B030D-6E8A-4147-A177-3AD203B41FA5}">
                      <a16:colId xmlns:a16="http://schemas.microsoft.com/office/drawing/2014/main" val="2395666526"/>
                    </a:ext>
                  </a:extLst>
                </a:gridCol>
                <a:gridCol w="487670">
                  <a:extLst>
                    <a:ext uri="{9D8B030D-6E8A-4147-A177-3AD203B41FA5}">
                      <a16:colId xmlns:a16="http://schemas.microsoft.com/office/drawing/2014/main" val="3943861158"/>
                    </a:ext>
                  </a:extLst>
                </a:gridCol>
                <a:gridCol w="239837">
                  <a:extLst>
                    <a:ext uri="{9D8B030D-6E8A-4147-A177-3AD203B41FA5}">
                      <a16:colId xmlns:a16="http://schemas.microsoft.com/office/drawing/2014/main" val="3503536149"/>
                    </a:ext>
                  </a:extLst>
                </a:gridCol>
                <a:gridCol w="1047290">
                  <a:extLst>
                    <a:ext uri="{9D8B030D-6E8A-4147-A177-3AD203B41FA5}">
                      <a16:colId xmlns:a16="http://schemas.microsoft.com/office/drawing/2014/main" val="567128921"/>
                    </a:ext>
                  </a:extLst>
                </a:gridCol>
                <a:gridCol w="245168">
                  <a:extLst>
                    <a:ext uri="{9D8B030D-6E8A-4147-A177-3AD203B41FA5}">
                      <a16:colId xmlns:a16="http://schemas.microsoft.com/office/drawing/2014/main" val="3665439238"/>
                    </a:ext>
                  </a:extLst>
                </a:gridCol>
                <a:gridCol w="479675">
                  <a:extLst>
                    <a:ext uri="{9D8B030D-6E8A-4147-A177-3AD203B41FA5}">
                      <a16:colId xmlns:a16="http://schemas.microsoft.com/office/drawing/2014/main" val="1292599542"/>
                    </a:ext>
                  </a:extLst>
                </a:gridCol>
                <a:gridCol w="247831">
                  <a:extLst>
                    <a:ext uri="{9D8B030D-6E8A-4147-A177-3AD203B41FA5}">
                      <a16:colId xmlns:a16="http://schemas.microsoft.com/office/drawing/2014/main" val="676053396"/>
                    </a:ext>
                  </a:extLst>
                </a:gridCol>
                <a:gridCol w="863414">
                  <a:extLst>
                    <a:ext uri="{9D8B030D-6E8A-4147-A177-3AD203B41FA5}">
                      <a16:colId xmlns:a16="http://schemas.microsoft.com/office/drawing/2014/main" val="3283881712"/>
                    </a:ext>
                  </a:extLst>
                </a:gridCol>
                <a:gridCol w="1079268">
                  <a:extLst>
                    <a:ext uri="{9D8B030D-6E8A-4147-A177-3AD203B41FA5}">
                      <a16:colId xmlns:a16="http://schemas.microsoft.com/office/drawing/2014/main" val="756269855"/>
                    </a:ext>
                  </a:extLst>
                </a:gridCol>
              </a:tblGrid>
              <a:tr h="0">
                <a:tc gridSpan="9">
                  <a:txBody>
                    <a:bodyPr/>
                    <a:lstStyle/>
                    <a:p>
                      <a:pPr algn="ctr" fontAlgn="ctr"/>
                      <a:r>
                        <a:rPr lang="en-US" sz="1400" b="1" i="0" u="none" strike="noStrike" dirty="0">
                          <a:solidFill>
                            <a:srgbClr val="000000"/>
                          </a:solidFill>
                          <a:effectLst/>
                          <a:latin typeface="Calibri" panose="020F0502020204030204" pitchFamily="34" charset="0"/>
                        </a:rPr>
                        <a:t>PREVENTIVE HEALTH CHECK E/M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01692425"/>
                  </a:ext>
                </a:extLst>
              </a:tr>
              <a:tr h="147277">
                <a:tc gridSpan="8">
                  <a:txBody>
                    <a:bodyPr/>
                    <a:lstStyle/>
                    <a:p>
                      <a:pPr algn="l" fontAlgn="ctr"/>
                      <a:r>
                        <a:rPr lang="en-US" sz="1100" b="1" i="0" u="none" strike="noStrike" dirty="0">
                          <a:solidFill>
                            <a:srgbClr val="000000"/>
                          </a:solidFill>
                          <a:effectLst/>
                          <a:latin typeface="Calibri" panose="020F0502020204030204" pitchFamily="34" charset="0"/>
                        </a:rPr>
                        <a:t>PHYSICIAN / MID-LEVEL/NURSE</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62626"/>
                    </a:solidFill>
                  </a:tcPr>
                </a:tc>
                <a:extLst>
                  <a:ext uri="{0D108BD9-81ED-4DB2-BD59-A6C34878D82A}">
                    <a16:rowId xmlns:a16="http://schemas.microsoft.com/office/drawing/2014/main" val="1307665294"/>
                  </a:ext>
                </a:extLst>
              </a:tr>
              <a:tr h="140582">
                <a:tc rowSpan="2">
                  <a:txBody>
                    <a:bodyPr/>
                    <a:lstStyle/>
                    <a:p>
                      <a:pPr algn="l" fontAlgn="b"/>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200" b="1" i="0" u="none" strike="noStrike">
                          <a:solidFill>
                            <a:srgbClr val="000000"/>
                          </a:solidFill>
                          <a:effectLst/>
                          <a:latin typeface="Calibri" panose="020F0502020204030204" pitchFamily="34" charset="0"/>
                        </a:rPr>
                        <a:t>CPT NEW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rowSpan="2">
                  <a:txBody>
                    <a:bodyPr/>
                    <a:lstStyle/>
                    <a:p>
                      <a:pPr algn="l" fontAlgn="b"/>
                      <a:r>
                        <a:rPr lang="en-US" sz="11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3">
                  <a:txBody>
                    <a:bodyPr/>
                    <a:lstStyle/>
                    <a:p>
                      <a:pPr algn="ctr" fontAlgn="ctr"/>
                      <a:r>
                        <a:rPr lang="en-US" sz="1100" b="1" i="0" u="none" strike="noStrike" dirty="0">
                          <a:solidFill>
                            <a:srgbClr val="000000"/>
                          </a:solidFill>
                          <a:effectLst/>
                          <a:latin typeface="Calibri" panose="020F0502020204030204" pitchFamily="34" charset="0"/>
                        </a:rPr>
                        <a:t>CPT ESTABLISHED VISIT TYPE</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hMerge="1">
                  <a:txBody>
                    <a:bodyPr/>
                    <a:lstStyle/>
                    <a:p>
                      <a:endParaRPr lang="en-US"/>
                    </a:p>
                  </a:txBody>
                  <a:tcPr/>
                </a:tc>
                <a:tc rowSpan="2" h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PROVIDER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225028902"/>
                  </a:ext>
                </a:extLst>
              </a:tr>
              <a:tr h="153971">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vMerge="1">
                  <a:txBody>
                    <a:bodyPr/>
                    <a:lstStyle/>
                    <a:p>
                      <a:endParaRPr lang="en-US"/>
                    </a:p>
                  </a:txBody>
                  <a:tcPr/>
                </a:tc>
                <a:tc gridSpan="3"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50" b="1" i="0" u="none" strike="noStrike">
                          <a:solidFill>
                            <a:srgbClr val="000000"/>
                          </a:solidFill>
                          <a:effectLst/>
                          <a:latin typeface="Calibri" panose="020F0502020204030204" pitchFamily="34" charset="0"/>
                        </a:rPr>
                        <a:t>NUMBER: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9282414"/>
                  </a:ext>
                </a:extLst>
              </a:tr>
              <a:tr h="187443">
                <a:tc>
                  <a:txBody>
                    <a:bodyPr/>
                    <a:lstStyle/>
                    <a:p>
                      <a:pPr algn="l" fontAlgn="ctr"/>
                      <a:r>
                        <a:rPr lang="en-US" sz="14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(&lt;  1YR)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99391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(&lt;  1YR)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4387215"/>
                  </a:ext>
                </a:extLst>
              </a:tr>
              <a:tr h="187443">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(1-4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solidFill>
                            <a:srgbClr val="000000"/>
                          </a:solidFill>
                          <a:effectLst/>
                          <a:latin typeface="Calibri" panose="020F0502020204030204" pitchFamily="34" charset="0"/>
                        </a:rPr>
                        <a:t>99392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(1-4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865422232"/>
                  </a:ext>
                </a:extLst>
              </a:tr>
              <a:tr h="190943">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(5-11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(5-11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1" i="0" u="none" strike="noStrike" dirty="0">
                          <a:solidFill>
                            <a:srgbClr val="FF0000"/>
                          </a:solidFill>
                          <a:effectLst/>
                          <a:latin typeface="Calibri" panose="020F0502020204030204" pitchFamily="34" charset="0"/>
                        </a:rPr>
                        <a:t>ICD (Circle Primary)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778197348"/>
                  </a:ext>
                </a:extLst>
              </a:tr>
              <a:tr h="187443">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(12-17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(12-17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7354400"/>
                  </a:ext>
                </a:extLst>
              </a:tr>
              <a:tr h="187443">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(18-39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(18-39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78992"/>
                  </a:ext>
                </a:extLst>
              </a:tr>
              <a:tr h="187443">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(40-64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(40-64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2800789"/>
                  </a:ext>
                </a:extLst>
              </a:tr>
              <a:tr h="54806">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(65  &gt;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sz="1400" b="0" i="0" u="none" strike="noStrike">
                          <a:solidFill>
                            <a:srgbClr val="000000"/>
                          </a:solidFill>
                          <a:effectLst/>
                          <a:latin typeface="Calibri" panose="020F0502020204030204" pitchFamily="34" charset="0"/>
                        </a:rPr>
                        <a:t>99397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(65  &gt; YRS)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8638110"/>
                  </a:ext>
                </a:extLst>
              </a:tr>
              <a:tr h="250045">
                <a:tc gridSpan="8">
                  <a:txBody>
                    <a:bodyPr/>
                    <a:lstStyle/>
                    <a:p>
                      <a:pPr algn="l" fontAlgn="ctr"/>
                      <a:r>
                        <a:rPr lang="en-US" sz="1100" b="1"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1100" b="1" i="0" u="none" strike="noStrike" dirty="0">
                          <a:solidFill>
                            <a:srgbClr val="000000"/>
                          </a:solidFill>
                          <a:effectLst/>
                          <a:latin typeface="Calibri" panose="020F0502020204030204" pitchFamily="34" charset="0"/>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4750890"/>
                  </a:ext>
                </a:extLst>
              </a:tr>
            </a:tbl>
          </a:graphicData>
        </a:graphic>
      </p:graphicFrame>
      <mc:AlternateContent xmlns:mc="http://schemas.openxmlformats.org/markup-compatibility/2006" xmlns:a14="http://schemas.microsoft.com/office/drawing/2010/main">
        <mc:Choice Requires="a14">
          <p:sp>
            <p:nvSpPr>
              <p:cNvPr id="15" name="TextBox 1"/>
              <p:cNvSpPr txBox="1"/>
              <p:nvPr/>
            </p:nvSpPr>
            <p:spPr>
              <a:xfrm flipH="1">
                <a:off x="1378278" y="4287849"/>
                <a:ext cx="180975" cy="27424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15" name="TextBox 1"/>
              <p:cNvSpPr txBox="1">
                <a:spLocks noRot="1" noChangeAspect="1" noMove="1" noResize="1" noEditPoints="1" noAdjustHandles="1" noChangeArrowheads="1" noChangeShapeType="1" noTextEdit="1"/>
              </p:cNvSpPr>
              <p:nvPr/>
            </p:nvSpPr>
            <p:spPr>
              <a:xfrm flipH="1">
                <a:off x="1378278" y="4287849"/>
                <a:ext cx="180975" cy="274242"/>
              </a:xfrm>
              <a:prstGeom prst="rect">
                <a:avLst/>
              </a:prstGeom>
              <a:blipFill>
                <a:blip r:embed="rId4"/>
                <a:stretch>
                  <a:fillRect r="-3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2"/>
              <p:cNvSpPr txBox="1"/>
              <p:nvPr/>
            </p:nvSpPr>
            <p:spPr>
              <a:xfrm>
                <a:off x="3473342" y="4302506"/>
                <a:ext cx="152400" cy="28098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en-US" sz="1100" i="1">
                          <a:latin typeface="Cambria Math"/>
                          <a:ea typeface="Cambria Math"/>
                        </a:rPr>
                        <m:t>√</m:t>
                      </m:r>
                    </m:oMath>
                  </m:oMathPara>
                </a14:m>
                <a:endParaRPr lang="en-US" sz="1100" dirty="0"/>
              </a:p>
            </p:txBody>
          </p:sp>
        </mc:Choice>
        <mc:Fallback xmlns="">
          <p:sp>
            <p:nvSpPr>
              <p:cNvPr id="16" name="TextBox 2"/>
              <p:cNvSpPr txBox="1">
                <a:spLocks noRot="1" noChangeAspect="1" noMove="1" noResize="1" noEditPoints="1" noAdjustHandles="1" noChangeArrowheads="1" noChangeShapeType="1" noTextEdit="1"/>
              </p:cNvSpPr>
              <p:nvPr/>
            </p:nvSpPr>
            <p:spPr>
              <a:xfrm>
                <a:off x="3473342" y="4302506"/>
                <a:ext cx="152400" cy="280987"/>
              </a:xfrm>
              <a:prstGeom prst="rect">
                <a:avLst/>
              </a:prstGeom>
              <a:blipFill>
                <a:blip r:embed="rId5"/>
                <a:stretch>
                  <a:fillRect r="-56000"/>
                </a:stretch>
              </a:blipFill>
            </p:spPr>
            <p:txBody>
              <a:bodyPr/>
              <a:lstStyle/>
              <a:p>
                <a:r>
                  <a:rPr lang="en-US">
                    <a:noFill/>
                  </a:rPr>
                  <a:t> </a:t>
                </a:r>
              </a:p>
            </p:txBody>
          </p:sp>
        </mc:Fallback>
      </mc:AlternateContent>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71071864-1CCF-4DCA-9798-E10F1CD51274}" type="slidenum">
              <a:rPr lang="en-US" sz="1400" smtClean="0"/>
              <a:pPr algn="r" eaLnBrk="1" hangingPunct="1">
                <a:defRPr/>
              </a:pPr>
              <a:t>15</a:t>
            </a:fld>
            <a:endParaRPr lang="en-US" sz="1400" dirty="0" smtClean="0"/>
          </a:p>
        </p:txBody>
      </p:sp>
      <p:sp>
        <p:nvSpPr>
          <p:cNvPr id="20483" name="Rectangle 2"/>
          <p:cNvSpPr>
            <a:spLocks noGrp="1" noChangeArrowheads="1"/>
          </p:cNvSpPr>
          <p:nvPr>
            <p:ph type="title" idx="4294967295"/>
          </p:nvPr>
        </p:nvSpPr>
        <p:spPr>
          <a:xfrm>
            <a:off x="381000" y="609600"/>
            <a:ext cx="8229600" cy="990600"/>
          </a:xfrm>
        </p:spPr>
        <p:txBody>
          <a:bodyPr>
            <a:noAutofit/>
          </a:bodyPr>
          <a:lstStyle/>
          <a:p>
            <a:pPr eaLnBrk="1" hangingPunct="1"/>
            <a:r>
              <a:rPr lang="en-US" sz="3600" u="sng" dirty="0" smtClean="0">
                <a:latin typeface="Arial" pitchFamily="34" charset="0"/>
                <a:cs typeface="Arial" pitchFamily="34" charset="0"/>
              </a:rPr>
              <a:t>ICD Codes In Health Department Sites</a:t>
            </a:r>
          </a:p>
        </p:txBody>
      </p:sp>
      <p:sp>
        <p:nvSpPr>
          <p:cNvPr id="20484" name="Rectangle 3"/>
          <p:cNvSpPr>
            <a:spLocks noGrp="1" noChangeArrowheads="1"/>
          </p:cNvSpPr>
          <p:nvPr>
            <p:ph type="body" idx="4294967295"/>
          </p:nvPr>
        </p:nvSpPr>
        <p:spPr>
          <a:xfrm>
            <a:off x="228600" y="1524000"/>
            <a:ext cx="8686800" cy="5029200"/>
          </a:xfrm>
        </p:spPr>
        <p:txBody>
          <a:bodyPr>
            <a:normAutofit/>
          </a:bodyPr>
          <a:lstStyle/>
          <a:p>
            <a:pPr marL="0" indent="0" eaLnBrk="1" hangingPunct="1">
              <a:buFont typeface="Wingdings 2" pitchFamily="18" charset="2"/>
              <a:buNone/>
            </a:pPr>
            <a:r>
              <a:rPr lang="en-US" sz="2800" dirty="0" smtClean="0"/>
              <a:t>ICD codes are revised annually and are effective on October 1 of each year.</a:t>
            </a:r>
          </a:p>
          <a:p>
            <a:pPr marL="0" indent="0" eaLnBrk="1" hangingPunct="1">
              <a:buFont typeface="Wingdings 2" pitchFamily="18" charset="2"/>
              <a:buNone/>
            </a:pPr>
            <a:r>
              <a:rPr lang="en-US" sz="4000" b="1" dirty="0" smtClean="0">
                <a:latin typeface="Calisto MT" pitchFamily="18" charset="0"/>
              </a:rPr>
              <a:t>	2019 ICD10 </a:t>
            </a:r>
            <a:r>
              <a:rPr lang="en-US" sz="4000" b="1" u="sng" dirty="0" smtClean="0">
                <a:latin typeface="Calisto MT" pitchFamily="18" charset="0"/>
              </a:rPr>
              <a:t>changes</a:t>
            </a:r>
            <a:r>
              <a:rPr lang="en-US" sz="4000" b="1" dirty="0" smtClean="0">
                <a:latin typeface="Calisto MT" pitchFamily="18" charset="0"/>
              </a:rPr>
              <a:t> will be 	effective on October 1, 2018. </a:t>
            </a:r>
            <a:endParaRPr lang="en-US" sz="3600" b="1" dirty="0" smtClean="0">
              <a:latin typeface="Calisto MT" pitchFamily="18" charset="0"/>
            </a:endParaRPr>
          </a:p>
          <a:p>
            <a:pPr marL="0" indent="0" eaLnBrk="1" hangingPunct="1">
              <a:buFont typeface="Wingdings 2" pitchFamily="18" charset="2"/>
              <a:buNone/>
            </a:pPr>
            <a:r>
              <a:rPr lang="en-US" sz="3200" dirty="0" smtClean="0"/>
              <a:t>Many LHDs create their own listing of most commonly used ICD codes. </a:t>
            </a:r>
          </a:p>
          <a:p>
            <a:pPr marL="392113" lvl="1" indent="0" eaLnBrk="1" hangingPunct="1">
              <a:buFont typeface="Wingdings 2" pitchFamily="18" charset="2"/>
              <a:buNone/>
            </a:pPr>
            <a:r>
              <a:rPr lang="en-US" sz="3200" dirty="0" smtClean="0"/>
              <a:t>REMEMBER: These lists must be updated annually.</a:t>
            </a:r>
          </a:p>
        </p:txBody>
      </p:sp>
    </p:spTree>
    <p:extLst>
      <p:ext uri="{BB962C8B-B14F-4D97-AF65-F5344CB8AC3E}">
        <p14:creationId xmlns:p14="http://schemas.microsoft.com/office/powerpoint/2010/main" val="3166898556"/>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800" dirty="0" smtClean="0"/>
              <a:t>New Guideline Information for ICD-10 2019:</a:t>
            </a:r>
            <a:endParaRPr lang="en-US" sz="4800" dirty="0"/>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16</a:t>
            </a:fld>
            <a:endParaRPr lang="en-US" dirty="0">
              <a:solidFill>
                <a:srgbClr val="242852">
                  <a:shade val="90000"/>
                </a:srgbClr>
              </a:solidFill>
            </a:endParaRPr>
          </a:p>
        </p:txBody>
      </p:sp>
      <p:sp>
        <p:nvSpPr>
          <p:cNvPr id="4" name="Content Placeholder 3"/>
          <p:cNvSpPr>
            <a:spLocks noGrp="1"/>
          </p:cNvSpPr>
          <p:nvPr>
            <p:ph idx="1"/>
          </p:nvPr>
        </p:nvSpPr>
        <p:spPr>
          <a:xfrm>
            <a:off x="457200" y="1676400"/>
            <a:ext cx="8229600" cy="4389437"/>
          </a:xfrm>
        </p:spPr>
        <p:txBody>
          <a:bodyPr/>
          <a:lstStyle/>
          <a:p>
            <a:r>
              <a:rPr lang="en-US" sz="2400" dirty="0" smtClean="0">
                <a:latin typeface="+mj-lt"/>
              </a:rPr>
              <a:t> New Guideline Information</a:t>
            </a:r>
          </a:p>
          <a:p>
            <a:pPr lvl="1"/>
            <a:r>
              <a:rPr lang="en-US" sz="2000" dirty="0" smtClean="0">
                <a:latin typeface="+mj-lt"/>
              </a:rPr>
              <a:t>I.B.19 – Coding for Healthcare Encounters in Hurricane Aftermath</a:t>
            </a:r>
          </a:p>
          <a:p>
            <a:pPr lvl="2"/>
            <a:r>
              <a:rPr lang="en-US" sz="1400" dirty="0" smtClean="0">
                <a:latin typeface="+mj-lt"/>
              </a:rPr>
              <a:t>a.) Use of External Cause of Morbidity Codes</a:t>
            </a:r>
          </a:p>
          <a:p>
            <a:pPr lvl="2"/>
            <a:r>
              <a:rPr lang="en-US" sz="1400" dirty="0" smtClean="0">
                <a:latin typeface="+mj-lt"/>
              </a:rPr>
              <a:t>b.) Sequencing of External Causes of Morbidity Codes</a:t>
            </a:r>
          </a:p>
          <a:p>
            <a:pPr lvl="2"/>
            <a:r>
              <a:rPr lang="en-US" sz="1400" dirty="0" smtClean="0">
                <a:latin typeface="+mj-lt"/>
              </a:rPr>
              <a:t>c.) Other External Causes of Morbidity Code Issues</a:t>
            </a:r>
          </a:p>
          <a:p>
            <a:pPr lvl="2"/>
            <a:r>
              <a:rPr lang="en-US" sz="1400" dirty="0" smtClean="0">
                <a:latin typeface="+mj-lt"/>
              </a:rPr>
              <a:t>d.) Use of Z codes</a:t>
            </a:r>
          </a:p>
          <a:p>
            <a:pPr lvl="1"/>
            <a:r>
              <a:rPr lang="en-US" sz="2000" dirty="0" smtClean="0">
                <a:latin typeface="+mj-lt"/>
              </a:rPr>
              <a:t>I.C.5.c – Factitious Disorder</a:t>
            </a:r>
          </a:p>
          <a:p>
            <a:pPr marL="393700" lvl="1" indent="0">
              <a:buNone/>
            </a:pPr>
            <a:r>
              <a:rPr lang="en-US" sz="2000" dirty="0" smtClean="0">
                <a:latin typeface="+mj-lt"/>
              </a:rPr>
              <a:t>Chapter Specific Coding Guidelines – I.C.15.I.3</a:t>
            </a:r>
          </a:p>
          <a:p>
            <a:pPr lvl="1"/>
            <a:r>
              <a:rPr lang="en-US" sz="2000" dirty="0" smtClean="0">
                <a:latin typeface="+mj-lt"/>
              </a:rPr>
              <a:t>I.C.15.I.3 – Drug use during pregnancy, childbirth and the puerperium</a:t>
            </a:r>
          </a:p>
          <a:p>
            <a:pPr lvl="2"/>
            <a:r>
              <a:rPr lang="en-US" sz="1400" dirty="0" smtClean="0">
                <a:latin typeface="+mj-lt"/>
              </a:rPr>
              <a:t>I. Alcohol, tobacco and drug use during pregnancy, childbirth and the puerperium</a:t>
            </a:r>
          </a:p>
          <a:p>
            <a:pPr marL="393700" lvl="1" indent="0">
              <a:buNone/>
            </a:pPr>
            <a:r>
              <a:rPr lang="en-US" sz="1600" dirty="0" smtClean="0">
                <a:latin typeface="+mj-lt"/>
              </a:rPr>
              <a:t>	3) Drug use during pregnancy, childbirth and the puerperium</a:t>
            </a:r>
          </a:p>
          <a:p>
            <a:pPr marL="393700" lvl="1" indent="0">
              <a:buNone/>
            </a:pPr>
            <a:r>
              <a:rPr lang="en-US" sz="1600" dirty="0" smtClean="0">
                <a:latin typeface="+mj-lt"/>
              </a:rPr>
              <a:t>Codes under subcategory O99.32, Drug use complicating pregnancy, childbirth, and the puerperium, should be assigned for any pregnancy case when a mother uses drugs during pregnancy or postpartum. This can involve illegal drugs, or inappropriate use of abuse of prescription drugs.  Secondary code(s) from categories F11-F16 and F18-F19 should also be assigned to identify manifestations of the drug use.  </a:t>
            </a:r>
            <a:endParaRPr lang="en-US" sz="1600" dirty="0">
              <a:latin typeface="+mj-lt"/>
            </a:endParaRPr>
          </a:p>
        </p:txBody>
      </p:sp>
    </p:spTree>
    <p:extLst>
      <p:ext uri="{BB962C8B-B14F-4D97-AF65-F5344CB8AC3E}">
        <p14:creationId xmlns:p14="http://schemas.microsoft.com/office/powerpoint/2010/main" val="445772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smtClean="0"/>
              <a:t>New/Deleted </a:t>
            </a:r>
            <a:r>
              <a:rPr lang="en-US" sz="4200" dirty="0"/>
              <a:t>CODES for ICD-10 </a:t>
            </a:r>
            <a:r>
              <a:rPr lang="en-US" sz="4200" dirty="0" smtClean="0"/>
              <a:t>2019:</a:t>
            </a:r>
            <a:endParaRPr lang="en-US" sz="4200" dirty="0"/>
          </a:p>
        </p:txBody>
      </p:sp>
      <p:sp>
        <p:nvSpPr>
          <p:cNvPr id="4" name="Content Placeholder 3"/>
          <p:cNvSpPr>
            <a:spLocks noGrp="1"/>
          </p:cNvSpPr>
          <p:nvPr>
            <p:ph idx="1"/>
          </p:nvPr>
        </p:nvSpPr>
        <p:spPr>
          <a:xfrm>
            <a:off x="457200" y="1600200"/>
            <a:ext cx="8229600" cy="4389437"/>
          </a:xfrm>
        </p:spPr>
        <p:txBody>
          <a:bodyPr/>
          <a:lstStyle/>
          <a:p>
            <a:r>
              <a:rPr lang="en-US" sz="2000" dirty="0" smtClean="0">
                <a:latin typeface="+mj-lt"/>
              </a:rPr>
              <a:t>A00 – B99 : Certain Infectious &amp; Parasitic Diseases</a:t>
            </a:r>
          </a:p>
          <a:p>
            <a:pPr lvl="1"/>
            <a:r>
              <a:rPr lang="en-US" sz="2000" dirty="0" smtClean="0">
                <a:solidFill>
                  <a:srgbClr val="FF0000"/>
                </a:solidFill>
                <a:latin typeface="+mj-lt"/>
              </a:rPr>
              <a:t>NO DELETIONS, CHANGES OR ADDITIONS FOR 2019</a:t>
            </a:r>
          </a:p>
          <a:p>
            <a:r>
              <a:rPr lang="en-US" sz="2000" dirty="0" smtClean="0">
                <a:latin typeface="+mj-lt"/>
              </a:rPr>
              <a:t>E00 – E89 : Endocrine, Nutritional Metabolic Diseases</a:t>
            </a:r>
          </a:p>
          <a:p>
            <a:r>
              <a:rPr lang="en-US" sz="2000" dirty="0" smtClean="0">
                <a:solidFill>
                  <a:srgbClr val="FF0000"/>
                </a:solidFill>
                <a:latin typeface="+mj-lt"/>
              </a:rPr>
              <a:t>Deleted CODES: </a:t>
            </a:r>
          </a:p>
          <a:p>
            <a:pPr lvl="1"/>
            <a:r>
              <a:rPr lang="en-US" sz="2000" dirty="0">
                <a:solidFill>
                  <a:srgbClr val="FF0000"/>
                </a:solidFill>
                <a:latin typeface="+mj-lt"/>
              </a:rPr>
              <a:t>E72.8 	</a:t>
            </a:r>
            <a:r>
              <a:rPr lang="en-US" sz="2000" dirty="0" smtClean="0">
                <a:solidFill>
                  <a:srgbClr val="FF0000"/>
                </a:solidFill>
                <a:latin typeface="+mj-lt"/>
              </a:rPr>
              <a:t>Other </a:t>
            </a:r>
            <a:r>
              <a:rPr lang="en-US" sz="2000" dirty="0">
                <a:solidFill>
                  <a:srgbClr val="FF0000"/>
                </a:solidFill>
                <a:latin typeface="+mj-lt"/>
              </a:rPr>
              <a:t>specified disorders of amino-acid metabolism</a:t>
            </a:r>
          </a:p>
          <a:p>
            <a:pPr lvl="1"/>
            <a:r>
              <a:rPr lang="en-US" sz="2000" dirty="0">
                <a:solidFill>
                  <a:srgbClr val="FF0000"/>
                </a:solidFill>
                <a:latin typeface="+mj-lt"/>
              </a:rPr>
              <a:t>E78.4 	</a:t>
            </a:r>
            <a:r>
              <a:rPr lang="en-US" sz="2000" dirty="0" smtClean="0">
                <a:solidFill>
                  <a:srgbClr val="FF0000"/>
                </a:solidFill>
                <a:latin typeface="+mj-lt"/>
              </a:rPr>
              <a:t>Other </a:t>
            </a:r>
            <a:r>
              <a:rPr lang="en-US" sz="2000" dirty="0">
                <a:solidFill>
                  <a:srgbClr val="FF0000"/>
                </a:solidFill>
                <a:latin typeface="+mj-lt"/>
              </a:rPr>
              <a:t>hyperlipidemia</a:t>
            </a:r>
          </a:p>
          <a:p>
            <a:r>
              <a:rPr lang="en-US" sz="2000" dirty="0" smtClean="0">
                <a:latin typeface="+mj-lt"/>
              </a:rPr>
              <a:t>NEW / Replacement codes:</a:t>
            </a:r>
          </a:p>
          <a:p>
            <a:pPr lvl="1"/>
            <a:r>
              <a:rPr lang="en-US" sz="2000" dirty="0" smtClean="0">
                <a:latin typeface="+mj-lt"/>
              </a:rPr>
              <a:t>E72.81	Disorders of gamma aminobutyric acid metabolism</a:t>
            </a:r>
          </a:p>
          <a:p>
            <a:pPr lvl="1"/>
            <a:r>
              <a:rPr lang="en-US" sz="2000" dirty="0" smtClean="0">
                <a:latin typeface="+mj-lt"/>
              </a:rPr>
              <a:t>E72.89 	Other Specified disorders of amino-acid metabolism</a:t>
            </a:r>
          </a:p>
          <a:p>
            <a:pPr lvl="1"/>
            <a:r>
              <a:rPr lang="en-US" sz="2000" dirty="0" smtClean="0">
                <a:latin typeface="+mj-lt"/>
              </a:rPr>
              <a:t>E75.26 	Sulfatase deficiency</a:t>
            </a:r>
          </a:p>
          <a:p>
            <a:pPr lvl="1"/>
            <a:r>
              <a:rPr lang="en-US" sz="2000" dirty="0" smtClean="0">
                <a:latin typeface="+mj-lt"/>
              </a:rPr>
              <a:t>E78.41 	Elevated Lipoprotein (a)</a:t>
            </a:r>
          </a:p>
          <a:p>
            <a:pPr lvl="1"/>
            <a:r>
              <a:rPr lang="en-US" sz="2000" dirty="0" smtClean="0">
                <a:latin typeface="+mj-lt"/>
              </a:rPr>
              <a:t>E78.49 	Other hyperlipidemia</a:t>
            </a:r>
          </a:p>
          <a:p>
            <a:pPr lvl="1"/>
            <a:r>
              <a:rPr lang="en-US" sz="2000" dirty="0" smtClean="0">
                <a:latin typeface="+mj-lt"/>
              </a:rPr>
              <a:t>E88.02 	Plasminogen deficiency</a:t>
            </a:r>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17</a:t>
            </a:fld>
            <a:endParaRPr lang="en-US" dirty="0">
              <a:solidFill>
                <a:srgbClr val="242852">
                  <a:shade val="90000"/>
                </a:srgbClr>
              </a:solidFill>
            </a:endParaRPr>
          </a:p>
        </p:txBody>
      </p:sp>
    </p:spTree>
    <p:extLst>
      <p:ext uri="{BB962C8B-B14F-4D97-AF65-F5344CB8AC3E}">
        <p14:creationId xmlns:p14="http://schemas.microsoft.com/office/powerpoint/2010/main" val="277459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837820"/>
            <a:ext cx="8686800" cy="4389437"/>
          </a:xfrm>
        </p:spPr>
        <p:txBody>
          <a:bodyPr/>
          <a:lstStyle/>
          <a:p>
            <a:r>
              <a:rPr lang="en-US" dirty="0" smtClean="0">
                <a:solidFill>
                  <a:srgbClr val="FF0000"/>
                </a:solidFill>
                <a:latin typeface="+mj-lt"/>
              </a:rPr>
              <a:t>F53   Puerperal psychosis deleted (new codes below)</a:t>
            </a:r>
          </a:p>
          <a:p>
            <a:endParaRPr lang="en-US" dirty="0" smtClean="0">
              <a:latin typeface="+mj-lt"/>
            </a:endParaRPr>
          </a:p>
          <a:p>
            <a:r>
              <a:rPr lang="en-US" dirty="0" smtClean="0">
                <a:latin typeface="+mj-lt"/>
              </a:rPr>
              <a:t>New Codes:</a:t>
            </a:r>
          </a:p>
          <a:p>
            <a:pPr lvl="1"/>
            <a:r>
              <a:rPr lang="en-US" sz="2800" dirty="0" smtClean="0">
                <a:latin typeface="+mj-lt"/>
              </a:rPr>
              <a:t>F12.23   Cannabis dependence with withdrawal</a:t>
            </a:r>
          </a:p>
          <a:p>
            <a:pPr lvl="1"/>
            <a:r>
              <a:rPr lang="en-US" sz="2800" dirty="0" smtClean="0">
                <a:latin typeface="+mj-lt"/>
              </a:rPr>
              <a:t>F12.93   Cannabis use, unspecified with withdrawal</a:t>
            </a:r>
          </a:p>
          <a:p>
            <a:pPr lvl="1"/>
            <a:r>
              <a:rPr lang="en-US" sz="2800" dirty="0" smtClean="0">
                <a:latin typeface="+mj-lt"/>
              </a:rPr>
              <a:t>F53.0     Postpartum depression</a:t>
            </a:r>
          </a:p>
          <a:p>
            <a:pPr lvl="1"/>
            <a:r>
              <a:rPr lang="en-US" sz="2800" dirty="0" smtClean="0">
                <a:latin typeface="+mj-lt"/>
              </a:rPr>
              <a:t>F53.1     Puerperal psychosis</a:t>
            </a:r>
          </a:p>
          <a:p>
            <a:pPr lvl="1"/>
            <a:r>
              <a:rPr lang="en-US" sz="2800" dirty="0" smtClean="0">
                <a:latin typeface="+mj-lt"/>
              </a:rPr>
              <a:t>F68.A     Factitious disorder imposed on another</a:t>
            </a:r>
            <a:endParaRPr lang="en-US" sz="2800" dirty="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18</a:t>
            </a:fld>
            <a:endParaRPr lang="en-US" dirty="0">
              <a:solidFill>
                <a:srgbClr val="242852">
                  <a:shade val="90000"/>
                </a:srgbClr>
              </a:solidFill>
            </a:endParaRPr>
          </a:p>
        </p:txBody>
      </p:sp>
    </p:spTree>
    <p:extLst>
      <p:ext uri="{BB962C8B-B14F-4D97-AF65-F5344CB8AC3E}">
        <p14:creationId xmlns:p14="http://schemas.microsoft.com/office/powerpoint/2010/main" val="40852551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837820"/>
            <a:ext cx="8686800" cy="4389437"/>
          </a:xfrm>
        </p:spPr>
        <p:txBody>
          <a:bodyPr/>
          <a:lstStyle/>
          <a:p>
            <a:r>
              <a:rPr lang="en-US" dirty="0" smtClean="0">
                <a:solidFill>
                  <a:srgbClr val="FF0000"/>
                </a:solidFill>
                <a:latin typeface="+mj-lt"/>
              </a:rPr>
              <a:t>H57.8  Other specified disorders of eye adnexa deleted – </a:t>
            </a:r>
          </a:p>
          <a:p>
            <a:pPr marL="0" indent="0">
              <a:buNone/>
            </a:pPr>
            <a:r>
              <a:rPr lang="en-US" dirty="0">
                <a:solidFill>
                  <a:srgbClr val="FF0000"/>
                </a:solidFill>
                <a:latin typeface="+mj-lt"/>
              </a:rPr>
              <a:t>	</a:t>
            </a:r>
            <a:r>
              <a:rPr lang="en-US" dirty="0" smtClean="0">
                <a:latin typeface="+mj-lt"/>
              </a:rPr>
              <a:t>new codes with further specificity added</a:t>
            </a:r>
          </a:p>
          <a:p>
            <a:r>
              <a:rPr lang="en-US" dirty="0" smtClean="0">
                <a:solidFill>
                  <a:srgbClr val="FF0000"/>
                </a:solidFill>
                <a:latin typeface="+mj-lt"/>
              </a:rPr>
              <a:t>I63.8   Other cerebral infarction deleted</a:t>
            </a:r>
          </a:p>
          <a:p>
            <a:pPr marL="393700" lvl="1" indent="0">
              <a:buNone/>
            </a:pPr>
            <a:r>
              <a:rPr lang="en-US" sz="2000" dirty="0" smtClean="0">
                <a:latin typeface="+mj-lt"/>
              </a:rPr>
              <a:t>New Codes:</a:t>
            </a:r>
          </a:p>
          <a:p>
            <a:pPr marL="393700" lvl="1" indent="0">
              <a:buNone/>
            </a:pPr>
            <a:r>
              <a:rPr lang="en-US" sz="2000" dirty="0" smtClean="0">
                <a:latin typeface="+mj-lt"/>
              </a:rPr>
              <a:t>I63.81   Other cerebral infarction due to occlusion of stenosis of small artery</a:t>
            </a:r>
          </a:p>
          <a:p>
            <a:pPr marL="393700" lvl="1" indent="0">
              <a:buNone/>
            </a:pPr>
            <a:r>
              <a:rPr lang="en-US" sz="2000" dirty="0" smtClean="0">
                <a:latin typeface="+mj-lt"/>
              </a:rPr>
              <a:t>I63.89   Other cerebral infarction </a:t>
            </a:r>
          </a:p>
          <a:p>
            <a:pPr marL="393700" lvl="1" indent="0">
              <a:buNone/>
            </a:pPr>
            <a:r>
              <a:rPr lang="en-US" sz="2000" dirty="0" smtClean="0">
                <a:latin typeface="+mj-lt"/>
              </a:rPr>
              <a:t>I67.850 Cerebral autosomal dominant </a:t>
            </a:r>
            <a:r>
              <a:rPr lang="en-US" sz="2000" dirty="0" err="1" smtClean="0">
                <a:latin typeface="+mj-lt"/>
              </a:rPr>
              <a:t>arteriopathy</a:t>
            </a:r>
            <a:r>
              <a:rPr lang="en-US" sz="2000" dirty="0" smtClean="0">
                <a:latin typeface="+mj-lt"/>
              </a:rPr>
              <a:t> with subcortical infarcts and </a:t>
            </a:r>
            <a:r>
              <a:rPr lang="en-US" sz="2000" dirty="0" err="1" smtClean="0">
                <a:latin typeface="+mj-lt"/>
              </a:rPr>
              <a:t>leukoencephalopthy</a:t>
            </a:r>
            <a:endParaRPr lang="en-US" sz="2000" dirty="0" smtClean="0">
              <a:latin typeface="+mj-lt"/>
            </a:endParaRPr>
          </a:p>
          <a:p>
            <a:pPr marL="393700" lvl="1" indent="0">
              <a:buNone/>
            </a:pPr>
            <a:r>
              <a:rPr lang="en-US" sz="2000" dirty="0" smtClean="0">
                <a:latin typeface="+mj-lt"/>
              </a:rPr>
              <a:t>I67.858 Other hereditary cerebrovascular disease</a:t>
            </a:r>
          </a:p>
          <a:p>
            <a:r>
              <a:rPr lang="en-US" dirty="0" smtClean="0">
                <a:latin typeface="+mj-lt"/>
              </a:rPr>
              <a:t>J00 – J99 : Diseases of Respiratory System</a:t>
            </a:r>
          </a:p>
          <a:p>
            <a:pPr lvl="1"/>
            <a:r>
              <a:rPr lang="en-US" dirty="0" smtClean="0">
                <a:solidFill>
                  <a:srgbClr val="FF0000"/>
                </a:solidFill>
                <a:latin typeface="+mj-lt"/>
              </a:rPr>
              <a:t>NO DELETIONS OR ADDITIONS FOR 2019</a:t>
            </a:r>
            <a:endParaRPr lang="en-US" dirty="0">
              <a:solidFill>
                <a:srgbClr val="FF0000"/>
              </a:solidFill>
              <a:latin typeface="+mj-lt"/>
            </a:endParaRPr>
          </a:p>
          <a:p>
            <a:endParaRPr lang="en-US" dirty="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19</a:t>
            </a:fld>
            <a:endParaRPr lang="en-US" dirty="0">
              <a:solidFill>
                <a:srgbClr val="242852">
                  <a:shade val="90000"/>
                </a:srgbClr>
              </a:solidFill>
            </a:endParaRPr>
          </a:p>
        </p:txBody>
      </p:sp>
    </p:spTree>
    <p:extLst>
      <p:ext uri="{BB962C8B-B14F-4D97-AF65-F5344CB8AC3E}">
        <p14:creationId xmlns:p14="http://schemas.microsoft.com/office/powerpoint/2010/main" val="1002969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1143000"/>
          </a:xfrm>
        </p:spPr>
        <p:txBody>
          <a:bodyPr/>
          <a:lstStyle/>
          <a:p>
            <a:pPr eaLnBrk="1" hangingPunct="1"/>
            <a:r>
              <a:rPr lang="en-US" u="sng" dirty="0" smtClean="0"/>
              <a:t>Table of Contents</a:t>
            </a:r>
          </a:p>
        </p:txBody>
      </p:sp>
      <p:sp>
        <p:nvSpPr>
          <p:cNvPr id="6147" name="Content Placeholder 2"/>
          <p:cNvSpPr>
            <a:spLocks noGrp="1"/>
          </p:cNvSpPr>
          <p:nvPr>
            <p:ph idx="1"/>
          </p:nvPr>
        </p:nvSpPr>
        <p:spPr>
          <a:xfrm>
            <a:off x="457200" y="1371600"/>
            <a:ext cx="8229600" cy="5059363"/>
          </a:xfrm>
        </p:spPr>
        <p:txBody>
          <a:bodyPr/>
          <a:lstStyle/>
          <a:p>
            <a:pPr marL="514350" indent="-514350" eaLnBrk="1" hangingPunct="1">
              <a:buFontTx/>
              <a:buAutoNum type="arabicPeriod"/>
            </a:pPr>
            <a:r>
              <a:rPr lang="en-US" sz="2900" u="sng" dirty="0" smtClean="0"/>
              <a:t>Coding on the PEF</a:t>
            </a:r>
          </a:p>
          <a:p>
            <a:pPr marL="514350" indent="-514350" eaLnBrk="1" hangingPunct="1">
              <a:buFontTx/>
              <a:buAutoNum type="arabicPeriod"/>
            </a:pPr>
            <a:r>
              <a:rPr lang="en-US" sz="2900" u="sng" dirty="0" smtClean="0"/>
              <a:t>Determination of New or Established Patients</a:t>
            </a:r>
          </a:p>
          <a:p>
            <a:pPr marL="514350" indent="-514350" eaLnBrk="1" hangingPunct="1">
              <a:buFontTx/>
              <a:buAutoNum type="arabicPeriod"/>
            </a:pPr>
            <a:r>
              <a:rPr lang="en-US" sz="2900" u="sng" dirty="0" smtClean="0"/>
              <a:t>Coding of Preventive Visits</a:t>
            </a:r>
          </a:p>
          <a:p>
            <a:pPr marL="514350" indent="-514350" eaLnBrk="1" hangingPunct="1">
              <a:buFontTx/>
              <a:buAutoNum type="arabicPeriod"/>
            </a:pPr>
            <a:r>
              <a:rPr lang="en-US" sz="2900" u="sng" dirty="0" smtClean="0"/>
              <a:t>Components for coding “Other than Preventive E/M Visits” – Problem Visits</a:t>
            </a:r>
          </a:p>
          <a:p>
            <a:pPr marL="514350" indent="-514350" eaLnBrk="1" hangingPunct="1">
              <a:buFontTx/>
              <a:buAutoNum type="arabicPeriod"/>
            </a:pPr>
            <a:r>
              <a:rPr lang="en-US" sz="2900" u="sng" dirty="0" smtClean="0"/>
              <a:t>Coding of Problem Visits-New Patients</a:t>
            </a:r>
          </a:p>
          <a:p>
            <a:pPr marL="514350" indent="-514350" eaLnBrk="1" hangingPunct="1">
              <a:buFontTx/>
              <a:buAutoNum type="arabicPeriod"/>
            </a:pPr>
            <a:r>
              <a:rPr lang="en-US" sz="2900" u="sng" dirty="0" smtClean="0"/>
              <a:t>Coding of Problem Visits-Established Patients</a:t>
            </a:r>
          </a:p>
          <a:p>
            <a:pPr marL="514350" indent="-514350" eaLnBrk="1" hangingPunct="1">
              <a:buFontTx/>
              <a:buAutoNum type="arabicPeriod"/>
            </a:pPr>
            <a:r>
              <a:rPr lang="en-US" sz="2900" u="sng" dirty="0" smtClean="0"/>
              <a:t>Multiple Visits for the Same Patient on the Same Day</a:t>
            </a:r>
            <a:endParaRPr lang="en-US" sz="2900" u="sng" dirty="0"/>
          </a:p>
          <a:p>
            <a:pPr marL="0" indent="0" eaLnBrk="1" hangingPunct="1">
              <a:buNone/>
            </a:pPr>
            <a:endParaRPr lang="en-US" sz="2900" u="sng" dirty="0" smtClean="0"/>
          </a:p>
        </p:txBody>
      </p:sp>
      <p:sp>
        <p:nvSpPr>
          <p:cNvPr id="6148"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C107F1BC-3790-4819-A66B-5441A684B806}" type="slidenum">
              <a:rPr lang="en-US" sz="1400" smtClean="0">
                <a:solidFill>
                  <a:prstClr val="black"/>
                </a:solidFill>
              </a:rPr>
              <a:pPr algn="r" eaLnBrk="1" hangingPunct="1">
                <a:defRPr/>
              </a:pPr>
              <a:t>2</a:t>
            </a:fld>
            <a:endParaRPr lang="en-US" sz="1400" dirty="0" smtClean="0">
              <a:solidFill>
                <a:prstClr val="black"/>
              </a:solidFill>
            </a:endParaRPr>
          </a:p>
        </p:txBody>
      </p:sp>
    </p:spTree>
    <p:extLst>
      <p:ext uri="{BB962C8B-B14F-4D97-AF65-F5344CB8AC3E}">
        <p14:creationId xmlns:p14="http://schemas.microsoft.com/office/powerpoint/2010/main" val="127610606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837820"/>
            <a:ext cx="8686800" cy="4389437"/>
          </a:xfrm>
        </p:spPr>
        <p:txBody>
          <a:bodyPr/>
          <a:lstStyle/>
          <a:p>
            <a:r>
              <a:rPr lang="en-US" dirty="0" smtClean="0"/>
              <a:t>N00-N99 : Diseases of Genitourinary System</a:t>
            </a:r>
          </a:p>
          <a:p>
            <a:pPr marL="393700" lvl="1" indent="0">
              <a:buNone/>
            </a:pPr>
            <a:endParaRPr lang="en-US" dirty="0" smtClean="0"/>
          </a:p>
          <a:p>
            <a:pPr marL="393700" lvl="1" indent="0">
              <a:buNone/>
            </a:pPr>
            <a:r>
              <a:rPr lang="en-US" dirty="0" smtClean="0">
                <a:solidFill>
                  <a:srgbClr val="FF0000"/>
                </a:solidFill>
              </a:rPr>
              <a:t>DELETED –</a:t>
            </a:r>
          </a:p>
          <a:p>
            <a:pPr marL="393700" lvl="1" indent="0">
              <a:buNone/>
            </a:pPr>
            <a:r>
              <a:rPr lang="en-US" dirty="0">
                <a:solidFill>
                  <a:srgbClr val="FF0000"/>
                </a:solidFill>
              </a:rPr>
              <a:t>	</a:t>
            </a:r>
            <a:r>
              <a:rPr lang="en-US" dirty="0" smtClean="0">
                <a:solidFill>
                  <a:srgbClr val="FF0000"/>
                </a:solidFill>
              </a:rPr>
              <a:t>N35.8 	 Other urethral stricture</a:t>
            </a:r>
          </a:p>
          <a:p>
            <a:pPr marL="393700" lvl="1" indent="0">
              <a:buNone/>
            </a:pPr>
            <a:r>
              <a:rPr lang="en-US" dirty="0">
                <a:solidFill>
                  <a:srgbClr val="FF0000"/>
                </a:solidFill>
              </a:rPr>
              <a:t>	</a:t>
            </a:r>
            <a:r>
              <a:rPr lang="en-US" dirty="0" smtClean="0">
                <a:solidFill>
                  <a:srgbClr val="FF0000"/>
                </a:solidFill>
              </a:rPr>
              <a:t>N35.9 	 Urethral stricture, unspecified</a:t>
            </a:r>
          </a:p>
          <a:p>
            <a:pPr marL="393700" lvl="1" indent="0">
              <a:buNone/>
            </a:pPr>
            <a:r>
              <a:rPr lang="en-US" dirty="0">
                <a:solidFill>
                  <a:srgbClr val="FF0000"/>
                </a:solidFill>
              </a:rPr>
              <a:t>	</a:t>
            </a:r>
            <a:endParaRPr lang="en-US" dirty="0" smtClean="0">
              <a:solidFill>
                <a:srgbClr val="FF0000"/>
              </a:solidFill>
            </a:endParaRPr>
          </a:p>
          <a:p>
            <a:pPr marL="393700" lvl="1" indent="0">
              <a:buNone/>
            </a:pPr>
            <a:r>
              <a:rPr lang="en-US" dirty="0">
                <a:solidFill>
                  <a:srgbClr val="FF0000"/>
                </a:solidFill>
              </a:rPr>
              <a:t>	</a:t>
            </a:r>
            <a:r>
              <a:rPr lang="en-US" dirty="0" smtClean="0"/>
              <a:t>New codes on next slide…</a:t>
            </a:r>
            <a:endParaRPr lang="en-US" dirty="0"/>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20</a:t>
            </a:fld>
            <a:endParaRPr lang="en-US" dirty="0">
              <a:solidFill>
                <a:srgbClr val="242852">
                  <a:shade val="90000"/>
                </a:srgbClr>
              </a:solidFill>
            </a:endParaRPr>
          </a:p>
        </p:txBody>
      </p:sp>
    </p:spTree>
    <p:extLst>
      <p:ext uri="{BB962C8B-B14F-4D97-AF65-F5344CB8AC3E}">
        <p14:creationId xmlns:p14="http://schemas.microsoft.com/office/powerpoint/2010/main" val="296092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1434" y="161433"/>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381000" y="1304433"/>
            <a:ext cx="8686800" cy="4732501"/>
          </a:xfrm>
        </p:spPr>
        <p:txBody>
          <a:bodyPr/>
          <a:lstStyle/>
          <a:p>
            <a:r>
              <a:rPr lang="en-US" sz="1800" dirty="0" smtClean="0">
                <a:latin typeface="+mj-lt"/>
              </a:rPr>
              <a:t>New CODES:     Diseases of Genitourinary System</a:t>
            </a:r>
          </a:p>
          <a:p>
            <a:pPr marL="0" indent="0">
              <a:buNone/>
            </a:pPr>
            <a:r>
              <a:rPr lang="en-US" sz="1600" dirty="0" smtClean="0">
                <a:latin typeface="+mj-lt"/>
              </a:rPr>
              <a:t>N35.016		Post-traumatic urethral stricture, male overlapping sites</a:t>
            </a:r>
          </a:p>
          <a:p>
            <a:pPr marL="0" indent="0">
              <a:buNone/>
            </a:pPr>
            <a:r>
              <a:rPr lang="en-US" sz="1600" dirty="0" smtClean="0">
                <a:latin typeface="+mj-lt"/>
              </a:rPr>
              <a:t>N35.116		</a:t>
            </a:r>
            <a:r>
              <a:rPr lang="en-US" sz="1600" dirty="0" err="1" smtClean="0">
                <a:latin typeface="+mj-lt"/>
              </a:rPr>
              <a:t>Postinfective</a:t>
            </a:r>
            <a:r>
              <a:rPr lang="en-US" sz="1600" dirty="0" smtClean="0">
                <a:latin typeface="+mj-lt"/>
              </a:rPr>
              <a:t> urethral stricture, not elsewhere classified, male overlapping sites</a:t>
            </a:r>
          </a:p>
          <a:p>
            <a:pPr marL="0" indent="0">
              <a:buNone/>
            </a:pPr>
            <a:r>
              <a:rPr lang="en-US" sz="1600" dirty="0" smtClean="0">
                <a:latin typeface="+mj-lt"/>
              </a:rPr>
              <a:t>N35.811 		Other urethral stricture, male, meatal</a:t>
            </a:r>
          </a:p>
          <a:p>
            <a:pPr marL="0" indent="0">
              <a:buNone/>
            </a:pPr>
            <a:r>
              <a:rPr lang="en-US" sz="1600" dirty="0" smtClean="0">
                <a:latin typeface="+mj-lt"/>
              </a:rPr>
              <a:t>N35.812 		Other urethral bul</a:t>
            </a:r>
            <a:r>
              <a:rPr lang="en-US" sz="1600" dirty="0" smtClean="0">
                <a:latin typeface="+mj-lt"/>
              </a:rPr>
              <a:t>bous stricture, male</a:t>
            </a:r>
          </a:p>
          <a:p>
            <a:pPr marL="0" indent="0">
              <a:buNone/>
            </a:pPr>
            <a:r>
              <a:rPr lang="en-US" sz="1600" dirty="0" smtClean="0">
                <a:latin typeface="+mj-lt"/>
              </a:rPr>
              <a:t>N35.813 		Other membranous urethral stricture, male</a:t>
            </a:r>
          </a:p>
          <a:p>
            <a:pPr marL="0" indent="0">
              <a:buNone/>
            </a:pPr>
            <a:r>
              <a:rPr lang="en-US" sz="1600" dirty="0" smtClean="0">
                <a:latin typeface="+mj-lt"/>
              </a:rPr>
              <a:t>N35.814 		Other anterior urethral stricture, male, anterior</a:t>
            </a:r>
          </a:p>
          <a:p>
            <a:pPr marL="0" indent="0">
              <a:buNone/>
            </a:pPr>
            <a:r>
              <a:rPr lang="en-US" sz="1600" dirty="0" smtClean="0">
                <a:latin typeface="+mj-lt"/>
              </a:rPr>
              <a:t>N35.816 		Other urethral stricture, male, overlapping sites</a:t>
            </a:r>
          </a:p>
          <a:p>
            <a:pPr marL="0" indent="0">
              <a:buNone/>
            </a:pPr>
            <a:r>
              <a:rPr lang="en-US" sz="1600" dirty="0" smtClean="0">
                <a:latin typeface="+mj-lt"/>
              </a:rPr>
              <a:t>N35.819 		Other urethral stricture, male, unspecified site</a:t>
            </a:r>
          </a:p>
          <a:p>
            <a:pPr marL="0" indent="0">
              <a:buNone/>
            </a:pPr>
            <a:r>
              <a:rPr lang="en-US" sz="1600" b="1" dirty="0" smtClean="0">
                <a:latin typeface="+mj-lt"/>
              </a:rPr>
              <a:t>N35.82		</a:t>
            </a:r>
            <a:r>
              <a:rPr lang="en-US" sz="1600" b="1" i="1" dirty="0" smtClean="0">
                <a:latin typeface="+mj-lt"/>
              </a:rPr>
              <a:t>Other urethral stricture, female</a:t>
            </a:r>
          </a:p>
          <a:p>
            <a:pPr marL="0" indent="0">
              <a:buNone/>
            </a:pPr>
            <a:r>
              <a:rPr lang="en-US" sz="1600" dirty="0" smtClean="0">
                <a:latin typeface="+mj-lt"/>
              </a:rPr>
              <a:t>N35.911 		Unspecified urethral stricture, male, meatal</a:t>
            </a:r>
          </a:p>
          <a:p>
            <a:pPr marL="0" indent="0">
              <a:buNone/>
            </a:pPr>
            <a:r>
              <a:rPr lang="en-US" sz="1600" dirty="0" smtClean="0">
                <a:latin typeface="+mj-lt"/>
              </a:rPr>
              <a:t>N35.912 		Unspecified urethral bulbous stricture, male</a:t>
            </a:r>
          </a:p>
          <a:p>
            <a:pPr marL="0" indent="0">
              <a:buNone/>
            </a:pPr>
            <a:r>
              <a:rPr lang="en-US" sz="1600" dirty="0" smtClean="0">
                <a:latin typeface="+mj-lt"/>
              </a:rPr>
              <a:t>N35.913 </a:t>
            </a:r>
            <a:r>
              <a:rPr lang="en-US" sz="1600" dirty="0">
                <a:latin typeface="+mj-lt"/>
              </a:rPr>
              <a:t>	</a:t>
            </a:r>
            <a:r>
              <a:rPr lang="en-US" sz="1600" dirty="0" smtClean="0">
                <a:latin typeface="+mj-lt"/>
              </a:rPr>
              <a:t>	Unspecified </a:t>
            </a:r>
            <a:r>
              <a:rPr lang="en-US" sz="1600" dirty="0">
                <a:latin typeface="+mj-lt"/>
              </a:rPr>
              <a:t>membranous urethral stricture, male</a:t>
            </a:r>
          </a:p>
          <a:p>
            <a:pPr marL="0" indent="0">
              <a:buNone/>
            </a:pPr>
            <a:r>
              <a:rPr lang="en-US" sz="1600" dirty="0" smtClean="0">
                <a:latin typeface="+mj-lt"/>
              </a:rPr>
              <a:t>N35.914 	</a:t>
            </a:r>
            <a:r>
              <a:rPr lang="en-US" sz="1600" dirty="0">
                <a:latin typeface="+mj-lt"/>
              </a:rPr>
              <a:t>	</a:t>
            </a:r>
            <a:r>
              <a:rPr lang="en-US" sz="1600" dirty="0" smtClean="0">
                <a:latin typeface="+mj-lt"/>
              </a:rPr>
              <a:t>Unspecified </a:t>
            </a:r>
            <a:r>
              <a:rPr lang="en-US" sz="1600" dirty="0">
                <a:latin typeface="+mj-lt"/>
              </a:rPr>
              <a:t>anterior urethral stricture, </a:t>
            </a:r>
            <a:r>
              <a:rPr lang="en-US" sz="1600" dirty="0" smtClean="0">
                <a:latin typeface="+mj-lt"/>
              </a:rPr>
              <a:t>male</a:t>
            </a:r>
            <a:endParaRPr lang="en-US" sz="1600" dirty="0">
              <a:latin typeface="+mj-lt"/>
            </a:endParaRPr>
          </a:p>
          <a:p>
            <a:pPr marL="0" indent="0">
              <a:buNone/>
            </a:pPr>
            <a:r>
              <a:rPr lang="en-US" sz="1600" dirty="0" smtClean="0">
                <a:latin typeface="+mj-lt"/>
              </a:rPr>
              <a:t>N35.916 </a:t>
            </a:r>
            <a:r>
              <a:rPr lang="en-US" sz="1600" dirty="0">
                <a:latin typeface="+mj-lt"/>
              </a:rPr>
              <a:t>	</a:t>
            </a:r>
            <a:r>
              <a:rPr lang="en-US" sz="1600" dirty="0" smtClean="0">
                <a:latin typeface="+mj-lt"/>
              </a:rPr>
              <a:t>	Unspecified </a:t>
            </a:r>
            <a:r>
              <a:rPr lang="en-US" sz="1600" dirty="0">
                <a:latin typeface="+mj-lt"/>
              </a:rPr>
              <a:t>urethral stricture, male, overlapping sites</a:t>
            </a:r>
          </a:p>
          <a:p>
            <a:pPr marL="0" indent="0">
              <a:buNone/>
            </a:pPr>
            <a:r>
              <a:rPr lang="en-US" sz="1600" dirty="0" smtClean="0">
                <a:latin typeface="+mj-lt"/>
              </a:rPr>
              <a:t>N35.919 </a:t>
            </a:r>
            <a:r>
              <a:rPr lang="en-US" sz="1600" dirty="0">
                <a:latin typeface="+mj-lt"/>
              </a:rPr>
              <a:t>	</a:t>
            </a:r>
            <a:r>
              <a:rPr lang="en-US" sz="1600" dirty="0" smtClean="0">
                <a:latin typeface="+mj-lt"/>
              </a:rPr>
              <a:t>	Unspecified urethral </a:t>
            </a:r>
            <a:r>
              <a:rPr lang="en-US" sz="1600" dirty="0">
                <a:latin typeface="+mj-lt"/>
              </a:rPr>
              <a:t>stricture, male, unspecified </a:t>
            </a:r>
            <a:r>
              <a:rPr lang="en-US" sz="1600" dirty="0" smtClean="0">
                <a:latin typeface="+mj-lt"/>
              </a:rPr>
              <a:t>site</a:t>
            </a:r>
          </a:p>
          <a:p>
            <a:pPr marL="0" indent="0">
              <a:buNone/>
            </a:pPr>
            <a:r>
              <a:rPr lang="en-US" sz="1600" b="1" dirty="0" smtClean="0">
                <a:latin typeface="+mj-lt"/>
              </a:rPr>
              <a:t>N35.92 		</a:t>
            </a:r>
            <a:r>
              <a:rPr lang="en-US" sz="1600" b="1" i="1" dirty="0" smtClean="0">
                <a:latin typeface="+mj-lt"/>
              </a:rPr>
              <a:t>Unspecified urethral stricture, female</a:t>
            </a:r>
          </a:p>
          <a:p>
            <a:pPr marL="0" indent="0">
              <a:buNone/>
            </a:pPr>
            <a:r>
              <a:rPr lang="en-US" sz="1600" dirty="0" smtClean="0">
                <a:latin typeface="+mj-lt"/>
              </a:rPr>
              <a:t>N99.116		</a:t>
            </a:r>
            <a:r>
              <a:rPr lang="en-US" sz="1600" dirty="0" err="1" smtClean="0">
                <a:latin typeface="+mj-lt"/>
              </a:rPr>
              <a:t>Postprocedural</a:t>
            </a:r>
            <a:r>
              <a:rPr lang="en-US" sz="1600" dirty="0" smtClean="0">
                <a:latin typeface="+mj-lt"/>
              </a:rPr>
              <a:t> urethral stricture, male, overlapping sites</a:t>
            </a:r>
            <a:endParaRPr lang="en-US" sz="1600" dirty="0">
              <a:latin typeface="+mj-lt"/>
            </a:endParaRPr>
          </a:p>
          <a:p>
            <a:pPr marL="0" indent="0">
              <a:buNone/>
            </a:pPr>
            <a:endParaRPr lang="en-US" sz="2000" dirty="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21</a:t>
            </a:fld>
            <a:endParaRPr lang="en-US" dirty="0">
              <a:solidFill>
                <a:srgbClr val="242852">
                  <a:shade val="90000"/>
                </a:srgbClr>
              </a:solidFill>
            </a:endParaRPr>
          </a:p>
        </p:txBody>
      </p:sp>
    </p:spTree>
    <p:extLst>
      <p:ext uri="{BB962C8B-B14F-4D97-AF65-F5344CB8AC3E}">
        <p14:creationId xmlns:p14="http://schemas.microsoft.com/office/powerpoint/2010/main" val="42914582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371600"/>
            <a:ext cx="8686800" cy="4855657"/>
          </a:xfrm>
        </p:spPr>
        <p:txBody>
          <a:bodyPr/>
          <a:lstStyle/>
          <a:p>
            <a:r>
              <a:rPr lang="en-US" sz="2400" dirty="0" smtClean="0">
                <a:latin typeface="+mj-lt"/>
              </a:rPr>
              <a:t>R00 – R99 : Symptoms, Signs &amp; Abnormal Clinical &amp; Lab Findings</a:t>
            </a:r>
          </a:p>
          <a:p>
            <a:pPr marL="0" indent="0">
              <a:buNone/>
            </a:pPr>
            <a:r>
              <a:rPr lang="en-US" sz="2400" dirty="0" smtClean="0">
                <a:solidFill>
                  <a:srgbClr val="FF0000"/>
                </a:solidFill>
                <a:latin typeface="+mj-lt"/>
              </a:rPr>
              <a:t>Deleted (</a:t>
            </a:r>
            <a:r>
              <a:rPr lang="en-US" sz="2400" dirty="0" smtClean="0">
                <a:latin typeface="+mj-lt"/>
              </a:rPr>
              <a:t>See NEW Codes</a:t>
            </a:r>
            <a:r>
              <a:rPr lang="en-US" sz="2400" dirty="0" smtClean="0">
                <a:solidFill>
                  <a:srgbClr val="FF0000"/>
                </a:solidFill>
                <a:latin typeface="+mj-lt"/>
              </a:rPr>
              <a:t>)</a:t>
            </a:r>
          </a:p>
          <a:p>
            <a:pPr marL="0" indent="0">
              <a:buNone/>
            </a:pPr>
            <a:r>
              <a:rPr lang="en-US" sz="2400" dirty="0" smtClean="0">
                <a:solidFill>
                  <a:srgbClr val="FF0000"/>
                </a:solidFill>
                <a:latin typeface="+mj-lt"/>
              </a:rPr>
              <a:t>R82.99</a:t>
            </a:r>
            <a:r>
              <a:rPr lang="en-US" sz="1800" dirty="0" smtClean="0">
                <a:solidFill>
                  <a:srgbClr val="FF0000"/>
                </a:solidFill>
                <a:latin typeface="+mj-lt"/>
              </a:rPr>
              <a:t> – Other abnormal findings in urine</a:t>
            </a:r>
          </a:p>
          <a:p>
            <a:pPr marL="0" indent="0">
              <a:buNone/>
            </a:pPr>
            <a:r>
              <a:rPr lang="en-US" sz="2400" dirty="0" smtClean="0">
                <a:solidFill>
                  <a:srgbClr val="FF0000"/>
                </a:solidFill>
                <a:latin typeface="+mj-lt"/>
              </a:rPr>
              <a:t>R93.8</a:t>
            </a:r>
            <a:r>
              <a:rPr lang="en-US" sz="1800" dirty="0" smtClean="0">
                <a:solidFill>
                  <a:srgbClr val="FF0000"/>
                </a:solidFill>
                <a:latin typeface="+mj-lt"/>
              </a:rPr>
              <a:t> – Abnormal  findings on diagnostic imaging of other specified body structures</a:t>
            </a:r>
          </a:p>
          <a:p>
            <a:pPr marL="0" indent="0">
              <a:buNone/>
            </a:pPr>
            <a:endParaRPr lang="en-US" sz="1800" dirty="0">
              <a:solidFill>
                <a:srgbClr val="FF0000"/>
              </a:solidFill>
              <a:latin typeface="+mj-lt"/>
            </a:endParaRPr>
          </a:p>
          <a:p>
            <a:pPr marL="0" indent="0">
              <a:buNone/>
            </a:pPr>
            <a:r>
              <a:rPr lang="en-US" sz="1800" dirty="0" smtClean="0">
                <a:latin typeface="+mj-lt"/>
              </a:rPr>
              <a:t>	NEW CODES:</a:t>
            </a:r>
            <a:endParaRPr lang="en-US" sz="1800" dirty="0" smtClean="0">
              <a:latin typeface="+mj-lt"/>
            </a:endParaRPr>
          </a:p>
          <a:p>
            <a:pPr marL="0" indent="0">
              <a:buNone/>
            </a:pPr>
            <a:endParaRPr lang="en-US" sz="1800" dirty="0">
              <a:solidFill>
                <a:srgbClr val="FF0000"/>
              </a:solidFill>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22</a:t>
            </a:fld>
            <a:endParaRPr lang="en-US" dirty="0">
              <a:solidFill>
                <a:srgbClr val="242852">
                  <a:shade val="90000"/>
                </a:srgb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95262776"/>
              </p:ext>
            </p:extLst>
          </p:nvPr>
        </p:nvGraphicFramePr>
        <p:xfrm>
          <a:off x="685800" y="3799428"/>
          <a:ext cx="6457950" cy="2179792"/>
        </p:xfrm>
        <a:graphic>
          <a:graphicData uri="http://schemas.openxmlformats.org/drawingml/2006/table">
            <a:tbl>
              <a:tblPr/>
              <a:tblGrid>
                <a:gridCol w="990600">
                  <a:extLst>
                    <a:ext uri="{9D8B030D-6E8A-4147-A177-3AD203B41FA5}">
                      <a16:colId xmlns:a16="http://schemas.microsoft.com/office/drawing/2014/main" val="3312246407"/>
                    </a:ext>
                  </a:extLst>
                </a:gridCol>
                <a:gridCol w="1687500">
                  <a:extLst>
                    <a:ext uri="{9D8B030D-6E8A-4147-A177-3AD203B41FA5}">
                      <a16:colId xmlns:a16="http://schemas.microsoft.com/office/drawing/2014/main" val="1150327048"/>
                    </a:ext>
                  </a:extLst>
                </a:gridCol>
                <a:gridCol w="813600">
                  <a:extLst>
                    <a:ext uri="{9D8B030D-6E8A-4147-A177-3AD203B41FA5}">
                      <a16:colId xmlns:a16="http://schemas.microsoft.com/office/drawing/2014/main" val="90160996"/>
                    </a:ext>
                  </a:extLst>
                </a:gridCol>
                <a:gridCol w="2966250">
                  <a:extLst>
                    <a:ext uri="{9D8B030D-6E8A-4147-A177-3AD203B41FA5}">
                      <a16:colId xmlns:a16="http://schemas.microsoft.com/office/drawing/2014/main" val="1429543878"/>
                    </a:ext>
                  </a:extLst>
                </a:gridCol>
              </a:tblGrid>
              <a:tr h="391572">
                <a:tc>
                  <a:txBody>
                    <a:bodyPr/>
                    <a:lstStyle/>
                    <a:p>
                      <a:pPr algn="l" fontAlgn="t"/>
                      <a:r>
                        <a:rPr lang="en-US" sz="2000" b="0" i="0" u="sng" strike="noStrike" dirty="0">
                          <a:solidFill>
                            <a:schemeClr val="tx1"/>
                          </a:solidFill>
                          <a:effectLst/>
                          <a:latin typeface="Calibri" panose="020F0502020204030204" pitchFamily="34" charset="0"/>
                          <a:hlinkClick r:id="rId2"/>
                        </a:rPr>
                        <a:t>R82.991  </a:t>
                      </a:r>
                      <a:endParaRPr lang="en-US" sz="2000" b="0" i="0" u="sng" strike="noStrike" dirty="0">
                        <a:solidFill>
                          <a:schemeClr val="tx1"/>
                        </a:solidFill>
                        <a:effectLst/>
                        <a:latin typeface="Calibri" panose="020F0502020204030204" pitchFamily="34" charset="0"/>
                      </a:endParaRPr>
                    </a:p>
                  </a:txBody>
                  <a:tcPr marL="9525" marR="9525" marT="28575" marB="28575">
                    <a:lnL>
                      <a:noFill/>
                    </a:lnL>
                    <a:lnR>
                      <a:noFill/>
                    </a:lnR>
                    <a:lnT>
                      <a:noFill/>
                    </a:lnT>
                    <a:lnB>
                      <a:noFill/>
                    </a:lnB>
                    <a:solidFill>
                      <a:srgbClr val="FFFFFF"/>
                    </a:solidFill>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t"/>
                      <a:r>
                        <a:rPr lang="en-US" sz="1000" b="0" i="0" u="none" strike="noStrike">
                          <a:solidFill>
                            <a:srgbClr val="000000"/>
                          </a:solidFill>
                          <a:effectLst/>
                          <a:latin typeface="Arial" panose="020B0604020202020204" pitchFamily="34" charset="0"/>
                        </a:rPr>
                        <a:t> </a:t>
                      </a:r>
                    </a:p>
                  </a:txBody>
                  <a:tcPr marL="9525" marR="9525" marT="28575" marB="28575">
                    <a:lnL>
                      <a:noFill/>
                    </a:lnL>
                    <a:lnR>
                      <a:noFill/>
                    </a:lnR>
                    <a:lnT>
                      <a:noFill/>
                    </a:lnT>
                    <a:lnB>
                      <a:noFill/>
                    </a:lnB>
                    <a:solidFill>
                      <a:srgbClr val="FFFFFF"/>
                    </a:solidFill>
                  </a:tcPr>
                </a:tc>
                <a:tc>
                  <a:txBody>
                    <a:bodyPr/>
                    <a:lstStyle/>
                    <a:p>
                      <a:pPr algn="l" fontAlgn="t"/>
                      <a:r>
                        <a:rPr lang="en-US" sz="1800" b="0" i="0" u="none" strike="noStrike" dirty="0" err="1">
                          <a:solidFill>
                            <a:srgbClr val="000000"/>
                          </a:solidFill>
                          <a:effectLst/>
                          <a:latin typeface="+mj-lt"/>
                        </a:rPr>
                        <a:t>Hypocitraturia</a:t>
                      </a:r>
                      <a:endParaRPr lang="en-US" sz="1800" b="0" i="0" u="none" strike="noStrike" dirty="0">
                        <a:solidFill>
                          <a:srgbClr val="000000"/>
                        </a:solidFill>
                        <a:effectLst/>
                        <a:latin typeface="+mj-lt"/>
                      </a:endParaRPr>
                    </a:p>
                  </a:txBody>
                  <a:tcPr marL="9525" marR="9525" marT="28575" marB="28575">
                    <a:lnL>
                      <a:noFill/>
                    </a:lnL>
                    <a:lnR>
                      <a:noFill/>
                    </a:lnR>
                    <a:lnT>
                      <a:noFill/>
                    </a:lnT>
                    <a:lnB>
                      <a:noFill/>
                    </a:lnB>
                    <a:solidFill>
                      <a:srgbClr val="FFFFFF"/>
                    </a:solidFill>
                  </a:tcPr>
                </a:tc>
                <a:extLst>
                  <a:ext uri="{0D108BD9-81ED-4DB2-BD59-A6C34878D82A}">
                    <a16:rowId xmlns:a16="http://schemas.microsoft.com/office/drawing/2014/main" val="551073855"/>
                  </a:ext>
                </a:extLst>
              </a:tr>
              <a:tr h="429244">
                <a:tc>
                  <a:txBody>
                    <a:bodyPr/>
                    <a:lstStyle/>
                    <a:p>
                      <a:pPr algn="l" fontAlgn="t"/>
                      <a:r>
                        <a:rPr lang="en-US" sz="2000" b="0" i="0" u="sng" strike="noStrike" dirty="0">
                          <a:solidFill>
                            <a:schemeClr val="tx1"/>
                          </a:solidFill>
                          <a:effectLst/>
                          <a:latin typeface="Calibri" panose="020F0502020204030204" pitchFamily="34" charset="0"/>
                          <a:hlinkClick r:id="rId3"/>
                        </a:rPr>
                        <a:t>R82.992  </a:t>
                      </a:r>
                      <a:endParaRPr lang="en-US" sz="2000" b="0" i="0" u="sng" strike="noStrike" dirty="0">
                        <a:solidFill>
                          <a:schemeClr val="tx1"/>
                        </a:solidFill>
                        <a:effectLst/>
                        <a:latin typeface="Calibri" panose="020F0502020204030204" pitchFamily="34" charset="0"/>
                      </a:endParaRPr>
                    </a:p>
                  </a:txBody>
                  <a:tcPr marL="9525" marR="9525" marT="28575" marB="28575">
                    <a:lnL>
                      <a:noFill/>
                    </a:lnL>
                    <a:lnR>
                      <a:noFill/>
                    </a:lnR>
                    <a:lnT>
                      <a:noFill/>
                    </a:lnT>
                    <a:lnB>
                      <a:noFill/>
                    </a:lnB>
                    <a:solidFill>
                      <a:srgbClr val="FFFFFF"/>
                    </a:solidFill>
                  </a:tcPr>
                </a:tc>
                <a:tc>
                  <a:txBody>
                    <a:bodyPr/>
                    <a:lstStyle/>
                    <a:p>
                      <a:pPr algn="l" fontAlgn="t"/>
                      <a:r>
                        <a:rPr lang="en-US" sz="1800" b="0" i="0" u="none" strike="noStrike" dirty="0">
                          <a:solidFill>
                            <a:schemeClr val="tx1"/>
                          </a:solidFill>
                          <a:effectLst/>
                          <a:latin typeface="Arial" panose="020B0604020202020204" pitchFamily="34" charset="0"/>
                        </a:rPr>
                        <a:t>Abnormal findings in Urine</a:t>
                      </a:r>
                    </a:p>
                  </a:txBody>
                  <a:tcPr marL="9525" marR="9525" marT="9525" marB="0">
                    <a:lnL>
                      <a:noFill/>
                    </a:lnL>
                    <a:lnR>
                      <a:noFill/>
                    </a:lnR>
                    <a:lnT>
                      <a:noFill/>
                    </a:lnT>
                    <a:lnB>
                      <a:noFill/>
                    </a:lnB>
                    <a:solidFill>
                      <a:srgbClr val="FFFFFF"/>
                    </a:solidFill>
                  </a:tcPr>
                </a:tc>
                <a:tc>
                  <a:txBody>
                    <a:bodyPr/>
                    <a:lstStyle/>
                    <a:p>
                      <a:pPr algn="l" fontAlgn="t"/>
                      <a:r>
                        <a:rPr lang="en-US" sz="1000" b="0" i="0" u="none" strike="noStrike">
                          <a:solidFill>
                            <a:srgbClr val="000000"/>
                          </a:solidFill>
                          <a:effectLst/>
                          <a:latin typeface="Arial" panose="020B0604020202020204" pitchFamily="34" charset="0"/>
                        </a:rPr>
                        <a:t> </a:t>
                      </a:r>
                    </a:p>
                  </a:txBody>
                  <a:tcPr marL="9525" marR="9525" marT="28575" marB="28575">
                    <a:lnL>
                      <a:noFill/>
                    </a:lnL>
                    <a:lnR>
                      <a:noFill/>
                    </a:lnR>
                    <a:lnT>
                      <a:noFill/>
                    </a:lnT>
                    <a:lnB>
                      <a:noFill/>
                    </a:lnB>
                    <a:solidFill>
                      <a:srgbClr val="FFFFFF"/>
                    </a:solidFill>
                  </a:tcPr>
                </a:tc>
                <a:tc>
                  <a:txBody>
                    <a:bodyPr/>
                    <a:lstStyle/>
                    <a:p>
                      <a:pPr algn="l" fontAlgn="t"/>
                      <a:r>
                        <a:rPr lang="en-US" sz="1600" b="0" i="0" u="none" strike="noStrike" dirty="0" err="1">
                          <a:solidFill>
                            <a:srgbClr val="000000"/>
                          </a:solidFill>
                          <a:effectLst/>
                          <a:latin typeface="Arial" panose="020B0604020202020204" pitchFamily="34" charset="0"/>
                        </a:rPr>
                        <a:t>Hyperoxaluria</a:t>
                      </a:r>
                      <a:endParaRPr lang="en-US" sz="1600" b="0" i="0" u="none" strike="noStrike" dirty="0">
                        <a:solidFill>
                          <a:srgbClr val="000000"/>
                        </a:solidFill>
                        <a:effectLst/>
                        <a:latin typeface="Arial" panose="020B0604020202020204" pitchFamily="34" charset="0"/>
                      </a:endParaRPr>
                    </a:p>
                  </a:txBody>
                  <a:tcPr marL="9525" marR="9525" marT="28575" marB="28575">
                    <a:lnL>
                      <a:noFill/>
                    </a:lnL>
                    <a:lnR>
                      <a:noFill/>
                    </a:lnR>
                    <a:lnT>
                      <a:noFill/>
                    </a:lnT>
                    <a:lnB>
                      <a:noFill/>
                    </a:lnB>
                    <a:solidFill>
                      <a:srgbClr val="FFFFFF"/>
                    </a:solidFill>
                  </a:tcPr>
                </a:tc>
                <a:extLst>
                  <a:ext uri="{0D108BD9-81ED-4DB2-BD59-A6C34878D82A}">
                    <a16:rowId xmlns:a16="http://schemas.microsoft.com/office/drawing/2014/main" val="214887649"/>
                  </a:ext>
                </a:extLst>
              </a:tr>
              <a:tr h="429244">
                <a:tc>
                  <a:txBody>
                    <a:bodyPr/>
                    <a:lstStyle/>
                    <a:p>
                      <a:pPr algn="l" fontAlgn="t"/>
                      <a:r>
                        <a:rPr lang="en-US" sz="2000" b="0" i="0" u="sng" strike="noStrike" dirty="0">
                          <a:solidFill>
                            <a:schemeClr val="tx1"/>
                          </a:solidFill>
                          <a:effectLst/>
                          <a:latin typeface="Calibri" panose="020F0502020204030204" pitchFamily="34" charset="0"/>
                          <a:hlinkClick r:id="rId4"/>
                        </a:rPr>
                        <a:t>R82.993  </a:t>
                      </a:r>
                      <a:endParaRPr lang="en-US" sz="2000" b="0" i="0" u="sng" strike="noStrike" dirty="0">
                        <a:solidFill>
                          <a:schemeClr val="tx1"/>
                        </a:solidFill>
                        <a:effectLst/>
                        <a:latin typeface="Calibri" panose="020F0502020204030204" pitchFamily="34" charset="0"/>
                      </a:endParaRPr>
                    </a:p>
                  </a:txBody>
                  <a:tcPr marL="9525" marR="9525" marT="28575" marB="28575">
                    <a:lnL>
                      <a:noFill/>
                    </a:lnL>
                    <a:lnR>
                      <a:noFill/>
                    </a:lnR>
                    <a:lnT>
                      <a:noFill/>
                    </a:lnT>
                    <a:lnB>
                      <a:noFill/>
                    </a:lnB>
                    <a:solidFill>
                      <a:srgbClr val="FFFFFF"/>
                    </a:solidFill>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t"/>
                      <a:r>
                        <a:rPr lang="en-US" sz="1000" b="0" i="0" u="none" strike="noStrike">
                          <a:solidFill>
                            <a:srgbClr val="000000"/>
                          </a:solidFill>
                          <a:effectLst/>
                          <a:latin typeface="Arial" panose="020B0604020202020204" pitchFamily="34" charset="0"/>
                        </a:rPr>
                        <a:t> </a:t>
                      </a:r>
                    </a:p>
                  </a:txBody>
                  <a:tcPr marL="9525" marR="9525" marT="28575" marB="28575">
                    <a:lnL>
                      <a:noFill/>
                    </a:lnL>
                    <a:lnR>
                      <a:noFill/>
                    </a:lnR>
                    <a:lnT>
                      <a:noFill/>
                    </a:lnT>
                    <a:lnB>
                      <a:noFill/>
                    </a:lnB>
                    <a:solidFill>
                      <a:srgbClr val="FFFFFF"/>
                    </a:solidFill>
                  </a:tcPr>
                </a:tc>
                <a:tc>
                  <a:txBody>
                    <a:bodyPr/>
                    <a:lstStyle/>
                    <a:p>
                      <a:pPr algn="l" fontAlgn="t"/>
                      <a:r>
                        <a:rPr lang="en-US" sz="1600" b="0" i="0" u="none" strike="noStrike" dirty="0" err="1">
                          <a:solidFill>
                            <a:srgbClr val="000000"/>
                          </a:solidFill>
                          <a:effectLst/>
                          <a:latin typeface="Arial" panose="020B0604020202020204" pitchFamily="34" charset="0"/>
                        </a:rPr>
                        <a:t>Hyperuricoscuria</a:t>
                      </a:r>
                      <a:endParaRPr lang="en-US" sz="1600" b="0" i="0" u="none" strike="noStrike" dirty="0">
                        <a:solidFill>
                          <a:srgbClr val="000000"/>
                        </a:solidFill>
                        <a:effectLst/>
                        <a:latin typeface="Arial" panose="020B0604020202020204" pitchFamily="34" charset="0"/>
                      </a:endParaRPr>
                    </a:p>
                  </a:txBody>
                  <a:tcPr marL="9525" marR="9525" marT="28575" marB="28575">
                    <a:lnL>
                      <a:noFill/>
                    </a:lnL>
                    <a:lnR>
                      <a:noFill/>
                    </a:lnR>
                    <a:lnT>
                      <a:noFill/>
                    </a:lnT>
                    <a:lnB>
                      <a:noFill/>
                    </a:lnB>
                    <a:solidFill>
                      <a:srgbClr val="FFFFFF"/>
                    </a:solidFill>
                  </a:tcPr>
                </a:tc>
                <a:extLst>
                  <a:ext uri="{0D108BD9-81ED-4DB2-BD59-A6C34878D82A}">
                    <a16:rowId xmlns:a16="http://schemas.microsoft.com/office/drawing/2014/main" val="1738675922"/>
                  </a:ext>
                </a:extLst>
              </a:tr>
              <a:tr h="384191">
                <a:tc>
                  <a:txBody>
                    <a:bodyPr/>
                    <a:lstStyle/>
                    <a:p>
                      <a:pPr algn="l" fontAlgn="t"/>
                      <a:r>
                        <a:rPr lang="en-US" sz="2000" b="0" i="0" u="sng" strike="noStrike" dirty="0">
                          <a:solidFill>
                            <a:schemeClr val="tx1"/>
                          </a:solidFill>
                          <a:effectLst/>
                          <a:latin typeface="Calibri" panose="020F0502020204030204" pitchFamily="34" charset="0"/>
                          <a:hlinkClick r:id="rId5"/>
                        </a:rPr>
                        <a:t>R82.994  </a:t>
                      </a:r>
                      <a:endParaRPr lang="en-US" sz="2000" b="0" i="0" u="sng" strike="noStrike" dirty="0">
                        <a:solidFill>
                          <a:schemeClr val="tx1"/>
                        </a:solidFill>
                        <a:effectLst/>
                        <a:latin typeface="Calibri" panose="020F0502020204030204" pitchFamily="34" charset="0"/>
                      </a:endParaRPr>
                    </a:p>
                  </a:txBody>
                  <a:tcPr marL="9525" marR="9525" marT="28575" marB="28575">
                    <a:lnL>
                      <a:noFill/>
                    </a:lnL>
                    <a:lnR>
                      <a:noFill/>
                    </a:lnR>
                    <a:lnT>
                      <a:noFill/>
                    </a:lnT>
                    <a:lnB>
                      <a:noFill/>
                    </a:lnB>
                    <a:solidFill>
                      <a:srgbClr val="FFFFFF"/>
                    </a:solidFill>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t"/>
                      <a:r>
                        <a:rPr lang="en-US" sz="1000" b="0" i="0" u="none" strike="noStrike">
                          <a:solidFill>
                            <a:srgbClr val="000000"/>
                          </a:solidFill>
                          <a:effectLst/>
                          <a:latin typeface="Arial" panose="020B0604020202020204" pitchFamily="34" charset="0"/>
                        </a:rPr>
                        <a:t> </a:t>
                      </a:r>
                    </a:p>
                  </a:txBody>
                  <a:tcPr marL="9525" marR="9525" marT="28575" marB="28575">
                    <a:lnL>
                      <a:noFill/>
                    </a:lnL>
                    <a:lnR>
                      <a:noFill/>
                    </a:lnR>
                    <a:lnT>
                      <a:noFill/>
                    </a:lnT>
                    <a:lnB>
                      <a:noFill/>
                    </a:lnB>
                    <a:solidFill>
                      <a:srgbClr val="FFFFFF"/>
                    </a:solidFill>
                  </a:tcPr>
                </a:tc>
                <a:tc>
                  <a:txBody>
                    <a:bodyPr/>
                    <a:lstStyle/>
                    <a:p>
                      <a:pPr algn="l" fontAlgn="t"/>
                      <a:r>
                        <a:rPr lang="en-US" sz="1800" b="0" i="0" u="none" strike="noStrike" dirty="0" err="1">
                          <a:solidFill>
                            <a:srgbClr val="000000"/>
                          </a:solidFill>
                          <a:effectLst/>
                          <a:latin typeface="Arial" panose="020B0604020202020204" pitchFamily="34" charset="0"/>
                        </a:rPr>
                        <a:t>Hypercalciuria</a:t>
                      </a:r>
                      <a:endParaRPr lang="en-US" sz="1800" b="0" i="0" u="none" strike="noStrike" dirty="0">
                        <a:solidFill>
                          <a:srgbClr val="000000"/>
                        </a:solidFill>
                        <a:effectLst/>
                        <a:latin typeface="Arial" panose="020B0604020202020204" pitchFamily="34" charset="0"/>
                      </a:endParaRPr>
                    </a:p>
                  </a:txBody>
                  <a:tcPr marL="9525" marR="9525" marT="28575" marB="28575">
                    <a:lnL>
                      <a:noFill/>
                    </a:lnL>
                    <a:lnR>
                      <a:noFill/>
                    </a:lnR>
                    <a:lnT>
                      <a:noFill/>
                    </a:lnT>
                    <a:lnB>
                      <a:noFill/>
                    </a:lnB>
                    <a:solidFill>
                      <a:srgbClr val="FFFFFF"/>
                    </a:solidFill>
                  </a:tcPr>
                </a:tc>
                <a:extLst>
                  <a:ext uri="{0D108BD9-81ED-4DB2-BD59-A6C34878D82A}">
                    <a16:rowId xmlns:a16="http://schemas.microsoft.com/office/drawing/2014/main" val="3476769571"/>
                  </a:ext>
                </a:extLst>
              </a:tr>
              <a:tr h="416620">
                <a:tc>
                  <a:txBody>
                    <a:bodyPr/>
                    <a:lstStyle/>
                    <a:p>
                      <a:pPr algn="l" fontAlgn="t"/>
                      <a:r>
                        <a:rPr lang="en-US" sz="2000" b="0" i="0" u="sng" strike="noStrike" dirty="0">
                          <a:solidFill>
                            <a:schemeClr val="tx1"/>
                          </a:solidFill>
                          <a:effectLst/>
                          <a:latin typeface="Calibri" panose="020F0502020204030204" pitchFamily="34" charset="0"/>
                          <a:hlinkClick r:id="rId6"/>
                        </a:rPr>
                        <a:t>R82.998  </a:t>
                      </a:r>
                      <a:endParaRPr lang="en-US" sz="2000" b="0" i="0" u="sng" strike="noStrike" dirty="0">
                        <a:solidFill>
                          <a:schemeClr val="tx1"/>
                        </a:solidFill>
                        <a:effectLst/>
                        <a:latin typeface="Calibri" panose="020F0502020204030204" pitchFamily="34" charset="0"/>
                      </a:endParaRPr>
                    </a:p>
                  </a:txBody>
                  <a:tcPr marL="9525" marR="9525" marT="28575" marB="28575">
                    <a:lnL>
                      <a:noFill/>
                    </a:lnL>
                    <a:lnR>
                      <a:noFill/>
                    </a:lnR>
                    <a:lnT>
                      <a:noFill/>
                    </a:lnT>
                    <a:lnB>
                      <a:noFill/>
                    </a:lnB>
                    <a:solidFill>
                      <a:srgbClr val="FFFFFF"/>
                    </a:solidFill>
                  </a:tcPr>
                </a:tc>
                <a:tc>
                  <a:txBody>
                    <a:bodyPr/>
                    <a:lstStyle/>
                    <a:p>
                      <a:pPr algn="l" fontAlgn="b"/>
                      <a:endParaRPr lang="en-US" sz="1100" b="0" i="0" u="none" strike="noStrike" dirty="0">
                        <a:solidFill>
                          <a:schemeClr val="tx1"/>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a:noFill/>
                    </a:lnB>
                    <a:solidFill>
                      <a:srgbClr val="FFFFFF"/>
                    </a:solidFill>
                  </a:tcPr>
                </a:tc>
                <a:tc>
                  <a:txBody>
                    <a:bodyPr/>
                    <a:lstStyle/>
                    <a:p>
                      <a:pPr algn="l" fontAlgn="t"/>
                      <a:r>
                        <a:rPr lang="en-US" sz="1600" b="0" i="0" u="none" strike="noStrike" dirty="0">
                          <a:solidFill>
                            <a:srgbClr val="000000"/>
                          </a:solidFill>
                          <a:effectLst/>
                          <a:latin typeface="Arial" panose="020B0604020202020204" pitchFamily="34" charset="0"/>
                        </a:rPr>
                        <a:t>Other abnormal findings in urine</a:t>
                      </a:r>
                    </a:p>
                  </a:txBody>
                  <a:tcPr marL="9525" marR="9525" marT="28575" marB="28575">
                    <a:lnL>
                      <a:noFill/>
                    </a:lnL>
                    <a:lnR>
                      <a:noFill/>
                    </a:lnR>
                    <a:lnT>
                      <a:noFill/>
                    </a:lnT>
                    <a:lnB>
                      <a:noFill/>
                    </a:lnB>
                    <a:solidFill>
                      <a:srgbClr val="FFFFFF"/>
                    </a:solidFill>
                  </a:tcPr>
                </a:tc>
                <a:extLst>
                  <a:ext uri="{0D108BD9-81ED-4DB2-BD59-A6C34878D82A}">
                    <a16:rowId xmlns:a16="http://schemas.microsoft.com/office/drawing/2014/main" val="3570095733"/>
                  </a:ext>
                </a:extLst>
              </a:tr>
            </a:tbl>
          </a:graphicData>
        </a:graphic>
      </p:graphicFrame>
    </p:spTree>
    <p:extLst>
      <p:ext uri="{BB962C8B-B14F-4D97-AF65-F5344CB8AC3E}">
        <p14:creationId xmlns:p14="http://schemas.microsoft.com/office/powerpoint/2010/main" val="28861394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20414" y="1676400"/>
            <a:ext cx="8686800" cy="4389437"/>
          </a:xfrm>
        </p:spPr>
        <p:txBody>
          <a:bodyPr/>
          <a:lstStyle/>
          <a:p>
            <a:pPr marL="0" indent="0">
              <a:buNone/>
            </a:pPr>
            <a:r>
              <a:rPr lang="en-US" sz="4000" dirty="0" smtClean="0">
                <a:latin typeface="+mj-lt"/>
              </a:rPr>
              <a:t>New Codes S00 – T88 Injury, Poisoning &amp; Certain other Consequences of External Causes</a:t>
            </a:r>
          </a:p>
          <a:p>
            <a:r>
              <a:rPr lang="en-US" sz="4000" dirty="0" smtClean="0">
                <a:latin typeface="+mj-lt"/>
              </a:rPr>
              <a:t>T43.641A – T43.644S – Poisoning by ecstasy </a:t>
            </a:r>
          </a:p>
          <a:p>
            <a:pPr marL="0" indent="0">
              <a:buNone/>
            </a:pPr>
            <a:endParaRPr lang="en-US" dirty="0" smtClean="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23</a:t>
            </a:fld>
            <a:endParaRPr lang="en-US" dirty="0">
              <a:solidFill>
                <a:srgbClr val="242852">
                  <a:shade val="90000"/>
                </a:srgbClr>
              </a:solidFill>
            </a:endParaRPr>
          </a:p>
        </p:txBody>
      </p:sp>
    </p:spTree>
    <p:extLst>
      <p:ext uri="{BB962C8B-B14F-4D97-AF65-F5344CB8AC3E}">
        <p14:creationId xmlns:p14="http://schemas.microsoft.com/office/powerpoint/2010/main" val="120321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837820"/>
            <a:ext cx="8686800" cy="4389437"/>
          </a:xfrm>
        </p:spPr>
        <p:txBody>
          <a:bodyPr/>
          <a:lstStyle/>
          <a:p>
            <a:pPr marL="0" indent="0">
              <a:buNone/>
            </a:pPr>
            <a:r>
              <a:rPr lang="en-US" sz="2200" dirty="0">
                <a:latin typeface="+mj-lt"/>
              </a:rPr>
              <a:t>Z00-Z99 Factors Influencing Health Status &amp; Contact with Health Services</a:t>
            </a:r>
          </a:p>
          <a:p>
            <a:pPr marL="0" indent="0">
              <a:buNone/>
            </a:pPr>
            <a:r>
              <a:rPr lang="en-US" sz="2000" dirty="0" smtClean="0">
                <a:solidFill>
                  <a:srgbClr val="FF0000"/>
                </a:solidFill>
                <a:latin typeface="+mj-lt"/>
              </a:rPr>
              <a:t>Deleted </a:t>
            </a:r>
            <a:r>
              <a:rPr lang="en-US" sz="2000" dirty="0">
                <a:solidFill>
                  <a:srgbClr val="FF0000"/>
                </a:solidFill>
                <a:latin typeface="+mj-lt"/>
              </a:rPr>
              <a:t>Codes</a:t>
            </a:r>
            <a:r>
              <a:rPr lang="en-US" sz="2000" dirty="0" smtClean="0">
                <a:solidFill>
                  <a:srgbClr val="FF0000"/>
                </a:solidFill>
                <a:latin typeface="+mj-lt"/>
              </a:rPr>
              <a:t>: (</a:t>
            </a:r>
            <a:r>
              <a:rPr lang="en-US" sz="2000" dirty="0" smtClean="0">
                <a:latin typeface="+mj-lt"/>
              </a:rPr>
              <a:t>See NEW CODES</a:t>
            </a:r>
            <a:r>
              <a:rPr lang="en-US" sz="2000" dirty="0" smtClean="0">
                <a:solidFill>
                  <a:srgbClr val="FF0000"/>
                </a:solidFill>
                <a:latin typeface="+mj-lt"/>
              </a:rPr>
              <a:t>)</a:t>
            </a:r>
          </a:p>
          <a:p>
            <a:pPr lvl="1"/>
            <a:r>
              <a:rPr lang="en-US" sz="2000" dirty="0" smtClean="0">
                <a:solidFill>
                  <a:srgbClr val="FF0000"/>
                </a:solidFill>
                <a:latin typeface="+mj-lt"/>
              </a:rPr>
              <a:t>Z04.8 Encounter for examination and observation for other specified reasons</a:t>
            </a:r>
          </a:p>
          <a:p>
            <a:pPr lvl="1"/>
            <a:r>
              <a:rPr lang="en-US" sz="2000" dirty="0" smtClean="0">
                <a:solidFill>
                  <a:srgbClr val="FF0000"/>
                </a:solidFill>
                <a:latin typeface="+mj-lt"/>
              </a:rPr>
              <a:t>Z13.4 Encounter for screening for certain developmental disorders in childhood</a:t>
            </a:r>
          </a:p>
          <a:p>
            <a:pPr marL="393700" lvl="1" indent="0">
              <a:buNone/>
            </a:pPr>
            <a:r>
              <a:rPr lang="en-US" sz="2200" dirty="0" smtClean="0">
                <a:latin typeface="+mj-lt"/>
              </a:rPr>
              <a:t>NEW CODES:</a:t>
            </a:r>
          </a:p>
          <a:p>
            <a:pPr lvl="1"/>
            <a:r>
              <a:rPr lang="en-US" sz="2200" dirty="0" smtClean="0">
                <a:latin typeface="+mj-lt"/>
              </a:rPr>
              <a:t>Z04.81 Encounter for examination and observation of victim following forced sexual exploitation</a:t>
            </a:r>
          </a:p>
          <a:p>
            <a:pPr lvl="1"/>
            <a:r>
              <a:rPr lang="en-US" sz="2200" dirty="0" smtClean="0">
                <a:latin typeface="+mj-lt"/>
              </a:rPr>
              <a:t>Z04.82 Encounter for examination and observation of victim following forced labor exploitation</a:t>
            </a:r>
          </a:p>
          <a:p>
            <a:pPr lvl="1"/>
            <a:r>
              <a:rPr lang="en-US" sz="2200" dirty="0" smtClean="0">
                <a:latin typeface="+mj-lt"/>
              </a:rPr>
              <a:t>Z04.89 Encounter for examination and observation for other specified reasons</a:t>
            </a:r>
            <a:endParaRPr lang="en-US" sz="2200" dirty="0">
              <a:latin typeface="+mj-lt"/>
            </a:endParaRPr>
          </a:p>
          <a:p>
            <a:pPr marL="0" indent="0">
              <a:buNone/>
            </a:pPr>
            <a:r>
              <a:rPr lang="en-US" sz="2400" dirty="0"/>
              <a:t>	</a:t>
            </a:r>
          </a:p>
          <a:p>
            <a:endParaRPr lang="en-US" dirty="0"/>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24</a:t>
            </a:fld>
            <a:endParaRPr lang="en-US" dirty="0">
              <a:solidFill>
                <a:srgbClr val="242852">
                  <a:shade val="90000"/>
                </a:srgbClr>
              </a:solidFill>
            </a:endParaRPr>
          </a:p>
        </p:txBody>
      </p:sp>
    </p:spTree>
    <p:extLst>
      <p:ext uri="{BB962C8B-B14F-4D97-AF65-F5344CB8AC3E}">
        <p14:creationId xmlns:p14="http://schemas.microsoft.com/office/powerpoint/2010/main" val="31998585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33400"/>
            <a:ext cx="8229600" cy="1143000"/>
          </a:xfrm>
        </p:spPr>
        <p:txBody>
          <a:bodyPr/>
          <a:lstStyle/>
          <a:p>
            <a:r>
              <a:rPr lang="en-US" sz="4200" dirty="0"/>
              <a:t>New/Deleted CODES for ICD-10 </a:t>
            </a:r>
            <a:r>
              <a:rPr lang="en-US" sz="4200" dirty="0" smtClean="0"/>
              <a:t>2019:</a:t>
            </a:r>
            <a:endParaRPr lang="en-US" sz="4200" dirty="0"/>
          </a:p>
        </p:txBody>
      </p:sp>
      <p:sp>
        <p:nvSpPr>
          <p:cNvPr id="4" name="Content Placeholder 3"/>
          <p:cNvSpPr>
            <a:spLocks noGrp="1"/>
          </p:cNvSpPr>
          <p:nvPr>
            <p:ph idx="1"/>
          </p:nvPr>
        </p:nvSpPr>
        <p:spPr>
          <a:xfrm>
            <a:off x="457200" y="1837820"/>
            <a:ext cx="8686800" cy="4389437"/>
          </a:xfrm>
        </p:spPr>
        <p:txBody>
          <a:bodyPr/>
          <a:lstStyle/>
          <a:p>
            <a:pPr marL="0" indent="0">
              <a:buNone/>
            </a:pPr>
            <a:r>
              <a:rPr lang="en-US" dirty="0" smtClean="0"/>
              <a:t>NEW CODES</a:t>
            </a:r>
          </a:p>
          <a:p>
            <a:pPr marL="0" indent="0">
              <a:buNone/>
            </a:pPr>
            <a:r>
              <a:rPr lang="en-US" sz="1600" dirty="0" smtClean="0">
                <a:latin typeface="+mj-lt"/>
              </a:rPr>
              <a:t>Z13.30	Encounter for screening examination for mental health &amp; behavioral disorders, unspecified</a:t>
            </a:r>
          </a:p>
          <a:p>
            <a:pPr marL="0" indent="0">
              <a:buNone/>
            </a:pPr>
            <a:r>
              <a:rPr lang="en-US" sz="1600" dirty="0" smtClean="0">
                <a:latin typeface="+mj-lt"/>
              </a:rPr>
              <a:t>Z13.31	Encounter for screening for depression</a:t>
            </a:r>
          </a:p>
          <a:p>
            <a:pPr marL="0" indent="0">
              <a:buNone/>
            </a:pPr>
            <a:r>
              <a:rPr lang="en-US" sz="1600" dirty="0" smtClean="0">
                <a:latin typeface="+mj-lt"/>
              </a:rPr>
              <a:t>Z13.32	Encounter for screening for maternal depression</a:t>
            </a:r>
          </a:p>
          <a:p>
            <a:pPr marL="0" indent="0">
              <a:buNone/>
            </a:pPr>
            <a:r>
              <a:rPr lang="en-US" sz="1600" dirty="0" smtClean="0">
                <a:latin typeface="+mj-lt"/>
              </a:rPr>
              <a:t>Z13.39	Encounter for screening examination for other  mental health &amp; behavioral disorders</a:t>
            </a:r>
          </a:p>
          <a:p>
            <a:pPr marL="0" indent="0">
              <a:buNone/>
            </a:pPr>
            <a:r>
              <a:rPr lang="en-US" sz="1600" dirty="0" smtClean="0">
                <a:latin typeface="+mj-lt"/>
              </a:rPr>
              <a:t>Z13.40	Encounter for screening for unspecified developmental delays</a:t>
            </a:r>
          </a:p>
          <a:p>
            <a:pPr marL="0" indent="0">
              <a:buNone/>
            </a:pPr>
            <a:r>
              <a:rPr lang="en-US" sz="1600" dirty="0" smtClean="0">
                <a:latin typeface="+mj-lt"/>
              </a:rPr>
              <a:t>Z13.41	Encounter for autism screening</a:t>
            </a:r>
          </a:p>
          <a:p>
            <a:pPr marL="0" indent="0">
              <a:buNone/>
            </a:pPr>
            <a:r>
              <a:rPr lang="en-US" sz="1600" dirty="0" smtClean="0">
                <a:latin typeface="+mj-lt"/>
              </a:rPr>
              <a:t>Z13.42	Encounter for screening for global developmental delays (milestones)</a:t>
            </a:r>
          </a:p>
          <a:p>
            <a:pPr marL="0" indent="0">
              <a:buNone/>
            </a:pPr>
            <a:r>
              <a:rPr lang="en-US" sz="1600" dirty="0" smtClean="0">
                <a:latin typeface="+mj-lt"/>
              </a:rPr>
              <a:t>Z13.49	Encounter for screening for other developmental delays</a:t>
            </a:r>
          </a:p>
          <a:p>
            <a:pPr marL="0" indent="0">
              <a:buNone/>
            </a:pPr>
            <a:r>
              <a:rPr lang="en-US" sz="1600" dirty="0" smtClean="0">
                <a:latin typeface="+mj-lt"/>
              </a:rPr>
              <a:t>Z20.821	Contact with and (suspected) exposure to Zika virus</a:t>
            </a:r>
          </a:p>
          <a:p>
            <a:pPr marL="0" indent="0">
              <a:buNone/>
            </a:pPr>
            <a:r>
              <a:rPr lang="en-US" sz="1600" dirty="0" smtClean="0">
                <a:latin typeface="+mj-lt"/>
              </a:rPr>
              <a:t>Z28.83	Immunization not carried out due to unavailability of vaccine</a:t>
            </a:r>
          </a:p>
          <a:p>
            <a:pPr marL="0" indent="0">
              <a:buNone/>
            </a:pPr>
            <a:r>
              <a:rPr lang="en-US" sz="1600" dirty="0" smtClean="0">
                <a:latin typeface="+mj-lt"/>
              </a:rPr>
              <a:t>Z83.430	Family history of elevated lipoprotein(a)</a:t>
            </a:r>
          </a:p>
          <a:p>
            <a:pPr marL="0" indent="0">
              <a:buNone/>
            </a:pPr>
            <a:r>
              <a:rPr lang="en-US" sz="1600" dirty="0" smtClean="0">
                <a:latin typeface="+mj-lt"/>
              </a:rPr>
              <a:t>Z83.438	Family history of other disorder of lipoprotein metabolism and other </a:t>
            </a:r>
            <a:r>
              <a:rPr lang="en-US" sz="1600" dirty="0" err="1" smtClean="0">
                <a:latin typeface="+mj-lt"/>
              </a:rPr>
              <a:t>lipidemia</a:t>
            </a:r>
            <a:r>
              <a:rPr lang="en-US" sz="1600" dirty="0" smtClean="0">
                <a:latin typeface="+mj-lt"/>
              </a:rPr>
              <a:t> </a:t>
            </a:r>
            <a:endParaRPr lang="en-US" sz="1600" dirty="0">
              <a:latin typeface="+mj-lt"/>
            </a:endParaRPr>
          </a:p>
        </p:txBody>
      </p:sp>
      <p:sp>
        <p:nvSpPr>
          <p:cNvPr id="2" name="Slide Number Placeholder 1"/>
          <p:cNvSpPr>
            <a:spLocks noGrp="1"/>
          </p:cNvSpPr>
          <p:nvPr>
            <p:ph type="sldNum" sz="quarter" idx="12"/>
          </p:nvPr>
        </p:nvSpPr>
        <p:spPr/>
        <p:txBody>
          <a:bodyPr/>
          <a:lstStyle/>
          <a:p>
            <a:pPr>
              <a:defRPr/>
            </a:pPr>
            <a:fld id="{2AF639BA-170D-469F-8D8B-060A5FF27383}" type="slidenum">
              <a:rPr lang="en-US" smtClean="0">
                <a:solidFill>
                  <a:srgbClr val="242852">
                    <a:shade val="90000"/>
                  </a:srgbClr>
                </a:solidFill>
              </a:rPr>
              <a:pPr>
                <a:defRPr/>
              </a:pPr>
              <a:t>25</a:t>
            </a:fld>
            <a:endParaRPr lang="en-US" dirty="0">
              <a:solidFill>
                <a:srgbClr val="242852">
                  <a:shade val="90000"/>
                </a:srgbClr>
              </a:solidFill>
            </a:endParaRPr>
          </a:p>
        </p:txBody>
      </p:sp>
    </p:spTree>
    <p:extLst>
      <p:ext uri="{BB962C8B-B14F-4D97-AF65-F5344CB8AC3E}">
        <p14:creationId xmlns:p14="http://schemas.microsoft.com/office/powerpoint/2010/main" val="8265609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4"/>
          <p:cNvSpPr>
            <a:spLocks noGrp="1" noChangeArrowheads="1"/>
          </p:cNvSpPr>
          <p:nvPr>
            <p:ph type="title"/>
          </p:nvPr>
        </p:nvSpPr>
        <p:spPr>
          <a:xfrm>
            <a:off x="457200" y="1600200"/>
            <a:ext cx="8305800" cy="1143000"/>
          </a:xfrm>
          <a:extLst/>
        </p:spPr>
        <p:txBody>
          <a:bodyPr>
            <a:noAutofit/>
          </a:bodyPr>
          <a:lstStyle/>
          <a:p>
            <a:pPr eaLnBrk="1" fontAlgn="auto" hangingPunct="1">
              <a:spcAft>
                <a:spcPts val="0"/>
              </a:spcAft>
              <a:defRPr/>
            </a:pPr>
            <a:r>
              <a:rPr lang="en-US" sz="4800" dirty="0" smtClean="0"/>
              <a:t>Determination of New or Established Patients </a:t>
            </a:r>
          </a:p>
        </p:txBody>
      </p:sp>
      <p:sp>
        <p:nvSpPr>
          <p:cNvPr id="2150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CBBF6AE-8422-46C7-8308-3465BEABB8F3}" type="slidenum">
              <a:rPr lang="en-US" sz="1400" smtClean="0"/>
              <a:pPr algn="r" eaLnBrk="1" hangingPunct="1">
                <a:defRPr/>
              </a:pPr>
              <a:t>26</a:t>
            </a:fld>
            <a:endParaRPr lang="en-US" sz="1400" dirty="0" smtClean="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307EDD87-7656-43DA-9E49-1CC392D68999}" type="slidenum">
              <a:rPr lang="en-US" sz="1400" smtClean="0"/>
              <a:pPr algn="r" eaLnBrk="1" hangingPunct="1">
                <a:defRPr/>
              </a:pPr>
              <a:t>27</a:t>
            </a:fld>
            <a:endParaRPr lang="en-US" sz="1400" dirty="0" smtClean="0"/>
          </a:p>
        </p:txBody>
      </p:sp>
      <p:sp>
        <p:nvSpPr>
          <p:cNvPr id="22531" name="Rectangle 1026"/>
          <p:cNvSpPr>
            <a:spLocks noGrp="1" noChangeArrowheads="1"/>
          </p:cNvSpPr>
          <p:nvPr>
            <p:ph type="title" idx="4294967295"/>
          </p:nvPr>
        </p:nvSpPr>
        <p:spPr>
          <a:xfrm>
            <a:off x="2819400" y="457200"/>
            <a:ext cx="6324600" cy="533400"/>
          </a:xfrm>
        </p:spPr>
        <p:txBody>
          <a:bodyPr/>
          <a:lstStyle/>
          <a:p>
            <a:pPr eaLnBrk="1" hangingPunct="1"/>
            <a:r>
              <a:rPr lang="en-US" sz="2400" b="1" u="sng" dirty="0" smtClean="0"/>
              <a:t>New &amp; Established Patients</a:t>
            </a:r>
            <a:endParaRPr lang="en-US" sz="1800" u="sng" dirty="0" smtClean="0"/>
          </a:p>
        </p:txBody>
      </p:sp>
      <p:sp>
        <p:nvSpPr>
          <p:cNvPr id="6" name="Rectangle 5"/>
          <p:cNvSpPr/>
          <p:nvPr/>
        </p:nvSpPr>
        <p:spPr>
          <a:xfrm>
            <a:off x="857491" y="3777714"/>
            <a:ext cx="1371600" cy="1190625"/>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8" name="Rectangle 7"/>
          <p:cNvSpPr>
            <a:spLocks noChangeArrowheads="1"/>
          </p:cNvSpPr>
          <p:nvPr/>
        </p:nvSpPr>
        <p:spPr bwMode="auto">
          <a:xfrm>
            <a:off x="2252723" y="4068502"/>
            <a:ext cx="1766586" cy="990600"/>
          </a:xfrm>
          <a:prstGeom prst="rect">
            <a:avLst/>
          </a:prstGeom>
          <a:solidFill>
            <a:srgbClr val="3366FF">
              <a:alpha val="25098"/>
            </a:srgbClr>
          </a:solidFill>
          <a:ln w="25400" algn="ctr">
            <a:no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cs typeface="+mn-cs"/>
            </a:endParaRPr>
          </a:p>
        </p:txBody>
      </p:sp>
      <p:sp>
        <p:nvSpPr>
          <p:cNvPr id="10" name="Rectangle 9"/>
          <p:cNvSpPr/>
          <p:nvPr/>
        </p:nvSpPr>
        <p:spPr>
          <a:xfrm>
            <a:off x="4038600" y="4051355"/>
            <a:ext cx="1752600" cy="825446"/>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3" name="Rectangle 12"/>
          <p:cNvSpPr>
            <a:spLocks noChangeArrowheads="1"/>
          </p:cNvSpPr>
          <p:nvPr/>
        </p:nvSpPr>
        <p:spPr bwMode="auto">
          <a:xfrm>
            <a:off x="5772854" y="4034743"/>
            <a:ext cx="1519197" cy="838200"/>
          </a:xfrm>
          <a:prstGeom prst="rect">
            <a:avLst/>
          </a:prstGeom>
          <a:solidFill>
            <a:srgbClr val="3366FF">
              <a:alpha val="25098"/>
            </a:srgbClr>
          </a:solidFill>
          <a:ln w="25400" algn="ctr">
            <a:no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cs typeface="+mn-cs"/>
            </a:endParaRPr>
          </a:p>
        </p:txBody>
      </p:sp>
      <p:sp>
        <p:nvSpPr>
          <p:cNvPr id="15" name="Rectangle 14"/>
          <p:cNvSpPr/>
          <p:nvPr/>
        </p:nvSpPr>
        <p:spPr>
          <a:xfrm>
            <a:off x="838200" y="4487917"/>
            <a:ext cx="1371600" cy="9492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2541" name="TextBox 10"/>
          <p:cNvSpPr txBox="1">
            <a:spLocks noChangeArrowheads="1"/>
          </p:cNvSpPr>
          <p:nvPr/>
        </p:nvSpPr>
        <p:spPr bwMode="auto">
          <a:xfrm>
            <a:off x="1295400" y="1066800"/>
            <a:ext cx="66294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sz="1400" dirty="0"/>
              <a:t>The Patient Encounter Form (PEF or CH-45) distinguishes between </a:t>
            </a:r>
            <a:r>
              <a:rPr lang="en-US" sz="1400" u="sng" dirty="0"/>
              <a:t>New Patients</a:t>
            </a:r>
            <a:r>
              <a:rPr lang="en-US" sz="1400" dirty="0"/>
              <a:t> and </a:t>
            </a:r>
            <a:r>
              <a:rPr lang="en-US" sz="1400" u="sng" dirty="0"/>
              <a:t>Established Patients</a:t>
            </a:r>
            <a:r>
              <a:rPr lang="en-US" sz="1400" dirty="0"/>
              <a:t>:</a:t>
            </a:r>
          </a:p>
          <a:p>
            <a:pPr eaLnBrk="1" hangingPunct="1"/>
            <a:endParaRPr lang="en-US" sz="1400" dirty="0"/>
          </a:p>
          <a:p>
            <a:pPr eaLnBrk="1" hangingPunct="1">
              <a:buFont typeface="Arial" pitchFamily="34" charset="0"/>
              <a:buChar char="•"/>
            </a:pPr>
            <a:r>
              <a:rPr lang="en-US" sz="1400" b="1" dirty="0">
                <a:latin typeface="Calibri" pitchFamily="34" charset="0"/>
              </a:rPr>
              <a:t>New Patients</a:t>
            </a:r>
            <a:r>
              <a:rPr lang="en-US" sz="1400" dirty="0">
                <a:latin typeface="Calibri" pitchFamily="34" charset="0"/>
              </a:rPr>
              <a:t> visits are coded in the areas highlighted in PINK.</a:t>
            </a:r>
          </a:p>
          <a:p>
            <a:pPr eaLnBrk="1" hangingPunct="1">
              <a:buFont typeface="Arial" pitchFamily="34" charset="0"/>
              <a:buChar char="•"/>
            </a:pPr>
            <a:endParaRPr lang="en-US" sz="1400" dirty="0">
              <a:latin typeface="Calibri" pitchFamily="34" charset="0"/>
            </a:endParaRPr>
          </a:p>
          <a:p>
            <a:pPr eaLnBrk="1" hangingPunct="1">
              <a:buFont typeface="Arial" pitchFamily="34" charset="0"/>
              <a:buChar char="•"/>
            </a:pPr>
            <a:r>
              <a:rPr lang="en-US" sz="1400" b="1" dirty="0">
                <a:latin typeface="Calibri" pitchFamily="34" charset="0"/>
              </a:rPr>
              <a:t>Established Patients</a:t>
            </a:r>
            <a:r>
              <a:rPr lang="en-US" sz="1400" dirty="0">
                <a:latin typeface="Calibri" pitchFamily="34" charset="0"/>
              </a:rPr>
              <a:t> visits are coded in the areas highlighted in BLUE.</a:t>
            </a:r>
          </a:p>
        </p:txBody>
      </p:sp>
      <p:sp>
        <p:nvSpPr>
          <p:cNvPr id="2" name="Rectangle 5"/>
          <p:cNvSpPr/>
          <p:nvPr/>
        </p:nvSpPr>
        <p:spPr>
          <a:xfrm>
            <a:off x="1371600" y="1752600"/>
            <a:ext cx="4648200" cy="228600"/>
          </a:xfrm>
          <a:prstGeom prst="rect">
            <a:avLst/>
          </a:prstGeom>
          <a:solidFill>
            <a:srgbClr val="C00000">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3" name="Rectangle 11"/>
          <p:cNvSpPr>
            <a:spLocks noChangeArrowheads="1"/>
          </p:cNvSpPr>
          <p:nvPr/>
        </p:nvSpPr>
        <p:spPr bwMode="auto">
          <a:xfrm>
            <a:off x="1371600" y="2209800"/>
            <a:ext cx="5181600" cy="228600"/>
          </a:xfrm>
          <a:prstGeom prst="rect">
            <a:avLst/>
          </a:prstGeom>
          <a:solidFill>
            <a:srgbClr val="3366FF">
              <a:alpha val="25098"/>
            </a:srgbClr>
          </a:solidFill>
          <a:ln w="25400" algn="ctr">
            <a:noFill/>
            <a:miter lim="800000"/>
            <a:headEnd/>
            <a:tailEnd/>
          </a:ln>
        </p:spPr>
        <p:txBody>
          <a:bodyPr anchor="ctr"/>
          <a:lstStyle/>
          <a:p>
            <a:pPr algn="ctr" fontAlgn="auto">
              <a:spcBef>
                <a:spcPts val="0"/>
              </a:spcBef>
              <a:spcAft>
                <a:spcPts val="0"/>
              </a:spcAft>
              <a:defRPr/>
            </a:pPr>
            <a:endParaRPr lang="en-US" sz="1800" dirty="0">
              <a:solidFill>
                <a:schemeClr val="lt1"/>
              </a:solidFill>
              <a:latin typeface="+mn-lt"/>
              <a:cs typeface="+mn-cs"/>
            </a:endParaRPr>
          </a:p>
        </p:txBody>
      </p:sp>
      <p:pic>
        <p:nvPicPr>
          <p:cNvPr id="17" name="Picture 16"/>
          <p:cNvPicPr/>
          <p:nvPr/>
        </p:nvPicPr>
        <p:blipFill rotWithShape="1">
          <a:blip r:embed="rId3">
            <a:extLst>
              <a:ext uri="{28A0092B-C50C-407E-A947-70E740481C1C}">
                <a14:useLocalDpi xmlns:a14="http://schemas.microsoft.com/office/drawing/2010/main" val="0"/>
              </a:ext>
            </a:extLst>
          </a:blip>
          <a:srcRect b="77528"/>
          <a:stretch/>
        </p:blipFill>
        <p:spPr bwMode="auto">
          <a:xfrm>
            <a:off x="838201" y="2759968"/>
            <a:ext cx="7143044" cy="2269231"/>
          </a:xfrm>
          <a:prstGeom prst="rect">
            <a:avLst/>
          </a:prstGeom>
          <a:noFill/>
          <a:ln>
            <a:noFill/>
          </a:ln>
          <a:extLst>
            <a:ext uri="{53640926-AAD7-44D8-BBD7-CCE9431645EC}">
              <a14:shadowObscured xmlns:a14="http://schemas.microsoft.com/office/drawing/2010/main"/>
            </a:ext>
          </a:extLst>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u="sng" dirty="0" smtClean="0"/>
              <a:t>New &amp; Established Patients</a:t>
            </a:r>
          </a:p>
        </p:txBody>
      </p:sp>
      <p:sp>
        <p:nvSpPr>
          <p:cNvPr id="23555" name="Rectangle 3"/>
          <p:cNvSpPr>
            <a:spLocks noGrp="1" noChangeArrowheads="1"/>
          </p:cNvSpPr>
          <p:nvPr>
            <p:ph idx="1"/>
          </p:nvPr>
        </p:nvSpPr>
        <p:spPr/>
        <p:txBody>
          <a:bodyPr/>
          <a:lstStyle/>
          <a:p>
            <a:pPr eaLnBrk="1" hangingPunct="1"/>
            <a:r>
              <a:rPr lang="en-US" sz="3200" dirty="0" smtClean="0"/>
              <a:t>NEW PATIENT - a patient who has not received a professional service (i.e., preventive, problem focused, or procedure) at any health department or satellite clinic in the COUNTY within the past three years.</a:t>
            </a:r>
          </a:p>
          <a:p>
            <a:pPr eaLnBrk="1" hangingPunct="1"/>
            <a:r>
              <a:rPr lang="en-US" sz="3200" dirty="0" smtClean="0"/>
              <a:t>Determination of new or established status  is made on a COUNTY basis, not a  district basis.  </a:t>
            </a:r>
          </a:p>
        </p:txBody>
      </p:sp>
      <p:sp>
        <p:nvSpPr>
          <p:cNvPr id="2355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7C9664AE-2B0E-4935-A5D9-59288604599C}" type="slidenum">
              <a:rPr lang="en-US" sz="1400" smtClean="0"/>
              <a:pPr algn="r" eaLnBrk="1" hangingPunct="1">
                <a:defRPr/>
              </a:pPr>
              <a:t>28</a:t>
            </a:fld>
            <a:endParaRPr lang="en-US" sz="1400" dirty="0" smtClean="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u="sng" dirty="0" smtClean="0"/>
              <a:t>New &amp; Established Patients</a:t>
            </a:r>
          </a:p>
        </p:txBody>
      </p:sp>
      <p:sp>
        <p:nvSpPr>
          <p:cNvPr id="24579" name="Rectangle 3"/>
          <p:cNvSpPr>
            <a:spLocks noGrp="1" noChangeArrowheads="1"/>
          </p:cNvSpPr>
          <p:nvPr>
            <p:ph idx="1"/>
          </p:nvPr>
        </p:nvSpPr>
        <p:spPr/>
        <p:txBody>
          <a:bodyPr/>
          <a:lstStyle/>
          <a:p>
            <a:pPr eaLnBrk="1" hangingPunct="1">
              <a:lnSpc>
                <a:spcPct val="90000"/>
              </a:lnSpc>
            </a:pPr>
            <a:r>
              <a:rPr lang="en-US" sz="3200" dirty="0" smtClean="0"/>
              <a:t>The CMS (Clinic Management System) determines whether the patient is new or established at computer registration when the PEF label is created.</a:t>
            </a:r>
          </a:p>
          <a:p>
            <a:pPr eaLnBrk="1" hangingPunct="1">
              <a:lnSpc>
                <a:spcPct val="90000"/>
              </a:lnSpc>
            </a:pPr>
            <a:r>
              <a:rPr lang="en-US" sz="3200" dirty="0" smtClean="0"/>
              <a:t>The computerized registration process is generally not done at the </a:t>
            </a:r>
            <a:r>
              <a:rPr lang="en-US" sz="3200" dirty="0" smtClean="0">
                <a:solidFill>
                  <a:srgbClr val="FF0000"/>
                </a:solidFill>
              </a:rPr>
              <a:t>satellite site itself</a:t>
            </a:r>
            <a:r>
              <a:rPr lang="en-US" sz="3200" dirty="0" smtClean="0"/>
              <a:t>, often making it difficult for the provider to know whether the patient is </a:t>
            </a:r>
            <a:r>
              <a:rPr lang="en-US" sz="3200" dirty="0" smtClean="0">
                <a:solidFill>
                  <a:srgbClr val="FF0000"/>
                </a:solidFill>
              </a:rPr>
              <a:t>new or established</a:t>
            </a:r>
            <a:r>
              <a:rPr lang="en-US" sz="3200" dirty="0" smtClean="0"/>
              <a:t>.</a:t>
            </a:r>
          </a:p>
          <a:p>
            <a:pPr eaLnBrk="1" hangingPunct="1">
              <a:lnSpc>
                <a:spcPct val="90000"/>
              </a:lnSpc>
              <a:buFontTx/>
              <a:buNone/>
            </a:pPr>
            <a:endParaRPr lang="en-US" dirty="0" smtClean="0"/>
          </a:p>
        </p:txBody>
      </p:sp>
      <p:sp>
        <p:nvSpPr>
          <p:cNvPr id="2458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EB7C0B3B-E8EB-4C53-ADB1-579269F90C76}" type="slidenum">
              <a:rPr lang="en-US" sz="1400" smtClean="0"/>
              <a:pPr algn="r" eaLnBrk="1" hangingPunct="1">
                <a:defRPr/>
              </a:pPr>
              <a:t>29</a:t>
            </a:fld>
            <a:endParaRPr lang="en-US" sz="1400" dirty="0" smtClean="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idx="1"/>
          </p:nvPr>
        </p:nvSpPr>
        <p:spPr>
          <a:xfrm>
            <a:off x="457200" y="1066800"/>
            <a:ext cx="8077200" cy="5059363"/>
          </a:xfrm>
        </p:spPr>
        <p:txBody>
          <a:bodyPr/>
          <a:lstStyle/>
          <a:p>
            <a:pPr algn="ctr" eaLnBrk="1" hangingPunct="1">
              <a:buFontTx/>
              <a:buNone/>
            </a:pPr>
            <a:r>
              <a:rPr lang="en-US" dirty="0" smtClean="0"/>
              <a:t>   </a:t>
            </a:r>
          </a:p>
          <a:p>
            <a:pPr algn="ctr" eaLnBrk="1" hangingPunct="1">
              <a:buFontTx/>
              <a:buNone/>
            </a:pPr>
            <a:r>
              <a:rPr lang="en-US" sz="3200" dirty="0"/>
              <a:t>	</a:t>
            </a:r>
            <a:r>
              <a:rPr lang="en-US" sz="3200" dirty="0" smtClean="0"/>
              <a:t>This presentation was done to aid employees of health department clinics in coding and reporting of services.  It could not possibly cover all of the circumstances which occur in these clinics on a day to day basis. This presentation is intended to assist in the training of new employees and to refresh existing employees.</a:t>
            </a:r>
          </a:p>
          <a:p>
            <a:pPr eaLnBrk="1" hangingPunct="1">
              <a:buFontTx/>
              <a:buNone/>
            </a:pPr>
            <a:endParaRPr lang="en-US" dirty="0" smtClean="0"/>
          </a:p>
        </p:txBody>
      </p:sp>
      <p:sp>
        <p:nvSpPr>
          <p:cNvPr id="7171"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F7D7065-C5E6-494A-A9B3-7B00788B4180}" type="slidenum">
              <a:rPr lang="en-US" sz="1400" smtClean="0"/>
              <a:pPr algn="r" eaLnBrk="1" hangingPunct="1">
                <a:defRPr/>
              </a:pPr>
              <a:t>3</a:t>
            </a:fld>
            <a:endParaRPr lang="en-US" sz="1400" dirty="0" smtClean="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81000" y="381000"/>
            <a:ext cx="8229600" cy="1143000"/>
          </a:xfrm>
        </p:spPr>
        <p:txBody>
          <a:bodyPr/>
          <a:lstStyle/>
          <a:p>
            <a:pPr eaLnBrk="1" hangingPunct="1"/>
            <a:r>
              <a:rPr lang="en-US" u="sng" dirty="0" smtClean="0"/>
              <a:t>New &amp; Established Patients</a:t>
            </a:r>
          </a:p>
        </p:txBody>
      </p:sp>
      <p:sp>
        <p:nvSpPr>
          <p:cNvPr id="25603" name="Rectangle 3"/>
          <p:cNvSpPr>
            <a:spLocks noGrp="1" noChangeArrowheads="1"/>
          </p:cNvSpPr>
          <p:nvPr>
            <p:ph idx="1"/>
          </p:nvPr>
        </p:nvSpPr>
        <p:spPr>
          <a:xfrm>
            <a:off x="457200" y="1600200"/>
            <a:ext cx="8305800" cy="5029200"/>
          </a:xfrm>
        </p:spPr>
        <p:txBody>
          <a:bodyPr/>
          <a:lstStyle/>
          <a:p>
            <a:pPr eaLnBrk="1" hangingPunct="1">
              <a:lnSpc>
                <a:spcPct val="90000"/>
              </a:lnSpc>
            </a:pPr>
            <a:r>
              <a:rPr lang="en-US" sz="3200" dirty="0" smtClean="0"/>
              <a:t>If the provider cannot determine whether the patient is new or established by looking at the medical record, the provider should check the appropriate new patient level of visit and the appropriate established patient level of visit on the PEF. (See example on next slide.)</a:t>
            </a:r>
          </a:p>
          <a:p>
            <a:pPr eaLnBrk="1" hangingPunct="1">
              <a:lnSpc>
                <a:spcPct val="90000"/>
              </a:lnSpc>
            </a:pPr>
            <a:r>
              <a:rPr lang="en-US" sz="3200" dirty="0" smtClean="0"/>
              <a:t>This will save time for the provider and for staff doing the data entry. The PEF will not need to be sent back to the provider for determination of level of visit. </a:t>
            </a:r>
          </a:p>
        </p:txBody>
      </p:sp>
      <p:sp>
        <p:nvSpPr>
          <p:cNvPr id="2560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2F72BA3-42E0-4262-B641-A9CF4B54FE43}" type="slidenum">
              <a:rPr lang="en-US" sz="1400" smtClean="0"/>
              <a:pPr algn="r" eaLnBrk="1" hangingPunct="1">
                <a:defRPr/>
              </a:pPr>
              <a:t>30</a:t>
            </a:fld>
            <a:endParaRPr lang="en-US" sz="1400" dirty="0" smtClean="0"/>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457200" y="533400"/>
            <a:ext cx="8229600" cy="1020763"/>
          </a:xfrm>
        </p:spPr>
        <p:txBody>
          <a:bodyPr>
            <a:normAutofit fontScale="90000"/>
          </a:bodyPr>
          <a:lstStyle/>
          <a:p>
            <a:pPr eaLnBrk="1" fontAlgn="auto" hangingPunct="1">
              <a:spcAft>
                <a:spcPts val="0"/>
              </a:spcAft>
              <a:defRPr/>
            </a:pPr>
            <a:r>
              <a:rPr lang="en-US" u="sng" dirty="0" smtClean="0"/>
              <a:t/>
            </a:r>
            <a:br>
              <a:rPr lang="en-US" u="sng" dirty="0" smtClean="0"/>
            </a:br>
            <a:r>
              <a:rPr lang="en-US" u="sng" dirty="0" smtClean="0"/>
              <a:t>New &amp; Established Patients</a:t>
            </a:r>
            <a:br>
              <a:rPr lang="en-US" u="sng" dirty="0" smtClean="0"/>
            </a:br>
            <a:r>
              <a:rPr lang="en-US" sz="3600" dirty="0" smtClean="0"/>
              <a:t>Clinic Setting: </a:t>
            </a:r>
            <a:r>
              <a:rPr lang="en-US" sz="2800" i="1" dirty="0" smtClean="0"/>
              <a:t>If the system is down or off-site</a:t>
            </a:r>
            <a:r>
              <a:rPr lang="en-US" sz="2800" dirty="0" smtClean="0"/>
              <a:t>	</a:t>
            </a:r>
            <a:endParaRPr lang="en-US" sz="2800" u="sng" dirty="0" smtClean="0"/>
          </a:p>
        </p:txBody>
      </p:sp>
      <p:sp>
        <p:nvSpPr>
          <p:cNvPr id="26627" name="Rectangle 3"/>
          <p:cNvSpPr>
            <a:spLocks noGrp="1" noChangeArrowheads="1"/>
          </p:cNvSpPr>
          <p:nvPr>
            <p:ph idx="1"/>
          </p:nvPr>
        </p:nvSpPr>
        <p:spPr>
          <a:xfrm>
            <a:off x="304800" y="1136749"/>
            <a:ext cx="8229600" cy="5181600"/>
          </a:xfrm>
        </p:spPr>
        <p:txBody>
          <a:bodyPr/>
          <a:lstStyle/>
          <a:p>
            <a:pPr marL="0" indent="0" eaLnBrk="1" hangingPunct="1">
              <a:lnSpc>
                <a:spcPct val="90000"/>
              </a:lnSpc>
              <a:buNone/>
            </a:pPr>
            <a:endParaRPr lang="en-US" sz="2400" dirty="0" smtClean="0"/>
          </a:p>
          <a:p>
            <a:pPr eaLnBrk="1" hangingPunct="1">
              <a:lnSpc>
                <a:spcPct val="90000"/>
              </a:lnSpc>
            </a:pPr>
            <a:r>
              <a:rPr lang="en-US" sz="2400" dirty="0" smtClean="0"/>
              <a:t>Patient presents to nurse requesting pregnancy test:</a:t>
            </a:r>
          </a:p>
          <a:p>
            <a:pPr eaLnBrk="1" hangingPunct="1">
              <a:lnSpc>
                <a:spcPct val="90000"/>
              </a:lnSpc>
              <a:buFontTx/>
              <a:buNone/>
            </a:pPr>
            <a:endParaRPr lang="en-US" sz="2400" dirty="0" smtClean="0"/>
          </a:p>
          <a:p>
            <a:pPr eaLnBrk="1" hangingPunct="1">
              <a:lnSpc>
                <a:spcPct val="90000"/>
              </a:lnSpc>
            </a:pPr>
            <a:endParaRPr lang="en-US" sz="2400" dirty="0" smtClean="0"/>
          </a:p>
          <a:p>
            <a:pPr eaLnBrk="1" hangingPunct="1">
              <a:lnSpc>
                <a:spcPct val="90000"/>
              </a:lnSpc>
            </a:pPr>
            <a:r>
              <a:rPr lang="en-US" sz="1600" dirty="0" smtClean="0"/>
              <a:t>Amount of</a:t>
            </a:r>
          </a:p>
          <a:p>
            <a:pPr marL="0" indent="0" eaLnBrk="1" hangingPunct="1">
              <a:lnSpc>
                <a:spcPct val="90000"/>
              </a:lnSpc>
              <a:buNone/>
            </a:pPr>
            <a:r>
              <a:rPr lang="en-US" sz="1600" dirty="0" smtClean="0"/>
              <a:t>Exam performed</a:t>
            </a:r>
          </a:p>
          <a:p>
            <a:pPr marL="0" indent="0" eaLnBrk="1" hangingPunct="1">
              <a:lnSpc>
                <a:spcPct val="90000"/>
              </a:lnSpc>
              <a:buNone/>
            </a:pPr>
            <a:endParaRPr lang="en-US" sz="1600" dirty="0" smtClean="0"/>
          </a:p>
          <a:p>
            <a:pPr marL="0" indent="0" eaLnBrk="1" hangingPunct="1">
              <a:lnSpc>
                <a:spcPct val="90000"/>
              </a:lnSpc>
              <a:buNone/>
            </a:pPr>
            <a:endParaRPr lang="en-US" sz="2400" dirty="0" smtClean="0"/>
          </a:p>
          <a:p>
            <a:pPr marL="0" indent="0" eaLnBrk="1" hangingPunct="1">
              <a:lnSpc>
                <a:spcPct val="90000"/>
              </a:lnSpc>
              <a:buNone/>
            </a:pPr>
            <a:endParaRPr lang="en-US" sz="2400" dirty="0" smtClean="0"/>
          </a:p>
          <a:p>
            <a:pPr eaLnBrk="1" hangingPunct="1">
              <a:lnSpc>
                <a:spcPct val="90000"/>
              </a:lnSpc>
            </a:pPr>
            <a:endParaRPr lang="en-US" sz="2400" dirty="0" smtClean="0"/>
          </a:p>
          <a:p>
            <a:pPr marL="0" indent="0" eaLnBrk="1" hangingPunct="1">
              <a:lnSpc>
                <a:spcPct val="90000"/>
              </a:lnSpc>
              <a:buNone/>
            </a:pPr>
            <a:r>
              <a:rPr lang="en-US" sz="2400" dirty="0" smtClean="0"/>
              <a:t>	**EXAMPLE of checking both visits**</a:t>
            </a:r>
          </a:p>
          <a:p>
            <a:pPr eaLnBrk="1" hangingPunct="1">
              <a:lnSpc>
                <a:spcPct val="90000"/>
              </a:lnSpc>
            </a:pPr>
            <a:r>
              <a:rPr lang="en-US" sz="2400" dirty="0" smtClean="0"/>
              <a:t>Staff doing data entry should look at label to determine if it is a new patient or established, then...</a:t>
            </a:r>
          </a:p>
          <a:p>
            <a:pPr lvl="1" eaLnBrk="1" hangingPunct="1">
              <a:lnSpc>
                <a:spcPct val="90000"/>
              </a:lnSpc>
            </a:pPr>
            <a:r>
              <a:rPr lang="en-US" sz="2000" dirty="0" smtClean="0"/>
              <a:t>Enter correct office visit</a:t>
            </a:r>
          </a:p>
          <a:p>
            <a:pPr lvl="1" eaLnBrk="1" hangingPunct="1">
              <a:lnSpc>
                <a:spcPct val="90000"/>
              </a:lnSpc>
            </a:pPr>
            <a:r>
              <a:rPr lang="en-US" sz="2000" dirty="0" smtClean="0"/>
              <a:t>Mark through other visit</a:t>
            </a:r>
          </a:p>
        </p:txBody>
      </p:sp>
      <p:sp>
        <p:nvSpPr>
          <p:cNvPr id="26628"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E26ACE47-68AC-467A-86D2-FDC946EEC0C4}" type="slidenum">
              <a:rPr lang="en-US" sz="1400" smtClean="0"/>
              <a:pPr algn="r" eaLnBrk="1" hangingPunct="1">
                <a:defRPr/>
              </a:pPr>
              <a:t>31</a:t>
            </a:fld>
            <a:endParaRPr lang="en-US" sz="1400" dirty="0" smtClean="0"/>
          </a:p>
        </p:txBody>
      </p:sp>
      <p:sp>
        <p:nvSpPr>
          <p:cNvPr id="26630" name="Text Box 6"/>
          <p:cNvSpPr txBox="1">
            <a:spLocks noChangeArrowheads="1"/>
          </p:cNvSpPr>
          <p:nvPr/>
        </p:nvSpPr>
        <p:spPr bwMode="auto">
          <a:xfrm>
            <a:off x="6019800" y="3200400"/>
            <a:ext cx="819150" cy="3365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endParaRPr lang="en-US" sz="1600" dirty="0">
              <a:solidFill>
                <a:srgbClr val="FF0000"/>
              </a:solidFill>
            </a:endParaRPr>
          </a:p>
        </p:txBody>
      </p:sp>
      <p:sp>
        <p:nvSpPr>
          <p:cNvPr id="26631" name="Rectangle 8"/>
          <p:cNvSpPr>
            <a:spLocks noChangeArrowheads="1"/>
          </p:cNvSpPr>
          <p:nvPr/>
        </p:nvSpPr>
        <p:spPr bwMode="auto">
          <a:xfrm>
            <a:off x="3801533" y="3874823"/>
            <a:ext cx="1828800" cy="180975"/>
          </a:xfrm>
          <a:prstGeom prst="rect">
            <a:avLst/>
          </a:prstGeom>
          <a:solidFill>
            <a:srgbClr val="FFCC00">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p:sp>
        <p:nvSpPr>
          <p:cNvPr id="26632" name="Rectangle 9"/>
          <p:cNvSpPr>
            <a:spLocks noChangeArrowheads="1"/>
          </p:cNvSpPr>
          <p:nvPr/>
        </p:nvSpPr>
        <p:spPr bwMode="auto">
          <a:xfrm>
            <a:off x="2085622" y="3733799"/>
            <a:ext cx="1752600" cy="201613"/>
          </a:xfrm>
          <a:prstGeom prst="rect">
            <a:avLst/>
          </a:prstGeom>
          <a:solidFill>
            <a:srgbClr val="FFCC00">
              <a:alpha val="3019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p:sp>
        <p:nvSpPr>
          <p:cNvPr id="26633" name="Text Box 11"/>
          <p:cNvSpPr txBox="1">
            <a:spLocks noChangeArrowheads="1"/>
          </p:cNvSpPr>
          <p:nvPr/>
        </p:nvSpPr>
        <p:spPr bwMode="auto">
          <a:xfrm flipH="1">
            <a:off x="1933222" y="3660775"/>
            <a:ext cx="50517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200" b="1" dirty="0">
                <a:solidFill>
                  <a:srgbClr val="FF0000"/>
                </a:solidFill>
                <a:latin typeface="Tahoma" pitchFamily="34" charset="0"/>
              </a:rPr>
              <a:t>√</a:t>
            </a:r>
          </a:p>
        </p:txBody>
      </p:sp>
      <p:sp>
        <p:nvSpPr>
          <p:cNvPr id="26634" name="Text Box 12"/>
          <p:cNvSpPr txBox="1">
            <a:spLocks noChangeArrowheads="1"/>
          </p:cNvSpPr>
          <p:nvPr/>
        </p:nvSpPr>
        <p:spPr bwMode="auto">
          <a:xfrm>
            <a:off x="3352800" y="3810000"/>
            <a:ext cx="1143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200" b="1" dirty="0">
                <a:solidFill>
                  <a:srgbClr val="FF0000"/>
                </a:solidFill>
                <a:latin typeface="Tahoma" pitchFamily="34" charset="0"/>
              </a:rPr>
              <a:t>√</a:t>
            </a:r>
          </a:p>
        </p:txBody>
      </p:sp>
      <p:sp>
        <p:nvSpPr>
          <p:cNvPr id="26635" name="Rectangle 10"/>
          <p:cNvSpPr>
            <a:spLocks noChangeArrowheads="1"/>
          </p:cNvSpPr>
          <p:nvPr/>
        </p:nvSpPr>
        <p:spPr bwMode="auto">
          <a:xfrm>
            <a:off x="5905499" y="2763440"/>
            <a:ext cx="3416293" cy="685800"/>
          </a:xfrm>
          <a:prstGeom prst="rect">
            <a:avLst/>
          </a:prstGeom>
          <a:noFill/>
          <a:ln>
            <a:noFill/>
          </a:ln>
          <a:extLst/>
        </p:spPr>
        <p:txBody>
          <a:bodyPr wrap="none" anchor="ctr"/>
          <a:lstStyle/>
          <a:p>
            <a:pPr algn="ctr"/>
            <a:r>
              <a:rPr lang="en-US" sz="1800" dirty="0" smtClean="0">
                <a:latin typeface="+mn-lt"/>
              </a:rPr>
              <a:t>If pt is positive pregnant </a:t>
            </a:r>
            <a:endParaRPr lang="en-US" sz="1800" dirty="0">
              <a:latin typeface="+mn-lt"/>
            </a:endParaRPr>
          </a:p>
        </p:txBody>
      </p:sp>
      <p:cxnSp>
        <p:nvCxnSpPr>
          <p:cNvPr id="3" name="Straight Arrow Connector 2"/>
          <p:cNvCxnSpPr/>
          <p:nvPr/>
        </p:nvCxnSpPr>
        <p:spPr>
          <a:xfrm>
            <a:off x="1447800" y="3317875"/>
            <a:ext cx="637822" cy="4337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3" name="Picture 12"/>
          <p:cNvPicPr/>
          <p:nvPr/>
        </p:nvPicPr>
        <p:blipFill rotWithShape="1">
          <a:blip r:embed="rId2">
            <a:extLst>
              <a:ext uri="{28A0092B-C50C-407E-A947-70E740481C1C}">
                <a14:useLocalDpi xmlns:a14="http://schemas.microsoft.com/office/drawing/2010/main" val="0"/>
              </a:ext>
            </a:extLst>
          </a:blip>
          <a:srcRect l="44805" t="5282" r="-1067" b="77672"/>
          <a:stretch/>
        </p:blipFill>
        <p:spPr bwMode="auto">
          <a:xfrm>
            <a:off x="2085622" y="2362201"/>
            <a:ext cx="4018845" cy="2438399"/>
          </a:xfrm>
          <a:prstGeom prst="rect">
            <a:avLst/>
          </a:prstGeom>
          <a:noFill/>
          <a:ln>
            <a:noFill/>
          </a:ln>
          <a:extLst>
            <a:ext uri="{53640926-AAD7-44D8-BBD7-CCE9431645EC}">
              <a14:shadowObscured xmlns:a14="http://schemas.microsoft.com/office/drawing/2010/main"/>
            </a:ext>
          </a:extLst>
        </p:spPr>
      </p:pic>
      <p:pic>
        <p:nvPicPr>
          <p:cNvPr id="4" name="Picture 3"/>
          <p:cNvPicPr>
            <a:picLocks noChangeAspect="1"/>
          </p:cNvPicPr>
          <p:nvPr/>
        </p:nvPicPr>
        <p:blipFill>
          <a:blip r:embed="rId3"/>
          <a:stretch>
            <a:fillRect/>
          </a:stretch>
        </p:blipFill>
        <p:spPr>
          <a:xfrm flipH="1">
            <a:off x="5150547" y="3215909"/>
            <a:ext cx="1106320" cy="870933"/>
          </a:xfrm>
          <a:prstGeom prst="rect">
            <a:avLst/>
          </a:prstGeom>
        </p:spPr>
      </p:pic>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381000"/>
            <a:ext cx="8229600" cy="1143000"/>
          </a:xfrm>
        </p:spPr>
        <p:txBody>
          <a:bodyPr/>
          <a:lstStyle/>
          <a:p>
            <a:pPr eaLnBrk="1" hangingPunct="1"/>
            <a:r>
              <a:rPr lang="en-US" u="sng" dirty="0" smtClean="0"/>
              <a:t>New &amp; Established Patients</a:t>
            </a:r>
          </a:p>
        </p:txBody>
      </p:sp>
      <p:sp>
        <p:nvSpPr>
          <p:cNvPr id="28675" name="Rectangle 3"/>
          <p:cNvSpPr>
            <a:spLocks noGrp="1" noChangeArrowheads="1"/>
          </p:cNvSpPr>
          <p:nvPr>
            <p:ph idx="1"/>
          </p:nvPr>
        </p:nvSpPr>
        <p:spPr>
          <a:xfrm>
            <a:off x="533400" y="1858963"/>
            <a:ext cx="8229600" cy="4527550"/>
          </a:xfrm>
        </p:spPr>
        <p:txBody>
          <a:bodyPr/>
          <a:lstStyle/>
          <a:p>
            <a:pPr eaLnBrk="1" hangingPunct="1"/>
            <a:r>
              <a:rPr lang="en-US" sz="3200" dirty="0" smtClean="0"/>
              <a:t>Under NO circumstances should staff entering data change the level of visit to accommodate a new or established patient status (unless that level was also marked on the PEF, as discussed in the previous slides). </a:t>
            </a:r>
          </a:p>
          <a:p>
            <a:pPr eaLnBrk="1" hangingPunct="1"/>
            <a:r>
              <a:rPr lang="en-US" sz="3200" dirty="0" smtClean="0"/>
              <a:t>The </a:t>
            </a:r>
            <a:r>
              <a:rPr lang="en-US" sz="3200" u="sng" dirty="0" smtClean="0"/>
              <a:t>provider</a:t>
            </a:r>
            <a:r>
              <a:rPr lang="en-US" sz="3200" dirty="0" smtClean="0"/>
              <a:t> </a:t>
            </a:r>
            <a:r>
              <a:rPr lang="en-US" sz="3200" u="sng" dirty="0" smtClean="0"/>
              <a:t>must</a:t>
            </a:r>
            <a:r>
              <a:rPr lang="en-US" sz="3200" dirty="0" smtClean="0"/>
              <a:t> determine the level of visit. </a:t>
            </a:r>
          </a:p>
        </p:txBody>
      </p:sp>
      <p:sp>
        <p:nvSpPr>
          <p:cNvPr id="2867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2328CF5-1AE1-4804-8D51-EB5094D0C8A1}" type="slidenum">
              <a:rPr lang="en-US" sz="1400" smtClean="0"/>
              <a:pPr algn="r" eaLnBrk="1" hangingPunct="1">
                <a:defRPr/>
              </a:pPr>
              <a:t>32</a:t>
            </a:fld>
            <a:endParaRPr lang="en-US" sz="1400" dirty="0" smtClean="0"/>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381000"/>
            <a:ext cx="8229600" cy="1143000"/>
          </a:xfrm>
        </p:spPr>
        <p:txBody>
          <a:bodyPr/>
          <a:lstStyle/>
          <a:p>
            <a:pPr eaLnBrk="1" hangingPunct="1"/>
            <a:r>
              <a:rPr lang="en-US" u="sng" dirty="0" smtClean="0"/>
              <a:t>Coding of Preventive Visits</a:t>
            </a:r>
          </a:p>
        </p:txBody>
      </p:sp>
      <p:sp>
        <p:nvSpPr>
          <p:cNvPr id="30723" name="Rectangle 3"/>
          <p:cNvSpPr>
            <a:spLocks noGrp="1" noChangeArrowheads="1"/>
          </p:cNvSpPr>
          <p:nvPr>
            <p:ph idx="1"/>
          </p:nvPr>
        </p:nvSpPr>
        <p:spPr>
          <a:xfrm>
            <a:off x="457200" y="1828800"/>
            <a:ext cx="8229600" cy="4754563"/>
          </a:xfrm>
        </p:spPr>
        <p:txBody>
          <a:bodyPr/>
          <a:lstStyle/>
          <a:p>
            <a:pPr marL="0" indent="0" eaLnBrk="1" hangingPunct="1">
              <a:lnSpc>
                <a:spcPct val="90000"/>
              </a:lnSpc>
              <a:buFont typeface="Wingdings 2" pitchFamily="18" charset="2"/>
              <a:buNone/>
            </a:pPr>
            <a:r>
              <a:rPr lang="en-US" sz="2800" dirty="0" smtClean="0"/>
              <a:t>Preventive visits are reported when the patient receives a full preventive physical exam per the guidelines in the Core Clinical Service Guidelines (CCSG).</a:t>
            </a:r>
          </a:p>
          <a:p>
            <a:pPr marL="0" indent="0" eaLnBrk="1" hangingPunct="1">
              <a:lnSpc>
                <a:spcPct val="90000"/>
              </a:lnSpc>
              <a:buFont typeface="Wingdings 2" pitchFamily="18" charset="2"/>
              <a:buNone/>
            </a:pPr>
            <a:r>
              <a:rPr lang="en-US" sz="2800" dirty="0" smtClean="0"/>
              <a:t>Coding of these visits require three components:  </a:t>
            </a:r>
          </a:p>
          <a:p>
            <a:pPr lvl="1" eaLnBrk="1" hangingPunct="1">
              <a:lnSpc>
                <a:spcPct val="90000"/>
              </a:lnSpc>
              <a:buFont typeface="Arial" pitchFamily="34" charset="0"/>
              <a:buChar char="•"/>
            </a:pPr>
            <a:r>
              <a:rPr lang="en-US" sz="2800" dirty="0" smtClean="0"/>
              <a:t>New or established patient status</a:t>
            </a:r>
          </a:p>
          <a:p>
            <a:pPr lvl="1" eaLnBrk="1" hangingPunct="1">
              <a:lnSpc>
                <a:spcPct val="90000"/>
              </a:lnSpc>
              <a:buFont typeface="Arial" pitchFamily="34" charset="0"/>
              <a:buChar char="•"/>
            </a:pPr>
            <a:r>
              <a:rPr lang="en-US" sz="2800" dirty="0" smtClean="0"/>
              <a:t>Age of patient </a:t>
            </a:r>
          </a:p>
          <a:p>
            <a:pPr lvl="1" eaLnBrk="1" hangingPunct="1">
              <a:lnSpc>
                <a:spcPct val="90000"/>
              </a:lnSpc>
              <a:buFont typeface="Arial" pitchFamily="34" charset="0"/>
              <a:buChar char="•"/>
            </a:pPr>
            <a:r>
              <a:rPr lang="en-US" sz="2800" dirty="0" smtClean="0"/>
              <a:t>Completion of physical exam by protocols which are listed in the CCSG</a:t>
            </a:r>
          </a:p>
        </p:txBody>
      </p:sp>
      <p:sp>
        <p:nvSpPr>
          <p:cNvPr id="3072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98938CC-0389-47C5-ABC8-8DA9C807577C}" type="slidenum">
              <a:rPr lang="en-US" sz="1400" smtClean="0">
                <a:solidFill>
                  <a:srgbClr val="000000"/>
                </a:solidFill>
              </a:rPr>
              <a:pPr algn="r" eaLnBrk="1" hangingPunct="1">
                <a:defRPr/>
              </a:pPr>
              <a:t>33</a:t>
            </a:fld>
            <a:endParaRPr lang="en-US" sz="1400" dirty="0" smtClean="0">
              <a:solidFill>
                <a:srgbClr val="000000"/>
              </a:solidFill>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7"/>
          <p:cNvSpPr>
            <a:spLocks noGrp="1" noChangeArrowheads="1"/>
          </p:cNvSpPr>
          <p:nvPr>
            <p:ph type="title"/>
          </p:nvPr>
        </p:nvSpPr>
        <p:spPr>
          <a:xfrm>
            <a:off x="457200" y="1066800"/>
            <a:ext cx="8305800" cy="1143000"/>
          </a:xfrm>
          <a:extLst/>
        </p:spPr>
        <p:txBody>
          <a:bodyPr>
            <a:normAutofit fontScale="90000"/>
          </a:bodyPr>
          <a:lstStyle/>
          <a:p>
            <a:pPr eaLnBrk="1" fontAlgn="auto" hangingPunct="1">
              <a:spcAft>
                <a:spcPts val="0"/>
              </a:spcAft>
              <a:defRPr/>
            </a:pPr>
            <a:r>
              <a:rPr lang="en-US" u="sng" dirty="0" smtClean="0"/>
              <a:t>Components for coding “Other than Preventive E/M Visits”:</a:t>
            </a:r>
          </a:p>
        </p:txBody>
      </p:sp>
      <p:sp>
        <p:nvSpPr>
          <p:cNvPr id="3174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34E13E1-6879-4A53-85D5-B9B6A94F9171}" type="slidenum">
              <a:rPr lang="en-US" sz="1400" smtClean="0"/>
              <a:pPr algn="r" eaLnBrk="1" hangingPunct="1">
                <a:defRPr/>
              </a:pPr>
              <a:t>34</a:t>
            </a:fld>
            <a:endParaRPr lang="en-US" sz="1400" dirty="0" smtClean="0"/>
          </a:p>
        </p:txBody>
      </p:sp>
      <p:sp>
        <p:nvSpPr>
          <p:cNvPr id="31748" name="Rectangle 5"/>
          <p:cNvSpPr>
            <a:spLocks noGrp="1" noChangeArrowheads="1"/>
          </p:cNvSpPr>
          <p:nvPr>
            <p:ph type="subTitle" idx="4294967295"/>
          </p:nvPr>
        </p:nvSpPr>
        <p:spPr>
          <a:xfrm>
            <a:off x="835025" y="2667000"/>
            <a:ext cx="7620000" cy="2286000"/>
          </a:xfrm>
        </p:spPr>
        <p:txBody>
          <a:bodyPr/>
          <a:lstStyle/>
          <a:p>
            <a:pPr marL="0" indent="0" eaLnBrk="1" hangingPunct="1">
              <a:buFont typeface="Wingdings 2" pitchFamily="18" charset="2"/>
              <a:buNone/>
            </a:pPr>
            <a:r>
              <a:rPr lang="en-US" sz="3600" dirty="0" smtClean="0"/>
              <a:t>Commonly Referred to as </a:t>
            </a:r>
          </a:p>
          <a:p>
            <a:pPr marL="0" indent="0" eaLnBrk="1" hangingPunct="1">
              <a:buFont typeface="Wingdings 2" pitchFamily="18" charset="2"/>
              <a:buNone/>
            </a:pPr>
            <a:r>
              <a:rPr lang="en-US" sz="3600" dirty="0" smtClean="0"/>
              <a:t>	“Problem Visits” </a:t>
            </a:r>
          </a:p>
          <a:p>
            <a:pPr marL="0" indent="0" eaLnBrk="1" hangingPunct="1">
              <a:buFont typeface="Wingdings 2" pitchFamily="18" charset="2"/>
              <a:buNone/>
            </a:pPr>
            <a:r>
              <a:rPr lang="en-US" sz="3600" dirty="0" smtClean="0"/>
              <a:t>in Health Department Settings</a:t>
            </a: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1143000"/>
          </a:xfrm>
        </p:spPr>
        <p:txBody>
          <a:bodyPr/>
          <a:lstStyle/>
          <a:p>
            <a:pPr eaLnBrk="1" hangingPunct="1"/>
            <a:r>
              <a:rPr lang="en-US" sz="4000" u="sng" dirty="0" smtClean="0"/>
              <a:t>Components of Problem Visits</a:t>
            </a:r>
          </a:p>
        </p:txBody>
      </p:sp>
      <p:sp>
        <p:nvSpPr>
          <p:cNvPr id="32771" name="Rectangle 3"/>
          <p:cNvSpPr>
            <a:spLocks noGrp="1" noChangeArrowheads="1"/>
          </p:cNvSpPr>
          <p:nvPr>
            <p:ph idx="1"/>
          </p:nvPr>
        </p:nvSpPr>
        <p:spPr>
          <a:xfrm>
            <a:off x="457200" y="1600200"/>
            <a:ext cx="8229600" cy="4953000"/>
          </a:xfrm>
        </p:spPr>
        <p:txBody>
          <a:bodyPr/>
          <a:lstStyle/>
          <a:p>
            <a:pPr marL="609600" indent="-609600" eaLnBrk="1" hangingPunct="1">
              <a:lnSpc>
                <a:spcPct val="90000"/>
              </a:lnSpc>
            </a:pPr>
            <a:r>
              <a:rPr lang="en-US" sz="2400" dirty="0" smtClean="0"/>
              <a:t>Problem Visits are made up of three components which are directly linked to the coding of these services.</a:t>
            </a:r>
          </a:p>
          <a:p>
            <a:pPr marL="990600" lvl="1" indent="-533400" eaLnBrk="1" hangingPunct="1">
              <a:lnSpc>
                <a:spcPct val="90000"/>
              </a:lnSpc>
              <a:buFontTx/>
              <a:buAutoNum type="arabicPeriod"/>
            </a:pPr>
            <a:r>
              <a:rPr lang="en-US" dirty="0" smtClean="0"/>
              <a:t>History-consists of a combination of three parts:</a:t>
            </a:r>
          </a:p>
          <a:p>
            <a:pPr marL="1371600" lvl="2" indent="-457200" eaLnBrk="1" hangingPunct="1">
              <a:lnSpc>
                <a:spcPct val="90000"/>
              </a:lnSpc>
              <a:buFontTx/>
              <a:buChar char="–"/>
            </a:pPr>
            <a:r>
              <a:rPr lang="en-US" sz="2400" dirty="0" smtClean="0"/>
              <a:t>History of present illness</a:t>
            </a:r>
          </a:p>
          <a:p>
            <a:pPr marL="1371600" lvl="2" indent="-457200" eaLnBrk="1" hangingPunct="1">
              <a:lnSpc>
                <a:spcPct val="90000"/>
              </a:lnSpc>
              <a:buFontTx/>
              <a:buChar char="–"/>
            </a:pPr>
            <a:r>
              <a:rPr lang="en-US" sz="2400" dirty="0" smtClean="0"/>
              <a:t>Review of systems</a:t>
            </a:r>
          </a:p>
          <a:p>
            <a:pPr marL="1371600" lvl="2" indent="-457200" eaLnBrk="1" hangingPunct="1">
              <a:lnSpc>
                <a:spcPct val="90000"/>
              </a:lnSpc>
              <a:buFontTx/>
              <a:buChar char="–"/>
            </a:pPr>
            <a:r>
              <a:rPr lang="en-US" sz="2400" dirty="0" smtClean="0"/>
              <a:t>Past, family and social history</a:t>
            </a:r>
          </a:p>
          <a:p>
            <a:pPr marL="990600" lvl="1" indent="-533400" eaLnBrk="1" hangingPunct="1">
              <a:lnSpc>
                <a:spcPct val="90000"/>
              </a:lnSpc>
              <a:buFontTx/>
              <a:buAutoNum type="arabicPeriod"/>
            </a:pPr>
            <a:r>
              <a:rPr lang="en-US" dirty="0" smtClean="0"/>
              <a:t>Exam</a:t>
            </a:r>
          </a:p>
          <a:p>
            <a:pPr marL="990600" lvl="1" indent="-533400" eaLnBrk="1" hangingPunct="1">
              <a:lnSpc>
                <a:spcPct val="90000"/>
              </a:lnSpc>
              <a:buFontTx/>
              <a:buAutoNum type="arabicPeriod"/>
            </a:pPr>
            <a:r>
              <a:rPr lang="en-US" dirty="0" smtClean="0"/>
              <a:t>Decision making</a:t>
            </a:r>
          </a:p>
          <a:p>
            <a:pPr marL="609600" indent="-609600" eaLnBrk="1" hangingPunct="1">
              <a:lnSpc>
                <a:spcPct val="90000"/>
              </a:lnSpc>
            </a:pPr>
            <a:r>
              <a:rPr lang="en-US" sz="2400" dirty="0" smtClean="0"/>
              <a:t>These three components are the driving forces behind the coding of Problem Visits.</a:t>
            </a:r>
          </a:p>
          <a:p>
            <a:pPr marL="609600" indent="-609600" eaLnBrk="1" hangingPunct="1">
              <a:lnSpc>
                <a:spcPct val="90000"/>
              </a:lnSpc>
            </a:pPr>
            <a:r>
              <a:rPr lang="en-US" sz="2400" dirty="0" smtClean="0"/>
              <a:t>Understanding these three components is extremely important in accurate coding of problem visits.</a:t>
            </a:r>
          </a:p>
        </p:txBody>
      </p:sp>
      <p:sp>
        <p:nvSpPr>
          <p:cNvPr id="3277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F750A12-411F-4975-85E6-076E6FEC2B5E}" type="slidenum">
              <a:rPr lang="en-US" sz="1400" smtClean="0"/>
              <a:pPr algn="r" eaLnBrk="1" hangingPunct="1">
                <a:defRPr/>
              </a:pPr>
              <a:t>35</a:t>
            </a:fld>
            <a:endParaRPr lang="en-US" sz="1400" dirty="0" smtClean="0"/>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800" u="sng" dirty="0" smtClean="0"/>
              <a:t>History</a:t>
            </a:r>
          </a:p>
        </p:txBody>
      </p:sp>
      <p:sp>
        <p:nvSpPr>
          <p:cNvPr id="33795" name="Rectangle 3"/>
          <p:cNvSpPr>
            <a:spLocks noGrp="1" noChangeArrowheads="1"/>
          </p:cNvSpPr>
          <p:nvPr>
            <p:ph idx="1"/>
          </p:nvPr>
        </p:nvSpPr>
        <p:spPr/>
        <p:txBody>
          <a:bodyPr/>
          <a:lstStyle/>
          <a:p>
            <a:pPr eaLnBrk="1" hangingPunct="1">
              <a:lnSpc>
                <a:spcPct val="80000"/>
              </a:lnSpc>
            </a:pPr>
            <a:r>
              <a:rPr lang="en-US" sz="2800" dirty="0" smtClean="0"/>
              <a:t>Subjective – documentation that is reported by the patient. </a:t>
            </a:r>
          </a:p>
          <a:p>
            <a:pPr eaLnBrk="1" hangingPunct="1">
              <a:lnSpc>
                <a:spcPct val="80000"/>
              </a:lnSpc>
            </a:pPr>
            <a:r>
              <a:rPr lang="en-US" sz="2800" dirty="0" smtClean="0"/>
              <a:t>Comparable to the “S” (subjective) portion of the SOAP note</a:t>
            </a:r>
          </a:p>
          <a:p>
            <a:pPr eaLnBrk="1" hangingPunct="1">
              <a:lnSpc>
                <a:spcPct val="80000"/>
              </a:lnSpc>
            </a:pPr>
            <a:r>
              <a:rPr lang="en-US" sz="2800" dirty="0" smtClean="0"/>
              <a:t>Combination of three components – </a:t>
            </a:r>
          </a:p>
          <a:p>
            <a:pPr lvl="1" eaLnBrk="1" hangingPunct="1">
              <a:lnSpc>
                <a:spcPct val="80000"/>
              </a:lnSpc>
            </a:pPr>
            <a:r>
              <a:rPr lang="en-US" dirty="0" smtClean="0"/>
              <a:t>History of present illness – what the patient reports as problems, symptoms, time frames, etc.</a:t>
            </a:r>
          </a:p>
          <a:p>
            <a:pPr lvl="1" eaLnBrk="1" hangingPunct="1">
              <a:lnSpc>
                <a:spcPct val="80000"/>
              </a:lnSpc>
            </a:pPr>
            <a:r>
              <a:rPr lang="en-US" dirty="0" smtClean="0"/>
              <a:t>Review of systems – what body systems are affected by the presenting problems</a:t>
            </a:r>
          </a:p>
          <a:p>
            <a:pPr lvl="1" eaLnBrk="1" hangingPunct="1">
              <a:lnSpc>
                <a:spcPct val="80000"/>
              </a:lnSpc>
            </a:pPr>
            <a:r>
              <a:rPr lang="en-US" dirty="0" smtClean="0"/>
              <a:t>Past, family and social history – what past, familial or social influences  there might be on the seriousness and resolution of the problem </a:t>
            </a:r>
          </a:p>
        </p:txBody>
      </p:sp>
      <p:sp>
        <p:nvSpPr>
          <p:cNvPr id="3379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7D2CBD45-0AD6-4EF8-9132-3C903CD9B7DB}" type="slidenum">
              <a:rPr lang="en-US" sz="1400" smtClean="0"/>
              <a:pPr algn="r" eaLnBrk="1" hangingPunct="1">
                <a:defRPr/>
              </a:pPr>
              <a:t>36</a:t>
            </a:fld>
            <a:endParaRPr lang="en-US" sz="1400" dirty="0" smtClean="0"/>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z="4800" u="sng" dirty="0" smtClean="0"/>
              <a:t>Exam</a:t>
            </a:r>
          </a:p>
        </p:txBody>
      </p:sp>
      <p:sp>
        <p:nvSpPr>
          <p:cNvPr id="34819" name="Rectangle 3"/>
          <p:cNvSpPr>
            <a:spLocks noGrp="1" noChangeArrowheads="1"/>
          </p:cNvSpPr>
          <p:nvPr>
            <p:ph idx="1"/>
          </p:nvPr>
        </p:nvSpPr>
        <p:spPr/>
        <p:txBody>
          <a:bodyPr/>
          <a:lstStyle/>
          <a:p>
            <a:pPr eaLnBrk="1" hangingPunct="1"/>
            <a:r>
              <a:rPr lang="en-US" dirty="0" smtClean="0"/>
              <a:t>Objective – what the provider notes when assessing the patient</a:t>
            </a:r>
          </a:p>
          <a:p>
            <a:pPr eaLnBrk="1" hangingPunct="1"/>
            <a:r>
              <a:rPr lang="en-US" dirty="0" smtClean="0"/>
              <a:t>The exam is comparable to the “O” (objective) portion of the SOAP note</a:t>
            </a:r>
          </a:p>
          <a:p>
            <a:pPr eaLnBrk="1" hangingPunct="1"/>
            <a:r>
              <a:rPr lang="en-US" dirty="0" smtClean="0"/>
              <a:t>The exam portion will be discussed in detail in the </a:t>
            </a:r>
            <a:r>
              <a:rPr lang="en-US" i="1" dirty="0" smtClean="0"/>
              <a:t>Coding of</a:t>
            </a:r>
            <a:r>
              <a:rPr lang="en-US" dirty="0" smtClean="0"/>
              <a:t> </a:t>
            </a:r>
            <a:r>
              <a:rPr lang="en-US" i="1" dirty="0" smtClean="0"/>
              <a:t>Problem Visits -</a:t>
            </a:r>
            <a:r>
              <a:rPr lang="en-US" dirty="0" smtClean="0"/>
              <a:t> </a:t>
            </a:r>
            <a:r>
              <a:rPr lang="en-US" i="1" dirty="0" smtClean="0"/>
              <a:t>New Patients </a:t>
            </a:r>
            <a:r>
              <a:rPr lang="en-US" dirty="0" smtClean="0"/>
              <a:t>section of this presentation</a:t>
            </a:r>
          </a:p>
          <a:p>
            <a:pPr eaLnBrk="1" hangingPunct="1">
              <a:buFontTx/>
              <a:buNone/>
            </a:pPr>
            <a:endParaRPr lang="en-US" dirty="0" smtClean="0"/>
          </a:p>
        </p:txBody>
      </p:sp>
      <p:sp>
        <p:nvSpPr>
          <p:cNvPr id="3482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DBED95F-B781-42CB-97DD-FC3EF95931F9}" type="slidenum">
              <a:rPr lang="en-US" sz="1400" smtClean="0"/>
              <a:pPr algn="r" eaLnBrk="1" hangingPunct="1">
                <a:defRPr/>
              </a:pPr>
              <a:t>37</a:t>
            </a:fld>
            <a:endParaRPr lang="en-US" sz="1400" dirty="0" smtClean="0"/>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800" u="sng" dirty="0" smtClean="0"/>
              <a:t>Decision Making</a:t>
            </a:r>
          </a:p>
        </p:txBody>
      </p:sp>
      <p:sp>
        <p:nvSpPr>
          <p:cNvPr id="35843" name="Rectangle 3"/>
          <p:cNvSpPr>
            <a:spLocks noGrp="1" noChangeArrowheads="1"/>
          </p:cNvSpPr>
          <p:nvPr>
            <p:ph idx="1"/>
          </p:nvPr>
        </p:nvSpPr>
        <p:spPr/>
        <p:txBody>
          <a:bodyPr/>
          <a:lstStyle/>
          <a:p>
            <a:pPr marL="609600" indent="-609600" eaLnBrk="1" hangingPunct="1"/>
            <a:r>
              <a:rPr lang="en-US" sz="2800" dirty="0" smtClean="0"/>
              <a:t>The decision making component consists of three parts...</a:t>
            </a:r>
          </a:p>
          <a:p>
            <a:pPr marL="990600" lvl="1" indent="-533400" eaLnBrk="1" hangingPunct="1">
              <a:buFontTx/>
              <a:buAutoNum type="arabicPeriod"/>
            </a:pPr>
            <a:r>
              <a:rPr lang="en-US" dirty="0" smtClean="0"/>
              <a:t>Presenting problem management options</a:t>
            </a:r>
          </a:p>
          <a:p>
            <a:pPr marL="1371600" lvl="2" indent="-457200" eaLnBrk="1" hangingPunct="1"/>
            <a:r>
              <a:rPr lang="en-US" dirty="0" smtClean="0"/>
              <a:t>Comparable to the “A” (assessment) portion of a SOAP note.</a:t>
            </a:r>
          </a:p>
          <a:p>
            <a:pPr marL="1371600" lvl="2" indent="-457200" eaLnBrk="1" hangingPunct="1"/>
            <a:r>
              <a:rPr lang="en-US" dirty="0" smtClean="0"/>
              <a:t>After looking at the patient history and performing exam as needed, the assessment of what the patient’s problem(s) are </a:t>
            </a:r>
          </a:p>
          <a:p>
            <a:pPr marL="1371600" lvl="2" indent="-457200" eaLnBrk="1" hangingPunct="1"/>
            <a:endParaRPr lang="en-US" dirty="0" smtClean="0"/>
          </a:p>
        </p:txBody>
      </p:sp>
      <p:sp>
        <p:nvSpPr>
          <p:cNvPr id="3584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95AEE46D-2BAE-40E3-92FB-0EAC14A77DB0}" type="slidenum">
              <a:rPr lang="en-US" sz="1400" smtClean="0"/>
              <a:pPr algn="r" eaLnBrk="1" hangingPunct="1">
                <a:defRPr/>
              </a:pPr>
              <a:t>38</a:t>
            </a:fld>
            <a:endParaRPr lang="en-US" sz="1400" dirty="0" smtClean="0"/>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lstStyle/>
          <a:p>
            <a:pPr marL="609600" indent="-609600" eaLnBrk="1" hangingPunct="1">
              <a:buFontTx/>
              <a:buAutoNum type="arabicPeriod" startAt="2"/>
            </a:pPr>
            <a:r>
              <a:rPr lang="en-US" dirty="0" smtClean="0"/>
              <a:t>Diagnostic procedures ordered </a:t>
            </a:r>
          </a:p>
          <a:p>
            <a:pPr marL="990600" lvl="1" indent="-533400" eaLnBrk="1" hangingPunct="1">
              <a:buFontTx/>
              <a:buChar char="•"/>
            </a:pPr>
            <a:r>
              <a:rPr lang="en-US" dirty="0" smtClean="0"/>
              <a:t>Provider must decide what, if any, diagnostic procedures should be done</a:t>
            </a:r>
          </a:p>
          <a:p>
            <a:pPr marL="609600" indent="-609600" eaLnBrk="1" hangingPunct="1">
              <a:buFontTx/>
              <a:buAutoNum type="arabicPeriod" startAt="2"/>
            </a:pPr>
            <a:r>
              <a:rPr lang="en-US" dirty="0" smtClean="0"/>
              <a:t>Management options selected</a:t>
            </a:r>
          </a:p>
          <a:p>
            <a:pPr marL="990600" lvl="1" indent="-533400" eaLnBrk="1" hangingPunct="1">
              <a:buFontTx/>
              <a:buChar char="•"/>
            </a:pPr>
            <a:r>
              <a:rPr lang="en-US" dirty="0" smtClean="0"/>
              <a:t>What treatment the patient should receive</a:t>
            </a:r>
          </a:p>
          <a:p>
            <a:pPr marL="990600" lvl="1" indent="-533400" eaLnBrk="1" hangingPunct="1">
              <a:buFontTx/>
              <a:buChar char="•"/>
            </a:pPr>
            <a:r>
              <a:rPr lang="en-US" dirty="0" smtClean="0"/>
              <a:t>The last two parts combined are comparable to the “P” (plan) portion of a SOAP note</a:t>
            </a:r>
          </a:p>
        </p:txBody>
      </p:sp>
      <p:sp>
        <p:nvSpPr>
          <p:cNvPr id="3686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C4F7FB23-DE02-486D-B1B6-E67E14100A71}" type="slidenum">
              <a:rPr lang="en-US" sz="1400" smtClean="0"/>
              <a:pPr algn="r" eaLnBrk="1" hangingPunct="1">
                <a:defRPr/>
              </a:pPr>
              <a:t>39</a:t>
            </a:fld>
            <a:endParaRPr lang="en-US" sz="1400" dirty="0" smtClean="0"/>
          </a:p>
        </p:txBody>
      </p:sp>
      <p:sp>
        <p:nvSpPr>
          <p:cNvPr id="36868" name="Rectangle 2"/>
          <p:cNvSpPr>
            <a:spLocks noChangeArrowheads="1"/>
          </p:cNvSpPr>
          <p:nvPr/>
        </p:nvSpPr>
        <p:spPr bwMode="auto">
          <a:xfrm>
            <a:off x="609600" y="762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4800" u="sng" dirty="0">
                <a:solidFill>
                  <a:schemeClr val="tx2"/>
                </a:solidFill>
                <a:latin typeface="+mj-lt"/>
              </a:rPr>
              <a:t>Decision Making</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title"/>
          </p:nvPr>
        </p:nvSpPr>
        <p:spPr/>
        <p:txBody>
          <a:bodyPr/>
          <a:lstStyle/>
          <a:p>
            <a:pPr eaLnBrk="1" hangingPunct="1"/>
            <a:r>
              <a:rPr lang="en-US" dirty="0" smtClean="0"/>
              <a:t>Guiding Principles</a:t>
            </a:r>
          </a:p>
        </p:txBody>
      </p:sp>
      <p:sp>
        <p:nvSpPr>
          <p:cNvPr id="8195" name="Rectangle 3"/>
          <p:cNvSpPr>
            <a:spLocks noGrp="1" noChangeArrowheads="1"/>
          </p:cNvSpPr>
          <p:nvPr>
            <p:ph idx="1"/>
          </p:nvPr>
        </p:nvSpPr>
        <p:spPr/>
        <p:txBody>
          <a:bodyPr/>
          <a:lstStyle/>
          <a:p>
            <a:pPr marL="609600" indent="-609600" eaLnBrk="1" hangingPunct="1">
              <a:lnSpc>
                <a:spcPct val="90000"/>
              </a:lnSpc>
              <a:buFontTx/>
              <a:buAutoNum type="arabicPeriod"/>
            </a:pPr>
            <a:r>
              <a:rPr lang="en-US" sz="3200" dirty="0" smtClean="0"/>
              <a:t>Only provide the level of care that is medically necessary per clinical judgment. </a:t>
            </a:r>
          </a:p>
          <a:p>
            <a:pPr marL="609600" indent="-609600" eaLnBrk="1" hangingPunct="1">
              <a:lnSpc>
                <a:spcPct val="90000"/>
              </a:lnSpc>
              <a:buFontTx/>
              <a:buAutoNum type="arabicPeriod"/>
            </a:pPr>
            <a:r>
              <a:rPr lang="en-US" sz="3200" dirty="0" smtClean="0"/>
              <a:t>All RN’s need to provide and document services in accordance with the Core Clinical Service Guidelines (CCSG) and with established best practices.  </a:t>
            </a:r>
          </a:p>
          <a:p>
            <a:pPr marL="609600" indent="-609600" eaLnBrk="1" hangingPunct="1">
              <a:lnSpc>
                <a:spcPct val="90000"/>
              </a:lnSpc>
              <a:buFontTx/>
              <a:buAutoNum type="arabicPeriod"/>
            </a:pPr>
            <a:r>
              <a:rPr lang="en-US" sz="3200" dirty="0" smtClean="0"/>
              <a:t>Always code and document exactly what care was provided.</a:t>
            </a:r>
          </a:p>
          <a:p>
            <a:pPr marL="609600" indent="-609600" eaLnBrk="1" hangingPunct="1">
              <a:lnSpc>
                <a:spcPct val="90000"/>
              </a:lnSpc>
              <a:buFontTx/>
              <a:buNone/>
            </a:pPr>
            <a:endParaRPr lang="en-US" dirty="0" smtClean="0"/>
          </a:p>
        </p:txBody>
      </p:sp>
      <p:sp>
        <p:nvSpPr>
          <p:cNvPr id="819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A0BA982-079F-4AD1-A765-47FA8F5E255A}" type="slidenum">
              <a:rPr lang="en-US" sz="1400" smtClean="0">
                <a:solidFill>
                  <a:srgbClr val="000000"/>
                </a:solidFill>
              </a:rPr>
              <a:pPr algn="r" eaLnBrk="1" hangingPunct="1">
                <a:defRPr/>
              </a:pPr>
              <a:t>4</a:t>
            </a:fld>
            <a:endParaRPr lang="en-US" sz="1400" dirty="0" smtClean="0">
              <a:solidFill>
                <a:srgbClr val="000000"/>
              </a:solidFill>
            </a:endParaRP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xfrm>
            <a:off x="457200" y="1219200"/>
            <a:ext cx="8305800" cy="1143000"/>
          </a:xfrm>
          <a:extLst/>
        </p:spPr>
        <p:txBody>
          <a:bodyPr>
            <a:normAutofit fontScale="90000"/>
          </a:bodyPr>
          <a:lstStyle/>
          <a:p>
            <a:pPr marL="838200" indent="-838200" eaLnBrk="1" fontAlgn="auto" hangingPunct="1">
              <a:spcAft>
                <a:spcPts val="0"/>
              </a:spcAft>
              <a:defRPr/>
            </a:pPr>
            <a:r>
              <a:rPr lang="en-US" dirty="0" smtClean="0"/>
              <a:t>Coding of Problem Visits </a:t>
            </a:r>
            <a:br>
              <a:rPr lang="en-US" dirty="0" smtClean="0"/>
            </a:br>
            <a:endParaRPr lang="en-US" dirty="0" smtClean="0"/>
          </a:p>
        </p:txBody>
      </p:sp>
      <p:sp>
        <p:nvSpPr>
          <p:cNvPr id="37891"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E5F6D8D9-3303-4B04-8DA3-18F43D358EC9}" type="slidenum">
              <a:rPr lang="en-US" sz="1400" smtClean="0"/>
              <a:pPr algn="r" eaLnBrk="1" hangingPunct="1">
                <a:defRPr/>
              </a:pPr>
              <a:t>40</a:t>
            </a:fld>
            <a:endParaRPr lang="en-US" sz="1400" dirty="0" smtClean="0"/>
          </a:p>
        </p:txBody>
      </p:sp>
      <p:sp>
        <p:nvSpPr>
          <p:cNvPr id="37892" name="Rectangle 5"/>
          <p:cNvSpPr>
            <a:spLocks noGrp="1" noChangeArrowheads="1"/>
          </p:cNvSpPr>
          <p:nvPr>
            <p:ph idx="4294967295"/>
          </p:nvPr>
        </p:nvSpPr>
        <p:spPr>
          <a:xfrm>
            <a:off x="914400" y="2133600"/>
            <a:ext cx="8229600" cy="4389438"/>
          </a:xfrm>
        </p:spPr>
        <p:txBody>
          <a:bodyPr/>
          <a:lstStyle/>
          <a:p>
            <a:pPr marL="0" indent="0" eaLnBrk="1" hangingPunct="1">
              <a:buFont typeface="Wingdings 2" pitchFamily="18" charset="2"/>
              <a:buNone/>
            </a:pPr>
            <a:r>
              <a:rPr lang="en-US" sz="5400" dirty="0" smtClean="0"/>
              <a:t>	New Patients</a:t>
            </a: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381000" y="1676400"/>
            <a:ext cx="8686800" cy="5410200"/>
          </a:xfrm>
        </p:spPr>
        <p:txBody>
          <a:bodyPr/>
          <a:lstStyle/>
          <a:p>
            <a:pPr marL="381000" indent="-381000" eaLnBrk="1" hangingPunct="1">
              <a:lnSpc>
                <a:spcPct val="80000"/>
              </a:lnSpc>
            </a:pPr>
            <a:r>
              <a:rPr lang="en-US" sz="2400" dirty="0" smtClean="0"/>
              <a:t>American Medical Association (AMA) rules </a:t>
            </a:r>
            <a:r>
              <a:rPr lang="en-US" sz="2400" u="sng" dirty="0" smtClean="0"/>
              <a:t>require</a:t>
            </a:r>
            <a:r>
              <a:rPr lang="en-US" sz="2400" dirty="0" smtClean="0"/>
              <a:t> that you have documented some of each of these components for new patients:  </a:t>
            </a:r>
          </a:p>
          <a:p>
            <a:pPr marL="800100" lvl="1" indent="-342900" eaLnBrk="1" hangingPunct="1">
              <a:lnSpc>
                <a:spcPct val="80000"/>
              </a:lnSpc>
              <a:buFontTx/>
              <a:buAutoNum type="arabicPeriod"/>
            </a:pPr>
            <a:r>
              <a:rPr lang="en-US" sz="2000" dirty="0" smtClean="0"/>
              <a:t>History </a:t>
            </a:r>
          </a:p>
          <a:p>
            <a:pPr marL="800100" lvl="1" indent="-342900" eaLnBrk="1" hangingPunct="1">
              <a:lnSpc>
                <a:spcPct val="80000"/>
              </a:lnSpc>
              <a:buFontTx/>
              <a:buAutoNum type="arabicPeriod"/>
            </a:pPr>
            <a:r>
              <a:rPr lang="en-US" sz="2000" dirty="0" smtClean="0"/>
              <a:t>Exam </a:t>
            </a:r>
          </a:p>
          <a:p>
            <a:pPr marL="800100" lvl="1" indent="-342900" eaLnBrk="1" hangingPunct="1">
              <a:lnSpc>
                <a:spcPct val="80000"/>
              </a:lnSpc>
              <a:buFontTx/>
              <a:buAutoNum type="arabicPeriod"/>
            </a:pPr>
            <a:r>
              <a:rPr lang="en-US" sz="2000" dirty="0" smtClean="0"/>
              <a:t>Decision making</a:t>
            </a:r>
          </a:p>
          <a:p>
            <a:pPr marL="381000" indent="-381000" eaLnBrk="1" hangingPunct="1">
              <a:lnSpc>
                <a:spcPct val="80000"/>
              </a:lnSpc>
            </a:pPr>
            <a:r>
              <a:rPr lang="en-US" sz="2400" dirty="0" smtClean="0"/>
              <a:t>The AMA rules state that you must code Other E/M Office Visits for new patients to the lowest of these three components. By lowest of these three components, they mean the component which has the least impact on the visit.</a:t>
            </a:r>
          </a:p>
          <a:p>
            <a:pPr marL="381000" indent="-381000" eaLnBrk="1" hangingPunct="1">
              <a:lnSpc>
                <a:spcPct val="80000"/>
              </a:lnSpc>
            </a:pPr>
            <a:r>
              <a:rPr lang="en-US" sz="2000" dirty="0" smtClean="0"/>
              <a:t>Should you be missing one of the three components on a new patient, an 80000 code will have to be used. </a:t>
            </a:r>
          </a:p>
          <a:p>
            <a:pPr marL="800100" lvl="1" indent="-342900" eaLnBrk="1" hangingPunct="1">
              <a:lnSpc>
                <a:spcPct val="80000"/>
              </a:lnSpc>
            </a:pPr>
            <a:r>
              <a:rPr lang="en-US" sz="1800" dirty="0" smtClean="0"/>
              <a:t>This code gives you no reimbursement and no Work Resource Based Relative Values. So the time spent with this patient will be as though it never happened.</a:t>
            </a:r>
          </a:p>
        </p:txBody>
      </p:sp>
      <p:sp>
        <p:nvSpPr>
          <p:cNvPr id="38915"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4200C68-B0A3-4769-B87F-A407CFB31C44}" type="slidenum">
              <a:rPr lang="en-US" sz="1400" smtClean="0"/>
              <a:pPr algn="r" eaLnBrk="1" hangingPunct="1">
                <a:defRPr/>
              </a:pPr>
              <a:t>41</a:t>
            </a:fld>
            <a:endParaRPr lang="en-US" sz="1400" dirty="0" smtClean="0"/>
          </a:p>
        </p:txBody>
      </p:sp>
      <p:sp>
        <p:nvSpPr>
          <p:cNvPr id="38916" name="Rectangle 2"/>
          <p:cNvSpPr>
            <a:spLocks noChangeArrowheads="1"/>
          </p:cNvSpPr>
          <p:nvPr/>
        </p:nvSpPr>
        <p:spPr bwMode="auto">
          <a:xfrm>
            <a:off x="482600" y="304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a:t>
            </a:r>
          </a:p>
          <a:p>
            <a:pPr algn="ctr"/>
            <a:r>
              <a:rPr lang="en-US" sz="4000" u="sng" dirty="0">
                <a:solidFill>
                  <a:schemeClr val="tx2"/>
                </a:solidFill>
              </a:rPr>
              <a:t>New Patients</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idx="1"/>
          </p:nvPr>
        </p:nvSpPr>
        <p:spPr>
          <a:xfrm>
            <a:off x="457200" y="2362200"/>
            <a:ext cx="8229600" cy="5029200"/>
          </a:xfrm>
        </p:spPr>
        <p:txBody>
          <a:bodyPr/>
          <a:lstStyle/>
          <a:p>
            <a:pPr eaLnBrk="1" hangingPunct="1"/>
            <a:r>
              <a:rPr lang="en-US" dirty="0" smtClean="0"/>
              <a:t>The exam component will be the lowest of the three components 99% of the time. </a:t>
            </a:r>
          </a:p>
          <a:p>
            <a:pPr eaLnBrk="1" hangingPunct="1"/>
            <a:r>
              <a:rPr lang="en-US" dirty="0" smtClean="0"/>
              <a:t>New patients should be coded by the amount of exam performed (which are commonly referred to as “exam bullets” because this is how they are identified in CPT classification).</a:t>
            </a:r>
          </a:p>
          <a:p>
            <a:pPr eaLnBrk="1" hangingPunct="1"/>
            <a:r>
              <a:rPr lang="en-US" dirty="0" smtClean="0"/>
              <a:t>AMA has determined that all providers have to code to the Lowest component of the visit.</a:t>
            </a:r>
          </a:p>
        </p:txBody>
      </p:sp>
      <p:sp>
        <p:nvSpPr>
          <p:cNvPr id="39939"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880025E-1C62-4177-88A9-4EDC0F3C8E42}" type="slidenum">
              <a:rPr lang="en-US" sz="1400" smtClean="0"/>
              <a:pPr algn="r" eaLnBrk="1" hangingPunct="1">
                <a:defRPr/>
              </a:pPr>
              <a:t>42</a:t>
            </a:fld>
            <a:endParaRPr lang="en-US" sz="1400" dirty="0" smtClean="0"/>
          </a:p>
        </p:txBody>
      </p:sp>
      <p:sp>
        <p:nvSpPr>
          <p:cNvPr id="39940" name="Rectangle 2"/>
          <p:cNvSpPr>
            <a:spLocks noChangeArrowheads="1"/>
          </p:cNvSpPr>
          <p:nvPr/>
        </p:nvSpPr>
        <p:spPr bwMode="auto">
          <a:xfrm>
            <a:off x="457200" y="685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a:t>
            </a:r>
          </a:p>
          <a:p>
            <a:pPr algn="ctr"/>
            <a:r>
              <a:rPr lang="en-US" sz="4000" u="sng" dirty="0">
                <a:solidFill>
                  <a:schemeClr val="tx2"/>
                </a:solidFill>
              </a:rPr>
              <a:t>New Patients</a:t>
            </a: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1AB5618-A44A-4D64-BC8A-64BAFBD64889}" type="slidenum">
              <a:rPr lang="en-US" sz="1400" smtClean="0"/>
              <a:pPr algn="r" eaLnBrk="1" hangingPunct="1">
                <a:defRPr/>
              </a:pPr>
              <a:t>43</a:t>
            </a:fld>
            <a:endParaRPr lang="en-US" sz="1400" dirty="0" smtClean="0"/>
          </a:p>
        </p:txBody>
      </p:sp>
      <p:sp>
        <p:nvSpPr>
          <p:cNvPr id="40963" name="Rectangle 2"/>
          <p:cNvSpPr>
            <a:spLocks noGrp="1" noChangeArrowheads="1"/>
          </p:cNvSpPr>
          <p:nvPr>
            <p:ph type="title" idx="4294967295"/>
          </p:nvPr>
        </p:nvSpPr>
        <p:spPr>
          <a:xfrm>
            <a:off x="0" y="274638"/>
            <a:ext cx="8229600" cy="1143000"/>
          </a:xfrm>
        </p:spPr>
        <p:txBody>
          <a:bodyPr/>
          <a:lstStyle/>
          <a:p>
            <a:pPr algn="ctr" eaLnBrk="1" hangingPunct="1"/>
            <a:r>
              <a:rPr lang="en-US" sz="4000" u="sng" dirty="0" smtClean="0"/>
              <a:t>Exam – New Patients</a:t>
            </a:r>
          </a:p>
        </p:txBody>
      </p:sp>
      <p:sp>
        <p:nvSpPr>
          <p:cNvPr id="40964" name="Rectangle 3"/>
          <p:cNvSpPr>
            <a:spLocks noGrp="1" noChangeArrowheads="1"/>
          </p:cNvSpPr>
          <p:nvPr>
            <p:ph type="body" idx="4294967295"/>
          </p:nvPr>
        </p:nvSpPr>
        <p:spPr>
          <a:xfrm>
            <a:off x="0" y="1600200"/>
            <a:ext cx="8229600" cy="4495800"/>
          </a:xfrm>
        </p:spPr>
        <p:txBody>
          <a:bodyPr/>
          <a:lstStyle/>
          <a:p>
            <a:pPr algn="ctr" eaLnBrk="1" hangingPunct="1"/>
            <a:r>
              <a:rPr lang="en-US" sz="3200" dirty="0" smtClean="0"/>
              <a:t>A complete list of exam bullets can be found in the </a:t>
            </a:r>
            <a:r>
              <a:rPr lang="en-US" sz="3200" dirty="0" smtClean="0">
                <a:hlinkClick r:id="rId2" action="ppaction://hlinkfile"/>
              </a:rPr>
              <a:t>1997 Documentation Guidelines for Evaluation &amp; Management Services (</a:t>
            </a:r>
            <a:r>
              <a:rPr lang="en-US" sz="3600" dirty="0" smtClean="0">
                <a:hlinkClick r:id="rId2" action="ppaction://hlinkfile"/>
              </a:rPr>
              <a:t>developed</a:t>
            </a:r>
            <a:r>
              <a:rPr lang="en-US" sz="3200" dirty="0" smtClean="0">
                <a:hlinkClick r:id="rId2" action="ppaction://hlinkfile"/>
              </a:rPr>
              <a:t> jointly by the AMA &amp; HCFA)</a:t>
            </a:r>
            <a:r>
              <a:rPr lang="en-US" sz="3200" dirty="0" smtClean="0"/>
              <a:t>.</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52400"/>
            <a:ext cx="8229600" cy="715963"/>
          </a:xfrm>
        </p:spPr>
        <p:txBody>
          <a:bodyPr/>
          <a:lstStyle/>
          <a:p>
            <a:pPr eaLnBrk="1" hangingPunct="1"/>
            <a:r>
              <a:rPr lang="en-US" sz="4000" u="sng" dirty="0" smtClean="0"/>
              <a:t>Exam – New Patients – CLINIC	</a:t>
            </a:r>
          </a:p>
        </p:txBody>
      </p:sp>
      <p:sp>
        <p:nvSpPr>
          <p:cNvPr id="41987" name="Rectangle 3"/>
          <p:cNvSpPr>
            <a:spLocks noGrp="1" noChangeArrowheads="1"/>
          </p:cNvSpPr>
          <p:nvPr>
            <p:ph idx="1"/>
          </p:nvPr>
        </p:nvSpPr>
        <p:spPr>
          <a:xfrm>
            <a:off x="228600" y="914400"/>
            <a:ext cx="8915400" cy="5867400"/>
          </a:xfrm>
        </p:spPr>
        <p:txBody>
          <a:bodyPr/>
          <a:lstStyle/>
          <a:p>
            <a:pPr eaLnBrk="1" hangingPunct="1">
              <a:lnSpc>
                <a:spcPct val="80000"/>
              </a:lnSpc>
            </a:pPr>
            <a:r>
              <a:rPr lang="en-US" sz="2400" dirty="0" smtClean="0"/>
              <a:t>The five most common bullets are:</a:t>
            </a:r>
          </a:p>
          <a:p>
            <a:pPr lvl="1" eaLnBrk="1" hangingPunct="1">
              <a:lnSpc>
                <a:spcPct val="80000"/>
              </a:lnSpc>
              <a:buFontTx/>
              <a:buChar char="•"/>
            </a:pPr>
            <a:r>
              <a:rPr lang="en-US" sz="2000" dirty="0" smtClean="0"/>
              <a:t>General Appearance/Nutritional Status.  (Although these appear on two lines of the HP/CH-13 and HP/CH-14 exam forms, they only count as one bullet.)</a:t>
            </a:r>
          </a:p>
          <a:p>
            <a:pPr lvl="1" eaLnBrk="1" hangingPunct="1">
              <a:lnSpc>
                <a:spcPct val="80000"/>
              </a:lnSpc>
              <a:buFontTx/>
              <a:buChar char="•"/>
            </a:pPr>
            <a:r>
              <a:rPr lang="en-US" sz="2000" dirty="0" smtClean="0"/>
              <a:t>Mood and Affect</a:t>
            </a:r>
          </a:p>
          <a:p>
            <a:pPr lvl="1" eaLnBrk="1" hangingPunct="1">
              <a:lnSpc>
                <a:spcPct val="80000"/>
              </a:lnSpc>
              <a:buFontTx/>
              <a:buChar char="•"/>
            </a:pPr>
            <a:r>
              <a:rPr lang="en-US" sz="2000" dirty="0" smtClean="0"/>
              <a:t>Orientation</a:t>
            </a:r>
          </a:p>
          <a:p>
            <a:pPr lvl="1" eaLnBrk="1" hangingPunct="1">
              <a:lnSpc>
                <a:spcPct val="80000"/>
              </a:lnSpc>
              <a:buFontTx/>
              <a:buChar char="•"/>
            </a:pPr>
            <a:r>
              <a:rPr lang="en-US" sz="2000" dirty="0" smtClean="0"/>
              <a:t>Skin (2 bullets possible)  </a:t>
            </a:r>
          </a:p>
          <a:p>
            <a:pPr lvl="2" eaLnBrk="1" hangingPunct="1">
              <a:lnSpc>
                <a:spcPct val="80000"/>
              </a:lnSpc>
            </a:pPr>
            <a:r>
              <a:rPr lang="en-US" sz="1800" dirty="0" smtClean="0"/>
              <a:t>Inspection – looking (e.g. pink, tan, intact)</a:t>
            </a:r>
          </a:p>
          <a:p>
            <a:pPr lvl="2" eaLnBrk="1" hangingPunct="1">
              <a:lnSpc>
                <a:spcPct val="80000"/>
              </a:lnSpc>
            </a:pPr>
            <a:r>
              <a:rPr lang="en-US" sz="1800" dirty="0" smtClean="0"/>
              <a:t>Palpation - touching (e.g. warm, dry)</a:t>
            </a:r>
          </a:p>
          <a:p>
            <a:pPr eaLnBrk="1" hangingPunct="1">
              <a:lnSpc>
                <a:spcPct val="80000"/>
              </a:lnSpc>
            </a:pPr>
            <a:r>
              <a:rPr lang="en-US" sz="2400" dirty="0" smtClean="0"/>
              <a:t>Vital signs can be used as an exam bullet also, </a:t>
            </a:r>
            <a:r>
              <a:rPr lang="en-US" sz="2400" i="1" dirty="0" smtClean="0"/>
              <a:t>but </a:t>
            </a:r>
            <a:r>
              <a:rPr lang="en-US" sz="2400" i="1" u="sng" dirty="0" smtClean="0"/>
              <a:t>three</a:t>
            </a:r>
            <a:r>
              <a:rPr lang="en-US" sz="2400" i="1" dirty="0" smtClean="0"/>
              <a:t> vital signs from the following list </a:t>
            </a:r>
            <a:r>
              <a:rPr lang="en-US" sz="2400" i="1" u="sng" dirty="0" smtClean="0"/>
              <a:t>MUST</a:t>
            </a:r>
            <a:r>
              <a:rPr lang="en-US" sz="2400" i="1" dirty="0" smtClean="0"/>
              <a:t> be done for it to count as a bullet</a:t>
            </a:r>
            <a:r>
              <a:rPr lang="en-US" sz="2400" dirty="0" smtClean="0"/>
              <a:t>:</a:t>
            </a:r>
          </a:p>
          <a:p>
            <a:pPr lvl="1" eaLnBrk="1" hangingPunct="1">
              <a:lnSpc>
                <a:spcPct val="80000"/>
              </a:lnSpc>
            </a:pPr>
            <a:r>
              <a:rPr lang="en-US" sz="2000" dirty="0" smtClean="0"/>
              <a:t>Sitting or standing blood pressure </a:t>
            </a:r>
          </a:p>
          <a:p>
            <a:pPr lvl="1" eaLnBrk="1" hangingPunct="1">
              <a:lnSpc>
                <a:spcPct val="80000"/>
              </a:lnSpc>
            </a:pPr>
            <a:r>
              <a:rPr lang="en-US" sz="2000" dirty="0" smtClean="0"/>
              <a:t>Supine blood pressure</a:t>
            </a:r>
          </a:p>
          <a:p>
            <a:pPr lvl="1" eaLnBrk="1" hangingPunct="1">
              <a:lnSpc>
                <a:spcPct val="80000"/>
              </a:lnSpc>
            </a:pPr>
            <a:r>
              <a:rPr lang="en-US" sz="2000" dirty="0" smtClean="0"/>
              <a:t>Height</a:t>
            </a:r>
          </a:p>
          <a:p>
            <a:pPr lvl="1" eaLnBrk="1" hangingPunct="1">
              <a:lnSpc>
                <a:spcPct val="80000"/>
              </a:lnSpc>
            </a:pPr>
            <a:r>
              <a:rPr lang="en-US" sz="2000" dirty="0" smtClean="0"/>
              <a:t>Weight</a:t>
            </a:r>
          </a:p>
          <a:p>
            <a:pPr lvl="1" eaLnBrk="1" hangingPunct="1">
              <a:lnSpc>
                <a:spcPct val="80000"/>
              </a:lnSpc>
            </a:pPr>
            <a:r>
              <a:rPr lang="en-US" sz="2000" dirty="0" smtClean="0"/>
              <a:t>Temperature</a:t>
            </a:r>
          </a:p>
          <a:p>
            <a:pPr lvl="1" eaLnBrk="1" hangingPunct="1">
              <a:lnSpc>
                <a:spcPct val="80000"/>
              </a:lnSpc>
            </a:pPr>
            <a:r>
              <a:rPr lang="en-US" sz="2000" dirty="0" smtClean="0"/>
              <a:t>Pulse</a:t>
            </a:r>
          </a:p>
          <a:p>
            <a:pPr lvl="1" eaLnBrk="1" hangingPunct="1">
              <a:lnSpc>
                <a:spcPct val="80000"/>
              </a:lnSpc>
            </a:pPr>
            <a:r>
              <a:rPr lang="en-US" sz="2000" dirty="0" smtClean="0"/>
              <a:t>Respiration</a:t>
            </a:r>
          </a:p>
        </p:txBody>
      </p:sp>
      <p:sp>
        <p:nvSpPr>
          <p:cNvPr id="41988"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B2DE85F2-471E-4EBF-8369-A02DF84E9425}" type="slidenum">
              <a:rPr lang="en-US" sz="1400" smtClean="0"/>
              <a:pPr algn="r" eaLnBrk="1" hangingPunct="1">
                <a:defRPr/>
              </a:pPr>
              <a:t>44</a:t>
            </a:fld>
            <a:endParaRPr lang="en-US" sz="1400" dirty="0" smtClean="0"/>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idx="1"/>
          </p:nvPr>
        </p:nvSpPr>
        <p:spPr>
          <a:xfrm>
            <a:off x="152400" y="1371600"/>
            <a:ext cx="8839200" cy="5486400"/>
          </a:xfrm>
        </p:spPr>
        <p:txBody>
          <a:bodyPr/>
          <a:lstStyle/>
          <a:p>
            <a:pPr eaLnBrk="1" hangingPunct="1">
              <a:lnSpc>
                <a:spcPct val="90000"/>
              </a:lnSpc>
            </a:pPr>
            <a:r>
              <a:rPr lang="en-US" sz="2800" dirty="0" smtClean="0"/>
              <a:t>Following is a list of the number of exam bullets that corresponds to the level of office visit to code for new patients:</a:t>
            </a:r>
          </a:p>
          <a:p>
            <a:pPr lvl="1" eaLnBrk="1" hangingPunct="1">
              <a:lnSpc>
                <a:spcPct val="90000"/>
              </a:lnSpc>
            </a:pPr>
            <a:r>
              <a:rPr lang="en-US" dirty="0" smtClean="0"/>
              <a:t>1 to 5 exam bullets = 99201 or W9201 Brief</a:t>
            </a:r>
          </a:p>
          <a:p>
            <a:pPr lvl="1" eaLnBrk="1" hangingPunct="1">
              <a:lnSpc>
                <a:spcPct val="90000"/>
              </a:lnSpc>
            </a:pPr>
            <a:r>
              <a:rPr lang="en-US" dirty="0" smtClean="0"/>
              <a:t>6 to 11 exam bullets = 99202 or W9202 Expanded </a:t>
            </a:r>
          </a:p>
          <a:p>
            <a:pPr lvl="1" eaLnBrk="1" hangingPunct="1">
              <a:lnSpc>
                <a:spcPct val="90000"/>
              </a:lnSpc>
            </a:pPr>
            <a:r>
              <a:rPr lang="en-US" dirty="0" smtClean="0"/>
              <a:t>12 to 17 exam bullets = 99203 or W9203 Detailed</a:t>
            </a:r>
          </a:p>
          <a:p>
            <a:pPr lvl="1" eaLnBrk="1" hangingPunct="1">
              <a:lnSpc>
                <a:spcPct val="90000"/>
              </a:lnSpc>
            </a:pPr>
            <a:r>
              <a:rPr lang="en-US" dirty="0" smtClean="0"/>
              <a:t>18 to 23 exam bullets = 99204 or W9204 Comprehensive </a:t>
            </a:r>
          </a:p>
          <a:p>
            <a:pPr lvl="2" eaLnBrk="1" hangingPunct="1">
              <a:lnSpc>
                <a:spcPct val="90000"/>
              </a:lnSpc>
            </a:pPr>
            <a:r>
              <a:rPr lang="en-US" sz="2000" dirty="0" smtClean="0"/>
              <a:t>A comprehensive office visit has the same requirements as full preventive visit (per the preventive guidelines in the CCSG). If this level of exam is performed, the provider should look at coding a full preventive exam on the patient.</a:t>
            </a:r>
          </a:p>
          <a:p>
            <a:pPr lvl="1" eaLnBrk="1" hangingPunct="1">
              <a:lnSpc>
                <a:spcPct val="90000"/>
              </a:lnSpc>
            </a:pPr>
            <a:r>
              <a:rPr lang="en-US" dirty="0" smtClean="0"/>
              <a:t>24 or more bullets = 99205 or W9205 Complex </a:t>
            </a:r>
          </a:p>
          <a:p>
            <a:pPr lvl="2" eaLnBrk="1" hangingPunct="1">
              <a:lnSpc>
                <a:spcPct val="90000"/>
              </a:lnSpc>
            </a:pPr>
            <a:r>
              <a:rPr lang="en-US" sz="2000" dirty="0" smtClean="0"/>
              <a:t>Comprehensive and Complex levels of new patient visits should seldom occur in a health department site.  These have been addressed here in case of rare emergencies.</a:t>
            </a:r>
          </a:p>
        </p:txBody>
      </p:sp>
      <p:sp>
        <p:nvSpPr>
          <p:cNvPr id="43011"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4A09281D-6D3D-43BD-8C8F-1B76FA67AA6A}" type="slidenum">
              <a:rPr lang="en-US" sz="1400" smtClean="0"/>
              <a:pPr algn="r" eaLnBrk="1" hangingPunct="1">
                <a:defRPr/>
              </a:pPr>
              <a:t>45</a:t>
            </a:fld>
            <a:endParaRPr lang="en-US" sz="1400" dirty="0" smtClean="0"/>
          </a:p>
        </p:txBody>
      </p:sp>
      <p:sp>
        <p:nvSpPr>
          <p:cNvPr id="43012" name="Rectangle 2"/>
          <p:cNvSpPr>
            <a:spLocks noChangeArrowheads="1"/>
          </p:cNvSpPr>
          <p:nvPr/>
        </p:nvSpPr>
        <p:spPr bwMode="auto">
          <a:xfrm>
            <a:off x="457200" y="152400"/>
            <a:ext cx="822960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a:t>
            </a:r>
          </a:p>
          <a:p>
            <a:pPr algn="ctr"/>
            <a:r>
              <a:rPr lang="en-US" sz="4000" u="sng" dirty="0">
                <a:solidFill>
                  <a:schemeClr val="tx2"/>
                </a:solidFill>
              </a:rPr>
              <a:t>New </a:t>
            </a:r>
            <a:r>
              <a:rPr lang="en-US" sz="4000" u="sng" dirty="0" smtClean="0">
                <a:solidFill>
                  <a:schemeClr val="tx2"/>
                </a:solidFill>
              </a:rPr>
              <a:t>Patients - CLINIC</a:t>
            </a:r>
            <a:endParaRPr lang="en-US" sz="4000" u="sng" dirty="0">
              <a:solidFill>
                <a:schemeClr val="tx2"/>
              </a:solidFill>
            </a:endParaRP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F9888EC-2C76-4523-A6F3-9EC660E10C8A}" type="slidenum">
              <a:rPr lang="en-US" sz="1400" smtClean="0"/>
              <a:pPr algn="r" eaLnBrk="1" hangingPunct="1">
                <a:defRPr/>
              </a:pPr>
              <a:t>46</a:t>
            </a:fld>
            <a:endParaRPr lang="en-US" sz="1400" dirty="0" smtClean="0"/>
          </a:p>
        </p:txBody>
      </p:sp>
      <p:sp>
        <p:nvSpPr>
          <p:cNvPr id="44035" name="Rectangle 2"/>
          <p:cNvSpPr>
            <a:spLocks noGrp="1" noChangeArrowheads="1"/>
          </p:cNvSpPr>
          <p:nvPr>
            <p:ph type="title" idx="4294967295"/>
          </p:nvPr>
        </p:nvSpPr>
        <p:spPr>
          <a:xfrm>
            <a:off x="914400" y="762000"/>
            <a:ext cx="8229600" cy="1143000"/>
          </a:xfrm>
        </p:spPr>
        <p:txBody>
          <a:bodyPr/>
          <a:lstStyle/>
          <a:p>
            <a:pPr eaLnBrk="1" hangingPunct="1"/>
            <a:r>
              <a:rPr lang="en-US" sz="4400" u="sng" dirty="0" smtClean="0"/>
              <a:t>Coding of Problem Visits – </a:t>
            </a:r>
            <a:br>
              <a:rPr lang="en-US" sz="4400" u="sng" dirty="0" smtClean="0"/>
            </a:br>
            <a:r>
              <a:rPr lang="en-US" sz="4400" u="sng" dirty="0" smtClean="0"/>
              <a:t>New Patients - CLINIC</a:t>
            </a:r>
          </a:p>
        </p:txBody>
      </p:sp>
      <p:sp>
        <p:nvSpPr>
          <p:cNvPr id="44036" name="Rectangle 3"/>
          <p:cNvSpPr>
            <a:spLocks noGrp="1" noChangeArrowheads="1"/>
          </p:cNvSpPr>
          <p:nvPr>
            <p:ph type="body" idx="4294967295"/>
          </p:nvPr>
        </p:nvSpPr>
        <p:spPr>
          <a:xfrm>
            <a:off x="457200" y="2154237"/>
            <a:ext cx="8229600" cy="4144963"/>
          </a:xfrm>
        </p:spPr>
        <p:txBody>
          <a:bodyPr/>
          <a:lstStyle/>
          <a:p>
            <a:pPr eaLnBrk="1" hangingPunct="1"/>
            <a:r>
              <a:rPr lang="en-US" sz="3200" dirty="0" smtClean="0"/>
              <a:t>The AMA expects medical providers to do a more thorough exam, </a:t>
            </a:r>
            <a:r>
              <a:rPr lang="en-US" sz="3200" b="1" dirty="0" smtClean="0"/>
              <a:t>within reason</a:t>
            </a:r>
            <a:r>
              <a:rPr lang="en-US" sz="3200" dirty="0" smtClean="0"/>
              <a:t>, on a new patient to provide a good base line for future visits (see </a:t>
            </a:r>
            <a:r>
              <a:rPr lang="en-US" sz="3200" dirty="0" smtClean="0">
                <a:hlinkClick r:id="rId2" action="ppaction://hlinkfile"/>
              </a:rPr>
              <a:t>907 KAR 3:130</a:t>
            </a:r>
            <a:r>
              <a:rPr lang="en-US" sz="3200" dirty="0" smtClean="0"/>
              <a:t>). </a:t>
            </a: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idx="1"/>
          </p:nvPr>
        </p:nvSpPr>
        <p:spPr>
          <a:xfrm>
            <a:off x="609600" y="1981200"/>
            <a:ext cx="8229600" cy="4525963"/>
          </a:xfrm>
        </p:spPr>
        <p:txBody>
          <a:bodyPr/>
          <a:lstStyle/>
          <a:p>
            <a:pPr eaLnBrk="1" hangingPunct="1"/>
            <a:r>
              <a:rPr lang="en-US" sz="3200" dirty="0" smtClean="0"/>
              <a:t>Remember to have some History, some decision making, however the </a:t>
            </a:r>
            <a:r>
              <a:rPr lang="en-US" sz="3200" b="1" dirty="0" smtClean="0"/>
              <a:t>Coding</a:t>
            </a:r>
            <a:r>
              <a:rPr lang="en-US" sz="3200" dirty="0" smtClean="0"/>
              <a:t> for </a:t>
            </a:r>
            <a:r>
              <a:rPr lang="en-US" sz="3200" b="1" dirty="0" smtClean="0"/>
              <a:t>new</a:t>
            </a:r>
            <a:r>
              <a:rPr lang="en-US" sz="3200" dirty="0" smtClean="0"/>
              <a:t> patients is directly related to the amount of </a:t>
            </a:r>
            <a:r>
              <a:rPr lang="en-US" sz="3200" b="1" dirty="0" smtClean="0"/>
              <a:t>exam bullets </a:t>
            </a:r>
            <a:r>
              <a:rPr lang="en-US" sz="3200" dirty="0" smtClean="0"/>
              <a:t>performed, as it’s usually the lowest component in HD.</a:t>
            </a:r>
          </a:p>
          <a:p>
            <a:pPr eaLnBrk="1" hangingPunct="1"/>
            <a:r>
              <a:rPr lang="en-US" sz="3200" dirty="0" smtClean="0"/>
              <a:t>Count the number of exam bullets and code accordingly.</a:t>
            </a:r>
          </a:p>
        </p:txBody>
      </p:sp>
      <p:sp>
        <p:nvSpPr>
          <p:cNvPr id="45059"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D177B87C-C295-4FA6-98F4-E46ACD45E83F}" type="slidenum">
              <a:rPr lang="en-US" sz="1400" smtClean="0"/>
              <a:pPr algn="r" eaLnBrk="1" hangingPunct="1">
                <a:defRPr/>
              </a:pPr>
              <a:t>47</a:t>
            </a:fld>
            <a:endParaRPr lang="en-US" sz="1400" dirty="0" smtClean="0"/>
          </a:p>
        </p:txBody>
      </p:sp>
      <p:sp>
        <p:nvSpPr>
          <p:cNvPr id="45060" name="Rectangle 2"/>
          <p:cNvSpPr>
            <a:spLocks noChangeArrowheads="1"/>
          </p:cNvSpPr>
          <p:nvPr/>
        </p:nvSpPr>
        <p:spPr bwMode="auto">
          <a:xfrm>
            <a:off x="495300" y="457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a:t>
            </a:r>
          </a:p>
          <a:p>
            <a:pPr algn="ctr"/>
            <a:r>
              <a:rPr lang="en-US" sz="4000" u="sng" dirty="0">
                <a:solidFill>
                  <a:schemeClr val="tx2"/>
                </a:solidFill>
              </a:rPr>
              <a:t>New </a:t>
            </a:r>
            <a:r>
              <a:rPr lang="en-US" sz="4000" u="sng" dirty="0" smtClean="0">
                <a:solidFill>
                  <a:schemeClr val="tx2"/>
                </a:solidFill>
              </a:rPr>
              <a:t>Patients - CLINIC</a:t>
            </a:r>
            <a:endParaRPr lang="en-US" sz="4000" u="sng" dirty="0">
              <a:solidFill>
                <a:schemeClr val="tx2"/>
              </a:solidFill>
            </a:endParaRP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r>
              <a:rPr lang="en-US" u="sng" dirty="0" smtClean="0"/>
              <a:t>Coding of Problem Visits </a:t>
            </a:r>
            <a:br>
              <a:rPr lang="en-US" u="sng" dirty="0" smtClean="0"/>
            </a:br>
            <a:r>
              <a:rPr lang="en-US" sz="6600" u="sng" dirty="0" smtClean="0"/>
              <a:t>New Patients - SCHOOL</a:t>
            </a:r>
            <a:endParaRPr lang="en-US" sz="6600" u="sng" dirty="0"/>
          </a:p>
        </p:txBody>
      </p:sp>
      <p:sp>
        <p:nvSpPr>
          <p:cNvPr id="3" name="Content Placeholder 2"/>
          <p:cNvSpPr>
            <a:spLocks noGrp="1"/>
          </p:cNvSpPr>
          <p:nvPr>
            <p:ph idx="1"/>
          </p:nvPr>
        </p:nvSpPr>
        <p:spPr>
          <a:xfrm>
            <a:off x="457200" y="2133600"/>
            <a:ext cx="8229600" cy="4389437"/>
          </a:xfrm>
        </p:spPr>
        <p:txBody>
          <a:bodyPr/>
          <a:lstStyle/>
          <a:p>
            <a:r>
              <a:rPr lang="en-US" sz="2800" dirty="0" smtClean="0"/>
              <a:t>According to the Coding Criteria for Coordinated School Health: APRN’s and/or Registered Nurses may code:</a:t>
            </a:r>
          </a:p>
          <a:p>
            <a:pPr marL="0" indent="0">
              <a:buNone/>
            </a:pPr>
            <a:r>
              <a:rPr lang="en-US" dirty="0" smtClean="0"/>
              <a:t>		</a:t>
            </a:r>
            <a:r>
              <a:rPr lang="en-US" sz="3200" dirty="0" smtClean="0"/>
              <a:t>99201 &amp;</a:t>
            </a:r>
            <a:r>
              <a:rPr lang="en-US" sz="3200" dirty="0" smtClean="0"/>
              <a:t>99202</a:t>
            </a:r>
            <a:endParaRPr lang="en-US" sz="3200" dirty="0" smtClean="0"/>
          </a:p>
          <a:p>
            <a:pPr marL="0" indent="0">
              <a:buNone/>
            </a:pPr>
            <a:r>
              <a:rPr lang="en-US" sz="3200" dirty="0"/>
              <a:t>	</a:t>
            </a:r>
            <a:r>
              <a:rPr lang="en-US" sz="3200" dirty="0" smtClean="0"/>
              <a:t>	</a:t>
            </a:r>
            <a:r>
              <a:rPr lang="en-US" sz="3200" strike="sngStrike" dirty="0" smtClean="0"/>
              <a:t>W9201 &amp; W9202 </a:t>
            </a:r>
          </a:p>
          <a:p>
            <a:pPr marL="0" indent="0">
              <a:buNone/>
            </a:pPr>
            <a:r>
              <a:rPr lang="en-US" sz="2800" dirty="0" smtClean="0"/>
              <a:t>Count </a:t>
            </a:r>
            <a:r>
              <a:rPr lang="en-US" sz="2800" dirty="0"/>
              <a:t>the amount of Exam Bullets provided </a:t>
            </a:r>
            <a:r>
              <a:rPr lang="en-US" sz="2800" dirty="0" smtClean="0"/>
              <a:t>as medically necessary and code one of the two permissible billable codes listed above</a:t>
            </a:r>
          </a:p>
          <a:p>
            <a:pPr marL="0" indent="0">
              <a:buNone/>
            </a:pPr>
            <a:r>
              <a:rPr lang="en-US" dirty="0" smtClean="0"/>
              <a:t> </a:t>
            </a:r>
          </a:p>
        </p:txBody>
      </p:sp>
      <p:sp>
        <p:nvSpPr>
          <p:cNvPr id="4" name="Slide Number Placeholder 3"/>
          <p:cNvSpPr>
            <a:spLocks noGrp="1"/>
          </p:cNvSpPr>
          <p:nvPr>
            <p:ph type="sldNum" sz="quarter" idx="12"/>
          </p:nvPr>
        </p:nvSpPr>
        <p:spPr/>
        <p:txBody>
          <a:bodyPr/>
          <a:lstStyle/>
          <a:p>
            <a:pPr>
              <a:defRPr/>
            </a:pPr>
            <a:fld id="{153EDBF0-DE3E-4AE4-8C61-24E7704AD057}" type="slidenum">
              <a:rPr lang="en-US" smtClean="0"/>
              <a:pPr>
                <a:defRPr/>
              </a:pPr>
              <a:t>48</a:t>
            </a:fld>
            <a:endParaRPr lang="en-US" dirty="0"/>
          </a:p>
        </p:txBody>
      </p:sp>
    </p:spTree>
    <p:extLst>
      <p:ext uri="{BB962C8B-B14F-4D97-AF65-F5344CB8AC3E}">
        <p14:creationId xmlns:p14="http://schemas.microsoft.com/office/powerpoint/2010/main" val="8761660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p:cNvSpPr>
            <a:spLocks noGrp="1" noChangeArrowheads="1"/>
          </p:cNvSpPr>
          <p:nvPr>
            <p:ph type="title"/>
          </p:nvPr>
        </p:nvSpPr>
        <p:spPr>
          <a:xfrm>
            <a:off x="457200" y="990600"/>
            <a:ext cx="8229600" cy="1143000"/>
          </a:xfrm>
        </p:spPr>
        <p:txBody>
          <a:bodyPr>
            <a:normAutofit fontScale="90000"/>
          </a:bodyPr>
          <a:lstStyle/>
          <a:p>
            <a:pPr marL="838200" indent="-838200" eaLnBrk="1" fontAlgn="auto" hangingPunct="1">
              <a:spcAft>
                <a:spcPts val="0"/>
              </a:spcAft>
              <a:defRPr/>
            </a:pPr>
            <a:r>
              <a:rPr lang="en-US" dirty="0" smtClean="0"/>
              <a:t>Coding of Problem Visits</a:t>
            </a:r>
            <a:br>
              <a:rPr lang="en-US" dirty="0" smtClean="0"/>
            </a:br>
            <a:endParaRPr lang="en-US" dirty="0" smtClean="0"/>
          </a:p>
        </p:txBody>
      </p:sp>
      <p:sp>
        <p:nvSpPr>
          <p:cNvPr id="46083" name="Rectangle 5"/>
          <p:cNvSpPr>
            <a:spLocks noGrp="1" noChangeArrowheads="1"/>
          </p:cNvSpPr>
          <p:nvPr>
            <p:ph idx="1"/>
          </p:nvPr>
        </p:nvSpPr>
        <p:spPr>
          <a:xfrm>
            <a:off x="457200" y="2209800"/>
            <a:ext cx="8229600" cy="4389438"/>
          </a:xfrm>
        </p:spPr>
        <p:txBody>
          <a:bodyPr/>
          <a:lstStyle/>
          <a:p>
            <a:pPr marL="0" indent="0" eaLnBrk="1" hangingPunct="1">
              <a:buFont typeface="Wingdings 2" pitchFamily="18" charset="2"/>
              <a:buNone/>
            </a:pPr>
            <a:r>
              <a:rPr lang="en-US" sz="4800" b="1" dirty="0" smtClean="0"/>
              <a:t>Established Patients</a:t>
            </a:r>
          </a:p>
        </p:txBody>
      </p:sp>
      <p:sp>
        <p:nvSpPr>
          <p:cNvPr id="4608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6ED82CEB-5F38-40F4-AE8E-7399A54BFFEA}" type="slidenum">
              <a:rPr lang="en-US" sz="1400" smtClean="0"/>
              <a:pPr algn="r" eaLnBrk="1" hangingPunct="1">
                <a:defRPr/>
              </a:pPr>
              <a:t>49</a:t>
            </a:fld>
            <a:endParaRPr lang="en-US" sz="1400" dirty="0" smtClean="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4A72325-CE04-48C6-9177-D22DD1AAEA1A}" type="slidenum">
              <a:rPr lang="en-US" sz="1400" smtClean="0"/>
              <a:pPr algn="r" eaLnBrk="1" hangingPunct="1">
                <a:defRPr/>
              </a:pPr>
              <a:t>5</a:t>
            </a:fld>
            <a:endParaRPr lang="en-US" sz="1400" dirty="0" smtClean="0"/>
          </a:p>
        </p:txBody>
      </p:sp>
      <p:sp>
        <p:nvSpPr>
          <p:cNvPr id="10243" name="Rectangle 2"/>
          <p:cNvSpPr>
            <a:spLocks noGrp="1" noChangeArrowheads="1"/>
          </p:cNvSpPr>
          <p:nvPr>
            <p:ph type="title" idx="4294967295"/>
          </p:nvPr>
        </p:nvSpPr>
        <p:spPr>
          <a:xfrm>
            <a:off x="0" y="457200"/>
            <a:ext cx="8229600" cy="1447800"/>
          </a:xfrm>
        </p:spPr>
        <p:txBody>
          <a:bodyPr/>
          <a:lstStyle/>
          <a:p>
            <a:pPr eaLnBrk="1" hangingPunct="1"/>
            <a:r>
              <a:rPr lang="en-US" dirty="0" smtClean="0"/>
              <a:t>   </a:t>
            </a:r>
            <a:r>
              <a:rPr lang="en-US" u="sng" dirty="0" smtClean="0"/>
              <a:t>Coding on the Patient    </a:t>
            </a:r>
            <a:r>
              <a:rPr lang="en-US" dirty="0" smtClean="0"/>
              <a:t>	</a:t>
            </a:r>
            <a:r>
              <a:rPr lang="en-US" u="sng" dirty="0" smtClean="0"/>
              <a:t>Encounter Form (PEF)</a:t>
            </a:r>
          </a:p>
        </p:txBody>
      </p:sp>
      <p:sp>
        <p:nvSpPr>
          <p:cNvPr id="10244" name="Rectangle 3"/>
          <p:cNvSpPr>
            <a:spLocks noGrp="1" noChangeArrowheads="1"/>
          </p:cNvSpPr>
          <p:nvPr>
            <p:ph type="body" idx="4294967295"/>
          </p:nvPr>
        </p:nvSpPr>
        <p:spPr>
          <a:xfrm>
            <a:off x="381000" y="2012950"/>
            <a:ext cx="8458200" cy="4113213"/>
          </a:xfrm>
        </p:spPr>
        <p:txBody>
          <a:bodyPr/>
          <a:lstStyle/>
          <a:p>
            <a:pPr eaLnBrk="1" hangingPunct="1"/>
            <a:r>
              <a:rPr lang="en-US" sz="2800" dirty="0" smtClean="0"/>
              <a:t>The state-updated CH-45 (PEF) is used in most health department clinics. </a:t>
            </a:r>
          </a:p>
          <a:p>
            <a:pPr eaLnBrk="1" hangingPunct="1"/>
            <a:r>
              <a:rPr lang="en-US" sz="2800" dirty="0" smtClean="0"/>
              <a:t>Some health departments prefer to create and use an abbreviated PEF at off site clinics (e.g. Flu Clinics &amp; School sites).  This is entirely permissible. </a:t>
            </a:r>
          </a:p>
          <a:p>
            <a:pPr eaLnBrk="1" hangingPunct="1"/>
            <a:r>
              <a:rPr lang="en-US" sz="2800" dirty="0" smtClean="0"/>
              <a:t>Health Departments using their own forms are responsible for keeping these forms up-to-date, annually.</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idx="1"/>
          </p:nvPr>
        </p:nvSpPr>
        <p:spPr/>
        <p:txBody>
          <a:bodyPr/>
          <a:lstStyle/>
          <a:p>
            <a:pPr marL="609600" indent="-609600" eaLnBrk="1" hangingPunct="1"/>
            <a:r>
              <a:rPr lang="en-US" sz="3200" dirty="0" smtClean="0"/>
              <a:t>To code a Problem Visit for an established patient, the AMA requires that only </a:t>
            </a:r>
            <a:r>
              <a:rPr lang="en-US" sz="3200" b="1" dirty="0" smtClean="0"/>
              <a:t>two</a:t>
            </a:r>
            <a:r>
              <a:rPr lang="en-US" sz="3200" dirty="0" smtClean="0"/>
              <a:t> of the three components be documented.</a:t>
            </a:r>
          </a:p>
          <a:p>
            <a:pPr marL="990600" lvl="1" indent="-533400" eaLnBrk="1" hangingPunct="1">
              <a:lnSpc>
                <a:spcPct val="80000"/>
              </a:lnSpc>
              <a:buFontTx/>
              <a:buAutoNum type="arabicPeriod"/>
            </a:pPr>
            <a:r>
              <a:rPr lang="en-US" sz="2800" dirty="0" smtClean="0"/>
              <a:t>History </a:t>
            </a:r>
          </a:p>
          <a:p>
            <a:pPr marL="990600" lvl="1" indent="-533400" eaLnBrk="1" hangingPunct="1">
              <a:lnSpc>
                <a:spcPct val="80000"/>
              </a:lnSpc>
              <a:buFontTx/>
              <a:buAutoNum type="arabicPeriod"/>
            </a:pPr>
            <a:r>
              <a:rPr lang="en-US" sz="2800" dirty="0" smtClean="0"/>
              <a:t>Exam </a:t>
            </a:r>
          </a:p>
          <a:p>
            <a:pPr marL="990600" lvl="1" indent="-533400" eaLnBrk="1" hangingPunct="1">
              <a:lnSpc>
                <a:spcPct val="80000"/>
              </a:lnSpc>
              <a:buFontTx/>
              <a:buAutoNum type="arabicPeriod"/>
            </a:pPr>
            <a:r>
              <a:rPr lang="en-US" sz="2800" dirty="0" smtClean="0"/>
              <a:t>Decision making</a:t>
            </a:r>
          </a:p>
          <a:p>
            <a:pPr marL="609600" indent="-609600" eaLnBrk="1" hangingPunct="1"/>
            <a:r>
              <a:rPr lang="en-US" sz="3200" dirty="0" smtClean="0"/>
              <a:t>The visit should be coded by the lowest of the </a:t>
            </a:r>
            <a:r>
              <a:rPr lang="en-US" sz="3200" b="1" dirty="0" smtClean="0"/>
              <a:t>two</a:t>
            </a:r>
            <a:r>
              <a:rPr lang="en-US" sz="3200" dirty="0" smtClean="0"/>
              <a:t> components.</a:t>
            </a:r>
          </a:p>
        </p:txBody>
      </p:sp>
      <p:sp>
        <p:nvSpPr>
          <p:cNvPr id="4710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B7D457A3-E785-415D-A675-7E19F6A841B2}" type="slidenum">
              <a:rPr lang="en-US" sz="1400" smtClean="0"/>
              <a:pPr algn="r" eaLnBrk="1" hangingPunct="1">
                <a:defRPr/>
              </a:pPr>
              <a:t>50</a:t>
            </a:fld>
            <a:endParaRPr lang="en-US" sz="1400" dirty="0" smtClean="0"/>
          </a:p>
        </p:txBody>
      </p:sp>
      <p:sp>
        <p:nvSpPr>
          <p:cNvPr id="47108"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Established Patients</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p:txBody>
          <a:bodyPr/>
          <a:lstStyle/>
          <a:p>
            <a:pPr eaLnBrk="1" hangingPunct="1"/>
            <a:r>
              <a:rPr lang="en-US" sz="3200" dirty="0" smtClean="0"/>
              <a:t>The level of visit chosen for established patients will be driven by the lowest of either the history component or the medical decision making component. </a:t>
            </a:r>
          </a:p>
          <a:p>
            <a:pPr eaLnBrk="1" hangingPunct="1"/>
            <a:r>
              <a:rPr lang="en-US" sz="3200" dirty="0" smtClean="0"/>
              <a:t>Exam performed should be what is required by protocol and medically necessary.</a:t>
            </a:r>
          </a:p>
        </p:txBody>
      </p:sp>
      <p:sp>
        <p:nvSpPr>
          <p:cNvPr id="48131"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4EC4C6F-BE63-4A0F-AD7F-B4D82B955A79}" type="slidenum">
              <a:rPr lang="en-US" sz="1400" smtClean="0"/>
              <a:pPr algn="r" eaLnBrk="1" hangingPunct="1">
                <a:defRPr/>
              </a:pPr>
              <a:t>51</a:t>
            </a:fld>
            <a:endParaRPr lang="en-US" sz="1400" dirty="0" smtClean="0"/>
          </a:p>
        </p:txBody>
      </p:sp>
      <p:sp>
        <p:nvSpPr>
          <p:cNvPr id="48132"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u="sng" dirty="0">
                <a:solidFill>
                  <a:schemeClr val="tx2"/>
                </a:solidFill>
              </a:rPr>
              <a:t>Coding of Problem Visits – Established Patients</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noAutofit/>
          </a:bodyPr>
          <a:lstStyle/>
          <a:p>
            <a:pPr eaLnBrk="1" fontAlgn="auto" hangingPunct="1">
              <a:spcAft>
                <a:spcPts val="0"/>
              </a:spcAft>
              <a:defRPr/>
            </a:pPr>
            <a:r>
              <a:rPr lang="en-US" sz="4800" dirty="0" smtClean="0"/>
              <a:t>Coding of Problem Visits – Established Patients (Clinic)</a:t>
            </a:r>
          </a:p>
        </p:txBody>
      </p:sp>
      <p:sp>
        <p:nvSpPr>
          <p:cNvPr id="49155" name="Rectangle 3"/>
          <p:cNvSpPr>
            <a:spLocks noGrp="1" noChangeArrowheads="1"/>
          </p:cNvSpPr>
          <p:nvPr>
            <p:ph idx="1"/>
          </p:nvPr>
        </p:nvSpPr>
        <p:spPr/>
        <p:txBody>
          <a:bodyPr/>
          <a:lstStyle/>
          <a:p>
            <a:pPr eaLnBrk="1" hangingPunct="1">
              <a:lnSpc>
                <a:spcPct val="90000"/>
              </a:lnSpc>
              <a:buFontTx/>
              <a:buChar char="•"/>
            </a:pPr>
            <a:r>
              <a:rPr lang="en-US" dirty="0" smtClean="0"/>
              <a:t> </a:t>
            </a:r>
            <a:r>
              <a:rPr lang="en-US" sz="2800" dirty="0" smtClean="0"/>
              <a:t>99211 and W9211 Brief</a:t>
            </a:r>
          </a:p>
          <a:p>
            <a:pPr lvl="1" eaLnBrk="1" hangingPunct="1">
              <a:lnSpc>
                <a:spcPct val="90000"/>
              </a:lnSpc>
              <a:buFontTx/>
              <a:buChar char="–"/>
            </a:pPr>
            <a:r>
              <a:rPr lang="en-US" sz="2800" dirty="0" smtClean="0"/>
              <a:t> No history is taken</a:t>
            </a:r>
          </a:p>
          <a:p>
            <a:pPr lvl="1" eaLnBrk="1" hangingPunct="1">
              <a:lnSpc>
                <a:spcPct val="90000"/>
              </a:lnSpc>
              <a:buFontTx/>
              <a:buChar char="–"/>
            </a:pPr>
            <a:r>
              <a:rPr lang="en-US" sz="2800" dirty="0" smtClean="0"/>
              <a:t> Decision making is minimal</a:t>
            </a:r>
          </a:p>
          <a:p>
            <a:pPr lvl="1" eaLnBrk="1" hangingPunct="1">
              <a:lnSpc>
                <a:spcPct val="90000"/>
              </a:lnSpc>
              <a:buFontTx/>
              <a:buChar char="–"/>
            </a:pPr>
            <a:r>
              <a:rPr lang="en-US" sz="2800" dirty="0" smtClean="0"/>
              <a:t> No ROS (review of systems)</a:t>
            </a:r>
          </a:p>
          <a:p>
            <a:pPr eaLnBrk="1" hangingPunct="1">
              <a:lnSpc>
                <a:spcPct val="90000"/>
              </a:lnSpc>
              <a:buFontTx/>
              <a:buChar char="•"/>
            </a:pPr>
            <a:r>
              <a:rPr lang="en-US" sz="2800" dirty="0" smtClean="0"/>
              <a:t>Examples:	</a:t>
            </a:r>
          </a:p>
          <a:p>
            <a:pPr lvl="1" eaLnBrk="1" hangingPunct="1">
              <a:lnSpc>
                <a:spcPct val="90000"/>
              </a:lnSpc>
              <a:buFontTx/>
              <a:buChar char="–"/>
            </a:pPr>
            <a:r>
              <a:rPr lang="en-US" sz="2800" dirty="0" smtClean="0"/>
              <a:t>Negative TB skin test reading </a:t>
            </a:r>
          </a:p>
          <a:p>
            <a:pPr marL="393700" lvl="1" indent="0" eaLnBrk="1" hangingPunct="1">
              <a:lnSpc>
                <a:spcPct val="90000"/>
              </a:lnSpc>
              <a:buNone/>
            </a:pPr>
            <a:r>
              <a:rPr lang="en-US" sz="2800" dirty="0" smtClean="0"/>
              <a:t>(NEVER write a SOAP note for a negative TB skin test reading.  That raises the level of visit and is never medically necessary.)</a:t>
            </a:r>
          </a:p>
          <a:p>
            <a:pPr lvl="3" eaLnBrk="1" hangingPunct="1">
              <a:lnSpc>
                <a:spcPct val="90000"/>
              </a:lnSpc>
            </a:pPr>
            <a:endParaRPr lang="en-US" sz="2400" dirty="0" smtClean="0"/>
          </a:p>
          <a:p>
            <a:pPr lvl="1" eaLnBrk="1" hangingPunct="1">
              <a:lnSpc>
                <a:spcPct val="90000"/>
              </a:lnSpc>
            </a:pPr>
            <a:endParaRPr lang="en-US" dirty="0" smtClean="0"/>
          </a:p>
        </p:txBody>
      </p:sp>
      <p:sp>
        <p:nvSpPr>
          <p:cNvPr id="4915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1F5889D-08DA-407A-9C39-6A86D48FC008}" type="slidenum">
              <a:rPr lang="en-US" sz="1400" smtClean="0"/>
              <a:pPr algn="r" eaLnBrk="1" hangingPunct="1">
                <a:defRPr/>
              </a:pPr>
              <a:t>52</a:t>
            </a:fld>
            <a:endParaRPr lang="en-US" sz="1400" dirty="0" smtClean="0"/>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a:xfrm>
            <a:off x="457200" y="609600"/>
            <a:ext cx="8229600" cy="1143000"/>
          </a:xfrm>
        </p:spPr>
        <p:txBody>
          <a:bodyPr>
            <a:noAutofit/>
          </a:bodyPr>
          <a:lstStyle/>
          <a:p>
            <a:pPr eaLnBrk="1" fontAlgn="auto" hangingPunct="1">
              <a:spcAft>
                <a:spcPts val="0"/>
              </a:spcAft>
              <a:defRPr/>
            </a:pPr>
            <a:r>
              <a:rPr lang="en-US" sz="4800" dirty="0" smtClean="0"/>
              <a:t>Coding of Problem Visits – Established Patients (Clinic)</a:t>
            </a:r>
          </a:p>
        </p:txBody>
      </p:sp>
      <p:sp>
        <p:nvSpPr>
          <p:cNvPr id="51203" name="Rectangle 3"/>
          <p:cNvSpPr>
            <a:spLocks noGrp="1" noChangeArrowheads="1"/>
          </p:cNvSpPr>
          <p:nvPr>
            <p:ph idx="1"/>
          </p:nvPr>
        </p:nvSpPr>
        <p:spPr>
          <a:xfrm>
            <a:off x="228600" y="1676400"/>
            <a:ext cx="8915400" cy="4953000"/>
          </a:xfrm>
        </p:spPr>
        <p:txBody>
          <a:bodyPr/>
          <a:lstStyle/>
          <a:p>
            <a:pPr eaLnBrk="1" hangingPunct="1"/>
            <a:r>
              <a:rPr lang="en-US" dirty="0" smtClean="0"/>
              <a:t>99212 or W9212 Limited</a:t>
            </a:r>
          </a:p>
          <a:p>
            <a:pPr lvl="1" eaLnBrk="1" hangingPunct="1"/>
            <a:r>
              <a:rPr lang="en-US" sz="2600" dirty="0" smtClean="0"/>
              <a:t>Requires at least 2 of these 3 key components;	  </a:t>
            </a:r>
            <a:endParaRPr lang="en-US" sz="2600" i="1" dirty="0" smtClean="0"/>
          </a:p>
          <a:p>
            <a:pPr lvl="2" eaLnBrk="1" hangingPunct="1"/>
            <a:r>
              <a:rPr lang="en-US" sz="2600" dirty="0" smtClean="0"/>
              <a:t>Problem focused history;</a:t>
            </a:r>
          </a:p>
          <a:p>
            <a:pPr lvl="2" eaLnBrk="1" hangingPunct="1"/>
            <a:r>
              <a:rPr lang="en-US" sz="2600" dirty="0" smtClean="0"/>
              <a:t>Straight forward decision making;</a:t>
            </a:r>
          </a:p>
          <a:p>
            <a:pPr lvl="2" eaLnBrk="1" hangingPunct="1"/>
            <a:r>
              <a:rPr lang="en-US" sz="2600" dirty="0" smtClean="0"/>
              <a:t>Problem focused exam</a:t>
            </a:r>
          </a:p>
          <a:p>
            <a:pPr lvl="1" eaLnBrk="1" hangingPunct="1"/>
            <a:r>
              <a:rPr lang="en-US" sz="2600" dirty="0" smtClean="0"/>
              <a:t>Patients who have </a:t>
            </a:r>
            <a:r>
              <a:rPr lang="en-US" sz="2600" b="1" i="1" dirty="0" smtClean="0"/>
              <a:t>one or more self-limited or minor problem(s)</a:t>
            </a:r>
          </a:p>
          <a:p>
            <a:pPr eaLnBrk="1" hangingPunct="1"/>
            <a:r>
              <a:rPr lang="en-US" dirty="0" smtClean="0"/>
              <a:t>Examples</a:t>
            </a:r>
          </a:p>
          <a:p>
            <a:pPr lvl="1" eaLnBrk="1" hangingPunct="1"/>
            <a:r>
              <a:rPr lang="en-US" sz="2600" dirty="0" smtClean="0"/>
              <a:t>Supply Visit (no complaints or problems)</a:t>
            </a:r>
          </a:p>
          <a:p>
            <a:pPr lvl="1" eaLnBrk="1" hangingPunct="1"/>
            <a:r>
              <a:rPr lang="en-US" sz="2600" dirty="0" smtClean="0"/>
              <a:t>STD Screen (no problems or negative results)</a:t>
            </a:r>
          </a:p>
          <a:p>
            <a:pPr lvl="1" eaLnBrk="1" hangingPunct="1"/>
            <a:r>
              <a:rPr lang="en-US" sz="2600" dirty="0" smtClean="0"/>
              <a:t>Head lice (either suspected or found)</a:t>
            </a:r>
          </a:p>
          <a:p>
            <a:pPr lvl="1" eaLnBrk="1" hangingPunct="1"/>
            <a:endParaRPr lang="en-US" sz="2800" dirty="0" smtClean="0"/>
          </a:p>
          <a:p>
            <a:pPr lvl="1" eaLnBrk="1" hangingPunct="1"/>
            <a:endParaRPr lang="en-US" dirty="0" smtClean="0"/>
          </a:p>
          <a:p>
            <a:pPr lvl="2" eaLnBrk="1" hangingPunct="1">
              <a:buFontTx/>
              <a:buNone/>
            </a:pPr>
            <a:endParaRPr lang="en-US" sz="2000" b="1" dirty="0" smtClean="0"/>
          </a:p>
          <a:p>
            <a:pPr lvl="1" eaLnBrk="1" hangingPunct="1">
              <a:buFontTx/>
              <a:buNone/>
            </a:pPr>
            <a:endParaRPr lang="en-US" dirty="0" smtClean="0"/>
          </a:p>
        </p:txBody>
      </p:sp>
      <p:sp>
        <p:nvSpPr>
          <p:cNvPr id="5120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16A96DA-9062-4538-A978-201E0C152193}" type="slidenum">
              <a:rPr lang="en-US" sz="1400" smtClean="0"/>
              <a:pPr algn="r" eaLnBrk="1" hangingPunct="1">
                <a:defRPr/>
              </a:pPr>
              <a:t>53</a:t>
            </a:fld>
            <a:endParaRPr lang="en-US" sz="1400" dirty="0" smtClean="0"/>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a:xfrm>
            <a:off x="457200" y="685800"/>
            <a:ext cx="8229600" cy="1143000"/>
          </a:xfrm>
        </p:spPr>
        <p:txBody>
          <a:bodyPr>
            <a:noAutofit/>
          </a:bodyPr>
          <a:lstStyle/>
          <a:p>
            <a:pPr eaLnBrk="1" fontAlgn="auto" hangingPunct="1">
              <a:spcAft>
                <a:spcPts val="0"/>
              </a:spcAft>
              <a:defRPr/>
            </a:pPr>
            <a:r>
              <a:rPr lang="en-US" sz="4800" dirty="0" smtClean="0"/>
              <a:t>Coding of Problem Visits – Established Patients (Clinic)</a:t>
            </a:r>
          </a:p>
        </p:txBody>
      </p:sp>
      <p:sp>
        <p:nvSpPr>
          <p:cNvPr id="53251" name="Rectangle 3"/>
          <p:cNvSpPr>
            <a:spLocks noGrp="1" noChangeArrowheads="1"/>
          </p:cNvSpPr>
          <p:nvPr>
            <p:ph idx="1"/>
          </p:nvPr>
        </p:nvSpPr>
        <p:spPr>
          <a:xfrm>
            <a:off x="533400" y="2057400"/>
            <a:ext cx="8382000" cy="4114800"/>
          </a:xfrm>
        </p:spPr>
        <p:txBody>
          <a:bodyPr/>
          <a:lstStyle/>
          <a:p>
            <a:pPr eaLnBrk="1" hangingPunct="1">
              <a:lnSpc>
                <a:spcPct val="80000"/>
              </a:lnSpc>
            </a:pPr>
            <a:r>
              <a:rPr lang="en-US" sz="2700" dirty="0" smtClean="0"/>
              <a:t>99213 or W9213 Expanded</a:t>
            </a:r>
          </a:p>
          <a:p>
            <a:pPr lvl="1" eaLnBrk="1" hangingPunct="1">
              <a:lnSpc>
                <a:spcPct val="80000"/>
              </a:lnSpc>
            </a:pPr>
            <a:r>
              <a:rPr lang="en-US" sz="2700" dirty="0" smtClean="0"/>
              <a:t>Requires at least 2 of these 3 key components; </a:t>
            </a:r>
          </a:p>
          <a:p>
            <a:pPr lvl="2" eaLnBrk="1" hangingPunct="1">
              <a:lnSpc>
                <a:spcPct val="80000"/>
              </a:lnSpc>
            </a:pPr>
            <a:r>
              <a:rPr lang="en-US" sz="2700" dirty="0" smtClean="0"/>
              <a:t>Expanded problem focused history;</a:t>
            </a:r>
          </a:p>
          <a:p>
            <a:pPr lvl="2" eaLnBrk="1" hangingPunct="1">
              <a:lnSpc>
                <a:spcPct val="80000"/>
              </a:lnSpc>
            </a:pPr>
            <a:r>
              <a:rPr lang="en-US" sz="2700" dirty="0" smtClean="0"/>
              <a:t>Expanded problem focused examination;</a:t>
            </a:r>
          </a:p>
          <a:p>
            <a:pPr lvl="2" eaLnBrk="1" hangingPunct="1">
              <a:lnSpc>
                <a:spcPct val="80000"/>
              </a:lnSpc>
            </a:pPr>
            <a:r>
              <a:rPr lang="en-US" sz="2700" dirty="0" smtClean="0"/>
              <a:t>Decision making of low to moderate complexity</a:t>
            </a:r>
          </a:p>
          <a:p>
            <a:pPr eaLnBrk="1" hangingPunct="1">
              <a:lnSpc>
                <a:spcPct val="80000"/>
              </a:lnSpc>
            </a:pPr>
            <a:r>
              <a:rPr lang="en-US" sz="2800" dirty="0" smtClean="0"/>
              <a:t>Examples</a:t>
            </a:r>
          </a:p>
          <a:p>
            <a:pPr lvl="1" eaLnBrk="1" hangingPunct="1">
              <a:lnSpc>
                <a:spcPct val="80000"/>
              </a:lnSpc>
            </a:pPr>
            <a:r>
              <a:rPr lang="en-US" sz="2800" dirty="0" smtClean="0"/>
              <a:t>Pt to receive depo – wt gain 5 lb since last visit, c/o occasional headaches–counseled &amp;depo adm.</a:t>
            </a:r>
          </a:p>
          <a:p>
            <a:pPr lvl="1" eaLnBrk="1" hangingPunct="1">
              <a:lnSpc>
                <a:spcPct val="80000"/>
              </a:lnSpc>
            </a:pPr>
            <a:r>
              <a:rPr lang="en-US" sz="2800" dirty="0" smtClean="0">
                <a:cs typeface="Arial" pitchFamily="34" charset="0"/>
              </a:rPr>
              <a:t>Positive TB skin test reading</a:t>
            </a:r>
            <a:endParaRPr lang="en-US" sz="2800" dirty="0" smtClean="0"/>
          </a:p>
          <a:p>
            <a:pPr lvl="1" eaLnBrk="1" hangingPunct="1">
              <a:lnSpc>
                <a:spcPct val="80000"/>
              </a:lnSpc>
            </a:pPr>
            <a:r>
              <a:rPr lang="en-US" sz="2800" dirty="0" smtClean="0"/>
              <a:t>Positive STD visit with treatment</a:t>
            </a:r>
          </a:p>
          <a:p>
            <a:pPr lvl="1" eaLnBrk="1" hangingPunct="1">
              <a:lnSpc>
                <a:spcPct val="80000"/>
              </a:lnSpc>
              <a:buFontTx/>
              <a:buNone/>
            </a:pPr>
            <a:endParaRPr lang="en-US" sz="2800" dirty="0" smtClean="0"/>
          </a:p>
          <a:p>
            <a:pPr marL="0" indent="0" eaLnBrk="1" hangingPunct="1">
              <a:lnSpc>
                <a:spcPct val="80000"/>
              </a:lnSpc>
              <a:buNone/>
            </a:pPr>
            <a:endParaRPr lang="en-US" sz="2000" dirty="0" smtClean="0"/>
          </a:p>
        </p:txBody>
      </p:sp>
      <p:sp>
        <p:nvSpPr>
          <p:cNvPr id="5325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68A494E4-2063-4881-A65B-ADCBAC77A578}" type="slidenum">
              <a:rPr lang="en-US" sz="1400" smtClean="0"/>
              <a:pPr algn="r" eaLnBrk="1" hangingPunct="1">
                <a:defRPr/>
              </a:pPr>
              <a:t>54</a:t>
            </a:fld>
            <a:endParaRPr lang="en-US" sz="1400" dirty="0" smtClean="0"/>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457200" y="685800"/>
            <a:ext cx="8229600" cy="1143000"/>
          </a:xfrm>
        </p:spPr>
        <p:txBody>
          <a:bodyPr>
            <a:noAutofit/>
          </a:bodyPr>
          <a:lstStyle/>
          <a:p>
            <a:pPr eaLnBrk="1" fontAlgn="auto" hangingPunct="1">
              <a:spcAft>
                <a:spcPts val="0"/>
              </a:spcAft>
              <a:defRPr/>
            </a:pPr>
            <a:r>
              <a:rPr lang="en-US" sz="4800" dirty="0" smtClean="0"/>
              <a:t>Coding of Problem Visits – Established Patients (Clinic)</a:t>
            </a:r>
          </a:p>
        </p:txBody>
      </p:sp>
      <p:sp>
        <p:nvSpPr>
          <p:cNvPr id="55299" name="Rectangle 3"/>
          <p:cNvSpPr>
            <a:spLocks noGrp="1" noChangeArrowheads="1"/>
          </p:cNvSpPr>
          <p:nvPr>
            <p:ph idx="1"/>
          </p:nvPr>
        </p:nvSpPr>
        <p:spPr>
          <a:xfrm>
            <a:off x="228600" y="1981200"/>
            <a:ext cx="8686800" cy="5105400"/>
          </a:xfrm>
        </p:spPr>
        <p:txBody>
          <a:bodyPr/>
          <a:lstStyle/>
          <a:p>
            <a:pPr eaLnBrk="1" hangingPunct="1">
              <a:lnSpc>
                <a:spcPct val="80000"/>
              </a:lnSpc>
            </a:pPr>
            <a:r>
              <a:rPr lang="en-US" sz="2000" dirty="0" smtClean="0"/>
              <a:t>99214 or W9214 Detailed</a:t>
            </a:r>
          </a:p>
          <a:p>
            <a:pPr lvl="1" eaLnBrk="1" hangingPunct="1">
              <a:lnSpc>
                <a:spcPct val="80000"/>
              </a:lnSpc>
            </a:pPr>
            <a:r>
              <a:rPr lang="en-US" sz="2000" dirty="0" smtClean="0"/>
              <a:t>Requires at least 2 of these 3 key components; </a:t>
            </a:r>
          </a:p>
          <a:p>
            <a:pPr lvl="2" eaLnBrk="1" hangingPunct="1">
              <a:lnSpc>
                <a:spcPct val="80000"/>
              </a:lnSpc>
            </a:pPr>
            <a:r>
              <a:rPr lang="en-US" sz="2000" dirty="0" smtClean="0"/>
              <a:t>Detailed history;</a:t>
            </a:r>
          </a:p>
          <a:p>
            <a:pPr lvl="2" eaLnBrk="1" hangingPunct="1">
              <a:lnSpc>
                <a:spcPct val="80000"/>
              </a:lnSpc>
            </a:pPr>
            <a:r>
              <a:rPr lang="en-US" sz="2000" dirty="0" smtClean="0"/>
              <a:t>Detailed examination;</a:t>
            </a:r>
          </a:p>
          <a:p>
            <a:pPr lvl="2" eaLnBrk="1" hangingPunct="1">
              <a:lnSpc>
                <a:spcPct val="80000"/>
              </a:lnSpc>
            </a:pPr>
            <a:r>
              <a:rPr lang="en-US" sz="2000" dirty="0" smtClean="0"/>
              <a:t>Decision making of moderate complexity</a:t>
            </a:r>
            <a:endParaRPr lang="en-US" sz="2000" u="sng" dirty="0" smtClean="0"/>
          </a:p>
          <a:p>
            <a:pPr lvl="1" eaLnBrk="1" hangingPunct="1">
              <a:lnSpc>
                <a:spcPct val="80000"/>
              </a:lnSpc>
            </a:pPr>
            <a:r>
              <a:rPr lang="en-US" sz="2000" dirty="0" smtClean="0"/>
              <a:t>Presenting problems are of moderate to high complexity </a:t>
            </a:r>
          </a:p>
          <a:p>
            <a:pPr eaLnBrk="1" hangingPunct="1">
              <a:lnSpc>
                <a:spcPct val="80000"/>
              </a:lnSpc>
            </a:pPr>
            <a:r>
              <a:rPr lang="en-US" sz="1800" dirty="0" smtClean="0"/>
              <a:t>Examples</a:t>
            </a:r>
          </a:p>
          <a:p>
            <a:pPr lvl="1" eaLnBrk="1" hangingPunct="1">
              <a:lnSpc>
                <a:spcPct val="80000"/>
              </a:lnSpc>
            </a:pPr>
            <a:r>
              <a:rPr lang="en-US" sz="1800" u="sng" dirty="0" smtClean="0"/>
              <a:t>True</a:t>
            </a:r>
            <a:r>
              <a:rPr lang="en-US" sz="1800" dirty="0" smtClean="0"/>
              <a:t> contraindication to contraceptive methods</a:t>
            </a:r>
          </a:p>
          <a:p>
            <a:pPr lvl="2" eaLnBrk="1" hangingPunct="1">
              <a:lnSpc>
                <a:spcPct val="80000"/>
              </a:lnSpc>
            </a:pPr>
            <a:r>
              <a:rPr lang="en-US" sz="1800" dirty="0" smtClean="0"/>
              <a:t>OCs - B/P 160/92, c/o severe HA’s daily with visual impairment - no contraceptive given until patient is further evaluated </a:t>
            </a:r>
          </a:p>
          <a:p>
            <a:pPr lvl="1" eaLnBrk="1" hangingPunct="1">
              <a:lnSpc>
                <a:spcPct val="80000"/>
              </a:lnSpc>
            </a:pPr>
            <a:r>
              <a:rPr lang="en-US" sz="1800" dirty="0" smtClean="0"/>
              <a:t>Patients presenting with problems significant enough that more case management is necessary</a:t>
            </a:r>
          </a:p>
          <a:p>
            <a:pPr lvl="2" eaLnBrk="1" hangingPunct="1">
              <a:lnSpc>
                <a:spcPct val="80000"/>
              </a:lnSpc>
            </a:pPr>
            <a:r>
              <a:rPr lang="en-US" sz="1800" dirty="0" smtClean="0"/>
              <a:t>Pt with abnormal breast exam </a:t>
            </a:r>
          </a:p>
          <a:p>
            <a:pPr lvl="1" eaLnBrk="1" hangingPunct="1">
              <a:lnSpc>
                <a:spcPct val="80000"/>
              </a:lnSpc>
              <a:buFontTx/>
              <a:buNone/>
            </a:pPr>
            <a:r>
              <a:rPr lang="en-US" dirty="0" smtClean="0"/>
              <a:t>*******Please keep in mind:</a:t>
            </a:r>
            <a:r>
              <a:rPr lang="en-US" b="1" dirty="0" smtClean="0">
                <a:solidFill>
                  <a:srgbClr val="3333CC"/>
                </a:solidFill>
              </a:rPr>
              <a:t>907 KAR 3:010 Section 4</a:t>
            </a:r>
          </a:p>
          <a:p>
            <a:pPr lvl="1" eaLnBrk="1" hangingPunct="1">
              <a:lnSpc>
                <a:spcPct val="80000"/>
              </a:lnSpc>
              <a:buFontTx/>
              <a:buNone/>
            </a:pPr>
            <a:r>
              <a:rPr lang="en-US" dirty="0" smtClean="0"/>
              <a:t>		</a:t>
            </a:r>
            <a:r>
              <a:rPr lang="en-US" b="1" dirty="0" smtClean="0"/>
              <a:t>PHYSICIAN’S MEDICAID only</a:t>
            </a:r>
            <a:r>
              <a:rPr lang="en-US" dirty="0" smtClean="0"/>
              <a:t> pays Doctors for </a:t>
            </a:r>
          </a:p>
          <a:p>
            <a:pPr lvl="1" eaLnBrk="1" hangingPunct="1">
              <a:lnSpc>
                <a:spcPct val="80000"/>
              </a:lnSpc>
              <a:buFontTx/>
              <a:buNone/>
            </a:pPr>
            <a:r>
              <a:rPr lang="en-US" b="1" dirty="0" smtClean="0"/>
              <a:t>			</a:t>
            </a:r>
            <a:r>
              <a:rPr lang="en-US" b="1" u="sng" dirty="0" smtClean="0"/>
              <a:t>TWO</a:t>
            </a:r>
            <a:r>
              <a:rPr lang="en-US" b="1" dirty="0" smtClean="0"/>
              <a:t> </a:t>
            </a:r>
            <a:r>
              <a:rPr lang="en-US" dirty="0" smtClean="0"/>
              <a:t>99214 visits every 12 months	</a:t>
            </a:r>
            <a:r>
              <a:rPr lang="en-US" sz="2000" dirty="0" smtClean="0"/>
              <a:t>	</a:t>
            </a:r>
          </a:p>
          <a:p>
            <a:pPr lvl="1" eaLnBrk="1" hangingPunct="1">
              <a:lnSpc>
                <a:spcPct val="80000"/>
              </a:lnSpc>
              <a:buFontTx/>
              <a:buNone/>
            </a:pPr>
            <a:r>
              <a:rPr lang="en-US" sz="1800" dirty="0" smtClean="0"/>
              <a:t>		</a:t>
            </a:r>
          </a:p>
          <a:p>
            <a:pPr lvl="1" eaLnBrk="1" hangingPunct="1">
              <a:lnSpc>
                <a:spcPct val="80000"/>
              </a:lnSpc>
              <a:buFontTx/>
              <a:buNone/>
            </a:pPr>
            <a:endParaRPr lang="en-US" sz="1800" dirty="0" smtClean="0"/>
          </a:p>
        </p:txBody>
      </p:sp>
      <p:sp>
        <p:nvSpPr>
          <p:cNvPr id="5530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F4A2ACF6-4851-4768-A73F-5C8FF241B17F}" type="slidenum">
              <a:rPr lang="en-US" sz="1400" smtClean="0"/>
              <a:pPr algn="r" eaLnBrk="1" hangingPunct="1">
                <a:defRPr/>
              </a:pPr>
              <a:t>55</a:t>
            </a:fld>
            <a:endParaRPr lang="en-US" sz="1400" dirty="0" smtClean="0"/>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57200" y="609600"/>
            <a:ext cx="8229600" cy="1143000"/>
          </a:xfrm>
        </p:spPr>
        <p:txBody>
          <a:bodyPr>
            <a:noAutofit/>
          </a:bodyPr>
          <a:lstStyle/>
          <a:p>
            <a:pPr eaLnBrk="1" fontAlgn="auto" hangingPunct="1">
              <a:spcAft>
                <a:spcPts val="0"/>
              </a:spcAft>
              <a:defRPr/>
            </a:pPr>
            <a:r>
              <a:rPr lang="en-US" sz="4800" dirty="0" smtClean="0"/>
              <a:t>Coding of Problem Visits – Established Patients (Clinic)</a:t>
            </a:r>
          </a:p>
        </p:txBody>
      </p:sp>
      <p:sp>
        <p:nvSpPr>
          <p:cNvPr id="3" name="Content Placeholder 2"/>
          <p:cNvSpPr>
            <a:spLocks noGrp="1"/>
          </p:cNvSpPr>
          <p:nvPr>
            <p:ph idx="1"/>
          </p:nvPr>
        </p:nvSpPr>
        <p:spPr>
          <a:xfrm>
            <a:off x="457200" y="1752600"/>
            <a:ext cx="8229600" cy="5105400"/>
          </a:xfrm>
        </p:spPr>
        <p:txBody>
          <a:bodyPr>
            <a:normAutofit fontScale="92500" lnSpcReduction="10000"/>
          </a:bodyPr>
          <a:lstStyle/>
          <a:p>
            <a:pPr marL="274320" indent="-274320" eaLnBrk="1" fontAlgn="auto" hangingPunct="1">
              <a:lnSpc>
                <a:spcPct val="80000"/>
              </a:lnSpc>
              <a:spcAft>
                <a:spcPts val="0"/>
              </a:spcAft>
              <a:buClr>
                <a:schemeClr val="accent3"/>
              </a:buClr>
              <a:buFont typeface="Wingdings 2"/>
              <a:buChar char=""/>
              <a:defRPr/>
            </a:pPr>
            <a:r>
              <a:rPr lang="en-US" sz="2200" dirty="0" smtClean="0"/>
              <a:t>99214 or W9214 Detailed</a:t>
            </a:r>
          </a:p>
          <a:p>
            <a:pPr marL="640080" lvl="1" indent="-246888" eaLnBrk="1" fontAlgn="auto" hangingPunct="1">
              <a:lnSpc>
                <a:spcPct val="80000"/>
              </a:lnSpc>
              <a:spcAft>
                <a:spcPts val="0"/>
              </a:spcAft>
              <a:buFont typeface="Wingdings 2"/>
              <a:buChar char=""/>
              <a:defRPr/>
            </a:pPr>
            <a:r>
              <a:rPr lang="en-US" sz="2200" dirty="0" smtClean="0"/>
              <a:t>Requires at least 2 of these 3 key components; </a:t>
            </a:r>
          </a:p>
          <a:p>
            <a:pPr lvl="2" indent="-246888" eaLnBrk="1" fontAlgn="auto" hangingPunct="1">
              <a:lnSpc>
                <a:spcPct val="80000"/>
              </a:lnSpc>
              <a:spcAft>
                <a:spcPts val="0"/>
              </a:spcAft>
              <a:buFont typeface="Wingdings 2"/>
              <a:buChar char=""/>
              <a:defRPr/>
            </a:pPr>
            <a:r>
              <a:rPr lang="en-US" sz="2200" dirty="0" smtClean="0"/>
              <a:t>Detailed history;</a:t>
            </a:r>
          </a:p>
          <a:p>
            <a:pPr lvl="2" indent="-246888" eaLnBrk="1" fontAlgn="auto" hangingPunct="1">
              <a:lnSpc>
                <a:spcPct val="80000"/>
              </a:lnSpc>
              <a:spcAft>
                <a:spcPts val="0"/>
              </a:spcAft>
              <a:buFont typeface="Wingdings 2"/>
              <a:buChar char=""/>
              <a:defRPr/>
            </a:pPr>
            <a:r>
              <a:rPr lang="en-US" sz="2200" dirty="0" smtClean="0"/>
              <a:t>Detailed examination;</a:t>
            </a:r>
          </a:p>
          <a:p>
            <a:pPr lvl="2" indent="-246888" eaLnBrk="1" fontAlgn="auto" hangingPunct="1">
              <a:lnSpc>
                <a:spcPct val="80000"/>
              </a:lnSpc>
              <a:spcAft>
                <a:spcPts val="0"/>
              </a:spcAft>
              <a:buFont typeface="Wingdings 2"/>
              <a:buChar char=""/>
              <a:defRPr/>
            </a:pPr>
            <a:r>
              <a:rPr lang="en-US" sz="2200" dirty="0" smtClean="0"/>
              <a:t>Decision making of moderate complexity</a:t>
            </a:r>
            <a:endParaRPr lang="en-US" sz="2200" u="sng" dirty="0" smtClean="0"/>
          </a:p>
          <a:p>
            <a:pPr marL="640080" lvl="1" indent="-246888" eaLnBrk="1" fontAlgn="auto" hangingPunct="1">
              <a:lnSpc>
                <a:spcPct val="80000"/>
              </a:lnSpc>
              <a:spcAft>
                <a:spcPts val="0"/>
              </a:spcAft>
              <a:buFont typeface="Wingdings 2"/>
              <a:buChar char=""/>
              <a:defRPr/>
            </a:pPr>
            <a:r>
              <a:rPr lang="en-US" sz="2200" dirty="0" smtClean="0"/>
              <a:t>Presenting problems are of moderate to high complexity </a:t>
            </a:r>
          </a:p>
          <a:p>
            <a:pPr marL="274320" indent="-274320" eaLnBrk="1" fontAlgn="auto" hangingPunct="1">
              <a:lnSpc>
                <a:spcPct val="80000"/>
              </a:lnSpc>
              <a:spcAft>
                <a:spcPts val="0"/>
              </a:spcAft>
              <a:buClr>
                <a:schemeClr val="accent3"/>
              </a:buClr>
              <a:buFont typeface="Wingdings 2"/>
              <a:buChar char=""/>
              <a:defRPr/>
            </a:pPr>
            <a:r>
              <a:rPr lang="en-US" sz="1800" b="1" dirty="0" smtClean="0"/>
              <a:t> Example: </a:t>
            </a:r>
            <a:r>
              <a:rPr lang="en-US" sz="2400" b="1" dirty="0" smtClean="0"/>
              <a:t>Positive Preg</a:t>
            </a:r>
            <a:r>
              <a:rPr lang="en-US" sz="2400" b="1" dirty="0"/>
              <a:t> </a:t>
            </a:r>
            <a:r>
              <a:rPr lang="en-US" sz="2400" b="1" dirty="0" smtClean="0"/>
              <a:t>test – initial PN Visit</a:t>
            </a:r>
          </a:p>
          <a:p>
            <a:pPr marL="0" indent="0" eaLnBrk="1" fontAlgn="auto" hangingPunct="1">
              <a:spcAft>
                <a:spcPts val="0"/>
              </a:spcAft>
              <a:buClr>
                <a:schemeClr val="accent3"/>
              </a:buClr>
              <a:buFontTx/>
              <a:buNone/>
              <a:defRPr/>
            </a:pPr>
            <a:r>
              <a:rPr lang="en-US" dirty="0" smtClean="0"/>
              <a:t>    -</a:t>
            </a:r>
            <a:r>
              <a:rPr lang="en-US" dirty="0"/>
              <a:t>	</a:t>
            </a:r>
            <a:r>
              <a:rPr lang="en-US" sz="2800" b="1" dirty="0" smtClean="0"/>
              <a:t>HIGH RISK PREGNANCY  - includes</a:t>
            </a:r>
          </a:p>
          <a:p>
            <a:pPr marL="0" indent="0" eaLnBrk="1" fontAlgn="auto" hangingPunct="1">
              <a:spcAft>
                <a:spcPts val="0"/>
              </a:spcAft>
              <a:buClr>
                <a:schemeClr val="accent3"/>
              </a:buClr>
              <a:buFontTx/>
              <a:buNone/>
              <a:defRPr/>
            </a:pPr>
            <a:r>
              <a:rPr lang="en-US" sz="2800" b="1" dirty="0"/>
              <a:t>	</a:t>
            </a:r>
            <a:r>
              <a:rPr lang="en-US" sz="2800" b="1" dirty="0" smtClean="0"/>
              <a:t> 2 or More RISK Factors</a:t>
            </a:r>
          </a:p>
          <a:p>
            <a:pPr marL="0" indent="0" eaLnBrk="1" fontAlgn="auto" hangingPunct="1">
              <a:spcAft>
                <a:spcPts val="0"/>
              </a:spcAft>
              <a:buClr>
                <a:schemeClr val="accent3"/>
              </a:buClr>
              <a:buFontTx/>
              <a:buNone/>
              <a:defRPr/>
            </a:pPr>
            <a:r>
              <a:rPr lang="en-US" sz="2800" dirty="0" smtClean="0"/>
              <a:t>See below for RISK Factor examples: </a:t>
            </a:r>
          </a:p>
          <a:p>
            <a:pPr marL="0" indent="0" fontAlgn="auto">
              <a:spcAft>
                <a:spcPts val="0"/>
              </a:spcAft>
              <a:buClr>
                <a:schemeClr val="accent3"/>
              </a:buClr>
              <a:buNone/>
              <a:defRPr/>
            </a:pPr>
            <a:r>
              <a:rPr lang="en-US" sz="3000" dirty="0" smtClean="0"/>
              <a:t>- History </a:t>
            </a:r>
            <a:r>
              <a:rPr lang="en-US" sz="3000" dirty="0"/>
              <a:t>of Miscarriage/High Blood Pressure/Early </a:t>
            </a:r>
            <a:r>
              <a:rPr lang="en-US" sz="3000" dirty="0" smtClean="0"/>
              <a:t>      labor  - </a:t>
            </a:r>
            <a:r>
              <a:rPr lang="en-US" sz="3000" dirty="0"/>
              <a:t>Preeclampsia</a:t>
            </a:r>
            <a:r>
              <a:rPr lang="en-US" sz="3000" b="1" dirty="0"/>
              <a:t> </a:t>
            </a:r>
            <a:r>
              <a:rPr lang="en-US" sz="3000" dirty="0"/>
              <a:t>- STI with pregnancy	</a:t>
            </a:r>
          </a:p>
          <a:p>
            <a:pPr marL="0" indent="0" eaLnBrk="1" fontAlgn="auto" hangingPunct="1">
              <a:spcAft>
                <a:spcPts val="0"/>
              </a:spcAft>
              <a:buClr>
                <a:schemeClr val="accent3"/>
              </a:buClr>
              <a:buFontTx/>
              <a:buNone/>
              <a:defRPr/>
            </a:pPr>
            <a:r>
              <a:rPr lang="en-US" sz="3000" dirty="0" smtClean="0"/>
              <a:t>- Smoker  - Obesity  - Age (under or over)</a:t>
            </a:r>
          </a:p>
          <a:p>
            <a:pPr marL="0" indent="0" eaLnBrk="1" fontAlgn="auto" hangingPunct="1">
              <a:spcAft>
                <a:spcPts val="0"/>
              </a:spcAft>
              <a:buClr>
                <a:schemeClr val="accent3"/>
              </a:buClr>
              <a:buNone/>
              <a:defRPr/>
            </a:pPr>
            <a:r>
              <a:rPr lang="en-US" dirty="0" smtClean="0"/>
              <a:t>	</a:t>
            </a:r>
            <a:r>
              <a:rPr lang="en-US" dirty="0"/>
              <a:t>	</a:t>
            </a:r>
          </a:p>
        </p:txBody>
      </p:sp>
      <p:sp>
        <p:nvSpPr>
          <p:cNvPr id="56324"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E5D4E922-B96E-4F46-B72E-39686A091149}" type="slidenum">
              <a:rPr lang="en-US" sz="1400" smtClean="0">
                <a:solidFill>
                  <a:srgbClr val="000000"/>
                </a:solidFill>
              </a:rPr>
              <a:pPr algn="r" eaLnBrk="1" hangingPunct="1">
                <a:defRPr/>
              </a:pPr>
              <a:t>56</a:t>
            </a:fld>
            <a:endParaRPr lang="en-US" sz="1400" dirty="0" smtClean="0">
              <a:solidFill>
                <a:srgbClr val="000000"/>
              </a:solidFill>
            </a:endParaRP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457200" y="685800"/>
            <a:ext cx="8229600" cy="1143000"/>
          </a:xfrm>
        </p:spPr>
        <p:txBody>
          <a:bodyPr>
            <a:noAutofit/>
          </a:bodyPr>
          <a:lstStyle/>
          <a:p>
            <a:pPr eaLnBrk="1" fontAlgn="auto" hangingPunct="1">
              <a:spcAft>
                <a:spcPts val="0"/>
              </a:spcAft>
              <a:defRPr/>
            </a:pPr>
            <a:r>
              <a:rPr lang="en-US" sz="4800" dirty="0" smtClean="0"/>
              <a:t>Coding of Problem Visits – Established Patients (Clinic)</a:t>
            </a:r>
          </a:p>
        </p:txBody>
      </p:sp>
      <p:sp>
        <p:nvSpPr>
          <p:cNvPr id="55300" name="Rectangle 3"/>
          <p:cNvSpPr>
            <a:spLocks noGrp="1" noChangeArrowheads="1"/>
          </p:cNvSpPr>
          <p:nvPr>
            <p:ph idx="1"/>
          </p:nvPr>
        </p:nvSpPr>
        <p:spPr>
          <a:xfrm>
            <a:off x="228600" y="1905000"/>
            <a:ext cx="8686800" cy="4800600"/>
          </a:xfrm>
        </p:spPr>
        <p:txBody>
          <a:bodyPr>
            <a:noAutofit/>
          </a:bodyPr>
          <a:lstStyle/>
          <a:p>
            <a:pPr marL="274320" indent="-274320" eaLnBrk="1" fontAlgn="auto" hangingPunct="1">
              <a:lnSpc>
                <a:spcPct val="80000"/>
              </a:lnSpc>
              <a:spcAft>
                <a:spcPts val="0"/>
              </a:spcAft>
              <a:buClr>
                <a:schemeClr val="accent3"/>
              </a:buClr>
              <a:buFont typeface="Wingdings 2"/>
              <a:buChar char=""/>
              <a:defRPr/>
            </a:pPr>
            <a:r>
              <a:rPr lang="en-US" sz="2000" dirty="0" smtClean="0"/>
              <a:t>99215 or W9215 Comprehensive</a:t>
            </a:r>
          </a:p>
          <a:p>
            <a:pPr marL="640080" lvl="1" indent="-246888" eaLnBrk="1" fontAlgn="auto" hangingPunct="1">
              <a:lnSpc>
                <a:spcPct val="80000"/>
              </a:lnSpc>
              <a:spcAft>
                <a:spcPts val="0"/>
              </a:spcAft>
              <a:buFont typeface="Wingdings 2"/>
              <a:buChar char=""/>
              <a:defRPr/>
            </a:pPr>
            <a:r>
              <a:rPr lang="en-US" sz="2000" dirty="0" smtClean="0"/>
              <a:t>Requires at least 2 of these 3 key components: </a:t>
            </a:r>
          </a:p>
          <a:p>
            <a:pPr lvl="2" indent="-246888" eaLnBrk="1" fontAlgn="auto" hangingPunct="1">
              <a:lnSpc>
                <a:spcPct val="80000"/>
              </a:lnSpc>
              <a:spcAft>
                <a:spcPts val="0"/>
              </a:spcAft>
              <a:buFont typeface="Wingdings 2"/>
              <a:buChar char=""/>
              <a:defRPr/>
            </a:pPr>
            <a:r>
              <a:rPr lang="en-US" sz="2000" dirty="0" smtClean="0"/>
              <a:t>Comprehensive history;</a:t>
            </a:r>
          </a:p>
          <a:p>
            <a:pPr lvl="2" indent="-246888" eaLnBrk="1" fontAlgn="auto" hangingPunct="1">
              <a:lnSpc>
                <a:spcPct val="80000"/>
              </a:lnSpc>
              <a:spcAft>
                <a:spcPts val="0"/>
              </a:spcAft>
              <a:buFont typeface="Wingdings 2"/>
              <a:buChar char=""/>
              <a:defRPr/>
            </a:pPr>
            <a:r>
              <a:rPr lang="en-US" sz="2000" dirty="0" smtClean="0"/>
              <a:t>Comprehensive examination;</a:t>
            </a:r>
          </a:p>
          <a:p>
            <a:pPr lvl="2" indent="-246888" eaLnBrk="1" fontAlgn="auto" hangingPunct="1">
              <a:lnSpc>
                <a:spcPct val="80000"/>
              </a:lnSpc>
              <a:spcAft>
                <a:spcPts val="0"/>
              </a:spcAft>
              <a:buFont typeface="Wingdings 2"/>
              <a:buChar char=""/>
              <a:defRPr/>
            </a:pPr>
            <a:r>
              <a:rPr lang="en-US" sz="2000" dirty="0" smtClean="0"/>
              <a:t>Decision making of high complexity</a:t>
            </a:r>
          </a:p>
          <a:p>
            <a:pPr marL="640080" lvl="1" indent="-246888" eaLnBrk="1" fontAlgn="auto" hangingPunct="1">
              <a:lnSpc>
                <a:spcPct val="80000"/>
              </a:lnSpc>
              <a:spcAft>
                <a:spcPts val="0"/>
              </a:spcAft>
              <a:buFont typeface="Wingdings 2"/>
              <a:buChar char=""/>
              <a:defRPr/>
            </a:pPr>
            <a:r>
              <a:rPr lang="en-US" sz="2000" dirty="0" smtClean="0"/>
              <a:t>Presenting problems are of moderate to high complexity</a:t>
            </a:r>
          </a:p>
          <a:p>
            <a:pPr marL="640080" lvl="1" indent="-246888" eaLnBrk="1" fontAlgn="auto" hangingPunct="1">
              <a:lnSpc>
                <a:spcPct val="80000"/>
              </a:lnSpc>
              <a:spcAft>
                <a:spcPts val="0"/>
              </a:spcAft>
              <a:buFont typeface="Wingdings 2"/>
              <a:buChar char=""/>
              <a:defRPr/>
            </a:pPr>
            <a:r>
              <a:rPr lang="en-US" sz="2000" dirty="0" smtClean="0"/>
              <a:t>Significant risk to the life of the patient	</a:t>
            </a:r>
          </a:p>
          <a:p>
            <a:pPr marL="274320" indent="-274320" eaLnBrk="1" fontAlgn="auto" hangingPunct="1">
              <a:lnSpc>
                <a:spcPct val="80000"/>
              </a:lnSpc>
              <a:spcAft>
                <a:spcPts val="0"/>
              </a:spcAft>
              <a:buClr>
                <a:schemeClr val="accent3"/>
              </a:buClr>
              <a:buFont typeface="Wingdings 2"/>
              <a:buChar char=""/>
              <a:defRPr/>
            </a:pPr>
            <a:r>
              <a:rPr lang="en-US" sz="1900" dirty="0" smtClean="0"/>
              <a:t>Examples</a:t>
            </a:r>
          </a:p>
          <a:p>
            <a:pPr marL="640080" lvl="1" indent="-246888" eaLnBrk="1" fontAlgn="auto" hangingPunct="1">
              <a:lnSpc>
                <a:spcPct val="80000"/>
              </a:lnSpc>
              <a:spcAft>
                <a:spcPts val="0"/>
              </a:spcAft>
              <a:buFont typeface="Wingdings 2"/>
              <a:buChar char=""/>
              <a:defRPr/>
            </a:pPr>
            <a:r>
              <a:rPr lang="en-US" sz="1900" dirty="0" smtClean="0"/>
              <a:t>HIV </a:t>
            </a:r>
          </a:p>
          <a:p>
            <a:pPr marL="640080" lvl="1" indent="-246888" eaLnBrk="1" fontAlgn="auto" hangingPunct="1">
              <a:lnSpc>
                <a:spcPct val="80000"/>
              </a:lnSpc>
              <a:spcAft>
                <a:spcPts val="0"/>
              </a:spcAft>
              <a:buFont typeface="Wingdings 2"/>
              <a:buChar char=""/>
              <a:defRPr/>
            </a:pPr>
            <a:r>
              <a:rPr lang="en-US" sz="1900" dirty="0" smtClean="0"/>
              <a:t>Rape</a:t>
            </a:r>
          </a:p>
          <a:p>
            <a:pPr marL="640080" lvl="1" indent="-246888" eaLnBrk="1" fontAlgn="auto" hangingPunct="1">
              <a:lnSpc>
                <a:spcPct val="80000"/>
              </a:lnSpc>
              <a:spcAft>
                <a:spcPts val="0"/>
              </a:spcAft>
              <a:buFont typeface="Wingdings 2"/>
              <a:buChar char=""/>
              <a:defRPr/>
            </a:pPr>
            <a:r>
              <a:rPr lang="en-US" sz="1900" dirty="0" smtClean="0"/>
              <a:t>Abrupt neurological changes</a:t>
            </a:r>
          </a:p>
          <a:p>
            <a:pPr marL="640080" lvl="1" indent="-246888" eaLnBrk="1" fontAlgn="auto" hangingPunct="1">
              <a:lnSpc>
                <a:spcPct val="80000"/>
              </a:lnSpc>
              <a:spcAft>
                <a:spcPts val="0"/>
              </a:spcAft>
              <a:buFont typeface="Wingdings 2"/>
              <a:buChar char=""/>
              <a:defRPr/>
            </a:pPr>
            <a:r>
              <a:rPr lang="en-US" sz="1900" dirty="0" smtClean="0"/>
              <a:t>Anaphylactic reaction to vaccine</a:t>
            </a:r>
            <a:endParaRPr lang="en-US" sz="1900" u="sng" dirty="0" smtClean="0"/>
          </a:p>
          <a:p>
            <a:pPr marL="640080" lvl="1" indent="-246888" eaLnBrk="1" fontAlgn="auto" hangingPunct="1">
              <a:lnSpc>
                <a:spcPct val="80000"/>
              </a:lnSpc>
              <a:spcAft>
                <a:spcPts val="0"/>
              </a:spcAft>
              <a:buFont typeface="Wingdings 2"/>
              <a:buChar char=""/>
              <a:defRPr/>
            </a:pPr>
            <a:r>
              <a:rPr lang="en-US" sz="1900" dirty="0" smtClean="0"/>
              <a:t>Emergency treatment necessary via EMS</a:t>
            </a:r>
          </a:p>
          <a:p>
            <a:pPr marL="640080" lvl="1" indent="-246888" eaLnBrk="1" fontAlgn="auto" hangingPunct="1">
              <a:lnSpc>
                <a:spcPct val="80000"/>
              </a:lnSpc>
              <a:spcAft>
                <a:spcPts val="0"/>
              </a:spcAft>
              <a:buFontTx/>
              <a:buNone/>
              <a:defRPr/>
            </a:pPr>
            <a:r>
              <a:rPr lang="en-US" sz="1900" dirty="0" smtClean="0"/>
              <a:t>*******Please keep in mind:	</a:t>
            </a:r>
            <a:r>
              <a:rPr lang="en-US" sz="1900" b="1" dirty="0" smtClean="0">
                <a:solidFill>
                  <a:srgbClr val="3333CC"/>
                </a:solidFill>
              </a:rPr>
              <a:t>907 KAR 3:010 Section 4</a:t>
            </a:r>
          </a:p>
          <a:p>
            <a:pPr marL="640080" lvl="1" indent="-246888" eaLnBrk="1" fontAlgn="auto" hangingPunct="1">
              <a:lnSpc>
                <a:spcPct val="80000"/>
              </a:lnSpc>
              <a:spcAft>
                <a:spcPts val="0"/>
              </a:spcAft>
              <a:buFontTx/>
              <a:buNone/>
              <a:defRPr/>
            </a:pPr>
            <a:r>
              <a:rPr lang="en-US" sz="1900" dirty="0" smtClean="0"/>
              <a:t>	</a:t>
            </a:r>
            <a:r>
              <a:rPr lang="en-US" sz="1900" b="1" dirty="0" smtClean="0"/>
              <a:t>PHYSICIAN’S MEDICAID only</a:t>
            </a:r>
            <a:r>
              <a:rPr lang="en-US" sz="1900" dirty="0" smtClean="0"/>
              <a:t> pays Doctors for</a:t>
            </a:r>
          </a:p>
          <a:p>
            <a:pPr marL="640080" lvl="1" indent="-246888" eaLnBrk="1" fontAlgn="auto" hangingPunct="1">
              <a:lnSpc>
                <a:spcPct val="80000"/>
              </a:lnSpc>
              <a:spcAft>
                <a:spcPts val="0"/>
              </a:spcAft>
              <a:buFontTx/>
              <a:buNone/>
              <a:defRPr/>
            </a:pPr>
            <a:r>
              <a:rPr lang="en-US" sz="1900" dirty="0" smtClean="0"/>
              <a:t> 			</a:t>
            </a:r>
            <a:r>
              <a:rPr lang="en-US" sz="1900" b="1" u="sng" dirty="0" smtClean="0"/>
              <a:t>TWO</a:t>
            </a:r>
            <a:r>
              <a:rPr lang="en-US" sz="1900" b="1" dirty="0" smtClean="0"/>
              <a:t> </a:t>
            </a:r>
            <a:r>
              <a:rPr lang="en-US" sz="1900" dirty="0" smtClean="0"/>
              <a:t>99215 visits every	12 months		</a:t>
            </a:r>
          </a:p>
          <a:p>
            <a:pPr marL="640080" lvl="1" indent="-246888" eaLnBrk="1" fontAlgn="auto" hangingPunct="1">
              <a:lnSpc>
                <a:spcPct val="80000"/>
              </a:lnSpc>
              <a:spcAft>
                <a:spcPts val="0"/>
              </a:spcAft>
              <a:buFontTx/>
              <a:buNone/>
              <a:defRPr/>
            </a:pPr>
            <a:endParaRPr lang="en-US" sz="1900" dirty="0" smtClean="0"/>
          </a:p>
        </p:txBody>
      </p:sp>
      <p:sp>
        <p:nvSpPr>
          <p:cNvPr id="58372"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23C645F8-D10C-4401-9213-66AFB9C365C8}" type="slidenum">
              <a:rPr lang="en-US" sz="1400" smtClean="0"/>
              <a:pPr algn="r" eaLnBrk="1" hangingPunct="1">
                <a:defRPr/>
              </a:pPr>
              <a:t>57</a:t>
            </a:fld>
            <a:endParaRPr lang="en-US" sz="1400" dirty="0" smtClean="0"/>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a:normAutofit fontScale="90000"/>
          </a:bodyPr>
          <a:lstStyle/>
          <a:p>
            <a:pPr eaLnBrk="1" fontAlgn="auto" hangingPunct="1">
              <a:spcAft>
                <a:spcPts val="0"/>
              </a:spcAft>
              <a:defRPr/>
            </a:pPr>
            <a:r>
              <a:rPr lang="en-US" sz="6000" dirty="0" smtClean="0"/>
              <a:t>Coding of Problem Visits – Established Patients (</a:t>
            </a:r>
            <a:r>
              <a:rPr lang="en-US" sz="6000" u="heavy" dirty="0" smtClean="0"/>
              <a:t>School</a:t>
            </a:r>
            <a:r>
              <a:rPr lang="en-US" sz="6000" dirty="0" smtClean="0"/>
              <a:t>)</a:t>
            </a:r>
          </a:p>
        </p:txBody>
      </p:sp>
      <p:sp>
        <p:nvSpPr>
          <p:cNvPr id="50179" name="Rectangle 3"/>
          <p:cNvSpPr>
            <a:spLocks noGrp="1" noChangeArrowheads="1"/>
          </p:cNvSpPr>
          <p:nvPr>
            <p:ph idx="1"/>
          </p:nvPr>
        </p:nvSpPr>
        <p:spPr/>
        <p:txBody>
          <a:bodyPr/>
          <a:lstStyle/>
          <a:p>
            <a:pPr eaLnBrk="1" hangingPunct="1">
              <a:lnSpc>
                <a:spcPct val="80000"/>
              </a:lnSpc>
              <a:buFontTx/>
              <a:buChar char="•"/>
            </a:pPr>
            <a:r>
              <a:rPr lang="en-US" sz="2400" dirty="0" smtClean="0"/>
              <a:t> 99211 and </a:t>
            </a:r>
            <a:r>
              <a:rPr lang="en-US" sz="2400" strike="sngStrike" dirty="0" smtClean="0"/>
              <a:t>W9211</a:t>
            </a:r>
            <a:r>
              <a:rPr lang="en-US" sz="2400" dirty="0" smtClean="0"/>
              <a:t> Brief</a:t>
            </a:r>
          </a:p>
          <a:p>
            <a:pPr lvl="1" eaLnBrk="1" hangingPunct="1">
              <a:lnSpc>
                <a:spcPct val="80000"/>
              </a:lnSpc>
              <a:buFontTx/>
              <a:buChar char="–"/>
            </a:pPr>
            <a:r>
              <a:rPr lang="en-US" dirty="0" smtClean="0"/>
              <a:t> No history is taken</a:t>
            </a:r>
          </a:p>
          <a:p>
            <a:pPr lvl="1" eaLnBrk="1" hangingPunct="1">
              <a:lnSpc>
                <a:spcPct val="80000"/>
              </a:lnSpc>
              <a:buFontTx/>
              <a:buChar char="–"/>
            </a:pPr>
            <a:r>
              <a:rPr lang="en-US" dirty="0" smtClean="0"/>
              <a:t> Decision making is minimal/ low severity/acuity</a:t>
            </a:r>
          </a:p>
          <a:p>
            <a:pPr lvl="1" eaLnBrk="1" hangingPunct="1">
              <a:lnSpc>
                <a:spcPct val="80000"/>
              </a:lnSpc>
              <a:buFontTx/>
              <a:buChar char="–"/>
            </a:pPr>
            <a:r>
              <a:rPr lang="en-US" dirty="0" smtClean="0"/>
              <a:t> No ROS (review of systems)</a:t>
            </a:r>
          </a:p>
          <a:p>
            <a:pPr marL="393700" lvl="1" indent="0" eaLnBrk="1" hangingPunct="1">
              <a:lnSpc>
                <a:spcPct val="80000"/>
              </a:lnSpc>
              <a:buNone/>
            </a:pPr>
            <a:r>
              <a:rPr lang="en-US" dirty="0" smtClean="0"/>
              <a:t>Patients </a:t>
            </a:r>
            <a:r>
              <a:rPr lang="en-US" dirty="0"/>
              <a:t>who have </a:t>
            </a:r>
            <a:r>
              <a:rPr lang="en-US" dirty="0" smtClean="0"/>
              <a:t> simple self-limited or </a:t>
            </a:r>
            <a:r>
              <a:rPr lang="en-US" dirty="0"/>
              <a:t>minor </a:t>
            </a:r>
            <a:r>
              <a:rPr lang="en-US" dirty="0" smtClean="0"/>
              <a:t>problem(s) according to Coding Criteria for Coordinated School Health</a:t>
            </a:r>
          </a:p>
          <a:p>
            <a:pPr marL="393700" lvl="1" indent="0" eaLnBrk="1" hangingPunct="1">
              <a:lnSpc>
                <a:spcPct val="80000"/>
              </a:lnSpc>
              <a:buNone/>
            </a:pPr>
            <a:r>
              <a:rPr lang="en-US" dirty="0" smtClean="0"/>
              <a:t>Examples:</a:t>
            </a:r>
            <a:r>
              <a:rPr lang="en-US" dirty="0"/>
              <a:t> </a:t>
            </a:r>
            <a:r>
              <a:rPr lang="en-US" dirty="0" smtClean="0"/>
              <a:t>  Vomiting/diarrhea  / Upper respiratory symptoms / Headache / Sprain / Strain / Bites / Blood Glucose with carb counting / Seizure disorder / Asthma / Allergies / Sterile dressing and soaks / Collecting and/or performance of tests – blood glucose, urine glucose, pregnancy testing </a:t>
            </a:r>
            <a:r>
              <a:rPr lang="en-US" sz="2800" dirty="0" smtClean="0"/>
              <a:t>/ </a:t>
            </a:r>
          </a:p>
          <a:p>
            <a:pPr lvl="1" eaLnBrk="1" hangingPunct="1">
              <a:lnSpc>
                <a:spcPct val="80000"/>
              </a:lnSpc>
            </a:pPr>
            <a:endParaRPr lang="en-US" sz="1800" dirty="0" smtClean="0"/>
          </a:p>
          <a:p>
            <a:pPr lvl="1" eaLnBrk="1" hangingPunct="1">
              <a:lnSpc>
                <a:spcPct val="80000"/>
              </a:lnSpc>
              <a:buFontTx/>
              <a:buChar char="–"/>
            </a:pPr>
            <a:endParaRPr lang="en-US" sz="1800" dirty="0" smtClean="0"/>
          </a:p>
          <a:p>
            <a:pPr lvl="2" eaLnBrk="1" hangingPunct="1">
              <a:lnSpc>
                <a:spcPct val="80000"/>
              </a:lnSpc>
            </a:pPr>
            <a:endParaRPr lang="en-US" sz="1600" dirty="0" smtClean="0"/>
          </a:p>
          <a:p>
            <a:pPr lvl="1" eaLnBrk="1" hangingPunct="1">
              <a:lnSpc>
                <a:spcPct val="80000"/>
              </a:lnSpc>
            </a:pPr>
            <a:endParaRPr lang="en-US" sz="1800" dirty="0" smtClean="0"/>
          </a:p>
          <a:p>
            <a:pPr lvl="1" eaLnBrk="1" hangingPunct="1">
              <a:lnSpc>
                <a:spcPct val="80000"/>
              </a:lnSpc>
              <a:buFontTx/>
              <a:buChar char="–"/>
            </a:pPr>
            <a:endParaRPr lang="en-US" sz="1800" dirty="0" smtClean="0"/>
          </a:p>
          <a:p>
            <a:pPr lvl="1" eaLnBrk="1" hangingPunct="1">
              <a:lnSpc>
                <a:spcPct val="80000"/>
              </a:lnSpc>
            </a:pPr>
            <a:endParaRPr lang="en-US" sz="1800" dirty="0" smtClean="0"/>
          </a:p>
        </p:txBody>
      </p:sp>
      <p:sp>
        <p:nvSpPr>
          <p:cNvPr id="5018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9DAE5B77-ACC1-4202-9A82-2EBBBD4AB74C}" type="slidenum">
              <a:rPr lang="en-US" sz="1400" smtClean="0"/>
              <a:pPr algn="r" eaLnBrk="1" hangingPunct="1">
                <a:defRPr/>
              </a:pPr>
              <a:t>58</a:t>
            </a:fld>
            <a:endParaRPr lang="en-US" sz="1400" dirty="0" smtClean="0"/>
          </a:p>
        </p:txBody>
      </p:sp>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457200" y="609600"/>
            <a:ext cx="8229600" cy="1143000"/>
          </a:xfrm>
        </p:spPr>
        <p:txBody>
          <a:bodyPr>
            <a:noAutofit/>
          </a:bodyPr>
          <a:lstStyle/>
          <a:p>
            <a:pPr eaLnBrk="1" fontAlgn="auto" hangingPunct="1">
              <a:spcAft>
                <a:spcPts val="0"/>
              </a:spcAft>
              <a:defRPr/>
            </a:pPr>
            <a:r>
              <a:rPr lang="en-US" sz="5400" dirty="0" smtClean="0"/>
              <a:t>Coding of Problem Visits – Established Patients (</a:t>
            </a:r>
            <a:r>
              <a:rPr lang="en-US" sz="5400" u="heavy" dirty="0" smtClean="0"/>
              <a:t>School</a:t>
            </a:r>
            <a:r>
              <a:rPr lang="en-US" sz="5400" dirty="0" smtClean="0"/>
              <a:t>)</a:t>
            </a:r>
          </a:p>
        </p:txBody>
      </p:sp>
      <p:sp>
        <p:nvSpPr>
          <p:cNvPr id="52227" name="Rectangle 3"/>
          <p:cNvSpPr>
            <a:spLocks noGrp="1" noChangeArrowheads="1"/>
          </p:cNvSpPr>
          <p:nvPr>
            <p:ph idx="1"/>
          </p:nvPr>
        </p:nvSpPr>
        <p:spPr>
          <a:xfrm>
            <a:off x="228600" y="1765300"/>
            <a:ext cx="8915400" cy="4953000"/>
          </a:xfrm>
        </p:spPr>
        <p:txBody>
          <a:bodyPr/>
          <a:lstStyle/>
          <a:p>
            <a:pPr eaLnBrk="1" hangingPunct="1">
              <a:lnSpc>
                <a:spcPct val="80000"/>
              </a:lnSpc>
            </a:pPr>
            <a:r>
              <a:rPr lang="en-US" sz="2400" dirty="0" smtClean="0"/>
              <a:t>99212 or </a:t>
            </a:r>
            <a:r>
              <a:rPr lang="en-US" sz="2400" strike="sngStrike" dirty="0" smtClean="0"/>
              <a:t>W9212</a:t>
            </a:r>
            <a:r>
              <a:rPr lang="en-US" sz="2400" dirty="0" smtClean="0"/>
              <a:t> Limited</a:t>
            </a:r>
          </a:p>
          <a:p>
            <a:pPr lvl="1" eaLnBrk="1" hangingPunct="1">
              <a:lnSpc>
                <a:spcPct val="80000"/>
              </a:lnSpc>
            </a:pPr>
            <a:r>
              <a:rPr lang="en-US" dirty="0" smtClean="0"/>
              <a:t>Requires at least 2 of these 3 key components;	  </a:t>
            </a:r>
            <a:endParaRPr lang="en-US" i="1" dirty="0" smtClean="0"/>
          </a:p>
          <a:p>
            <a:pPr lvl="2" eaLnBrk="1" hangingPunct="1">
              <a:lnSpc>
                <a:spcPct val="80000"/>
              </a:lnSpc>
            </a:pPr>
            <a:r>
              <a:rPr lang="en-US" sz="2400" dirty="0" smtClean="0"/>
              <a:t>Problem focused history;</a:t>
            </a:r>
          </a:p>
          <a:p>
            <a:pPr lvl="2">
              <a:lnSpc>
                <a:spcPct val="80000"/>
              </a:lnSpc>
            </a:pPr>
            <a:r>
              <a:rPr lang="en-US" sz="2400" dirty="0"/>
              <a:t>Straight forward decision making; complex </a:t>
            </a:r>
            <a:r>
              <a:rPr lang="en-US" sz="2400" dirty="0" smtClean="0"/>
              <a:t>severity/acuity</a:t>
            </a:r>
          </a:p>
          <a:p>
            <a:pPr lvl="2" eaLnBrk="1" hangingPunct="1">
              <a:lnSpc>
                <a:spcPct val="80000"/>
              </a:lnSpc>
            </a:pPr>
            <a:r>
              <a:rPr lang="en-US" sz="2400" dirty="0" smtClean="0"/>
              <a:t>Problem focused exam;</a:t>
            </a:r>
          </a:p>
          <a:p>
            <a:pPr marL="0" lvl="1" indent="0">
              <a:lnSpc>
                <a:spcPct val="80000"/>
              </a:lnSpc>
              <a:buClr>
                <a:srgbClr val="0BD0D9"/>
              </a:buClr>
              <a:buSzPct val="95000"/>
              <a:buNone/>
            </a:pPr>
            <a:r>
              <a:rPr lang="en-US" sz="2800" dirty="0" smtClean="0"/>
              <a:t>Patients who have more complex</a:t>
            </a:r>
            <a:r>
              <a:rPr lang="en-US" sz="2800" b="1" dirty="0" smtClean="0"/>
              <a:t> </a:t>
            </a:r>
            <a:r>
              <a:rPr lang="en-US" sz="2800" dirty="0" smtClean="0"/>
              <a:t>self-limited or minor problem(s) according to Coding Criteria for Coordinated School Health</a:t>
            </a:r>
          </a:p>
          <a:p>
            <a:pPr marL="273050" lvl="1" indent="-273050">
              <a:lnSpc>
                <a:spcPct val="80000"/>
              </a:lnSpc>
              <a:buClr>
                <a:srgbClr val="0BD0D9"/>
              </a:buClr>
              <a:buSzPct val="95000"/>
            </a:pPr>
            <a:r>
              <a:rPr lang="en-US" sz="2800" dirty="0" smtClean="0"/>
              <a:t>Examples: </a:t>
            </a:r>
            <a:r>
              <a:rPr lang="en-US" sz="2800" dirty="0"/>
              <a:t>Vomiting/diarrhea  / Upper respiratory symptoms / Headache / Sprain / Strain / Bites </a:t>
            </a:r>
            <a:r>
              <a:rPr lang="en-US" sz="2800" dirty="0" smtClean="0"/>
              <a:t>/ Diabetes / Seizure </a:t>
            </a:r>
            <a:r>
              <a:rPr lang="en-US" sz="2800" dirty="0"/>
              <a:t>disorder / Asthma / Allergies / Sterile dressing and soaks </a:t>
            </a:r>
            <a:r>
              <a:rPr lang="en-US" sz="2800" dirty="0" smtClean="0"/>
              <a:t>/ Follow-up for acute illnesses and injuries  </a:t>
            </a:r>
            <a:endParaRPr lang="en-US" sz="2800" dirty="0"/>
          </a:p>
          <a:p>
            <a:pPr eaLnBrk="1" hangingPunct="1">
              <a:lnSpc>
                <a:spcPct val="80000"/>
              </a:lnSpc>
            </a:pPr>
            <a:endParaRPr lang="en-US" sz="2000" dirty="0" smtClean="0"/>
          </a:p>
          <a:p>
            <a:pPr lvl="2" eaLnBrk="1" hangingPunct="1">
              <a:lnSpc>
                <a:spcPct val="80000"/>
              </a:lnSpc>
              <a:buFontTx/>
              <a:buNone/>
            </a:pPr>
            <a:endParaRPr lang="en-US" sz="2000" dirty="0" smtClean="0"/>
          </a:p>
          <a:p>
            <a:pPr lvl="1" eaLnBrk="1" hangingPunct="1">
              <a:lnSpc>
                <a:spcPct val="80000"/>
              </a:lnSpc>
              <a:buFontTx/>
              <a:buNone/>
            </a:pPr>
            <a:endParaRPr lang="en-US" sz="2000" dirty="0" smtClean="0"/>
          </a:p>
        </p:txBody>
      </p:sp>
      <p:sp>
        <p:nvSpPr>
          <p:cNvPr id="52228"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D2F43142-CFF6-4A86-BA14-2158F104EDEF}" type="slidenum">
              <a:rPr lang="en-US" sz="1400" smtClean="0"/>
              <a:pPr algn="r" eaLnBrk="1" hangingPunct="1">
                <a:defRPr/>
              </a:pPr>
              <a:t>59</a:t>
            </a:fld>
            <a:endParaRPr lang="en-US" sz="1400" dirty="0" smtClean="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274638"/>
            <a:ext cx="8229600" cy="944562"/>
          </a:xfrm>
          <a:extLst/>
        </p:spPr>
        <p:txBody>
          <a:bodyPr/>
          <a:lstStyle/>
          <a:p>
            <a:pPr eaLnBrk="1" fontAlgn="auto" hangingPunct="1">
              <a:spcAft>
                <a:spcPts val="0"/>
              </a:spcAft>
              <a:defRPr/>
            </a:pPr>
            <a:r>
              <a:rPr lang="en-US" u="sng" dirty="0" smtClean="0"/>
              <a:t>Codes</a:t>
            </a:r>
          </a:p>
        </p:txBody>
      </p:sp>
      <p:sp>
        <p:nvSpPr>
          <p:cNvPr id="11267"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C83F22EE-EF08-41F6-897F-B21BE9C4E776}" type="slidenum">
              <a:rPr lang="en-US" sz="1400" smtClean="0"/>
              <a:pPr algn="r" eaLnBrk="1" hangingPunct="1">
                <a:defRPr/>
              </a:pPr>
              <a:t>6</a:t>
            </a:fld>
            <a:endParaRPr lang="en-US" sz="1400" dirty="0" smtClean="0"/>
          </a:p>
        </p:txBody>
      </p:sp>
      <p:sp>
        <p:nvSpPr>
          <p:cNvPr id="11268" name="Rectangle 3"/>
          <p:cNvSpPr>
            <a:spLocks noGrp="1" noChangeArrowheads="1"/>
          </p:cNvSpPr>
          <p:nvPr>
            <p:ph type="body" idx="4294967295"/>
          </p:nvPr>
        </p:nvSpPr>
        <p:spPr>
          <a:xfrm>
            <a:off x="0" y="1219200"/>
            <a:ext cx="8382000" cy="5181600"/>
          </a:xfrm>
        </p:spPr>
        <p:txBody>
          <a:bodyPr/>
          <a:lstStyle/>
          <a:p>
            <a:pPr marL="990600" lvl="1" indent="-533400" eaLnBrk="1" hangingPunct="1">
              <a:spcBef>
                <a:spcPct val="50000"/>
              </a:spcBef>
              <a:buFontTx/>
              <a:buNone/>
            </a:pPr>
            <a:r>
              <a:rPr lang="en-US" dirty="0" smtClean="0">
                <a:solidFill>
                  <a:srgbClr val="000000"/>
                </a:solidFill>
              </a:rPr>
              <a:t>Current Procedural Terminology (CPT) – A set of codes, descriptions, and guidelines intended to describe </a:t>
            </a:r>
            <a:r>
              <a:rPr lang="en-US" b="1" dirty="0" smtClean="0">
                <a:solidFill>
                  <a:srgbClr val="000000"/>
                </a:solidFill>
              </a:rPr>
              <a:t>procedures and services</a:t>
            </a:r>
            <a:r>
              <a:rPr lang="en-US" dirty="0" smtClean="0">
                <a:solidFill>
                  <a:srgbClr val="000000"/>
                </a:solidFill>
              </a:rPr>
              <a:t> performed by physicians and other health care providers.</a:t>
            </a:r>
          </a:p>
          <a:p>
            <a:pPr marL="990600" lvl="1" indent="-533400" algn="ctr" eaLnBrk="1" hangingPunct="1">
              <a:spcBef>
                <a:spcPct val="50000"/>
              </a:spcBef>
              <a:buFontTx/>
              <a:buNone/>
            </a:pPr>
            <a:r>
              <a:rPr lang="en-US" b="1" dirty="0" smtClean="0">
                <a:solidFill>
                  <a:schemeClr val="accent2"/>
                </a:solidFill>
              </a:rPr>
              <a:t>CPT codes describe WHAT was done for the patient.</a:t>
            </a:r>
          </a:p>
          <a:p>
            <a:pPr marL="990600" lvl="1" indent="-533400" eaLnBrk="1" hangingPunct="1">
              <a:spcBef>
                <a:spcPct val="50000"/>
              </a:spcBef>
              <a:buFontTx/>
              <a:buNone/>
            </a:pPr>
            <a:r>
              <a:rPr lang="en-US" dirty="0" smtClean="0">
                <a:solidFill>
                  <a:srgbClr val="000000"/>
                </a:solidFill>
              </a:rPr>
              <a:t>International Classification of Disease 10</a:t>
            </a:r>
            <a:r>
              <a:rPr lang="en-US" baseline="30000" dirty="0" smtClean="0">
                <a:solidFill>
                  <a:srgbClr val="000000"/>
                </a:solidFill>
              </a:rPr>
              <a:t>th</a:t>
            </a:r>
            <a:r>
              <a:rPr lang="en-US" dirty="0" smtClean="0">
                <a:solidFill>
                  <a:srgbClr val="000000"/>
                </a:solidFill>
              </a:rPr>
              <a:t> Revision ICD-10 – This system is required for reporting </a:t>
            </a:r>
            <a:r>
              <a:rPr lang="en-US" b="1" dirty="0" smtClean="0">
                <a:solidFill>
                  <a:srgbClr val="000000"/>
                </a:solidFill>
              </a:rPr>
              <a:t>diagnoses and diseases</a:t>
            </a:r>
            <a:r>
              <a:rPr lang="en-US" dirty="0" smtClean="0">
                <a:solidFill>
                  <a:srgbClr val="000000"/>
                </a:solidFill>
              </a:rPr>
              <a:t> to all U.S. Public Health Service and Department of Health and Human Services Programs, such as Medicare and Medicaid.  </a:t>
            </a:r>
          </a:p>
          <a:p>
            <a:pPr marL="990600" lvl="1" indent="-533400" eaLnBrk="1" hangingPunct="1">
              <a:spcBef>
                <a:spcPct val="50000"/>
              </a:spcBef>
              <a:buFontTx/>
              <a:buNone/>
            </a:pPr>
            <a:r>
              <a:rPr lang="en-US" b="1" dirty="0" smtClean="0">
                <a:solidFill>
                  <a:srgbClr val="000000"/>
                </a:solidFill>
              </a:rPr>
              <a:t>    </a:t>
            </a:r>
            <a:r>
              <a:rPr lang="en-US" sz="2800" b="1" dirty="0" smtClean="0">
                <a:solidFill>
                  <a:schemeClr val="accent2"/>
                </a:solidFill>
              </a:rPr>
              <a:t>ICD-10 codes describe WHY it was done.</a:t>
            </a:r>
          </a:p>
          <a:p>
            <a:pPr marL="990600" lvl="1" indent="-533400" eaLnBrk="1" hangingPunct="1">
              <a:spcBef>
                <a:spcPct val="50000"/>
              </a:spcBef>
              <a:buFontTx/>
              <a:buNone/>
            </a:pPr>
            <a:endParaRPr lang="en-US" sz="2000" dirty="0" smtClean="0">
              <a:solidFill>
                <a:srgbClr val="FF3300"/>
              </a:solidFill>
            </a:endParaRP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2"/>
          <p:cNvSpPr>
            <a:spLocks noGrp="1"/>
          </p:cNvSpPr>
          <p:nvPr>
            <p:ph type="title"/>
          </p:nvPr>
        </p:nvSpPr>
        <p:spPr/>
        <p:txBody>
          <a:bodyPr/>
          <a:lstStyle/>
          <a:p>
            <a:pPr eaLnBrk="1" hangingPunct="1"/>
            <a:r>
              <a:rPr lang="en-US" dirty="0" smtClean="0"/>
              <a:t> </a:t>
            </a:r>
          </a:p>
        </p:txBody>
      </p:sp>
      <p:sp>
        <p:nvSpPr>
          <p:cNvPr id="60419" name="Rectangle 5"/>
          <p:cNvSpPr>
            <a:spLocks noGrp="1" noChangeArrowheads="1"/>
          </p:cNvSpPr>
          <p:nvPr>
            <p:ph idx="1"/>
          </p:nvPr>
        </p:nvSpPr>
        <p:spPr/>
        <p:txBody>
          <a:bodyPr/>
          <a:lstStyle/>
          <a:p>
            <a:pPr marL="0" indent="0" eaLnBrk="1" hangingPunct="1">
              <a:buFont typeface="Wingdings 2" pitchFamily="18" charset="2"/>
              <a:buNone/>
            </a:pPr>
            <a:r>
              <a:rPr lang="en-US" sz="4000" dirty="0" smtClean="0"/>
              <a:t>Multiple Visits for the Same Patient on the Same Day</a:t>
            </a:r>
          </a:p>
        </p:txBody>
      </p:sp>
      <p:sp>
        <p:nvSpPr>
          <p:cNvPr id="6042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5E485FD7-6721-4F52-80F1-A617C3F79E07}" type="slidenum">
              <a:rPr lang="en-US" sz="1400" smtClean="0"/>
              <a:pPr algn="r" eaLnBrk="1" hangingPunct="1">
                <a:defRPr/>
              </a:pPr>
              <a:t>60</a:t>
            </a:fld>
            <a:endParaRPr lang="en-US" sz="1400" dirty="0" smtClean="0"/>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381000" y="2057400"/>
            <a:ext cx="8229600" cy="2286000"/>
          </a:xfrm>
        </p:spPr>
        <p:txBody>
          <a:bodyPr>
            <a:normAutofit fontScale="25000" lnSpcReduction="20000"/>
          </a:bodyPr>
          <a:lstStyle/>
          <a:p>
            <a:pPr marL="274320" indent="-274320" eaLnBrk="1" fontAlgn="auto" hangingPunct="1">
              <a:lnSpc>
                <a:spcPct val="90000"/>
              </a:lnSpc>
              <a:spcAft>
                <a:spcPts val="0"/>
              </a:spcAft>
              <a:buClr>
                <a:schemeClr val="accent3"/>
              </a:buClr>
              <a:buFontTx/>
              <a:buNone/>
              <a:defRPr/>
            </a:pPr>
            <a:endParaRPr lang="en-US" sz="2400" dirty="0" smtClean="0"/>
          </a:p>
          <a:p>
            <a:pPr marL="274320" indent="-274320" eaLnBrk="1" fontAlgn="auto" hangingPunct="1">
              <a:spcAft>
                <a:spcPts val="0"/>
              </a:spcAft>
              <a:buClr>
                <a:schemeClr val="accent3"/>
              </a:buClr>
              <a:buFont typeface="Wingdings 2"/>
              <a:buChar char=""/>
              <a:defRPr/>
            </a:pPr>
            <a:r>
              <a:rPr lang="en-US" sz="6400" dirty="0" smtClean="0"/>
              <a:t>A 25 modifier may be reported with a Preventive visit, if there is a significant enough and separately identifiable problem . The 25 modifier would be listed with problem-focused E/M visit.</a:t>
            </a:r>
          </a:p>
          <a:p>
            <a:pPr marL="274320" indent="-274320" eaLnBrk="1" fontAlgn="auto" hangingPunct="1">
              <a:spcAft>
                <a:spcPts val="0"/>
              </a:spcAft>
              <a:buClr>
                <a:schemeClr val="accent3"/>
              </a:buClr>
              <a:buFont typeface="Wingdings 2"/>
              <a:buChar char=""/>
              <a:defRPr/>
            </a:pPr>
            <a:r>
              <a:rPr lang="en-US" sz="6400" dirty="0" smtClean="0"/>
              <a:t>When immunizations are given, problem-focused E/M with a 25 modifier may be reported if there is a distinct and separately, identifiable reason for the E/M visit (i.e., a different diagnosis code).</a:t>
            </a:r>
          </a:p>
          <a:p>
            <a:pPr marL="274320" indent="-274320" eaLnBrk="1" fontAlgn="auto" hangingPunct="1">
              <a:spcAft>
                <a:spcPts val="0"/>
              </a:spcAft>
              <a:buClr>
                <a:schemeClr val="accent3"/>
              </a:buClr>
              <a:buFont typeface="Wingdings 2"/>
              <a:buChar char=""/>
              <a:defRPr/>
            </a:pPr>
            <a:r>
              <a:rPr lang="en-US" sz="6400" dirty="0" smtClean="0"/>
              <a:t>When an E/M is reported on the same day as another procedure , such as a MNT; the E/M will require a 25 modifier and the diagnosis code for the E/M needs to different from the diagnosis code for the MNT.</a:t>
            </a:r>
          </a:p>
          <a:p>
            <a:pPr marL="274320" indent="-274320" eaLnBrk="1" fontAlgn="auto" hangingPunct="1">
              <a:spcAft>
                <a:spcPts val="0"/>
              </a:spcAft>
              <a:buClr>
                <a:schemeClr val="accent3"/>
              </a:buClr>
              <a:buFontTx/>
              <a:buNone/>
              <a:defRPr/>
            </a:pPr>
            <a:endParaRPr lang="en-US" sz="6400" dirty="0" smtClean="0"/>
          </a:p>
          <a:p>
            <a:pPr marL="274320" indent="-274320" eaLnBrk="1" fontAlgn="auto" hangingPunct="1">
              <a:lnSpc>
                <a:spcPct val="90000"/>
              </a:lnSpc>
              <a:spcAft>
                <a:spcPts val="0"/>
              </a:spcAft>
              <a:buClr>
                <a:schemeClr val="accent3"/>
              </a:buClr>
              <a:buFont typeface="Wingdings 2"/>
              <a:buChar char=""/>
              <a:defRPr/>
            </a:pPr>
            <a:endParaRPr lang="en-US" sz="2400" dirty="0" smtClean="0"/>
          </a:p>
          <a:p>
            <a:pPr marL="274320" indent="-274320" eaLnBrk="1" fontAlgn="auto" hangingPunct="1">
              <a:lnSpc>
                <a:spcPct val="90000"/>
              </a:lnSpc>
              <a:spcAft>
                <a:spcPts val="0"/>
              </a:spcAft>
              <a:buClr>
                <a:schemeClr val="accent3"/>
              </a:buClr>
              <a:buFont typeface="Wingdings 2"/>
              <a:buChar char=""/>
              <a:defRPr/>
            </a:pPr>
            <a:endParaRPr lang="en-US" sz="2400" dirty="0" smtClean="0"/>
          </a:p>
          <a:p>
            <a:pPr marL="274320" indent="-274320" eaLnBrk="1" fontAlgn="auto" hangingPunct="1">
              <a:lnSpc>
                <a:spcPct val="90000"/>
              </a:lnSpc>
              <a:spcAft>
                <a:spcPts val="0"/>
              </a:spcAft>
              <a:buClr>
                <a:schemeClr val="accent3"/>
              </a:buClr>
              <a:buFontTx/>
              <a:buNone/>
              <a:defRPr/>
            </a:pPr>
            <a:endParaRPr lang="en-US" sz="2800" dirty="0" smtClean="0"/>
          </a:p>
        </p:txBody>
      </p:sp>
      <p:sp>
        <p:nvSpPr>
          <p:cNvPr id="61443"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10A0ECB3-C3EF-47D1-BE46-E75D83BD1205}" type="slidenum">
              <a:rPr lang="en-US" sz="1400" smtClean="0"/>
              <a:pPr algn="r" eaLnBrk="1" hangingPunct="1">
                <a:defRPr/>
              </a:pPr>
              <a:t>61</a:t>
            </a:fld>
            <a:endParaRPr lang="en-US" sz="1400" dirty="0" smtClean="0"/>
          </a:p>
        </p:txBody>
      </p:sp>
      <p:sp>
        <p:nvSpPr>
          <p:cNvPr id="61444" name="Text Box 6"/>
          <p:cNvSpPr txBox="1">
            <a:spLocks noChangeArrowheads="1"/>
          </p:cNvSpPr>
          <p:nvPr/>
        </p:nvSpPr>
        <p:spPr bwMode="auto">
          <a:xfrm>
            <a:off x="381000" y="4624388"/>
            <a:ext cx="4352925" cy="925512"/>
          </a:xfrm>
          <a:prstGeom prst="rect">
            <a:avLst/>
          </a:prstGeom>
          <a:solidFill>
            <a:srgbClr val="FFFF99"/>
          </a:solidFill>
          <a:ln w="9525" algn="ctr">
            <a:solidFill>
              <a:schemeClr val="tx1"/>
            </a:solidFill>
            <a:miter lim="800000"/>
            <a:headEnd/>
            <a:tailEnd/>
          </a:ln>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algn="ctr" eaLnBrk="1" hangingPunct="1"/>
            <a:r>
              <a:rPr lang="en-US" sz="1800" dirty="0"/>
              <a:t>The 25 modifier is located beneath the Other </a:t>
            </a:r>
            <a:r>
              <a:rPr lang="en-US" sz="1800" dirty="0" smtClean="0"/>
              <a:t>Than </a:t>
            </a:r>
            <a:r>
              <a:rPr lang="en-US" sz="1800" dirty="0"/>
              <a:t>Preventive codes section.</a:t>
            </a:r>
            <a:r>
              <a:rPr lang="en-US" dirty="0"/>
              <a:t> </a:t>
            </a:r>
          </a:p>
          <a:p>
            <a:pPr algn="ctr" eaLnBrk="1" hangingPunct="1"/>
            <a:r>
              <a:rPr lang="en-US" sz="1600" dirty="0"/>
              <a:t>You may either check or circle the 25.            </a:t>
            </a:r>
          </a:p>
        </p:txBody>
      </p:sp>
      <p:sp>
        <p:nvSpPr>
          <p:cNvPr id="61445" name="Rectangle 7"/>
          <p:cNvSpPr>
            <a:spLocks noChangeArrowheads="1"/>
          </p:cNvSpPr>
          <p:nvPr/>
        </p:nvSpPr>
        <p:spPr bwMode="auto">
          <a:xfrm>
            <a:off x="5181600" y="5257800"/>
            <a:ext cx="2819400" cy="292100"/>
          </a:xfrm>
          <a:prstGeom prst="rect">
            <a:avLst/>
          </a:prstGeom>
          <a:solidFill>
            <a:srgbClr val="FFFF00">
              <a:alpha val="3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dirty="0"/>
          </a:p>
        </p:txBody>
      </p:sp>
      <p:sp>
        <p:nvSpPr>
          <p:cNvPr id="61446" name="Line 8"/>
          <p:cNvSpPr>
            <a:spLocks noChangeShapeType="1"/>
          </p:cNvSpPr>
          <p:nvPr/>
        </p:nvSpPr>
        <p:spPr bwMode="auto">
          <a:xfrm>
            <a:off x="4395611" y="4986338"/>
            <a:ext cx="709789" cy="271462"/>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dirty="0"/>
          </a:p>
        </p:txBody>
      </p:sp>
      <p:sp>
        <p:nvSpPr>
          <p:cNvPr id="61447" name="Rectangle 2"/>
          <p:cNvSpPr>
            <a:spLocks noChangeArrowheads="1"/>
          </p:cNvSpPr>
          <p:nvPr/>
        </p:nvSpPr>
        <p:spPr bwMode="auto">
          <a:xfrm>
            <a:off x="228600" y="533400"/>
            <a:ext cx="8915400"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a:solidFill>
                  <a:schemeClr val="tx2"/>
                </a:solidFill>
              </a:rPr>
              <a:t>Multiple Visits for the </a:t>
            </a:r>
            <a:r>
              <a:rPr lang="en-US" sz="4000" u="sng" dirty="0">
                <a:solidFill>
                  <a:schemeClr val="tx2"/>
                </a:solidFill>
              </a:rPr>
              <a:t>Same</a:t>
            </a:r>
            <a:r>
              <a:rPr lang="en-US" sz="4000" dirty="0">
                <a:solidFill>
                  <a:schemeClr val="tx2"/>
                </a:solidFill>
              </a:rPr>
              <a:t> Patient on the </a:t>
            </a:r>
            <a:r>
              <a:rPr lang="en-US" sz="4000" u="sng" dirty="0">
                <a:solidFill>
                  <a:schemeClr val="tx2"/>
                </a:solidFill>
              </a:rPr>
              <a:t>Same</a:t>
            </a:r>
            <a:r>
              <a:rPr lang="en-US" sz="4000" dirty="0">
                <a:solidFill>
                  <a:schemeClr val="tx2"/>
                </a:solidFill>
              </a:rPr>
              <a:t> Day with </a:t>
            </a:r>
            <a:r>
              <a:rPr lang="en-US" sz="4000" u="sng" dirty="0">
                <a:solidFill>
                  <a:schemeClr val="tx2"/>
                </a:solidFill>
              </a:rPr>
              <a:t>Different</a:t>
            </a:r>
            <a:r>
              <a:rPr lang="en-US" sz="4000" dirty="0">
                <a:solidFill>
                  <a:schemeClr val="tx2"/>
                </a:solidFill>
              </a:rPr>
              <a:t> Problem </a:t>
            </a:r>
            <a:r>
              <a:rPr lang="en-US" sz="4800" dirty="0">
                <a:solidFill>
                  <a:schemeClr val="tx2"/>
                </a:solidFill>
              </a:rPr>
              <a:t>(Clinic)</a:t>
            </a:r>
          </a:p>
        </p:txBody>
      </p:sp>
      <p:pic>
        <p:nvPicPr>
          <p:cNvPr id="10" name="Picture 9"/>
          <p:cNvPicPr/>
          <p:nvPr/>
        </p:nvPicPr>
        <p:blipFill rotWithShape="1">
          <a:blip r:embed="rId2">
            <a:extLst>
              <a:ext uri="{28A0092B-C50C-407E-A947-70E740481C1C}">
                <a14:useLocalDpi xmlns:a14="http://schemas.microsoft.com/office/drawing/2010/main" val="0"/>
              </a:ext>
            </a:extLst>
          </a:blip>
          <a:srcRect l="44894" t="7595" b="77934"/>
          <a:stretch/>
        </p:blipFill>
        <p:spPr bwMode="auto">
          <a:xfrm>
            <a:off x="4994981" y="3973600"/>
            <a:ext cx="3686175" cy="1436600"/>
          </a:xfrm>
          <a:prstGeom prst="rect">
            <a:avLst/>
          </a:prstGeom>
          <a:noFill/>
          <a:ln>
            <a:noFill/>
          </a:ln>
          <a:extLst>
            <a:ext uri="{53640926-AAD7-44D8-BBD7-CCE9431645EC}">
              <a14:shadowObscured xmlns:a14="http://schemas.microsoft.com/office/drawing/2010/main"/>
            </a:ext>
          </a:extLst>
        </p:spPr>
      </p:pic>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normAutofit fontScale="90000"/>
          </a:bodyPr>
          <a:lstStyle/>
          <a:p>
            <a:pPr eaLnBrk="1" fontAlgn="auto" hangingPunct="1">
              <a:spcAft>
                <a:spcPts val="0"/>
              </a:spcAft>
              <a:defRPr/>
            </a:pPr>
            <a:r>
              <a:rPr lang="en-US" dirty="0" smtClean="0"/>
              <a:t>Example of when to use the </a:t>
            </a:r>
            <a:br>
              <a:rPr lang="en-US" dirty="0" smtClean="0"/>
            </a:br>
            <a:r>
              <a:rPr lang="en-US" dirty="0" smtClean="0"/>
              <a:t>25 Modifier: (Clinic)</a:t>
            </a:r>
          </a:p>
        </p:txBody>
      </p:sp>
      <p:sp>
        <p:nvSpPr>
          <p:cNvPr id="59395" name="Content Placeholder 2"/>
          <p:cNvSpPr>
            <a:spLocks noGrp="1"/>
          </p:cNvSpPr>
          <p:nvPr>
            <p:ph idx="1"/>
          </p:nvPr>
        </p:nvSpPr>
        <p:spPr/>
        <p:txBody>
          <a:bodyPr>
            <a:normAutofit fontScale="92500" lnSpcReduction="20000"/>
          </a:bodyPr>
          <a:lstStyle/>
          <a:p>
            <a:pPr marL="274320" indent="-274320" eaLnBrk="1" fontAlgn="auto" hangingPunct="1">
              <a:spcAft>
                <a:spcPts val="0"/>
              </a:spcAft>
              <a:buClr>
                <a:schemeClr val="accent3"/>
              </a:buClr>
              <a:buFontTx/>
              <a:buNone/>
              <a:defRPr/>
            </a:pPr>
            <a:r>
              <a:rPr lang="en-US" dirty="0" smtClean="0"/>
              <a:t>	</a:t>
            </a:r>
            <a:r>
              <a:rPr lang="en-US" sz="3200" dirty="0" smtClean="0"/>
              <a:t>39 year old established pt comes in for Family Planning preventive visit, while doing this pt’s family planning preventive visit, the APRN finds vaginal warts, and with the permission of the pt, treats.</a:t>
            </a:r>
          </a:p>
          <a:p>
            <a:pPr marL="274320" indent="-274320" eaLnBrk="1" fontAlgn="auto" hangingPunct="1">
              <a:spcAft>
                <a:spcPts val="0"/>
              </a:spcAft>
              <a:buClr>
                <a:schemeClr val="accent3"/>
              </a:buClr>
              <a:buFontTx/>
              <a:buNone/>
              <a:defRPr/>
            </a:pPr>
            <a:r>
              <a:rPr lang="en-US" sz="3200" u="sng" dirty="0" smtClean="0"/>
              <a:t>Coding would consist of: </a:t>
            </a:r>
          </a:p>
          <a:p>
            <a:pPr marL="274320" indent="-274320" eaLnBrk="1" fontAlgn="auto" hangingPunct="1">
              <a:spcAft>
                <a:spcPts val="0"/>
              </a:spcAft>
              <a:buClr>
                <a:schemeClr val="accent3"/>
              </a:buClr>
              <a:buFontTx/>
              <a:buNone/>
              <a:defRPr/>
            </a:pPr>
            <a:r>
              <a:rPr lang="en-US" sz="3200" dirty="0" smtClean="0"/>
              <a:t>				</a:t>
            </a:r>
            <a:r>
              <a:rPr lang="en-US" sz="4400" dirty="0" smtClean="0"/>
              <a:t>99395</a:t>
            </a:r>
          </a:p>
          <a:p>
            <a:pPr marL="274320" indent="-274320" eaLnBrk="1" fontAlgn="auto" hangingPunct="1">
              <a:spcAft>
                <a:spcPts val="0"/>
              </a:spcAft>
              <a:buClr>
                <a:schemeClr val="accent3"/>
              </a:buClr>
              <a:buFontTx/>
              <a:buNone/>
              <a:defRPr/>
            </a:pPr>
            <a:r>
              <a:rPr lang="en-US" sz="3200" dirty="0" smtClean="0"/>
              <a:t>				</a:t>
            </a:r>
            <a:r>
              <a:rPr lang="en-US" sz="4400" dirty="0" smtClean="0"/>
              <a:t>9921325</a:t>
            </a:r>
          </a:p>
          <a:p>
            <a:pPr marL="274320" indent="-274320" algn="ctr" eaLnBrk="1" fontAlgn="auto" hangingPunct="1">
              <a:spcAft>
                <a:spcPts val="0"/>
              </a:spcAft>
              <a:buClr>
                <a:schemeClr val="accent3"/>
              </a:buClr>
              <a:buFontTx/>
              <a:buNone/>
              <a:defRPr/>
            </a:pPr>
            <a:r>
              <a:rPr lang="en-US" dirty="0" smtClean="0"/>
              <a:t>  </a:t>
            </a:r>
          </a:p>
        </p:txBody>
      </p:sp>
      <p:sp>
        <p:nvSpPr>
          <p:cNvPr id="62468"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583657A0-E44D-4520-B430-7C92854BC7EE}" type="slidenum">
              <a:rPr lang="en-US" sz="1400" smtClean="0"/>
              <a:pPr algn="r" eaLnBrk="1" hangingPunct="1">
                <a:defRPr/>
              </a:pPr>
              <a:t>62</a:t>
            </a:fld>
            <a:endParaRPr lang="en-US" sz="1400" dirty="0" smtClean="0"/>
          </a:p>
        </p:txBody>
      </p:sp>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normAutofit fontScale="90000"/>
          </a:bodyPr>
          <a:lstStyle/>
          <a:p>
            <a:pPr eaLnBrk="1" fontAlgn="auto" hangingPunct="1">
              <a:spcAft>
                <a:spcPts val="0"/>
              </a:spcAft>
              <a:defRPr/>
            </a:pPr>
            <a:r>
              <a:rPr lang="en-US" dirty="0" smtClean="0"/>
              <a:t>Another Example of when to use the 25 Modifier: (Clinic)</a:t>
            </a:r>
          </a:p>
        </p:txBody>
      </p:sp>
      <p:sp>
        <p:nvSpPr>
          <p:cNvPr id="63491" name="Content Placeholder 2"/>
          <p:cNvSpPr>
            <a:spLocks noGrp="1"/>
          </p:cNvSpPr>
          <p:nvPr>
            <p:ph idx="1"/>
          </p:nvPr>
        </p:nvSpPr>
        <p:spPr/>
        <p:txBody>
          <a:bodyPr/>
          <a:lstStyle/>
          <a:p>
            <a:pPr eaLnBrk="1" hangingPunct="1">
              <a:buFontTx/>
              <a:buNone/>
            </a:pPr>
            <a:r>
              <a:rPr lang="en-US" dirty="0" smtClean="0"/>
              <a:t>	</a:t>
            </a:r>
            <a:r>
              <a:rPr lang="en-US" sz="3200" dirty="0" smtClean="0"/>
              <a:t>17 year old established pt, comes in for family planning supplies and RN finds out she has not received </a:t>
            </a:r>
            <a:r>
              <a:rPr lang="en-US" sz="3200" dirty="0" smtClean="0"/>
              <a:t>the HPV9</a:t>
            </a:r>
            <a:r>
              <a:rPr lang="en-US" sz="3200" dirty="0" smtClean="0"/>
              <a:t> </a:t>
            </a:r>
            <a:r>
              <a:rPr lang="en-US" sz="3200" dirty="0" smtClean="0"/>
              <a:t>vaccine. Pt wants to receive this vaccine and is counseled per component. </a:t>
            </a:r>
          </a:p>
          <a:p>
            <a:pPr eaLnBrk="1" hangingPunct="1">
              <a:buFontTx/>
              <a:buNone/>
            </a:pPr>
            <a:r>
              <a:rPr lang="en-US" sz="3200" dirty="0" smtClean="0"/>
              <a:t>	</a:t>
            </a:r>
            <a:r>
              <a:rPr lang="en-US" sz="3200" u="sng" dirty="0" smtClean="0"/>
              <a:t>Coding would consist of:</a:t>
            </a:r>
            <a:r>
              <a:rPr lang="en-US" sz="3200" dirty="0" smtClean="0"/>
              <a:t> </a:t>
            </a:r>
          </a:p>
          <a:p>
            <a:pPr eaLnBrk="1" hangingPunct="1">
              <a:buFontTx/>
              <a:buNone/>
            </a:pPr>
            <a:r>
              <a:rPr lang="en-US" sz="3200" dirty="0" smtClean="0"/>
              <a:t>				9921225 – </a:t>
            </a:r>
            <a:r>
              <a:rPr lang="en-US" sz="2000" dirty="0" smtClean="0"/>
              <a:t>As of 07/01/18 No “W” Codes</a:t>
            </a:r>
            <a:r>
              <a:rPr lang="en-US" sz="3200" dirty="0" smtClean="0"/>
              <a:t> </a:t>
            </a:r>
          </a:p>
          <a:p>
            <a:pPr eaLnBrk="1" hangingPunct="1">
              <a:buFontTx/>
              <a:buNone/>
            </a:pPr>
            <a:r>
              <a:rPr lang="en-US" sz="3200" dirty="0" smtClean="0"/>
              <a:t>	  			90460   </a:t>
            </a:r>
          </a:p>
          <a:p>
            <a:pPr eaLnBrk="1" hangingPunct="1">
              <a:buFontTx/>
              <a:buNone/>
            </a:pPr>
            <a:r>
              <a:rPr lang="en-US" sz="3200" dirty="0" smtClean="0"/>
              <a:t>				90651</a:t>
            </a:r>
          </a:p>
          <a:p>
            <a:pPr algn="ctr" eaLnBrk="1" hangingPunct="1">
              <a:buFontTx/>
              <a:buNone/>
            </a:pPr>
            <a:endParaRPr lang="en-US" dirty="0" smtClean="0"/>
          </a:p>
        </p:txBody>
      </p:sp>
      <p:sp>
        <p:nvSpPr>
          <p:cNvPr id="63492" name="Slide Number Placeholder 3"/>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7C3596E3-E510-4883-9851-E1E8B827D644}" type="slidenum">
              <a:rPr lang="en-US" sz="1400" smtClean="0"/>
              <a:pPr algn="r" eaLnBrk="1" hangingPunct="1">
                <a:defRPr/>
              </a:pPr>
              <a:t>63</a:t>
            </a:fld>
            <a:endParaRPr lang="en-US" sz="1400" dirty="0" smtClean="0"/>
          </a:p>
        </p:txBody>
      </p:sp>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1143000"/>
          </a:xfrm>
        </p:spPr>
        <p:txBody>
          <a:bodyPr/>
          <a:lstStyle/>
          <a:p>
            <a:r>
              <a:rPr lang="en-US" dirty="0" smtClean="0"/>
              <a:t>A Small Change to the PEF: </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smtClean="0"/>
              <a:t>BLOOD PRESSURE MEASURED WILL BE REMOVED FROM THE PATIENT ENCOUNTER FORM, AS IT IS NOT NEEDED DATA ANYMORE.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53EDBF0-DE3E-4AE4-8C61-24E7704AD057}" type="slidenum">
              <a:rPr lang="en-US" smtClean="0">
                <a:solidFill>
                  <a:srgbClr val="242852">
                    <a:shade val="90000"/>
                  </a:srgbClr>
                </a:solidFill>
              </a:rPr>
              <a:pPr>
                <a:defRPr/>
              </a:pPr>
              <a:t>64</a:t>
            </a:fld>
            <a:endParaRPr lang="en-US" dirty="0">
              <a:solidFill>
                <a:srgbClr val="242852">
                  <a:shade val="90000"/>
                </a:srgbClr>
              </a:solidFill>
            </a:endParaRPr>
          </a:p>
        </p:txBody>
      </p:sp>
    </p:spTree>
    <p:extLst>
      <p:ext uri="{BB962C8B-B14F-4D97-AF65-F5344CB8AC3E}">
        <p14:creationId xmlns:p14="http://schemas.microsoft.com/office/powerpoint/2010/main" val="18731251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title"/>
          </p:nvPr>
        </p:nvSpPr>
        <p:spPr/>
        <p:txBody>
          <a:bodyPr/>
          <a:lstStyle/>
          <a:p>
            <a:pPr eaLnBrk="1" hangingPunct="1"/>
            <a:r>
              <a:rPr lang="en-US" dirty="0" smtClean="0"/>
              <a:t>Guiding Principles</a:t>
            </a:r>
          </a:p>
        </p:txBody>
      </p:sp>
      <p:sp>
        <p:nvSpPr>
          <p:cNvPr id="66563" name="Rectangle 3"/>
          <p:cNvSpPr>
            <a:spLocks noGrp="1" noChangeArrowheads="1"/>
          </p:cNvSpPr>
          <p:nvPr>
            <p:ph idx="1"/>
          </p:nvPr>
        </p:nvSpPr>
        <p:spPr>
          <a:xfrm>
            <a:off x="457200" y="1066800"/>
            <a:ext cx="8077200" cy="5059363"/>
          </a:xfrm>
        </p:spPr>
        <p:txBody>
          <a:bodyPr>
            <a:normAutofit lnSpcReduction="10000"/>
          </a:bodyPr>
          <a:lstStyle/>
          <a:p>
            <a:pPr marL="609600" indent="-609600" algn="ctr" eaLnBrk="1" fontAlgn="auto" hangingPunct="1">
              <a:spcAft>
                <a:spcPts val="0"/>
              </a:spcAft>
              <a:buClr>
                <a:schemeClr val="accent3"/>
              </a:buClr>
              <a:buFontTx/>
              <a:buNone/>
              <a:defRPr/>
            </a:pPr>
            <a:endParaRPr lang="en-US" dirty="0" smtClean="0"/>
          </a:p>
          <a:p>
            <a:pPr marL="609600" indent="-609600" eaLnBrk="1" fontAlgn="auto" hangingPunct="1">
              <a:spcAft>
                <a:spcPts val="0"/>
              </a:spcAft>
              <a:buClr>
                <a:schemeClr val="accent3"/>
              </a:buClr>
              <a:buFontTx/>
              <a:buAutoNum type="arabicPeriod"/>
              <a:defRPr/>
            </a:pPr>
            <a:endParaRPr lang="en-US" dirty="0" smtClean="0"/>
          </a:p>
          <a:p>
            <a:pPr marL="609600" indent="-609600" eaLnBrk="1" fontAlgn="auto" hangingPunct="1">
              <a:spcAft>
                <a:spcPts val="0"/>
              </a:spcAft>
              <a:buClr>
                <a:schemeClr val="accent3"/>
              </a:buClr>
              <a:buFontTx/>
              <a:buAutoNum type="arabicPeriod"/>
              <a:defRPr/>
            </a:pPr>
            <a:r>
              <a:rPr lang="en-US" sz="3200" dirty="0" smtClean="0"/>
              <a:t>Only provide the level of care that is medically necessary.  </a:t>
            </a:r>
          </a:p>
          <a:p>
            <a:pPr marL="609600" indent="-609600" eaLnBrk="1" fontAlgn="auto" hangingPunct="1">
              <a:spcAft>
                <a:spcPts val="0"/>
              </a:spcAft>
              <a:buClr>
                <a:schemeClr val="accent3"/>
              </a:buClr>
              <a:buFontTx/>
              <a:buAutoNum type="arabicPeriod"/>
              <a:defRPr/>
            </a:pPr>
            <a:r>
              <a:rPr lang="en-US" sz="3200" dirty="0" smtClean="0"/>
              <a:t>All RN’s need to provide and document services in accordance with the Core Clinical Service Guidelines (CCSG) and with established best practices.  </a:t>
            </a:r>
          </a:p>
          <a:p>
            <a:pPr marL="609600" indent="-609600" eaLnBrk="1" fontAlgn="auto" hangingPunct="1">
              <a:spcAft>
                <a:spcPts val="0"/>
              </a:spcAft>
              <a:buClr>
                <a:schemeClr val="accent3"/>
              </a:buClr>
              <a:buFontTx/>
              <a:buAutoNum type="arabicPeriod"/>
              <a:defRPr/>
            </a:pPr>
            <a:r>
              <a:rPr lang="en-US" sz="3200" dirty="0" smtClean="0"/>
              <a:t>Always code and document exactly what care was provided.</a:t>
            </a:r>
          </a:p>
          <a:p>
            <a:pPr marL="609600" indent="-609600" eaLnBrk="1" fontAlgn="auto" hangingPunct="1">
              <a:spcAft>
                <a:spcPts val="0"/>
              </a:spcAft>
              <a:buClr>
                <a:schemeClr val="accent3"/>
              </a:buClr>
              <a:buFontTx/>
              <a:buNone/>
              <a:defRPr/>
            </a:pPr>
            <a:endParaRPr lang="en-US" dirty="0" smtClean="0"/>
          </a:p>
        </p:txBody>
      </p:sp>
      <p:sp>
        <p:nvSpPr>
          <p:cNvPr id="69636"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8ACCB90-7D5E-4F05-9973-975A5C6017F8}" type="slidenum">
              <a:rPr lang="en-US" sz="1400" smtClean="0"/>
              <a:pPr algn="r" eaLnBrk="1" hangingPunct="1">
                <a:defRPr/>
              </a:pPr>
              <a:t>65</a:t>
            </a:fld>
            <a:endParaRPr lang="en-US" sz="1400" dirty="0" smtClean="0"/>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381000" y="152400"/>
            <a:ext cx="8229600" cy="1143000"/>
          </a:xfrm>
        </p:spPr>
        <p:txBody>
          <a:bodyPr/>
          <a:lstStyle/>
          <a:p>
            <a:pPr eaLnBrk="1" hangingPunct="1"/>
            <a:r>
              <a:rPr lang="en-US" dirty="0" smtClean="0"/>
              <a:t>References:</a:t>
            </a:r>
          </a:p>
        </p:txBody>
      </p:sp>
      <p:sp>
        <p:nvSpPr>
          <p:cNvPr id="70659" name="Rectangle 3"/>
          <p:cNvSpPr>
            <a:spLocks noGrp="1" noChangeArrowheads="1"/>
          </p:cNvSpPr>
          <p:nvPr>
            <p:ph idx="1"/>
          </p:nvPr>
        </p:nvSpPr>
        <p:spPr>
          <a:xfrm>
            <a:off x="381000" y="1219200"/>
            <a:ext cx="8458200" cy="4495800"/>
          </a:xfrm>
        </p:spPr>
        <p:txBody>
          <a:bodyPr/>
          <a:lstStyle/>
          <a:p>
            <a:pPr marL="609600" indent="-609600" eaLnBrk="1" hangingPunct="1">
              <a:lnSpc>
                <a:spcPct val="90000"/>
              </a:lnSpc>
              <a:buFontTx/>
              <a:buAutoNum type="arabicParenR"/>
            </a:pPr>
            <a:endParaRPr lang="en-US" sz="2000" dirty="0" smtClean="0"/>
          </a:p>
          <a:p>
            <a:pPr marL="609600" indent="-609600" eaLnBrk="1" hangingPunct="1">
              <a:lnSpc>
                <a:spcPct val="90000"/>
              </a:lnSpc>
              <a:buFontTx/>
              <a:buAutoNum type="arabicParenR"/>
            </a:pPr>
            <a:r>
              <a:rPr lang="en-US" sz="2400" dirty="0" smtClean="0"/>
              <a:t>Current Procedural Terminology 2018</a:t>
            </a:r>
          </a:p>
          <a:p>
            <a:pPr marL="609600" indent="-609600" eaLnBrk="1" hangingPunct="1">
              <a:lnSpc>
                <a:spcPct val="90000"/>
              </a:lnSpc>
              <a:buFontTx/>
              <a:buAutoNum type="arabicParenR"/>
            </a:pPr>
            <a:r>
              <a:rPr lang="en-US" sz="2400" dirty="0" smtClean="0">
                <a:solidFill>
                  <a:srgbClr val="000000"/>
                </a:solidFill>
              </a:rPr>
              <a:t>International Classification of Diseases 10</a:t>
            </a:r>
            <a:r>
              <a:rPr lang="en-US" sz="2400" baseline="30000" dirty="0" smtClean="0">
                <a:solidFill>
                  <a:srgbClr val="000000"/>
                </a:solidFill>
              </a:rPr>
              <a:t>th</a:t>
            </a:r>
            <a:r>
              <a:rPr lang="en-US" sz="2400" dirty="0" smtClean="0">
                <a:solidFill>
                  <a:srgbClr val="000000"/>
                </a:solidFill>
              </a:rPr>
              <a:t> Revision 2019</a:t>
            </a:r>
            <a:r>
              <a:rPr lang="en-US" sz="2400" dirty="0" smtClean="0"/>
              <a:t> </a:t>
            </a:r>
          </a:p>
          <a:p>
            <a:pPr marL="609600" indent="-609600" eaLnBrk="1" hangingPunct="1">
              <a:lnSpc>
                <a:spcPct val="90000"/>
              </a:lnSpc>
              <a:buFontTx/>
              <a:buAutoNum type="arabicParenR"/>
            </a:pPr>
            <a:r>
              <a:rPr lang="en-US" sz="2400" dirty="0" smtClean="0"/>
              <a:t>1995 CMS document: Documentation Guidelines to Evaluation &amp; Management Services</a:t>
            </a:r>
          </a:p>
          <a:p>
            <a:pPr marL="609600" indent="-609600" eaLnBrk="1" hangingPunct="1">
              <a:lnSpc>
                <a:spcPct val="90000"/>
              </a:lnSpc>
              <a:buFontTx/>
              <a:buAutoNum type="arabicParenR"/>
            </a:pPr>
            <a:r>
              <a:rPr lang="en-US" sz="2400" dirty="0" smtClean="0"/>
              <a:t>1997 CMS document: Documentation Guidelines to Evaluation &amp; Management Services</a:t>
            </a:r>
          </a:p>
          <a:p>
            <a:pPr marL="609600" indent="-609600" eaLnBrk="1" hangingPunct="1">
              <a:lnSpc>
                <a:spcPct val="90000"/>
              </a:lnSpc>
              <a:buFontTx/>
              <a:buAutoNum type="arabicParenR"/>
            </a:pPr>
            <a:r>
              <a:rPr lang="en-US" sz="2400" dirty="0" smtClean="0"/>
              <a:t>CMS Evaluation &amp; Management Service Guide</a:t>
            </a:r>
          </a:p>
          <a:p>
            <a:pPr marL="609600" indent="-609600" eaLnBrk="1" hangingPunct="1">
              <a:lnSpc>
                <a:spcPct val="90000"/>
              </a:lnSpc>
              <a:buFontTx/>
              <a:buAutoNum type="arabicParenR"/>
            </a:pPr>
            <a:r>
              <a:rPr lang="en-US" sz="2400" dirty="0" smtClean="0"/>
              <a:t>DPH Policy: Coding Criteria for Coordinated School Health</a:t>
            </a:r>
          </a:p>
          <a:p>
            <a:pPr marL="609600" indent="-609600" eaLnBrk="1" hangingPunct="1">
              <a:lnSpc>
                <a:spcPct val="90000"/>
              </a:lnSpc>
              <a:buFontTx/>
              <a:buAutoNum type="arabicParenR"/>
            </a:pPr>
            <a:endParaRPr lang="en-US" sz="1800" dirty="0" smtClean="0"/>
          </a:p>
          <a:p>
            <a:pPr marL="609600" indent="-609600" eaLnBrk="1" hangingPunct="1">
              <a:lnSpc>
                <a:spcPct val="90000"/>
              </a:lnSpc>
              <a:buFontTx/>
              <a:buNone/>
            </a:pPr>
            <a:endParaRPr lang="en-US" sz="2000" dirty="0" smtClean="0"/>
          </a:p>
        </p:txBody>
      </p:sp>
      <p:sp>
        <p:nvSpPr>
          <p:cNvPr id="7066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9889B1C7-572C-4F21-8813-6D9917F88F1B}" type="slidenum">
              <a:rPr lang="en-US" sz="1400" smtClean="0"/>
              <a:pPr algn="r" eaLnBrk="1" hangingPunct="1">
                <a:defRPr/>
              </a:pPr>
              <a:t>66</a:t>
            </a:fld>
            <a:endParaRPr lang="en-US" sz="1400" dirty="0" smtClean="0"/>
          </a:p>
        </p:txBody>
      </p:sp>
    </p:spTree>
  </p:cSld>
  <p:clrMapOvr>
    <a:masterClrMapping/>
  </p:clrMapOvr>
  <p:transition spd="slow"/>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Questions:	</a:t>
            </a:r>
            <a:endParaRPr lang="en-US" dirty="0"/>
          </a:p>
        </p:txBody>
      </p:sp>
      <p:sp>
        <p:nvSpPr>
          <p:cNvPr id="3" name="Content Placeholder 2"/>
          <p:cNvSpPr>
            <a:spLocks noGrp="1"/>
          </p:cNvSpPr>
          <p:nvPr>
            <p:ph idx="1"/>
          </p:nvPr>
        </p:nvSpPr>
        <p:spPr/>
        <p:txBody>
          <a:bodyPr/>
          <a:lstStyle/>
          <a:p>
            <a:endParaRPr lang="en-US" dirty="0" smtClean="0"/>
          </a:p>
          <a:p>
            <a:r>
              <a:rPr lang="en-US" dirty="0" smtClean="0"/>
              <a:t>Email: </a:t>
            </a:r>
            <a:r>
              <a:rPr lang="en-US" dirty="0" smtClean="0">
                <a:hlinkClick r:id="rId2"/>
              </a:rPr>
              <a:t>Localhealth.helpdesk@ky.gov</a:t>
            </a:r>
            <a:endParaRPr lang="en-US" dirty="0" smtClean="0"/>
          </a:p>
          <a:p>
            <a:endParaRPr lang="en-US" dirty="0"/>
          </a:p>
          <a:p>
            <a:r>
              <a:rPr lang="en-US" dirty="0" smtClean="0"/>
              <a:t>Phone: 502-564-6663 Option 1</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153EDBF0-DE3E-4AE4-8C61-24E7704AD057}" type="slidenum">
              <a:rPr lang="en-US" smtClean="0"/>
              <a:pPr>
                <a:defRPr/>
              </a:pPr>
              <a:t>67</a:t>
            </a:fld>
            <a:endParaRPr lang="en-US" dirty="0"/>
          </a:p>
        </p:txBody>
      </p:sp>
    </p:spTree>
    <p:extLst>
      <p:ext uri="{BB962C8B-B14F-4D97-AF65-F5344CB8AC3E}">
        <p14:creationId xmlns:p14="http://schemas.microsoft.com/office/powerpoint/2010/main" val="4028656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AD14944E-9CA3-497E-8CE0-B478339DF530}" type="slidenum">
              <a:rPr lang="en-US" sz="1400" smtClean="0"/>
              <a:pPr algn="r" eaLnBrk="1" hangingPunct="1">
                <a:defRPr/>
              </a:pPr>
              <a:t>7</a:t>
            </a:fld>
            <a:endParaRPr lang="en-US" sz="1400" dirty="0" smtClean="0"/>
          </a:p>
        </p:txBody>
      </p:sp>
      <p:sp>
        <p:nvSpPr>
          <p:cNvPr id="12291" name="Rectangle 3"/>
          <p:cNvSpPr>
            <a:spLocks noChangeArrowheads="1"/>
          </p:cNvSpPr>
          <p:nvPr/>
        </p:nvSpPr>
        <p:spPr bwMode="auto">
          <a:xfrm>
            <a:off x="685800" y="457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r>
              <a:rPr lang="en-US" sz="4400" u="sng" dirty="0">
                <a:solidFill>
                  <a:schemeClr val="tx2"/>
                </a:solidFill>
              </a:rPr>
              <a:t>Examples of Codes</a:t>
            </a:r>
          </a:p>
        </p:txBody>
      </p:sp>
      <p:sp>
        <p:nvSpPr>
          <p:cNvPr id="12292" name="Text Box 5"/>
          <p:cNvSpPr txBox="1">
            <a:spLocks noChangeArrowheads="1"/>
          </p:cNvSpPr>
          <p:nvPr/>
        </p:nvSpPr>
        <p:spPr bwMode="auto">
          <a:xfrm>
            <a:off x="762000" y="1981200"/>
            <a:ext cx="3276600"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spcBef>
                <a:spcPct val="50000"/>
              </a:spcBef>
            </a:pPr>
            <a:r>
              <a:rPr lang="en-US" sz="1800" u="sng" dirty="0">
                <a:latin typeface="Calibri" pitchFamily="34" charset="0"/>
              </a:rPr>
              <a:t>CLINIC SETTING: </a:t>
            </a:r>
          </a:p>
          <a:p>
            <a:pPr eaLnBrk="1" hangingPunct="1">
              <a:spcBef>
                <a:spcPct val="50000"/>
              </a:spcBef>
              <a:buFont typeface="Arial" pitchFamily="34" charset="0"/>
              <a:buChar char="•"/>
            </a:pPr>
            <a:r>
              <a:rPr lang="en-US" sz="1800" dirty="0">
                <a:latin typeface="Calibri" pitchFamily="34" charset="0"/>
              </a:rPr>
              <a:t>99211– Office or other outpatient visit for the evaluation and management of an established patient that may or may not require the presence of a physician.</a:t>
            </a:r>
          </a:p>
          <a:p>
            <a:pPr eaLnBrk="1" hangingPunct="1">
              <a:spcBef>
                <a:spcPct val="50000"/>
              </a:spcBef>
              <a:buFontTx/>
              <a:buChar char="•"/>
            </a:pPr>
            <a:r>
              <a:rPr lang="en-US" sz="1800" dirty="0">
                <a:latin typeface="Calibri" pitchFamily="34" charset="0"/>
              </a:rPr>
              <a:t>99393 – Periodic comprehensive preventive medicine – reevaluation &amp; management of an individual late childhood (age 5 through 11 years)</a:t>
            </a:r>
          </a:p>
          <a:p>
            <a:pPr eaLnBrk="1" hangingPunct="1">
              <a:spcBef>
                <a:spcPct val="50000"/>
              </a:spcBef>
            </a:pPr>
            <a:r>
              <a:rPr lang="en-US" sz="1800" dirty="0">
                <a:latin typeface="Calibri" pitchFamily="34" charset="0"/>
              </a:rPr>
              <a:t>	</a:t>
            </a:r>
          </a:p>
        </p:txBody>
      </p:sp>
      <p:sp>
        <p:nvSpPr>
          <p:cNvPr id="12293" name="Text Box 7"/>
          <p:cNvSpPr txBox="1">
            <a:spLocks noChangeArrowheads="1"/>
          </p:cNvSpPr>
          <p:nvPr/>
        </p:nvSpPr>
        <p:spPr bwMode="auto">
          <a:xfrm>
            <a:off x="4724400" y="2362200"/>
            <a:ext cx="36576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spcBef>
                <a:spcPct val="50000"/>
              </a:spcBef>
              <a:buFontTx/>
              <a:buChar char="•"/>
            </a:pPr>
            <a:r>
              <a:rPr lang="en-US" dirty="0" smtClean="0">
                <a:latin typeface="+mj-lt"/>
              </a:rPr>
              <a:t>Z11.1-Encounter </a:t>
            </a:r>
            <a:r>
              <a:rPr lang="en-US" dirty="0">
                <a:latin typeface="+mj-lt"/>
              </a:rPr>
              <a:t>for screening for respiratory tuberculosis</a:t>
            </a:r>
            <a:r>
              <a:rPr lang="en-US" dirty="0">
                <a:latin typeface="Calibri" pitchFamily="34" charset="0"/>
              </a:rPr>
              <a:t>	</a:t>
            </a:r>
          </a:p>
          <a:p>
            <a:pPr eaLnBrk="1" hangingPunct="1">
              <a:spcBef>
                <a:spcPct val="50000"/>
              </a:spcBef>
              <a:buFontTx/>
              <a:buChar char="•"/>
            </a:pPr>
            <a:endParaRPr lang="en-US" dirty="0" smtClean="0">
              <a:latin typeface="Calibri" pitchFamily="34" charset="0"/>
            </a:endParaRPr>
          </a:p>
          <a:p>
            <a:pPr eaLnBrk="1" hangingPunct="1">
              <a:spcBef>
                <a:spcPct val="50000"/>
              </a:spcBef>
              <a:buFontTx/>
              <a:buChar char="•"/>
            </a:pPr>
            <a:endParaRPr lang="en-US" dirty="0">
              <a:latin typeface="Calibri" pitchFamily="34" charset="0"/>
            </a:endParaRPr>
          </a:p>
          <a:p>
            <a:pPr eaLnBrk="1" hangingPunct="1">
              <a:spcBef>
                <a:spcPct val="50000"/>
              </a:spcBef>
              <a:buFontTx/>
              <a:buChar char="•"/>
            </a:pPr>
            <a:r>
              <a:rPr lang="en-US" dirty="0" smtClean="0">
                <a:latin typeface="Calibri" pitchFamily="34" charset="0"/>
              </a:rPr>
              <a:t>Z00.129-Encounter </a:t>
            </a:r>
            <a:r>
              <a:rPr lang="en-US" dirty="0">
                <a:latin typeface="Calibri" pitchFamily="34" charset="0"/>
              </a:rPr>
              <a:t>for routine child health examination without abnormal findings </a:t>
            </a:r>
          </a:p>
          <a:p>
            <a:pPr eaLnBrk="1" hangingPunct="1">
              <a:spcBef>
                <a:spcPct val="50000"/>
              </a:spcBef>
            </a:pPr>
            <a:endParaRPr lang="en-US" sz="1600" dirty="0">
              <a:latin typeface="Calibri" pitchFamily="34" charset="0"/>
            </a:endParaRPr>
          </a:p>
          <a:p>
            <a:pPr eaLnBrk="1" hangingPunct="1">
              <a:spcBef>
                <a:spcPct val="50000"/>
              </a:spcBef>
            </a:pPr>
            <a:endParaRPr lang="en-US" sz="1600" dirty="0">
              <a:latin typeface="Calibri" pitchFamily="34" charset="0"/>
            </a:endParaRPr>
          </a:p>
          <a:p>
            <a:pPr eaLnBrk="1" hangingPunct="1">
              <a:spcBef>
                <a:spcPct val="50000"/>
              </a:spcBef>
            </a:pPr>
            <a:endParaRPr lang="en-US" sz="1600" dirty="0">
              <a:latin typeface="Calibri" pitchFamily="34" charset="0"/>
            </a:endParaRPr>
          </a:p>
          <a:p>
            <a:pPr eaLnBrk="1" hangingPunct="1">
              <a:spcBef>
                <a:spcPct val="50000"/>
              </a:spcBef>
            </a:pPr>
            <a:endParaRPr lang="en-US" sz="1200" dirty="0">
              <a:latin typeface="Calibri" pitchFamily="34" charset="0"/>
            </a:endParaRPr>
          </a:p>
        </p:txBody>
      </p:sp>
      <p:sp>
        <p:nvSpPr>
          <p:cNvPr id="12294" name="Text Box 5"/>
          <p:cNvSpPr txBox="1">
            <a:spLocks noChangeArrowheads="1"/>
          </p:cNvSpPr>
          <p:nvPr/>
        </p:nvSpPr>
        <p:spPr bwMode="auto">
          <a:xfrm>
            <a:off x="914400" y="1524000"/>
            <a:ext cx="274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endParaRPr lang="en-US" sz="1800" dirty="0"/>
          </a:p>
        </p:txBody>
      </p:sp>
      <p:sp>
        <p:nvSpPr>
          <p:cNvPr id="12295" name="Text Box 6"/>
          <p:cNvSpPr txBox="1">
            <a:spLocks noChangeArrowheads="1"/>
          </p:cNvSpPr>
          <p:nvPr/>
        </p:nvSpPr>
        <p:spPr bwMode="auto">
          <a:xfrm>
            <a:off x="1295400" y="1600200"/>
            <a:ext cx="219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sz="1800" dirty="0">
                <a:solidFill>
                  <a:srgbClr val="0000CC"/>
                </a:solidFill>
              </a:rPr>
              <a:t>CPT codes - WHAT</a:t>
            </a:r>
          </a:p>
        </p:txBody>
      </p:sp>
      <p:sp>
        <p:nvSpPr>
          <p:cNvPr id="12296" name="Text Box 7"/>
          <p:cNvSpPr txBox="1">
            <a:spLocks noChangeArrowheads="1"/>
          </p:cNvSpPr>
          <p:nvPr/>
        </p:nvSpPr>
        <p:spPr bwMode="auto">
          <a:xfrm>
            <a:off x="6172200" y="14478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endParaRPr lang="en-US" sz="1800" dirty="0"/>
          </a:p>
        </p:txBody>
      </p:sp>
      <p:sp>
        <p:nvSpPr>
          <p:cNvPr id="12297" name="Text Box 8"/>
          <p:cNvSpPr txBox="1">
            <a:spLocks noChangeArrowheads="1"/>
          </p:cNvSpPr>
          <p:nvPr/>
        </p:nvSpPr>
        <p:spPr bwMode="auto">
          <a:xfrm>
            <a:off x="5486400" y="1600200"/>
            <a:ext cx="24032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sz="1800" dirty="0" smtClean="0">
                <a:solidFill>
                  <a:srgbClr val="0000CC"/>
                </a:solidFill>
              </a:rPr>
              <a:t>ICD-10 </a:t>
            </a:r>
            <a:r>
              <a:rPr lang="en-US" sz="1800" dirty="0">
                <a:solidFill>
                  <a:srgbClr val="0000CC"/>
                </a:solidFill>
              </a:rPr>
              <a:t>codes - WHY</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E6D70A20-81E2-4EB3-9408-FB23D274B72F}" type="slidenum">
              <a:rPr lang="en-US" sz="1400" smtClean="0"/>
              <a:pPr algn="r" eaLnBrk="1" hangingPunct="1">
                <a:defRPr/>
              </a:pPr>
              <a:t>8</a:t>
            </a:fld>
            <a:endParaRPr lang="en-US" sz="1400" dirty="0" smtClean="0"/>
          </a:p>
        </p:txBody>
      </p:sp>
      <p:sp>
        <p:nvSpPr>
          <p:cNvPr id="13315" name="Rectangle 3"/>
          <p:cNvSpPr>
            <a:spLocks noGrp="1" noChangeArrowheads="1"/>
          </p:cNvSpPr>
          <p:nvPr>
            <p:ph type="body" idx="4294967295"/>
          </p:nvPr>
        </p:nvSpPr>
        <p:spPr>
          <a:xfrm>
            <a:off x="533400" y="1417638"/>
            <a:ext cx="8229600" cy="4525963"/>
          </a:xfrm>
        </p:spPr>
        <p:txBody>
          <a:bodyPr/>
          <a:lstStyle/>
          <a:p>
            <a:pPr marL="0" indent="0" eaLnBrk="1" hangingPunct="1">
              <a:buFont typeface="Wingdings 2" pitchFamily="18" charset="2"/>
              <a:buNone/>
            </a:pPr>
            <a:r>
              <a:rPr lang="en-US" sz="3200" dirty="0" smtClean="0"/>
              <a:t>Coding E/M visits in health department clinics consists of: </a:t>
            </a:r>
          </a:p>
          <a:p>
            <a:pPr lvl="1" eaLnBrk="1" hangingPunct="1"/>
            <a:r>
              <a:rPr lang="en-US" sz="3200" dirty="0" smtClean="0"/>
              <a:t>Preventive Visits E/M visits </a:t>
            </a:r>
          </a:p>
          <a:p>
            <a:pPr marL="393700" lvl="1" indent="0" eaLnBrk="1" hangingPunct="1">
              <a:buNone/>
            </a:pPr>
            <a:r>
              <a:rPr lang="en-US" sz="3200" dirty="0" smtClean="0"/>
              <a:t>(e.g. well child exam, well woman checks)</a:t>
            </a:r>
          </a:p>
          <a:p>
            <a:pPr lvl="1" eaLnBrk="1" hangingPunct="1"/>
            <a:r>
              <a:rPr lang="en-US" sz="3200" dirty="0" smtClean="0"/>
              <a:t>Evaluation/Management visits, which LHD’s commonly refer to as “problem visits”</a:t>
            </a:r>
          </a:p>
          <a:p>
            <a:pPr marL="393700" lvl="1" indent="0" eaLnBrk="1" hangingPunct="1">
              <a:buNone/>
            </a:pPr>
            <a:r>
              <a:rPr lang="en-US" sz="3200" dirty="0" smtClean="0"/>
              <a:t> (e.g. supply visits, STD’s, cancer</a:t>
            </a:r>
          </a:p>
          <a:p>
            <a:pPr marL="393700" lvl="1" indent="0" eaLnBrk="1" hangingPunct="1">
              <a:buNone/>
            </a:pPr>
            <a:r>
              <a:rPr lang="en-US" sz="3200" dirty="0"/>
              <a:t>	</a:t>
            </a:r>
            <a:r>
              <a:rPr lang="en-US" sz="3200" dirty="0" smtClean="0"/>
              <a:t>screenings)</a:t>
            </a:r>
          </a:p>
        </p:txBody>
      </p:sp>
      <p:sp>
        <p:nvSpPr>
          <p:cNvPr id="13316" name="Rectangle 2"/>
          <p:cNvSpPr>
            <a:spLocks noChangeArrowheads="1"/>
          </p:cNvSpPr>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u="sng" dirty="0">
                <a:solidFill>
                  <a:schemeClr val="tx2"/>
                </a:solidFill>
              </a:rPr>
              <a:t>Coding E/M visits on the PEF</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ctr" eaLnBrk="0" hangingPunct="0">
              <a:defRPr sz="2000">
                <a:solidFill>
                  <a:schemeClr val="tx1"/>
                </a:solidFill>
                <a:latin typeface="Arial" pitchFamily="34" charset="0"/>
              </a:defRPr>
            </a:lvl1pPr>
            <a:lvl2pPr marL="742950" indent="-285750" algn="ctr" eaLnBrk="0" hangingPunct="0">
              <a:defRPr sz="2000">
                <a:solidFill>
                  <a:schemeClr val="tx1"/>
                </a:solidFill>
                <a:latin typeface="Arial" pitchFamily="34" charset="0"/>
              </a:defRPr>
            </a:lvl2pPr>
            <a:lvl3pPr marL="1143000" indent="-228600" algn="ctr" eaLnBrk="0" hangingPunct="0">
              <a:defRPr sz="2000">
                <a:solidFill>
                  <a:schemeClr val="tx1"/>
                </a:solidFill>
                <a:latin typeface="Arial" pitchFamily="34" charset="0"/>
              </a:defRPr>
            </a:lvl3pPr>
            <a:lvl4pPr marL="1600200" indent="-228600" algn="ctr" eaLnBrk="0" hangingPunct="0">
              <a:defRPr sz="2000">
                <a:solidFill>
                  <a:schemeClr val="tx1"/>
                </a:solidFill>
                <a:latin typeface="Arial" pitchFamily="34" charset="0"/>
              </a:defRPr>
            </a:lvl4pPr>
            <a:lvl5pPr marL="2057400" indent="-228600" algn="ctr" eaLnBrk="0" hangingPunct="0">
              <a:defRPr sz="2000">
                <a:solidFill>
                  <a:schemeClr val="tx1"/>
                </a:solidFill>
                <a:latin typeface="Arial" pitchFamily="34" charset="0"/>
              </a:defRPr>
            </a:lvl5pPr>
            <a:lvl6pPr marL="2514600" indent="-228600" algn="ctr" eaLnBrk="0" fontAlgn="base" hangingPunct="0">
              <a:spcBef>
                <a:spcPct val="0"/>
              </a:spcBef>
              <a:spcAft>
                <a:spcPct val="0"/>
              </a:spcAft>
              <a:defRPr sz="2000">
                <a:solidFill>
                  <a:schemeClr val="tx1"/>
                </a:solidFill>
                <a:latin typeface="Arial" pitchFamily="34" charset="0"/>
              </a:defRPr>
            </a:lvl6pPr>
            <a:lvl7pPr marL="2971800" indent="-228600" algn="ctr" eaLnBrk="0" fontAlgn="base" hangingPunct="0">
              <a:spcBef>
                <a:spcPct val="0"/>
              </a:spcBef>
              <a:spcAft>
                <a:spcPct val="0"/>
              </a:spcAft>
              <a:defRPr sz="2000">
                <a:solidFill>
                  <a:schemeClr val="tx1"/>
                </a:solidFill>
                <a:latin typeface="Arial" pitchFamily="34" charset="0"/>
              </a:defRPr>
            </a:lvl7pPr>
            <a:lvl8pPr marL="3429000" indent="-228600" algn="ctr" eaLnBrk="0" fontAlgn="base" hangingPunct="0">
              <a:spcBef>
                <a:spcPct val="0"/>
              </a:spcBef>
              <a:spcAft>
                <a:spcPct val="0"/>
              </a:spcAft>
              <a:defRPr sz="2000">
                <a:solidFill>
                  <a:schemeClr val="tx1"/>
                </a:solidFill>
                <a:latin typeface="Arial" pitchFamily="34" charset="0"/>
              </a:defRPr>
            </a:lvl8pPr>
            <a:lvl9pPr marL="3886200" indent="-228600" algn="ctr" eaLnBrk="0" fontAlgn="base" hangingPunct="0">
              <a:spcBef>
                <a:spcPct val="0"/>
              </a:spcBef>
              <a:spcAft>
                <a:spcPct val="0"/>
              </a:spcAft>
              <a:defRPr sz="2000">
                <a:solidFill>
                  <a:schemeClr val="tx1"/>
                </a:solidFill>
                <a:latin typeface="Arial" pitchFamily="34" charset="0"/>
              </a:defRPr>
            </a:lvl9pPr>
          </a:lstStyle>
          <a:p>
            <a:pPr algn="r" eaLnBrk="1" hangingPunct="1">
              <a:defRPr/>
            </a:pPr>
            <a:fld id="{53F7C35F-EB6E-458E-9181-42BE5CD4DD9D}" type="slidenum">
              <a:rPr lang="en-US" sz="1400" smtClean="0"/>
              <a:pPr algn="r" eaLnBrk="1" hangingPunct="1">
                <a:defRPr/>
              </a:pPr>
              <a:t>9</a:t>
            </a:fld>
            <a:endParaRPr lang="en-US" sz="1400" dirty="0" smtClean="0"/>
          </a:p>
        </p:txBody>
      </p:sp>
      <p:sp useBgFill="1">
        <p:nvSpPr>
          <p:cNvPr id="14339" name="Rectangle 3"/>
          <p:cNvSpPr>
            <a:spLocks noGrp="1" noChangeArrowheads="1"/>
          </p:cNvSpPr>
          <p:nvPr>
            <p:ph type="body" idx="4294967295"/>
          </p:nvPr>
        </p:nvSpPr>
        <p:spPr>
          <a:xfrm>
            <a:off x="609600" y="1143000"/>
            <a:ext cx="8534400" cy="5334000"/>
          </a:xfrm>
        </p:spPr>
        <p:txBody>
          <a:bodyPr/>
          <a:lstStyle/>
          <a:p>
            <a:pPr eaLnBrk="1" hangingPunct="1"/>
            <a:r>
              <a:rPr lang="en-US" dirty="0" smtClean="0"/>
              <a:t>Preventive Visits (e.g. Well Child Exams)</a:t>
            </a:r>
          </a:p>
          <a:p>
            <a:pPr lvl="1" eaLnBrk="1" hangingPunct="1"/>
            <a:r>
              <a:rPr lang="en-US" dirty="0" smtClean="0"/>
              <a:t>Top left corner of PEF</a:t>
            </a:r>
          </a:p>
          <a:p>
            <a:pPr marL="393700" lvl="1" indent="0" eaLnBrk="1" hangingPunct="1">
              <a:buNone/>
            </a:pPr>
            <a:endParaRPr lang="en-US" dirty="0" smtClean="0"/>
          </a:p>
        </p:txBody>
      </p:sp>
      <p:sp>
        <p:nvSpPr>
          <p:cNvPr id="14340" name="Rectangle 11"/>
          <p:cNvSpPr>
            <a:spLocks noChangeArrowheads="1"/>
          </p:cNvSpPr>
          <p:nvPr/>
        </p:nvSpPr>
        <p:spPr bwMode="auto">
          <a:xfrm>
            <a:off x="609600" y="1143000"/>
            <a:ext cx="8001000" cy="533400"/>
          </a:xfrm>
          <a:prstGeom prst="rect">
            <a:avLst/>
          </a:prstGeom>
          <a:solidFill>
            <a:srgbClr val="3366FF">
              <a:alpha val="16078"/>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sz="4000" dirty="0"/>
          </a:p>
        </p:txBody>
      </p:sp>
      <p:sp>
        <p:nvSpPr>
          <p:cNvPr id="14346" name="Rectangle 2"/>
          <p:cNvSpPr>
            <a:spLocks noChangeArrowheads="1"/>
          </p:cNvSpPr>
          <p:nvPr/>
        </p:nvSpPr>
        <p:spPr bwMode="auto">
          <a:xfrm>
            <a:off x="457200" y="3048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400" u="sng" dirty="0">
                <a:solidFill>
                  <a:schemeClr val="tx2"/>
                </a:solidFill>
              </a:rPr>
              <a:t>Coding on the PEF</a:t>
            </a:r>
          </a:p>
        </p:txBody>
      </p:sp>
      <p:graphicFrame>
        <p:nvGraphicFramePr>
          <p:cNvPr id="5" name="Object 4"/>
          <p:cNvGraphicFramePr>
            <a:graphicFrameLocks noChangeAspect="1"/>
          </p:cNvGraphicFramePr>
          <p:nvPr>
            <p:extLst>
              <p:ext uri="{D42A27DB-BD31-4B8C-83A1-F6EECF244321}">
                <p14:modId xmlns:p14="http://schemas.microsoft.com/office/powerpoint/2010/main" val="2579501926"/>
              </p:ext>
            </p:extLst>
          </p:nvPr>
        </p:nvGraphicFramePr>
        <p:xfrm>
          <a:off x="2085976" y="2209800"/>
          <a:ext cx="4010024" cy="4064000"/>
        </p:xfrm>
        <a:graphic>
          <a:graphicData uri="http://schemas.openxmlformats.org/presentationml/2006/ole">
            <mc:AlternateContent xmlns:mc="http://schemas.openxmlformats.org/markup-compatibility/2006">
              <mc:Choice xmlns:v="urn:schemas-microsoft-com:vml" Requires="v">
                <p:oleObj spid="_x0000_s2073" name="Worksheet" r:id="rId3" imgW="13230270" imgH="18811785" progId="Excel.Sheet.12">
                  <p:embed/>
                </p:oleObj>
              </mc:Choice>
              <mc:Fallback>
                <p:oleObj name="Worksheet" r:id="rId3" imgW="13230270" imgH="18811785" progId="Excel.Sheet.12">
                  <p:embed/>
                  <p:pic>
                    <p:nvPicPr>
                      <p:cNvPr id="0" name=""/>
                      <p:cNvPicPr/>
                      <p:nvPr/>
                    </p:nvPicPr>
                    <p:blipFill>
                      <a:blip r:embed="rId4"/>
                      <a:stretch>
                        <a:fillRect/>
                      </a:stretch>
                    </p:blipFill>
                    <p:spPr>
                      <a:xfrm>
                        <a:off x="2085976" y="2209800"/>
                        <a:ext cx="4010024" cy="4064000"/>
                      </a:xfrm>
                      <a:prstGeom prst="rect">
                        <a:avLst/>
                      </a:prstGeom>
                    </p:spPr>
                  </p:pic>
                </p:oleObj>
              </mc:Fallback>
            </mc:AlternateContent>
          </a:graphicData>
        </a:graphic>
      </p:graphicFrame>
      <p:sp>
        <p:nvSpPr>
          <p:cNvPr id="43" name="Rectangle 9"/>
          <p:cNvSpPr>
            <a:spLocks noChangeArrowheads="1"/>
          </p:cNvSpPr>
          <p:nvPr/>
        </p:nvSpPr>
        <p:spPr bwMode="auto">
          <a:xfrm>
            <a:off x="2085975" y="2628900"/>
            <a:ext cx="1800225" cy="609600"/>
          </a:xfrm>
          <a:prstGeom prst="rect">
            <a:avLst/>
          </a:prstGeom>
          <a:solidFill>
            <a:schemeClr val="bg2">
              <a:lumMod val="50000"/>
              <a:alpha val="21176"/>
            </a:schemeClr>
          </a:solidFill>
          <a:ln>
            <a:noFill/>
          </a:ln>
          <a:extLst/>
        </p:spPr>
        <p:txBody>
          <a:bodyPr wrap="none" anchor="ctr"/>
          <a:lstStyle/>
          <a:p>
            <a:pPr algn="ctr"/>
            <a:endParaRPr lang="en-US" dirty="0"/>
          </a:p>
        </p:txBody>
      </p:sp>
      <p:pic>
        <p:nvPicPr>
          <p:cNvPr id="2068" name="TextBox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575" y="66675"/>
            <a:ext cx="247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Local Health Dept Combined Coding and Billing Training..7.16.13">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3555E3EEE3564DAC8EFB3A4DAA1F2D" ma:contentTypeVersion="3" ma:contentTypeDescription="Create a new document." ma:contentTypeScope="" ma:versionID="6aed6bb5ae88e4607b92d2aa196f596f">
  <xsd:schema xmlns:xsd="http://www.w3.org/2001/XMLSchema" xmlns:xs="http://www.w3.org/2001/XMLSchema" xmlns:p="http://schemas.microsoft.com/office/2006/metadata/properties" xmlns:ns1="http://schemas.microsoft.com/sharepoint/v3" xmlns:ns2="dd5a8dec-a2b4-4e76-a633-3e5d42e6a7b3" xmlns:ns3="9d98fa39-7fbd-4685-a488-797cac822720" targetNamespace="http://schemas.microsoft.com/office/2006/metadata/properties" ma:root="true" ma:fieldsID="e6412aa33494367fb13384262a7191f7" ns1:_="" ns2:_="" ns3:_="">
    <xsd:import namespace="http://schemas.microsoft.com/sharepoint/v3"/>
    <xsd:import namespace="dd5a8dec-a2b4-4e76-a633-3e5d42e6a7b3"/>
    <xsd:import namespace="9d98fa39-7fbd-4685-a488-797cac822720"/>
    <xsd:element name="properties">
      <xsd:complexType>
        <xsd:sequence>
          <xsd:element name="documentManagement">
            <xsd:complexType>
              <xsd:all>
                <xsd:element ref="ns1:PublishingStartDate" minOccurs="0"/>
                <xsd:element ref="ns1:PublishingExpirationDate" minOccurs="0"/>
                <xsd:element ref="ns2:LhoDocType"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d5a8dec-a2b4-4e76-a633-3e5d42e6a7b3" elementFormDefault="qualified">
    <xsd:import namespace="http://schemas.microsoft.com/office/2006/documentManagement/types"/>
    <xsd:import namespace="http://schemas.microsoft.com/office/infopath/2007/PartnerControls"/>
    <xsd:element name="LhoDocType" ma:index="10" nillable="true" ma:displayName="LhoDocType" ma:internalName="LhoDocTyp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hoDocType xmlns="dd5a8dec-a2b4-4e76-a633-3e5d42e6a7b3">Training</LhoDocTyp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4D6410A-5E75-4E44-A05C-FB7A47A14FFC}"/>
</file>

<file path=customXml/itemProps2.xml><?xml version="1.0" encoding="utf-8"?>
<ds:datastoreItem xmlns:ds="http://schemas.openxmlformats.org/officeDocument/2006/customXml" ds:itemID="{F11A5DB9-6500-4C86-AFC7-C2076CBC5EFF}"/>
</file>

<file path=customXml/itemProps3.xml><?xml version="1.0" encoding="utf-8"?>
<ds:datastoreItem xmlns:ds="http://schemas.openxmlformats.org/officeDocument/2006/customXml" ds:itemID="{D60DDF9A-6F99-402B-863B-65892F9FB4D6}"/>
</file>

<file path=docProps/app.xml><?xml version="1.0" encoding="utf-8"?>
<Properties xmlns="http://schemas.openxmlformats.org/officeDocument/2006/extended-properties" xmlns:vt="http://schemas.openxmlformats.org/officeDocument/2006/docPropsVTypes">
  <Template/>
  <TotalTime>9909</TotalTime>
  <Words>3432</Words>
  <Application>Microsoft Office PowerPoint</Application>
  <PresentationFormat>On-screen Show (4:3)</PresentationFormat>
  <Paragraphs>646</Paragraphs>
  <Slides>67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Arial</vt:lpstr>
      <vt:lpstr>Calibri</vt:lpstr>
      <vt:lpstr>Calisto MT</vt:lpstr>
      <vt:lpstr>Cambria Math</vt:lpstr>
      <vt:lpstr>Constantia</vt:lpstr>
      <vt:lpstr>Tahoma</vt:lpstr>
      <vt:lpstr>Times New Roman</vt:lpstr>
      <vt:lpstr>Wingdings 2</vt:lpstr>
      <vt:lpstr>1_Local Health Dept Combined Coding and Billing Training..7.16.13</vt:lpstr>
      <vt:lpstr>Worksheet</vt:lpstr>
      <vt:lpstr> </vt:lpstr>
      <vt:lpstr>Table of Contents</vt:lpstr>
      <vt:lpstr>PowerPoint Presentation</vt:lpstr>
      <vt:lpstr>Guiding Principles</vt:lpstr>
      <vt:lpstr>   Coding on the Patient     Encounter Form (PEF)</vt:lpstr>
      <vt:lpstr>Codes</vt:lpstr>
      <vt:lpstr>PowerPoint Presentation</vt:lpstr>
      <vt:lpstr>PowerPoint Presentation</vt:lpstr>
      <vt:lpstr>PowerPoint Presentation</vt:lpstr>
      <vt:lpstr>PowerPoint Presentation</vt:lpstr>
      <vt:lpstr>PowerPoint Presentation</vt:lpstr>
      <vt:lpstr>Coding on the PEF- CPT codes</vt:lpstr>
      <vt:lpstr>Coding on the PEF - ICD codes</vt:lpstr>
      <vt:lpstr>Coding on the PEF - ICD codes</vt:lpstr>
      <vt:lpstr>ICD Codes In Health Department Sites</vt:lpstr>
      <vt:lpstr>New Guideline Information for ICD-10 2019:</vt:lpstr>
      <vt:lpstr>New/Deleted CODES for ICD-10 2019:</vt:lpstr>
      <vt:lpstr>New/Deleted CODES for ICD-10 2019:</vt:lpstr>
      <vt:lpstr>New/Deleted CODES for ICD-10 2019:</vt:lpstr>
      <vt:lpstr>New/Deleted CODES for ICD-10 2019:</vt:lpstr>
      <vt:lpstr>New/Deleted CODES for ICD-10 2019:</vt:lpstr>
      <vt:lpstr>New/Deleted CODES for ICD-10 2019:</vt:lpstr>
      <vt:lpstr>New/Deleted CODES for ICD-10 2019:</vt:lpstr>
      <vt:lpstr>New/Deleted CODES for ICD-10 2019:</vt:lpstr>
      <vt:lpstr>New/Deleted CODES for ICD-10 2019:</vt:lpstr>
      <vt:lpstr>Determination of New or Established Patients </vt:lpstr>
      <vt:lpstr>New &amp; Established Patients</vt:lpstr>
      <vt:lpstr>New &amp; Established Patients</vt:lpstr>
      <vt:lpstr>New &amp; Established Patients</vt:lpstr>
      <vt:lpstr>New &amp; Established Patients</vt:lpstr>
      <vt:lpstr> New &amp; Established Patients Clinic Setting: If the system is down or off-site </vt:lpstr>
      <vt:lpstr>New &amp; Established Patients</vt:lpstr>
      <vt:lpstr>Coding of Preventive Visits</vt:lpstr>
      <vt:lpstr>Components for coding “Other than Preventive E/M Visits”:</vt:lpstr>
      <vt:lpstr>Components of Problem Visits</vt:lpstr>
      <vt:lpstr>History</vt:lpstr>
      <vt:lpstr>Exam</vt:lpstr>
      <vt:lpstr>Decision Making</vt:lpstr>
      <vt:lpstr>PowerPoint Presentation</vt:lpstr>
      <vt:lpstr>Coding of Problem Visits  </vt:lpstr>
      <vt:lpstr>PowerPoint Presentation</vt:lpstr>
      <vt:lpstr>PowerPoint Presentation</vt:lpstr>
      <vt:lpstr>Exam – New Patients</vt:lpstr>
      <vt:lpstr>Exam – New Patients – CLINIC </vt:lpstr>
      <vt:lpstr>PowerPoint Presentation</vt:lpstr>
      <vt:lpstr>Coding of Problem Visits –  New Patients - CLINIC</vt:lpstr>
      <vt:lpstr>PowerPoint Presentation</vt:lpstr>
      <vt:lpstr>Coding of Problem Visits  New Patients - SCHOOL</vt:lpstr>
      <vt:lpstr>Coding of Problem Visits </vt:lpstr>
      <vt:lpstr>PowerPoint Presentation</vt:lpstr>
      <vt:lpstr>PowerPoint Presentation</vt:lpstr>
      <vt:lpstr>Coding of Problem Visits – Established Patients (Clinic)</vt:lpstr>
      <vt:lpstr>Coding of Problem Visits – Established Patients (Clinic)</vt:lpstr>
      <vt:lpstr>Coding of Problem Visits – Established Patients (Clinic)</vt:lpstr>
      <vt:lpstr>Coding of Problem Visits – Established Patients (Clinic)</vt:lpstr>
      <vt:lpstr>Coding of Problem Visits – Established Patients (Clinic)</vt:lpstr>
      <vt:lpstr>Coding of Problem Visits – Established Patients (Clinic)</vt:lpstr>
      <vt:lpstr>Coding of Problem Visits – Established Patients (School)</vt:lpstr>
      <vt:lpstr>Coding of Problem Visits – Established Patients (School)</vt:lpstr>
      <vt:lpstr> </vt:lpstr>
      <vt:lpstr>PowerPoint Presentation</vt:lpstr>
      <vt:lpstr>Example of when to use the  25 Modifier: (Clinic)</vt:lpstr>
      <vt:lpstr>Another Example of when to use the 25 Modifier: (Clinic)</vt:lpstr>
      <vt:lpstr>A Small Change to the PEF: </vt:lpstr>
      <vt:lpstr>Guiding Principles</vt:lpstr>
      <vt:lpstr>References:</vt:lpstr>
      <vt:lpstr>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Health Department Coding Training - October 2018</dc:title>
  <dc:creator>Windows User</dc:creator>
  <cp:lastModifiedBy>Robinson, Cynthia H (CHFS DPH)</cp:lastModifiedBy>
  <cp:revision>195</cp:revision>
  <cp:lastPrinted>2017-04-21T16:19:21Z</cp:lastPrinted>
  <dcterms:created xsi:type="dcterms:W3CDTF">2013-06-24T18:33:12Z</dcterms:created>
  <dcterms:modified xsi:type="dcterms:W3CDTF">2018-10-03T16:54:42Z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0x010100A73555E3EEE3564DAC8EFB3A4DAA1F2D</vt:lpwstr>
  </property>
</Properties>
</file>