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17"/>
  </p:notesMasterIdLst>
  <p:handoutMasterIdLst>
    <p:handoutMasterId r:id="rId18"/>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6101" autoAdjust="0"/>
  </p:normalViewPr>
  <p:slideViewPr>
    <p:cSldViewPr snapToGrid="0" showGuides="1">
      <p:cViewPr varScale="1">
        <p:scale>
          <a:sx n="72" d="100"/>
          <a:sy n="72" d="100"/>
        </p:scale>
        <p:origin x="78" y="51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8" d="100"/>
          <a:sy n="78" d="100"/>
        </p:scale>
        <p:origin x="32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smtClean="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smtClean="0">
              <a:solidFill>
                <a:schemeClr val="bg1"/>
              </a:solidFill>
            </a:rPr>
            <a:t>Maternal and Child Health</a:t>
          </a:r>
          <a:endParaRPr lang="en-US" sz="2000" dirty="0" smtClean="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smtClean="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smtClean="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smtClean="0">
              <a:solidFill>
                <a:schemeClr val="bg1"/>
              </a:solidFill>
            </a:rPr>
            <a:t>Epidemiology and Health Planning</a:t>
          </a:r>
          <a:endParaRPr lang="en-US" sz="2000" dirty="0">
            <a:solidFill>
              <a:schemeClr val="bg1"/>
            </a:solidFill>
          </a:endParaRP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smtClean="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smtClean="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smtClean="0">
              <a:solidFill>
                <a:schemeClr val="bg1"/>
              </a:solidFill>
            </a:rPr>
            <a:t>Administration and Financial Management</a:t>
          </a:r>
          <a:endParaRPr lang="en-US" sz="2000" dirty="0">
            <a:solidFill>
              <a:schemeClr val="bg1"/>
            </a:solidFill>
          </a:endParaRP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t>
        <a:bodyPr/>
        <a:lstStyle/>
        <a:p>
          <a:endParaRPr lang="en-US"/>
        </a:p>
      </dgm:t>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t>
        <a:bodyPr/>
        <a:lstStyle/>
        <a:p>
          <a:endParaRPr lang="en-US"/>
        </a:p>
      </dgm:t>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t>
        <a:bodyPr/>
        <a:lstStyle/>
        <a:p>
          <a:endParaRPr lang="en-US"/>
        </a:p>
      </dgm:t>
    </dgm:pt>
    <dgm:pt modelId="{6B7C93FC-AC31-42CB-8D37-AAC8C06B8586}" type="pres">
      <dgm:prSet presAssocID="{77F292DC-768C-46DC-A5A2-2814249D4427}" presName="connTx" presStyleLbl="parChTrans1D2" presStyleIdx="0" presStyleCnt="7"/>
      <dgm:spPr/>
      <dgm:t>
        <a:bodyPr/>
        <a:lstStyle/>
        <a:p>
          <a:endParaRPr lang="en-US"/>
        </a:p>
      </dgm:t>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t>
        <a:bodyPr/>
        <a:lstStyle/>
        <a:p>
          <a:endParaRPr lang="en-US"/>
        </a:p>
      </dgm:t>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t>
        <a:bodyPr/>
        <a:lstStyle/>
        <a:p>
          <a:endParaRPr lang="en-US"/>
        </a:p>
      </dgm:t>
    </dgm:pt>
    <dgm:pt modelId="{35252E8D-499F-40C3-9DF8-944FDD4B4038}" type="pres">
      <dgm:prSet presAssocID="{DE51D134-8779-4301-88E6-D2DB7E3DA2B0}" presName="connTx" presStyleLbl="parChTrans1D2" presStyleIdx="1" presStyleCnt="7"/>
      <dgm:spPr/>
      <dgm:t>
        <a:bodyPr/>
        <a:lstStyle/>
        <a:p>
          <a:endParaRPr lang="en-US"/>
        </a:p>
      </dgm:t>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t>
        <a:bodyPr/>
        <a:lstStyle/>
        <a:p>
          <a:endParaRPr lang="en-US"/>
        </a:p>
      </dgm:t>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t>
        <a:bodyPr/>
        <a:lstStyle/>
        <a:p>
          <a:endParaRPr lang="en-US"/>
        </a:p>
      </dgm:t>
    </dgm:pt>
    <dgm:pt modelId="{CAEB46D4-E49D-409F-B7A0-0E1F95B7EAE8}" type="pres">
      <dgm:prSet presAssocID="{D14EEE02-1E0C-472A-AE60-766A94DFBC14}" presName="connTx" presStyleLbl="parChTrans1D2" presStyleIdx="2" presStyleCnt="7"/>
      <dgm:spPr/>
      <dgm:t>
        <a:bodyPr/>
        <a:lstStyle/>
        <a:p>
          <a:endParaRPr lang="en-US"/>
        </a:p>
      </dgm:t>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t>
        <a:bodyPr/>
        <a:lstStyle/>
        <a:p>
          <a:endParaRPr lang="en-US"/>
        </a:p>
      </dgm:t>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t>
        <a:bodyPr/>
        <a:lstStyle/>
        <a:p>
          <a:endParaRPr lang="en-US"/>
        </a:p>
      </dgm:t>
    </dgm:pt>
    <dgm:pt modelId="{A41A1603-939C-4827-9FCF-316C0B1C80C5}" type="pres">
      <dgm:prSet presAssocID="{D58D50F6-D6AB-466F-85E4-B320AD3F42A8}" presName="connTx" presStyleLbl="parChTrans1D2" presStyleIdx="3" presStyleCnt="7"/>
      <dgm:spPr/>
      <dgm:t>
        <a:bodyPr/>
        <a:lstStyle/>
        <a:p>
          <a:endParaRPr lang="en-US"/>
        </a:p>
      </dgm:t>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t>
        <a:bodyPr/>
        <a:lstStyle/>
        <a:p>
          <a:endParaRPr lang="en-US"/>
        </a:p>
      </dgm:t>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t>
        <a:bodyPr/>
        <a:lstStyle/>
        <a:p>
          <a:endParaRPr lang="en-US"/>
        </a:p>
      </dgm:t>
    </dgm:pt>
    <dgm:pt modelId="{379F408F-4D82-4738-A54E-47C405F251E4}" type="pres">
      <dgm:prSet presAssocID="{DFBE4F42-37DA-48B1-A71F-E90B731FF0F4}" presName="connTx" presStyleLbl="parChTrans1D2" presStyleIdx="4" presStyleCnt="7"/>
      <dgm:spPr/>
      <dgm:t>
        <a:bodyPr/>
        <a:lstStyle/>
        <a:p>
          <a:endParaRPr lang="en-US"/>
        </a:p>
      </dgm:t>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t>
        <a:bodyPr/>
        <a:lstStyle/>
        <a:p>
          <a:endParaRPr lang="en-US"/>
        </a:p>
      </dgm:t>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t>
        <a:bodyPr/>
        <a:lstStyle/>
        <a:p>
          <a:endParaRPr lang="en-US"/>
        </a:p>
      </dgm:t>
    </dgm:pt>
    <dgm:pt modelId="{306D64F2-4C84-48E1-A409-2866D8738324}" type="pres">
      <dgm:prSet presAssocID="{06BED08C-6348-42D4-AD94-D8D52B989DCF}" presName="connTx" presStyleLbl="parChTrans1D2" presStyleIdx="5" presStyleCnt="7"/>
      <dgm:spPr/>
      <dgm:t>
        <a:bodyPr/>
        <a:lstStyle/>
        <a:p>
          <a:endParaRPr lang="en-US"/>
        </a:p>
      </dgm:t>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t>
        <a:bodyPr/>
        <a:lstStyle/>
        <a:p>
          <a:endParaRPr lang="en-US"/>
        </a:p>
      </dgm:t>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t>
        <a:bodyPr/>
        <a:lstStyle/>
        <a:p>
          <a:endParaRPr lang="en-US"/>
        </a:p>
      </dgm:t>
    </dgm:pt>
    <dgm:pt modelId="{7C7E430D-68D7-4EDE-AC27-89BFBE44E6D7}" type="pres">
      <dgm:prSet presAssocID="{A6D27D9B-563E-4B23-AA07-2FD5245494B2}" presName="connTx" presStyleLbl="parChTrans1D2" presStyleIdx="6" presStyleCnt="7"/>
      <dgm:spPr/>
      <dgm:t>
        <a:bodyPr/>
        <a:lstStyle/>
        <a:p>
          <a:endParaRPr lang="en-US"/>
        </a:p>
      </dgm:t>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t>
        <a:bodyPr/>
        <a:lstStyle/>
        <a:p>
          <a:endParaRPr lang="en-US"/>
        </a:p>
      </dgm:t>
    </dgm:pt>
    <dgm:pt modelId="{456D3CD5-F779-47AD-9A81-6FD6FE9F5B2F}" type="pres">
      <dgm:prSet presAssocID="{B81D7114-4009-4981-9A51-5763C8737810}" presName="level3hierChild" presStyleCnt="0"/>
      <dgm:spPr/>
    </dgm:pt>
  </dgm:ptLst>
  <dgm:cxnLst>
    <dgm:cxn modelId="{08917AFD-A714-4A5B-AF64-B3A4BA2BBA66}" type="presOf" srcId="{98F641F5-43FC-4A7F-91B1-545C5E7DD563}" destId="{86B6F8FD-94AF-47EE-A573-412109D0A061}"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96445356-D426-40E5-852B-5437C3AD0746}" type="presOf" srcId="{A0E5D163-823F-4EB7-A974-8639FA53F1AE}" destId="{42D61C59-8415-4E78-A2CC-696EF3213CB7}"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7900B103-A435-41DC-BBE9-8084DF8D33EC}" type="presOf" srcId="{B81D7114-4009-4981-9A51-5763C8737810}" destId="{0060CFB8-2A8A-4A1B-B7AA-F0317BA7B739}"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52E189A3-B253-43A8-B623-F5746A9DF72F}" type="presOf" srcId="{DFBE4F42-37DA-48B1-A71F-E90B731FF0F4}" destId="{379F408F-4D82-4738-A54E-47C405F251E4}" srcOrd="1" destOrd="0" presId="urn:microsoft.com/office/officeart/2008/layout/HorizontalMultiLevelHierarchy"/>
    <dgm:cxn modelId="{10F4CA64-C138-4FD2-BC9C-38223871F00B}" type="presOf" srcId="{77F292DC-768C-46DC-A5A2-2814249D4427}" destId="{6B7C93FC-AC31-42CB-8D37-AAC8C06B8586}" srcOrd="1"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FD2A0356-C497-4AD4-8A60-D4855A4C1C0F}" type="presOf" srcId="{DE51D134-8779-4301-88E6-D2DB7E3DA2B0}" destId="{35252E8D-499F-40C3-9DF8-944FDD4B4038}" srcOrd="1" destOrd="0" presId="urn:microsoft.com/office/officeart/2008/layout/HorizontalMultiLevelHierarchy"/>
    <dgm:cxn modelId="{A1F41535-11EB-417C-BE97-9902CCFE5F8F}" type="presOf" srcId="{A6D27D9B-563E-4B23-AA07-2FD5245494B2}" destId="{7C7E430D-68D7-4EDE-AC27-89BFBE44E6D7}" srcOrd="1"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EB50B5D5-FAE6-4F48-A7BF-0B4147406890}" type="presOf" srcId="{DE51D134-8779-4301-88E6-D2DB7E3DA2B0}" destId="{6BE7391D-3772-45C7-BB03-B5B214683C6E}"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CC515B48-77B5-4D76-AA99-6C6B24B80A11}" srcId="{27F0A3CF-5B14-424A-9756-5E1F5AE39F84}" destId="{D6BC36C3-C210-4A00-9247-EC06B7C445C6}" srcOrd="2" destOrd="0" parTransId="{D14EEE02-1E0C-472A-AE60-766A94DFBC14}" sibTransId="{7291E221-0BAB-4182-9161-51E79B6002CD}"/>
    <dgm:cxn modelId="{3F778B27-C081-46B6-BA0F-3B531FC2E99F}" type="presOf" srcId="{4951533E-B55E-4DDB-A2A1-0DD1A410B39D}" destId="{B73CF9B0-EB3F-4577-8369-54F3E07425DB}" srcOrd="0" destOrd="0" presId="urn:microsoft.com/office/officeart/2008/layout/HorizontalMultiLevelHierarchy"/>
    <dgm:cxn modelId="{DB34F0E8-7771-41E8-B188-7744CE3A86D9}" type="presOf" srcId="{B5169929-1A00-4B39-BAB7-B500300888FC}" destId="{62AF9A13-65A2-4B89-B474-136A27FEBFF4}" srcOrd="0" destOrd="0" presId="urn:microsoft.com/office/officeart/2008/layout/HorizontalMultiLevelHierarchy"/>
    <dgm:cxn modelId="{D67BDE55-4492-4F91-8DBD-3C534EDF7BB9}" type="presOf" srcId="{D14EEE02-1E0C-472A-AE60-766A94DFBC14}" destId="{CAEB46D4-E49D-409F-B7A0-0E1F95B7EAE8}" srcOrd="1"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325B7936-EB04-4B28-8DED-A2BFCE252A6B}" type="presOf" srcId="{06BED08C-6348-42D4-AD94-D8D52B989DCF}" destId="{306D64F2-4C84-48E1-A409-2866D8738324}" srcOrd="1"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8ACBA049-CD24-4F06-87A4-A2FAEA5BB835}" type="presOf" srcId="{27F0A3CF-5B14-424A-9756-5E1F5AE39F84}" destId="{59935916-D8C6-4C4E-B14F-48A57B6B9F68}" srcOrd="0"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317243"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4023714"/>
        <a:ext cx="126923" cy="126923"/>
      </dsp:txXfrm>
    </dsp:sp>
    <dsp:sp modelId="{4BAC4599-5689-437F-90F2-D586D824B66C}">
      <dsp:nvSpPr>
        <dsp:cNvPr id="0" name=""/>
        <dsp:cNvSpPr/>
      </dsp:nvSpPr>
      <dsp:spPr>
        <a:xfrm>
          <a:off x="1317243"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3627340"/>
        <a:ext cx="86171" cy="86171"/>
      </dsp:txXfrm>
    </dsp:sp>
    <dsp:sp modelId="{E20EDDB1-67FA-4D7D-9539-9F9A64C6DD66}">
      <dsp:nvSpPr>
        <dsp:cNvPr id="0" name=""/>
        <dsp:cNvSpPr/>
      </dsp:nvSpPr>
      <dsp:spPr>
        <a:xfrm>
          <a:off x="1317243"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3230142"/>
        <a:ext cx="47065" cy="47065"/>
      </dsp:txXfrm>
    </dsp:sp>
    <dsp:sp modelId="{4014ECEF-0888-4009-892D-AB08DF214F2C}">
      <dsp:nvSpPr>
        <dsp:cNvPr id="0" name=""/>
        <dsp:cNvSpPr/>
      </dsp:nvSpPr>
      <dsp:spPr>
        <a:xfrm>
          <a:off x="1317243"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25018" y="2825988"/>
        <a:ext cx="21871" cy="21871"/>
      </dsp:txXfrm>
    </dsp:sp>
    <dsp:sp modelId="{31B24B2D-92AE-440C-A1A6-5F475784AD35}">
      <dsp:nvSpPr>
        <dsp:cNvPr id="0" name=""/>
        <dsp:cNvSpPr/>
      </dsp:nvSpPr>
      <dsp:spPr>
        <a:xfrm>
          <a:off x="1317243"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2396641"/>
        <a:ext cx="47065" cy="47065"/>
      </dsp:txXfrm>
    </dsp:sp>
    <dsp:sp modelId="{6BE7391D-3772-45C7-BB03-B5B214683C6E}">
      <dsp:nvSpPr>
        <dsp:cNvPr id="0" name=""/>
        <dsp:cNvSpPr/>
      </dsp:nvSpPr>
      <dsp:spPr>
        <a:xfrm>
          <a:off x="1317243"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1960337"/>
        <a:ext cx="86171" cy="86171"/>
      </dsp:txXfrm>
    </dsp:sp>
    <dsp:sp modelId="{D06C129D-FFB9-48A9-9033-F70ED61AAC72}">
      <dsp:nvSpPr>
        <dsp:cNvPr id="0" name=""/>
        <dsp:cNvSpPr/>
      </dsp:nvSpPr>
      <dsp:spPr>
        <a:xfrm>
          <a:off x="1317243"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1523210"/>
        <a:ext cx="126923" cy="126923"/>
      </dsp:txXfrm>
    </dsp:sp>
    <dsp:sp modelId="{59935916-D8C6-4C4E-B14F-48A57B6B9F68}">
      <dsp:nvSpPr>
        <dsp:cNvPr id="0" name=""/>
        <dsp:cNvSpPr/>
      </dsp:nvSpPr>
      <dsp:spPr>
        <a:xfrm rot="16200000">
          <a:off x="-1604177" y="2460438"/>
          <a:ext cx="5089868" cy="752971"/>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Commissioner’s Office</a:t>
          </a:r>
          <a:endParaRPr lang="en-US" sz="2000" i="1" kern="1200" dirty="0">
            <a:solidFill>
              <a:schemeClr val="bg1"/>
            </a:solidFill>
          </a:endParaRPr>
        </a:p>
      </dsp:txBody>
      <dsp:txXfrm>
        <a:off x="-1604177" y="2460438"/>
        <a:ext cx="5089868" cy="752971"/>
      </dsp:txXfrm>
    </dsp:sp>
    <dsp:sp modelId="{B73CF9B0-EB3F-4577-8369-54F3E07425DB}">
      <dsp:nvSpPr>
        <dsp:cNvPr id="0" name=""/>
        <dsp:cNvSpPr/>
      </dsp:nvSpPr>
      <dsp:spPr>
        <a:xfrm>
          <a:off x="1754664" y="3019"/>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Maternal and Child Health</a:t>
          </a:r>
          <a:endParaRPr lang="en-US" sz="2000" kern="1200" dirty="0" smtClean="0">
            <a:solidFill>
              <a:schemeClr val="bg1"/>
            </a:solidFill>
          </a:endParaRPr>
        </a:p>
      </dsp:txBody>
      <dsp:txXfrm>
        <a:off x="1754664" y="3019"/>
        <a:ext cx="4006519" cy="666801"/>
      </dsp:txXfrm>
    </dsp:sp>
    <dsp:sp modelId="{57F0B218-B8AE-4220-9430-48E42516228E}">
      <dsp:nvSpPr>
        <dsp:cNvPr id="0" name=""/>
        <dsp:cNvSpPr/>
      </dsp:nvSpPr>
      <dsp:spPr>
        <a:xfrm>
          <a:off x="1754664" y="836520"/>
          <a:ext cx="4006519" cy="666801"/>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Women’s Health</a:t>
          </a:r>
          <a:endParaRPr lang="en-US" sz="2000" kern="1200" dirty="0">
            <a:solidFill>
              <a:schemeClr val="bg1"/>
            </a:solidFill>
          </a:endParaRPr>
        </a:p>
      </dsp:txBody>
      <dsp:txXfrm>
        <a:off x="1754664" y="836520"/>
        <a:ext cx="4006519" cy="666801"/>
      </dsp:txXfrm>
    </dsp:sp>
    <dsp:sp modelId="{7273DBFA-A064-4CD0-8B35-089175BB930D}">
      <dsp:nvSpPr>
        <dsp:cNvPr id="0" name=""/>
        <dsp:cNvSpPr/>
      </dsp:nvSpPr>
      <dsp:spPr>
        <a:xfrm>
          <a:off x="1754664" y="1670022"/>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Prevention and Quality Improvement</a:t>
          </a:r>
          <a:endParaRPr lang="en-US" sz="2000" kern="1200" dirty="0">
            <a:solidFill>
              <a:schemeClr val="bg1"/>
            </a:solidFill>
          </a:endParaRPr>
        </a:p>
      </dsp:txBody>
      <dsp:txXfrm>
        <a:off x="1754664" y="1670022"/>
        <a:ext cx="4006519" cy="666801"/>
      </dsp:txXfrm>
    </dsp:sp>
    <dsp:sp modelId="{6D7F8648-288A-4A1F-B54A-807646FA6E13}">
      <dsp:nvSpPr>
        <dsp:cNvPr id="0" name=""/>
        <dsp:cNvSpPr/>
      </dsp:nvSpPr>
      <dsp:spPr>
        <a:xfrm>
          <a:off x="1754664" y="2503523"/>
          <a:ext cx="4006519" cy="666801"/>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Epidemiology and Health Planning</a:t>
          </a:r>
          <a:endParaRPr lang="en-US" sz="2000" kern="1200" dirty="0">
            <a:solidFill>
              <a:schemeClr val="bg1"/>
            </a:solidFill>
          </a:endParaRPr>
        </a:p>
      </dsp:txBody>
      <dsp:txXfrm>
        <a:off x="1754664" y="2503523"/>
        <a:ext cx="4006519" cy="666801"/>
      </dsp:txXfrm>
    </dsp:sp>
    <dsp:sp modelId="{42D61C59-8415-4E78-A2CC-696EF3213CB7}">
      <dsp:nvSpPr>
        <dsp:cNvPr id="0" name=""/>
        <dsp:cNvSpPr/>
      </dsp:nvSpPr>
      <dsp:spPr>
        <a:xfrm>
          <a:off x="1754664" y="3337025"/>
          <a:ext cx="4006519" cy="666801"/>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Public Health Protection and Safety</a:t>
          </a:r>
          <a:endParaRPr lang="en-US" sz="2000" kern="1200" dirty="0">
            <a:solidFill>
              <a:schemeClr val="bg1"/>
            </a:solidFill>
          </a:endParaRPr>
        </a:p>
      </dsp:txBody>
      <dsp:txXfrm>
        <a:off x="1754664" y="3337025"/>
        <a:ext cx="4006519" cy="666801"/>
      </dsp:txXfrm>
    </dsp:sp>
    <dsp:sp modelId="{86B6F8FD-94AF-47EE-A573-412109D0A061}">
      <dsp:nvSpPr>
        <dsp:cNvPr id="0" name=""/>
        <dsp:cNvSpPr/>
      </dsp:nvSpPr>
      <dsp:spPr>
        <a:xfrm>
          <a:off x="1754664" y="4170526"/>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Laboratory Services</a:t>
          </a:r>
          <a:endParaRPr lang="en-US" sz="2000" kern="1200" dirty="0">
            <a:solidFill>
              <a:schemeClr val="bg1"/>
            </a:solidFill>
          </a:endParaRPr>
        </a:p>
      </dsp:txBody>
      <dsp:txXfrm>
        <a:off x="1754664" y="4170526"/>
        <a:ext cx="4006519" cy="666801"/>
      </dsp:txXfrm>
    </dsp:sp>
    <dsp:sp modelId="{0060CFB8-2A8A-4A1B-B7AA-F0317BA7B739}">
      <dsp:nvSpPr>
        <dsp:cNvPr id="0" name=""/>
        <dsp:cNvSpPr/>
      </dsp:nvSpPr>
      <dsp:spPr>
        <a:xfrm>
          <a:off x="1754664" y="5004028"/>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Administration and Financial Management</a:t>
          </a:r>
          <a:endParaRPr lang="en-US" sz="2000" kern="1200" dirty="0">
            <a:solidFill>
              <a:schemeClr val="bg1"/>
            </a:solidFill>
          </a:endParaRPr>
        </a:p>
      </dsp:txBody>
      <dsp:txXfrm>
        <a:off x="1754664" y="5004028"/>
        <a:ext cx="4006519" cy="66680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2611"/>
          </a:xfrm>
          <a:prstGeom prst="rect">
            <a:avLst/>
          </a:prstGeom>
        </p:spPr>
        <p:txBody>
          <a:bodyPr vert="horz" lIns="92309" tIns="46154" rIns="92309" bIns="46154" rtlCol="0"/>
          <a:lstStyle>
            <a:lvl1pPr algn="r">
              <a:defRPr sz="1200"/>
            </a:lvl1pPr>
          </a:lstStyle>
          <a:p>
            <a:fld id="{DFA29149-8115-4F97-A7DE-8B4901D9F730}" type="datetimeFigureOut">
              <a:rPr lang="en-US" smtClean="0"/>
              <a:t>3/21/2019</a:t>
            </a:fld>
            <a:endParaRPr lang="en-US"/>
          </a:p>
        </p:txBody>
      </p:sp>
      <p:sp>
        <p:nvSpPr>
          <p:cNvPr id="4" name="Footer Placeholder 3"/>
          <p:cNvSpPr>
            <a:spLocks noGrp="1"/>
          </p:cNvSpPr>
          <p:nvPr>
            <p:ph type="ftr" sz="quarter" idx="2"/>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2610"/>
          </a:xfrm>
          <a:prstGeom prst="rect">
            <a:avLst/>
          </a:prstGeom>
        </p:spPr>
        <p:txBody>
          <a:bodyPr vert="horz" lIns="92309" tIns="46154" rIns="92309" bIns="46154" rtlCol="0" anchor="b"/>
          <a:lstStyle>
            <a:lvl1pPr algn="r">
              <a:defRPr sz="1200"/>
            </a:lvl1pPr>
          </a:lstStyle>
          <a:p>
            <a:fld id="{927BFF56-1F20-4316-B65F-697182A2B903}" type="slidenum">
              <a:rPr lang="en-US" smtClean="0"/>
              <a:t>‹#›</a:t>
            </a:fld>
            <a:endParaRPr lang="en-US"/>
          </a:p>
        </p:txBody>
      </p:sp>
    </p:spTree>
    <p:extLst>
      <p:ext uri="{BB962C8B-B14F-4D97-AF65-F5344CB8AC3E}">
        <p14:creationId xmlns:p14="http://schemas.microsoft.com/office/powerpoint/2010/main" val="11024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2611"/>
          </a:xfrm>
          <a:prstGeom prst="rect">
            <a:avLst/>
          </a:prstGeom>
        </p:spPr>
        <p:txBody>
          <a:bodyPr vert="horz" lIns="92309" tIns="46154" rIns="92309" bIns="46154" rtlCol="0"/>
          <a:lstStyle>
            <a:lvl1pPr algn="r">
              <a:defRPr sz="1200"/>
            </a:lvl1pPr>
          </a:lstStyle>
          <a:p>
            <a:fld id="{2042ED44-4110-4B2A-9AF4-3735870CBD30}" type="datetimeFigureOut">
              <a:rPr lang="en-US" smtClean="0"/>
              <a:t>3/21/2019</a:t>
            </a:fld>
            <a:endParaRPr lang="en-US"/>
          </a:p>
        </p:txBody>
      </p:sp>
      <p:sp>
        <p:nvSpPr>
          <p:cNvPr id="4" name="Slide Image Placeholder 3"/>
          <p:cNvSpPr>
            <a:spLocks noGrp="1" noRot="1" noChangeAspect="1"/>
          </p:cNvSpPr>
          <p:nvPr>
            <p:ph type="sldImg" idx="2"/>
          </p:nvPr>
        </p:nvSpPr>
        <p:spPr>
          <a:xfrm>
            <a:off x="701675" y="1152525"/>
            <a:ext cx="5530850" cy="3111500"/>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437221"/>
            <a:ext cx="5547360" cy="3630454"/>
          </a:xfrm>
          <a:prstGeom prst="rect">
            <a:avLst/>
          </a:prstGeom>
        </p:spPr>
        <p:txBody>
          <a:bodyPr vert="horz" lIns="92309" tIns="46154" rIns="92309" bIns="4615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2610"/>
          </a:xfrm>
          <a:prstGeom prst="rect">
            <a:avLst/>
          </a:prstGeom>
        </p:spPr>
        <p:txBody>
          <a:bodyPr vert="horz" lIns="92309" tIns="46154" rIns="92309" bIns="46154" rtlCol="0" anchor="b"/>
          <a:lstStyle>
            <a:lvl1pPr algn="r">
              <a:defRPr sz="1200"/>
            </a:lvl1pPr>
          </a:lstStyle>
          <a:p>
            <a:fld id="{42715CA2-1010-4D62-B76A-13944E30DDA1}" type="slidenum">
              <a:rPr lang="en-US" smtClean="0"/>
              <a:t>‹#›</a:t>
            </a:fld>
            <a:endParaRPr lang="en-US"/>
          </a:p>
        </p:txBody>
      </p:sp>
    </p:spTree>
    <p:extLst>
      <p:ext uri="{BB962C8B-B14F-4D97-AF65-F5344CB8AC3E}">
        <p14:creationId xmlns:p14="http://schemas.microsoft.com/office/powerpoint/2010/main" val="79635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ption 1">
    <p:spTree>
      <p:nvGrpSpPr>
        <p:cNvPr id="1" name=""/>
        <p:cNvGrpSpPr/>
        <p:nvPr/>
      </p:nvGrpSpPr>
      <p:grpSpPr>
        <a:xfrm>
          <a:off x="0" y="0"/>
          <a:ext cx="0" cy="0"/>
          <a:chOff x="0" y="0"/>
          <a:chExt cx="0" cy="0"/>
        </a:xfrm>
      </p:grpSpPr>
      <p:sp>
        <p:nvSpPr>
          <p:cNvPr id="18" name="Rectangle 17"/>
          <p:cNvSpPr/>
          <p:nvPr userDrawn="1"/>
        </p:nvSpPr>
        <p:spPr>
          <a:xfrm>
            <a:off x="0" y="1"/>
            <a:ext cx="12191998"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838200" y="976393"/>
            <a:ext cx="10515600" cy="1896149"/>
          </a:xfrm>
          <a:noFill/>
        </p:spPr>
        <p:txBody>
          <a:bodyPr anchor="b">
            <a:normAutofit/>
          </a:bodyPr>
          <a:lstStyle>
            <a:lvl1pPr algn="ctr">
              <a:defRPr sz="4400" b="1">
                <a:solidFill>
                  <a:schemeClr val="bg1"/>
                </a:solidFill>
                <a:latin typeface="+mn-lt"/>
              </a:defRPr>
            </a:lvl1pPr>
          </a:lstStyle>
          <a:p>
            <a:r>
              <a:rPr lang="en-US" dirty="0" smtClean="0"/>
              <a:t>Click to edit presentation title</a:t>
            </a:r>
            <a:endParaRPr lang="en-US" dirty="0"/>
          </a:p>
        </p:txBody>
      </p:sp>
      <p:sp>
        <p:nvSpPr>
          <p:cNvPr id="3" name="Subtitle 2"/>
          <p:cNvSpPr>
            <a:spLocks noGrp="1"/>
          </p:cNvSpPr>
          <p:nvPr>
            <p:ph type="subTitle" idx="1" hasCustomPrompt="1"/>
          </p:nvPr>
        </p:nvSpPr>
        <p:spPr bwMode="invGray">
          <a:xfrm>
            <a:off x="838200" y="2910456"/>
            <a:ext cx="10515600" cy="576664"/>
          </a:xfrm>
        </p:spPr>
        <p:txBody>
          <a:bodyPr>
            <a:normAutofit/>
          </a:bodyPr>
          <a:lstStyle>
            <a:lvl1pPr marL="0" indent="0" algn="ctr">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r>
              <a:rPr lang="en-US" sz="1600" dirty="0" smtClean="0"/>
              <a:t>Dr. Jeffrey D. Howard, </a:t>
            </a:r>
            <a:r>
              <a:rPr lang="en-US" sz="1600" i="1" dirty="0" smtClean="0"/>
              <a:t>Commissioner</a:t>
            </a:r>
          </a:p>
        </p:txBody>
      </p:sp>
      <p:sp>
        <p:nvSpPr>
          <p:cNvPr id="17"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12" name="Group 11"/>
          <p:cNvGrpSpPr/>
          <p:nvPr userDrawn="1"/>
        </p:nvGrpSpPr>
        <p:grpSpPr>
          <a:xfrm>
            <a:off x="-2" y="6470422"/>
            <a:ext cx="12188484" cy="387579"/>
            <a:chOff x="-2" y="6470422"/>
            <a:chExt cx="12188484" cy="387579"/>
          </a:xfrm>
        </p:grpSpPr>
        <p:sp>
          <p:nvSpPr>
            <p:cNvPr id="13" name="Rectangle 1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9012" y="4562856"/>
            <a:ext cx="2093976" cy="1127735"/>
          </a:xfrm>
          <a:prstGeom prst="rect">
            <a:avLst/>
          </a:prstGeom>
        </p:spPr>
      </p:pic>
    </p:spTree>
    <p:extLst>
      <p:ext uri="{BB962C8B-B14F-4D97-AF65-F5344CB8AC3E}">
        <p14:creationId xmlns:p14="http://schemas.microsoft.com/office/powerpoint/2010/main" val="31945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726133"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481113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sp>
        <p:nvSpPr>
          <p:cNvPr id="3" name="Text Placeholder 2"/>
          <p:cNvSpPr>
            <a:spLocks noGrp="1"/>
          </p:cNvSpPr>
          <p:nvPr>
            <p:ph type="body" sz="quarter" idx="16" hasCustomPrompt="1"/>
          </p:nvPr>
        </p:nvSpPr>
        <p:spPr>
          <a:xfrm>
            <a:off x="6103937" y="1804226"/>
            <a:ext cx="4811712" cy="1719262"/>
          </a:xfrm>
        </p:spPr>
        <p:txBody>
          <a:bodyPr/>
          <a:lstStyle>
            <a:lvl1pPr marL="0" indent="0" algn="ctr">
              <a:buNone/>
              <a:defRPr baseline="0">
                <a:latin typeface="Calibri Light" panose="020F0302020204030204" pitchFamily="34"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smtClean="0"/>
              <a:t>Click to edit second presenter name, phone, email</a:t>
            </a:r>
          </a:p>
        </p:txBody>
      </p:sp>
      <p:grpSp>
        <p:nvGrpSpPr>
          <p:cNvPr id="14" name="Group 13"/>
          <p:cNvGrpSpPr/>
          <p:nvPr userDrawn="1"/>
        </p:nvGrpSpPr>
        <p:grpSpPr>
          <a:xfrm>
            <a:off x="-2" y="6470422"/>
            <a:ext cx="12188484" cy="387579"/>
            <a:chOff x="-2" y="6470422"/>
            <a:chExt cx="12188484" cy="387579"/>
          </a:xfrm>
        </p:grpSpPr>
        <p:sp>
          <p:nvSpPr>
            <p:cNvPr id="15" name="Rectangle 14"/>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425631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342998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About Us</a:t>
            </a:r>
            <a:endParaRPr lang="en-US" sz="3400" b="0" dirty="0">
              <a:latin typeface="Calibri Light" panose="020F0302020204030204" pitchFamily="34" charset="0"/>
            </a:endParaRPr>
          </a:p>
        </p:txBody>
      </p:sp>
      <p:sp>
        <p:nvSpPr>
          <p:cNvPr id="11" name="TextBox 10"/>
          <p:cNvSpPr txBox="1"/>
          <p:nvPr userDrawn="1"/>
        </p:nvSpPr>
        <p:spPr>
          <a:xfrm>
            <a:off x="6172200" y="2135062"/>
            <a:ext cx="5019261" cy="3970318"/>
          </a:xfrm>
          <a:prstGeom prst="rect">
            <a:avLst/>
          </a:prstGeom>
          <a:noFill/>
        </p:spPr>
        <p:txBody>
          <a:bodyPr wrap="square" rtlCol="0">
            <a:spAutoFit/>
          </a:bodyPr>
          <a:lstStyle/>
          <a:p>
            <a:r>
              <a:rPr lang="en-US" sz="1800" dirty="0" smtClean="0">
                <a:latin typeface="Calibri Light" panose="020F0302020204030204" pitchFamily="34" charset="0"/>
              </a:rPr>
              <a:t>The Department for Public Health (DPH) is dedicated to improving health and</a:t>
            </a:r>
            <a:r>
              <a:rPr lang="en-US" sz="1800" baseline="0" dirty="0" smtClean="0">
                <a:latin typeface="Calibri Light" panose="020F0302020204030204" pitchFamily="34" charset="0"/>
              </a:rPr>
              <a:t> safety of Kentuckians through </a:t>
            </a:r>
            <a:r>
              <a:rPr lang="en-US" sz="1800" i="1" baseline="0" dirty="0" smtClean="0">
                <a:latin typeface="Calibri Light" panose="020F0302020204030204" pitchFamily="34" charset="0"/>
              </a:rPr>
              <a:t>prevention</a:t>
            </a:r>
            <a:r>
              <a:rPr lang="en-US" sz="1800" baseline="0" dirty="0" smtClean="0">
                <a:latin typeface="Calibri Light" panose="020F0302020204030204" pitchFamily="34" charset="0"/>
              </a:rPr>
              <a:t>, </a:t>
            </a:r>
            <a:r>
              <a:rPr lang="en-US" sz="1800" i="1" baseline="0" dirty="0" smtClean="0">
                <a:latin typeface="Calibri Light" panose="020F0302020204030204" pitchFamily="34" charset="0"/>
              </a:rPr>
              <a:t>promotion</a:t>
            </a:r>
            <a:r>
              <a:rPr lang="en-US" sz="1800" baseline="0" dirty="0" smtClean="0">
                <a:latin typeface="Calibri Light" panose="020F0302020204030204" pitchFamily="34" charset="0"/>
              </a:rPr>
              <a:t>, and </a:t>
            </a:r>
            <a:r>
              <a:rPr lang="en-US" sz="1800" i="1" baseline="0" dirty="0" smtClean="0">
                <a:latin typeface="Calibri Light" panose="020F0302020204030204" pitchFamily="34" charset="0"/>
              </a:rPr>
              <a:t>protection</a:t>
            </a:r>
            <a:r>
              <a:rPr lang="en-US" sz="1800" baseline="0" dirty="0" smtClean="0">
                <a:latin typeface="Calibri Light" panose="020F0302020204030204" pitchFamily="34" charset="0"/>
              </a:rPr>
              <a:t>.</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As a major component of the Cabinet for Health and Family Services, DPH provides guidance and support for health departments in all 120 counties.</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800" dirty="0" smtClean="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166" y="2924404"/>
            <a:ext cx="4833530" cy="2391634"/>
          </a:xfrm>
          <a:prstGeom prst="rect">
            <a:avLst/>
          </a:prstGeom>
        </p:spPr>
      </p:pic>
      <p:grpSp>
        <p:nvGrpSpPr>
          <p:cNvPr id="43" name="Group 42"/>
          <p:cNvGrpSpPr/>
          <p:nvPr userDrawn="1"/>
        </p:nvGrpSpPr>
        <p:grpSpPr>
          <a:xfrm>
            <a:off x="1758" y="1880473"/>
            <a:ext cx="12188484" cy="74025"/>
            <a:chOff x="-2" y="6470422"/>
            <a:chExt cx="12188484" cy="387579"/>
          </a:xfrm>
        </p:grpSpPr>
        <p:sp>
          <p:nvSpPr>
            <p:cNvPr id="44" name="Rectangle 4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5" name="Rectangle 4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6" name="Rectangle 45"/>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47" name="Group 46"/>
          <p:cNvGrpSpPr/>
          <p:nvPr userDrawn="1"/>
        </p:nvGrpSpPr>
        <p:grpSpPr>
          <a:xfrm>
            <a:off x="3516" y="6301804"/>
            <a:ext cx="12188484" cy="74025"/>
            <a:chOff x="-2" y="6470422"/>
            <a:chExt cx="12188484" cy="387579"/>
          </a:xfrm>
        </p:grpSpPr>
        <p:sp>
          <p:nvSpPr>
            <p:cNvPr id="48" name="Rectangle 4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0" name="Rectangle 4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93601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Mission and Vision in Action</a:t>
            </a:r>
            <a:endParaRPr lang="en-US" sz="3400" b="0" dirty="0">
              <a:latin typeface="Calibri Light" panose="020F0302020204030204" pitchFamily="34" charset="0"/>
            </a:endParaRPr>
          </a:p>
        </p:txBody>
      </p:sp>
      <p:sp>
        <p:nvSpPr>
          <p:cNvPr id="11" name="TextBox 10"/>
          <p:cNvSpPr txBox="1"/>
          <p:nvPr userDrawn="1"/>
        </p:nvSpPr>
        <p:spPr>
          <a:xfrm>
            <a:off x="6205591" y="2331486"/>
            <a:ext cx="4900773" cy="1015663"/>
          </a:xfrm>
          <a:prstGeom prst="rect">
            <a:avLst/>
          </a:prstGeom>
          <a:noFill/>
        </p:spPr>
        <p:txBody>
          <a:bodyPr wrap="square" rtlCol="0">
            <a:spAutoFit/>
          </a:bodyPr>
          <a:lstStyle/>
          <a:p>
            <a:r>
              <a:rPr lang="en-US" sz="2000" dirty="0" smtClean="0">
                <a:latin typeface="Calibri Light" panose="020F0302020204030204" pitchFamily="34" charset="0"/>
              </a:rPr>
              <a:t>Our mission is to improve the health and safety of people in Kentucky through prevention, promotion and protection.</a:t>
            </a:r>
          </a:p>
        </p:txBody>
      </p:sp>
      <p:sp>
        <p:nvSpPr>
          <p:cNvPr id="12" name="Rectangle 11"/>
          <p:cNvSpPr/>
          <p:nvPr userDrawn="1"/>
        </p:nvSpPr>
        <p:spPr>
          <a:xfrm>
            <a:off x="838200" y="2300708"/>
            <a:ext cx="5141359" cy="1077218"/>
          </a:xfrm>
          <a:prstGeom prst="rect">
            <a:avLst/>
          </a:prstGeom>
        </p:spPr>
        <p:txBody>
          <a:bodyPr wrap="square">
            <a:spAutoFit/>
          </a:bodyPr>
          <a:lstStyle/>
          <a:p>
            <a:pPr algn="r"/>
            <a:r>
              <a:rPr lang="en-US" sz="3200" b="1" dirty="0"/>
              <a:t>Healthier People, </a:t>
            </a:r>
            <a:r>
              <a:rPr lang="en-US" sz="3200" b="1" dirty="0" smtClean="0"/>
              <a:t/>
            </a:r>
            <a:br>
              <a:rPr lang="en-US" sz="3200" b="1" dirty="0" smtClean="0"/>
            </a:br>
            <a:r>
              <a:rPr lang="en-US" sz="3200" b="1" dirty="0" smtClean="0"/>
              <a:t>Healthier Communities.</a:t>
            </a:r>
            <a:endParaRPr lang="en-US" sz="3200" b="1" dirty="0"/>
          </a:p>
        </p:txBody>
      </p:sp>
      <p:sp>
        <p:nvSpPr>
          <p:cNvPr id="14" name="Pentagon 13"/>
          <p:cNvSpPr/>
          <p:nvPr userDrawn="1"/>
        </p:nvSpPr>
        <p:spPr>
          <a:xfrm>
            <a:off x="7118195" y="3691136"/>
            <a:ext cx="267864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4756678" y="3691136"/>
            <a:ext cx="267864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2374613" y="3691136"/>
            <a:ext cx="267864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3081428" y="3795907"/>
            <a:ext cx="1265014" cy="369332"/>
          </a:xfrm>
          <a:prstGeom prst="rect">
            <a:avLst/>
          </a:prstGeom>
          <a:noFill/>
        </p:spPr>
        <p:txBody>
          <a:bodyPr wrap="square" rtlCol="0">
            <a:spAutoFit/>
          </a:bodyPr>
          <a:lstStyle/>
          <a:p>
            <a:pPr algn="ctr"/>
            <a:r>
              <a:rPr lang="en-US" b="1" dirty="0" smtClean="0">
                <a:solidFill>
                  <a:schemeClr val="bg1"/>
                </a:solidFill>
              </a:rPr>
              <a:t>Prevention</a:t>
            </a:r>
            <a:endParaRPr lang="en-US" b="1" dirty="0">
              <a:solidFill>
                <a:schemeClr val="bg1"/>
              </a:solidFill>
            </a:endParaRPr>
          </a:p>
        </p:txBody>
      </p:sp>
      <p:sp>
        <p:nvSpPr>
          <p:cNvPr id="18" name="TextBox 17"/>
          <p:cNvSpPr txBox="1"/>
          <p:nvPr userDrawn="1"/>
        </p:nvSpPr>
        <p:spPr>
          <a:xfrm>
            <a:off x="5488470" y="3795907"/>
            <a:ext cx="1215060" cy="369332"/>
          </a:xfrm>
          <a:prstGeom prst="rect">
            <a:avLst/>
          </a:prstGeom>
          <a:noFill/>
        </p:spPr>
        <p:txBody>
          <a:bodyPr wrap="square" rtlCol="0">
            <a:spAutoFit/>
          </a:bodyPr>
          <a:lstStyle/>
          <a:p>
            <a:pPr algn="ctr"/>
            <a:r>
              <a:rPr lang="en-US" b="1" dirty="0" smtClean="0">
                <a:solidFill>
                  <a:schemeClr val="bg1"/>
                </a:solidFill>
              </a:rPr>
              <a:t>Protection</a:t>
            </a:r>
            <a:endParaRPr lang="en-US" b="1" dirty="0">
              <a:solidFill>
                <a:schemeClr val="bg1"/>
              </a:solidFill>
            </a:endParaRPr>
          </a:p>
        </p:txBody>
      </p:sp>
      <p:sp>
        <p:nvSpPr>
          <p:cNvPr id="19" name="TextBox 18"/>
          <p:cNvSpPr txBox="1"/>
          <p:nvPr userDrawn="1"/>
        </p:nvSpPr>
        <p:spPr>
          <a:xfrm>
            <a:off x="7838963" y="3795907"/>
            <a:ext cx="1237108" cy="369332"/>
          </a:xfrm>
          <a:prstGeom prst="rect">
            <a:avLst/>
          </a:prstGeom>
          <a:noFill/>
        </p:spPr>
        <p:txBody>
          <a:bodyPr wrap="square" rtlCol="0">
            <a:spAutoFit/>
          </a:bodyPr>
          <a:lstStyle/>
          <a:p>
            <a:pPr algn="ctr"/>
            <a:r>
              <a:rPr lang="en-US" b="1" dirty="0" smtClean="0">
                <a:solidFill>
                  <a:schemeClr val="bg1"/>
                </a:solidFill>
              </a:rPr>
              <a:t>Promotion</a:t>
            </a:r>
            <a:endParaRPr lang="en-US" b="1" dirty="0">
              <a:solidFill>
                <a:schemeClr val="bg1"/>
              </a:solidFill>
            </a:endParaRPr>
          </a:p>
        </p:txBody>
      </p:sp>
      <p:cxnSp>
        <p:nvCxnSpPr>
          <p:cNvPr id="20" name="Straight Connector 19"/>
          <p:cNvCxnSpPr/>
          <p:nvPr userDrawn="1"/>
        </p:nvCxnSpPr>
        <p:spPr>
          <a:xfrm>
            <a:off x="3713935"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096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457517"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5126562" y="4893707"/>
            <a:ext cx="1970554" cy="1588127"/>
          </a:xfrm>
          <a:prstGeom prst="rect">
            <a:avLst/>
          </a:prstGeom>
          <a:noFill/>
        </p:spPr>
        <p:txBody>
          <a:bodyPr wrap="square" rtlCol="0">
            <a:spAutoFit/>
          </a:bodyPr>
          <a:lstStyle/>
          <a:p>
            <a:pPr algn="ctr">
              <a:lnSpc>
                <a:spcPct val="80000"/>
              </a:lnSpc>
              <a:spcAft>
                <a:spcPts val="1200"/>
              </a:spcAft>
            </a:pPr>
            <a:r>
              <a:rPr lang="en-US" sz="1400" dirty="0" smtClean="0"/>
              <a:t>Environmental Inspections</a:t>
            </a:r>
          </a:p>
          <a:p>
            <a:pPr algn="ctr">
              <a:lnSpc>
                <a:spcPct val="80000"/>
              </a:lnSpc>
              <a:spcAft>
                <a:spcPts val="1200"/>
              </a:spcAft>
            </a:pPr>
            <a:r>
              <a:rPr lang="en-US" sz="1400" dirty="0" smtClean="0"/>
              <a:t>Public Health &amp; Disaster Preparedness</a:t>
            </a:r>
          </a:p>
          <a:p>
            <a:pPr algn="ctr">
              <a:lnSpc>
                <a:spcPct val="80000"/>
              </a:lnSpc>
              <a:spcAft>
                <a:spcPts val="1200"/>
              </a:spcAft>
            </a:pPr>
            <a:r>
              <a:rPr lang="en-US" sz="1400" dirty="0" smtClean="0"/>
              <a:t>Disease Surveillance</a:t>
            </a:r>
          </a:p>
          <a:p>
            <a:pPr algn="ctr">
              <a:lnSpc>
                <a:spcPct val="80000"/>
              </a:lnSpc>
              <a:spcAft>
                <a:spcPts val="1200"/>
              </a:spcAft>
            </a:pPr>
            <a:r>
              <a:rPr lang="en-US" sz="1400" dirty="0" smtClean="0"/>
              <a:t>Mobile Harm Reduction</a:t>
            </a:r>
            <a:endParaRPr lang="en-US" sz="1400" dirty="0"/>
          </a:p>
        </p:txBody>
      </p:sp>
      <p:sp>
        <p:nvSpPr>
          <p:cNvPr id="24" name="TextBox 23"/>
          <p:cNvSpPr txBox="1"/>
          <p:nvPr userDrawn="1"/>
        </p:nvSpPr>
        <p:spPr>
          <a:xfrm>
            <a:off x="2728658"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HANDS</a:t>
            </a:r>
          </a:p>
          <a:p>
            <a:pPr algn="ctr">
              <a:lnSpc>
                <a:spcPct val="80000"/>
              </a:lnSpc>
              <a:spcAft>
                <a:spcPts val="1200"/>
              </a:spcAft>
            </a:pPr>
            <a:r>
              <a:rPr lang="en-US" sz="1400" dirty="0" smtClean="0"/>
              <a:t>First Steps</a:t>
            </a:r>
          </a:p>
          <a:p>
            <a:pPr algn="ctr">
              <a:lnSpc>
                <a:spcPct val="80000"/>
              </a:lnSpc>
              <a:spcAft>
                <a:spcPts val="1200"/>
              </a:spcAft>
            </a:pPr>
            <a:r>
              <a:rPr lang="en-US" sz="1400" dirty="0" smtClean="0"/>
              <a:t>Immunizations</a:t>
            </a:r>
          </a:p>
          <a:p>
            <a:pPr algn="ctr">
              <a:lnSpc>
                <a:spcPct val="80000"/>
              </a:lnSpc>
              <a:spcAft>
                <a:spcPts val="1200"/>
              </a:spcAft>
            </a:pPr>
            <a:r>
              <a:rPr lang="en-US" sz="1400" dirty="0" smtClean="0"/>
              <a:t>Newborn Screening</a:t>
            </a:r>
            <a:endParaRPr lang="en-US" sz="1400" dirty="0"/>
          </a:p>
        </p:txBody>
      </p:sp>
      <p:sp>
        <p:nvSpPr>
          <p:cNvPr id="25" name="TextBox 24"/>
          <p:cNvSpPr txBox="1"/>
          <p:nvPr userDrawn="1"/>
        </p:nvSpPr>
        <p:spPr>
          <a:xfrm>
            <a:off x="7472240"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WIC</a:t>
            </a:r>
          </a:p>
          <a:p>
            <a:pPr algn="ctr">
              <a:lnSpc>
                <a:spcPct val="80000"/>
              </a:lnSpc>
              <a:spcAft>
                <a:spcPts val="1200"/>
              </a:spcAft>
            </a:pPr>
            <a:r>
              <a:rPr lang="en-US" sz="1400" dirty="0" smtClean="0"/>
              <a:t>Smoking Cessation</a:t>
            </a:r>
          </a:p>
          <a:p>
            <a:pPr algn="ctr">
              <a:lnSpc>
                <a:spcPct val="80000"/>
              </a:lnSpc>
              <a:spcAft>
                <a:spcPts val="1200"/>
              </a:spcAft>
            </a:pPr>
            <a:r>
              <a:rPr lang="en-US" sz="1400" dirty="0" smtClean="0"/>
              <a:t>Diabetes Prevention</a:t>
            </a:r>
          </a:p>
          <a:p>
            <a:pPr algn="ctr">
              <a:lnSpc>
                <a:spcPct val="80000"/>
              </a:lnSpc>
              <a:spcAft>
                <a:spcPts val="1200"/>
              </a:spcAft>
            </a:pPr>
            <a:r>
              <a:rPr lang="en-US" sz="1400" dirty="0" smtClean="0"/>
              <a:t>Prescription Assistance</a:t>
            </a:r>
            <a:endParaRPr lang="en-US" sz="1400"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14743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RSA Map">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Response to the Opioid Crisis</a:t>
            </a:r>
            <a:endParaRPr lang="en-US" sz="3400" b="0" dirty="0">
              <a:latin typeface="Calibri Light" panose="020F0302020204030204" pitchFamily="34" charset="0"/>
            </a:endParaRPr>
          </a:p>
        </p:txBody>
      </p:sp>
      <p:sp>
        <p:nvSpPr>
          <p:cNvPr id="14" name="Pentagon 13"/>
          <p:cNvSpPr/>
          <p:nvPr userDrawn="1"/>
        </p:nvSpPr>
        <p:spPr>
          <a:xfrm>
            <a:off x="8287050" y="3490913"/>
            <a:ext cx="281931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045134" cy="369332"/>
          </a:xfrm>
          <a:prstGeom prst="rect">
            <a:avLst/>
          </a:prstGeom>
          <a:noFill/>
        </p:spPr>
        <p:txBody>
          <a:bodyPr wrap="square" rtlCol="0">
            <a:spAutoFit/>
          </a:bodyPr>
          <a:lstStyle/>
          <a:p>
            <a:pPr algn="l"/>
            <a:r>
              <a:rPr lang="en-US" b="1" dirty="0" smtClean="0">
                <a:solidFill>
                  <a:schemeClr val="bg1"/>
                </a:solidFill>
              </a:rPr>
              <a:t>Syringe Exchange</a:t>
            </a:r>
            <a:endParaRPr lang="en-US" b="1" dirty="0">
              <a:solidFill>
                <a:schemeClr val="bg1"/>
              </a:solidFill>
            </a:endParaRPr>
          </a:p>
        </p:txBody>
      </p:sp>
      <p:sp>
        <p:nvSpPr>
          <p:cNvPr id="18" name="TextBox 17"/>
          <p:cNvSpPr txBox="1"/>
          <p:nvPr userDrawn="1"/>
        </p:nvSpPr>
        <p:spPr>
          <a:xfrm>
            <a:off x="8287050" y="2954596"/>
            <a:ext cx="3045346" cy="369332"/>
          </a:xfrm>
          <a:prstGeom prst="rect">
            <a:avLst/>
          </a:prstGeom>
          <a:noFill/>
        </p:spPr>
        <p:txBody>
          <a:bodyPr wrap="square" rtlCol="0">
            <a:spAutoFit/>
          </a:bodyPr>
          <a:lstStyle/>
          <a:p>
            <a:pPr algn="l"/>
            <a:r>
              <a:rPr lang="en-US" b="1" dirty="0" smtClean="0">
                <a:solidFill>
                  <a:schemeClr val="bg1"/>
                </a:solidFill>
              </a:rPr>
              <a:t>www.FindHelpNowKY.org</a:t>
            </a:r>
            <a:endParaRPr lang="en-US" b="1" dirty="0">
              <a:solidFill>
                <a:schemeClr val="bg1"/>
              </a:solidFill>
            </a:endParaRPr>
          </a:p>
        </p:txBody>
      </p:sp>
      <p:sp>
        <p:nvSpPr>
          <p:cNvPr id="19" name="TextBox 18"/>
          <p:cNvSpPr txBox="1"/>
          <p:nvPr userDrawn="1"/>
        </p:nvSpPr>
        <p:spPr>
          <a:xfrm>
            <a:off x="8287049" y="3606724"/>
            <a:ext cx="2538605" cy="369332"/>
          </a:xfrm>
          <a:prstGeom prst="rect">
            <a:avLst/>
          </a:prstGeom>
          <a:noFill/>
        </p:spPr>
        <p:txBody>
          <a:bodyPr wrap="square" rtlCol="0">
            <a:spAutoFit/>
          </a:bodyPr>
          <a:lstStyle/>
          <a:p>
            <a:pPr algn="l"/>
            <a:r>
              <a:rPr lang="en-US" b="1" dirty="0" smtClean="0">
                <a:solidFill>
                  <a:schemeClr val="bg1"/>
                </a:solidFill>
              </a:rPr>
              <a:t>Naloxone Distribution</a:t>
            </a:r>
            <a:endParaRPr lang="en-US" b="1" dirty="0">
              <a:solidFill>
                <a:schemeClr val="bg1"/>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6" name="Picture Placeholder 2"/>
          <p:cNvSpPr>
            <a:spLocks noGrp="1"/>
          </p:cNvSpPr>
          <p:nvPr>
            <p:ph type="pic" idx="1" hasCustomPrompt="1"/>
          </p:nvPr>
        </p:nvSpPr>
        <p:spPr>
          <a:xfrm>
            <a:off x="495575" y="2191675"/>
            <a:ext cx="7510764" cy="4377946"/>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spTree>
    <p:extLst>
      <p:ext uri="{BB962C8B-B14F-4D97-AF65-F5344CB8AC3E}">
        <p14:creationId xmlns:p14="http://schemas.microsoft.com/office/powerpoint/2010/main" val="338858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 System1">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9" name="Oval 8"/>
          <p:cNvSpPr/>
          <p:nvPr userDrawn="1"/>
        </p:nvSpPr>
        <p:spPr>
          <a:xfrm>
            <a:off x="1638300" y="2370553"/>
            <a:ext cx="1844675"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78775" y="2785059"/>
            <a:ext cx="963725" cy="1015663"/>
          </a:xfrm>
          <a:prstGeom prst="rect">
            <a:avLst/>
          </a:prstGeom>
        </p:spPr>
        <p:txBody>
          <a:bodyPr wrap="none">
            <a:spAutoFit/>
          </a:bodyPr>
          <a:lstStyle/>
          <a:p>
            <a:r>
              <a:rPr lang="en-US" sz="6000" b="1" dirty="0" smtClean="0">
                <a:solidFill>
                  <a:schemeClr val="bg1"/>
                </a:solidFill>
              </a:rPr>
              <a:t>61</a:t>
            </a:r>
            <a:endParaRPr lang="en-US" sz="6000" b="1" dirty="0">
              <a:solidFill>
                <a:schemeClr val="bg1"/>
              </a:solidFill>
            </a:endParaRPr>
          </a:p>
        </p:txBody>
      </p:sp>
      <p:cxnSp>
        <p:nvCxnSpPr>
          <p:cNvPr id="12" name="Straight Connector 11"/>
          <p:cNvCxnSpPr/>
          <p:nvPr userDrawn="1"/>
        </p:nvCxnSpPr>
        <p:spPr>
          <a:xfrm>
            <a:off x="2560637"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smtClean="0"/>
              <a:t>Partners with 61 local health departments to provide core services in all 120 counties</a:t>
            </a:r>
          </a:p>
          <a:p>
            <a:endParaRPr lang="en-US" dirty="0"/>
          </a:p>
        </p:txBody>
      </p:sp>
      <p:sp>
        <p:nvSpPr>
          <p:cNvPr id="14" name="Oval 13"/>
          <p:cNvSpPr/>
          <p:nvPr userDrawn="1"/>
        </p:nvSpPr>
        <p:spPr>
          <a:xfrm>
            <a:off x="5173662" y="2370553"/>
            <a:ext cx="1844675"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89102" y="2860949"/>
            <a:ext cx="1213794" cy="935000"/>
          </a:xfrm>
          <a:prstGeom prst="rect">
            <a:avLst/>
          </a:prstGeom>
        </p:spPr>
        <p:txBody>
          <a:bodyPr wrap="none">
            <a:spAutoFit/>
          </a:bodyPr>
          <a:lstStyle/>
          <a:p>
            <a:pPr algn="ctr">
              <a:lnSpc>
                <a:spcPct val="60000"/>
              </a:lnSpc>
            </a:pPr>
            <a:r>
              <a:rPr lang="en-US" sz="6000" b="1" dirty="0" smtClean="0">
                <a:solidFill>
                  <a:schemeClr val="bg1"/>
                </a:solidFill>
              </a:rPr>
              <a:t>4</a:t>
            </a:r>
            <a:br>
              <a:rPr lang="en-US" sz="6000" b="1" dirty="0" smtClean="0">
                <a:solidFill>
                  <a:schemeClr val="bg1"/>
                </a:solidFill>
              </a:rPr>
            </a:br>
            <a:r>
              <a:rPr lang="en-US" sz="2800" b="1" dirty="0" smtClean="0">
                <a:solidFill>
                  <a:schemeClr val="bg1"/>
                </a:solidFill>
              </a:rPr>
              <a:t>million</a:t>
            </a:r>
            <a:endParaRPr lang="en-US" sz="2800" b="1" dirty="0">
              <a:solidFill>
                <a:schemeClr val="bg1"/>
              </a:solidFill>
            </a:endParaRPr>
          </a:p>
        </p:txBody>
      </p:sp>
      <p:cxnSp>
        <p:nvCxnSpPr>
          <p:cNvPr id="17" name="Straight Connector 16"/>
          <p:cNvCxnSpPr/>
          <p:nvPr userDrawn="1"/>
        </p:nvCxnSpPr>
        <p:spPr>
          <a:xfrm>
            <a:off x="6095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smtClean="0"/>
              <a:t>Delivers more than 4 million</a:t>
            </a:r>
            <a:r>
              <a:rPr lang="en-US" baseline="0" dirty="0" smtClean="0"/>
              <a:t> </a:t>
            </a:r>
            <a:r>
              <a:rPr lang="en-US" dirty="0" smtClean="0"/>
              <a:t>services to over 400,000 Kentuckians annually</a:t>
            </a:r>
          </a:p>
          <a:p>
            <a:endParaRPr lang="en-US" dirty="0"/>
          </a:p>
        </p:txBody>
      </p:sp>
      <p:sp>
        <p:nvSpPr>
          <p:cNvPr id="19" name="Oval 18"/>
          <p:cNvSpPr/>
          <p:nvPr userDrawn="1"/>
        </p:nvSpPr>
        <p:spPr>
          <a:xfrm>
            <a:off x="8917213" y="2370553"/>
            <a:ext cx="1844675"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92578" y="2785058"/>
            <a:ext cx="1293944" cy="1015663"/>
          </a:xfrm>
          <a:prstGeom prst="rect">
            <a:avLst/>
          </a:prstGeom>
        </p:spPr>
        <p:txBody>
          <a:bodyPr wrap="none">
            <a:spAutoFit/>
          </a:bodyPr>
          <a:lstStyle/>
          <a:p>
            <a:r>
              <a:rPr lang="en-US" sz="6000" b="1" dirty="0" smtClean="0">
                <a:solidFill>
                  <a:schemeClr val="bg1"/>
                </a:solidFill>
              </a:rPr>
              <a:t>1/3</a:t>
            </a:r>
            <a:endParaRPr lang="en-US" sz="6000" b="1" dirty="0">
              <a:solidFill>
                <a:schemeClr val="bg1"/>
              </a:solidFill>
            </a:endParaRPr>
          </a:p>
        </p:txBody>
      </p:sp>
      <p:cxnSp>
        <p:nvCxnSpPr>
          <p:cNvPr id="22" name="Straight Connector 21"/>
          <p:cNvCxnSpPr/>
          <p:nvPr userDrawn="1"/>
        </p:nvCxnSpPr>
        <p:spPr>
          <a:xfrm>
            <a:off x="9839550"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smtClean="0"/>
              <a:t>Regulates an estimated third of Kentucky’s economy</a:t>
            </a:r>
          </a:p>
          <a:p>
            <a:endParaRPr lang="en-US" dirty="0"/>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Overview of the Largest Healthcare System in Kentucky</a:t>
            </a:r>
            <a:endParaRPr lang="en-US" sz="3400" b="0" dirty="0">
              <a:latin typeface="Calibri Light" panose="020F0302020204030204" pitchFamily="34" charset="0"/>
            </a:endParaRPr>
          </a:p>
        </p:txBody>
      </p:sp>
    </p:spTree>
    <p:extLst>
      <p:ext uri="{BB962C8B-B14F-4D97-AF65-F5344CB8AC3E}">
        <p14:creationId xmlns:p14="http://schemas.microsoft.com/office/powerpoint/2010/main" val="29020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 System2">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Statewide Reach</a:t>
            </a:r>
            <a:endParaRPr lang="en-US" sz="3400" b="0" dirty="0">
              <a:latin typeface="Calibri Light" panose="020F0302020204030204" pitchFamily="34" charset="0"/>
            </a:endParaRPr>
          </a:p>
        </p:txBody>
      </p:sp>
      <p:sp>
        <p:nvSpPr>
          <p:cNvPr id="26" name="Picture Placeholder 2"/>
          <p:cNvSpPr>
            <a:spLocks noGrp="1"/>
          </p:cNvSpPr>
          <p:nvPr>
            <p:ph type="pic" idx="1" hasCustomPrompt="1"/>
          </p:nvPr>
        </p:nvSpPr>
        <p:spPr>
          <a:xfrm>
            <a:off x="1758" y="1954498"/>
            <a:ext cx="12188484" cy="490350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grpSp>
        <p:nvGrpSpPr>
          <p:cNvPr id="27" name="Group 26"/>
          <p:cNvGrpSpPr/>
          <p:nvPr userDrawn="1"/>
        </p:nvGrpSpPr>
        <p:grpSpPr>
          <a:xfrm>
            <a:off x="1758" y="1880473"/>
            <a:ext cx="12188484" cy="74025"/>
            <a:chOff x="-2" y="6470422"/>
            <a:chExt cx="12188484" cy="387579"/>
          </a:xfrm>
        </p:grpSpPr>
        <p:sp>
          <p:nvSpPr>
            <p:cNvPr id="28" name="Rectangle 2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9" name="Rectangle 2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0" name="Rectangle 2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49241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0" name="Rectangle 9"/>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488568"/>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solidFill>
                  <a:schemeClr val="bg1"/>
                </a:solidFill>
                <a:latin typeface="Calibri Light" panose="020F0302020204030204" pitchFamily="34" charset="0"/>
              </a:rPr>
              <a:t>Organizational Chart</a:t>
            </a:r>
            <a:endParaRPr lang="en-US" sz="3400" b="0" dirty="0">
              <a:solidFill>
                <a:schemeClr val="bg1"/>
              </a:solidFill>
              <a:latin typeface="Calibri Light" panose="020F0302020204030204" pitchFamily="34" charset="0"/>
            </a:endParaRPr>
          </a:p>
        </p:txBody>
      </p:sp>
      <p:graphicFrame>
        <p:nvGraphicFramePr>
          <p:cNvPr id="13" name="Diagram 12"/>
          <p:cNvGraphicFramePr/>
          <p:nvPr userDrawn="1">
            <p:extLst>
              <p:ext uri="{D42A27DB-BD31-4B8C-83A1-F6EECF244321}">
                <p14:modId xmlns:p14="http://schemas.microsoft.com/office/powerpoint/2010/main" val="3370687765"/>
              </p:ext>
            </p:extLst>
          </p:nvPr>
        </p:nvGraphicFramePr>
        <p:xfrm>
          <a:off x="3633555" y="592076"/>
          <a:ext cx="6325455"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450320" y="523957"/>
            <a:ext cx="2483372" cy="6067815"/>
          </a:xfrm>
          <a:prstGeom prst="rect">
            <a:avLst/>
          </a:prstGeom>
        </p:spPr>
        <p:txBody>
          <a:bodyPr wrap="none">
            <a:spAutoFit/>
          </a:bodyPr>
          <a:lstStyle/>
          <a:p>
            <a:pPr lvl="0" algn="l" defTabSz="889000">
              <a:lnSpc>
                <a:spcPct val="80000"/>
              </a:lnSpc>
              <a:spcBef>
                <a:spcPct val="0"/>
              </a:spcBef>
              <a:spcAft>
                <a:spcPct val="35000"/>
              </a:spcAft>
            </a:pPr>
            <a:r>
              <a:rPr lang="en-US" sz="1100" kern="1200" dirty="0" smtClean="0">
                <a:solidFill>
                  <a:schemeClr val="tx2"/>
                </a:solidFill>
              </a:rPr>
              <a:t>Health Equity</a:t>
            </a:r>
          </a:p>
          <a:p>
            <a:pPr lvl="0" algn="l" defTabSz="889000">
              <a:lnSpc>
                <a:spcPct val="80000"/>
              </a:lnSpc>
              <a:spcBef>
                <a:spcPct val="0"/>
              </a:spcBef>
              <a:spcAft>
                <a:spcPct val="35000"/>
              </a:spcAft>
            </a:pPr>
            <a:r>
              <a:rPr lang="en-US" sz="1100" kern="1200" dirty="0" smtClean="0">
                <a:solidFill>
                  <a:schemeClr val="accent1"/>
                </a:solidFill>
              </a:rPr>
              <a:t>Nutrition Services </a:t>
            </a:r>
          </a:p>
          <a:p>
            <a:pPr lvl="0" algn="l" defTabSz="889000">
              <a:lnSpc>
                <a:spcPct val="80000"/>
              </a:lnSpc>
              <a:spcBef>
                <a:spcPct val="0"/>
              </a:spcBef>
              <a:spcAft>
                <a:spcPct val="35000"/>
              </a:spcAft>
            </a:pPr>
            <a:r>
              <a:rPr lang="en-US" sz="1100" kern="1200" dirty="0" smtClean="0">
                <a:solidFill>
                  <a:schemeClr val="accent1"/>
                </a:solidFill>
              </a:rPr>
              <a:t>Child and Family Health Improvement</a:t>
            </a:r>
          </a:p>
          <a:p>
            <a:pPr lvl="0" algn="l" defTabSz="889000">
              <a:lnSpc>
                <a:spcPct val="80000"/>
              </a:lnSpc>
              <a:spcBef>
                <a:spcPct val="0"/>
              </a:spcBef>
              <a:spcAft>
                <a:spcPct val="35000"/>
              </a:spcAft>
            </a:pPr>
            <a:r>
              <a:rPr lang="en-US" sz="1100" kern="1200" dirty="0" smtClean="0">
                <a:solidFill>
                  <a:schemeClr val="accent1"/>
                </a:solidFill>
              </a:rPr>
              <a:t>Early Childhood Development</a:t>
            </a:r>
          </a:p>
          <a:p>
            <a:pPr lvl="0" algn="l" defTabSz="889000">
              <a:lnSpc>
                <a:spcPct val="80000"/>
              </a:lnSpc>
              <a:spcBef>
                <a:spcPct val="0"/>
              </a:spcBef>
              <a:spcAft>
                <a:spcPct val="35000"/>
              </a:spcAft>
            </a:pPr>
            <a:r>
              <a:rPr lang="en-US" sz="1100" kern="1200" baseline="0" dirty="0" smtClean="0">
                <a:solidFill>
                  <a:schemeClr val="accent6"/>
                </a:solidFill>
              </a:rPr>
              <a:t>Adolescent Health Initiatives</a:t>
            </a:r>
          </a:p>
          <a:p>
            <a:pPr lvl="0" algn="l" defTabSz="889000">
              <a:lnSpc>
                <a:spcPct val="80000"/>
              </a:lnSpc>
              <a:spcBef>
                <a:spcPct val="0"/>
              </a:spcBef>
              <a:spcAft>
                <a:spcPct val="35000"/>
              </a:spcAft>
            </a:pPr>
            <a:r>
              <a:rPr lang="en-US" sz="1100" kern="1200" baseline="0" dirty="0" smtClean="0">
                <a:solidFill>
                  <a:schemeClr val="accent6"/>
                </a:solidFill>
              </a:rPr>
              <a:t>Breast and Cervical Cancer Screening</a:t>
            </a:r>
          </a:p>
          <a:p>
            <a:pPr lvl="0" algn="l" defTabSz="889000">
              <a:lnSpc>
                <a:spcPct val="80000"/>
              </a:lnSpc>
              <a:spcBef>
                <a:spcPct val="0"/>
              </a:spcBef>
              <a:spcAft>
                <a:spcPct val="35000"/>
              </a:spcAft>
            </a:pPr>
            <a:r>
              <a:rPr lang="en-US" sz="1100" kern="1200" baseline="0" dirty="0" smtClean="0">
                <a:solidFill>
                  <a:schemeClr val="accent6"/>
                </a:solidFill>
              </a:rPr>
              <a:t>Family Planning</a:t>
            </a:r>
          </a:p>
          <a:p>
            <a:pPr lvl="0" algn="l" defTabSz="889000">
              <a:lnSpc>
                <a:spcPct val="80000"/>
              </a:lnSpc>
              <a:spcBef>
                <a:spcPct val="0"/>
              </a:spcBef>
              <a:spcAft>
                <a:spcPct val="35000"/>
              </a:spcAft>
            </a:pPr>
            <a:r>
              <a:rPr lang="en-US" sz="1100" kern="1200" baseline="0" dirty="0" smtClean="0">
                <a:solidFill>
                  <a:schemeClr val="accent6"/>
                </a:solidFill>
              </a:rPr>
              <a:t>Preconception Health </a:t>
            </a:r>
          </a:p>
          <a:p>
            <a:pPr lvl="0" algn="l" defTabSz="889000">
              <a:lnSpc>
                <a:spcPct val="80000"/>
              </a:lnSpc>
              <a:spcBef>
                <a:spcPct val="0"/>
              </a:spcBef>
              <a:spcAft>
                <a:spcPct val="35000"/>
              </a:spcAft>
            </a:pPr>
            <a:r>
              <a:rPr lang="en-US" sz="1100" kern="1200" baseline="0" dirty="0" smtClean="0">
                <a:solidFill>
                  <a:schemeClr val="accent6"/>
                </a:solidFill>
              </a:rPr>
              <a:t>Ovarian Cancer Awareness</a:t>
            </a:r>
          </a:p>
          <a:p>
            <a:pPr lvl="0" algn="l" defTabSz="889000">
              <a:lnSpc>
                <a:spcPct val="80000"/>
              </a:lnSpc>
              <a:spcBef>
                <a:spcPct val="0"/>
              </a:spcBef>
              <a:spcAft>
                <a:spcPct val="35000"/>
              </a:spcAft>
            </a:pPr>
            <a:r>
              <a:rPr lang="en-US" sz="1100" kern="1200" baseline="0" dirty="0" smtClean="0">
                <a:solidFill>
                  <a:schemeClr val="accent2"/>
                </a:solidFill>
              </a:rPr>
              <a:t>Chronic Disease Prevention</a:t>
            </a:r>
          </a:p>
          <a:p>
            <a:pPr lvl="0" algn="l" defTabSz="889000">
              <a:lnSpc>
                <a:spcPct val="80000"/>
              </a:lnSpc>
              <a:spcBef>
                <a:spcPct val="0"/>
              </a:spcBef>
              <a:spcAft>
                <a:spcPct val="35000"/>
              </a:spcAft>
            </a:pPr>
            <a:r>
              <a:rPr lang="en-US" sz="1100" kern="1200" baseline="0" dirty="0" smtClean="0">
                <a:solidFill>
                  <a:schemeClr val="accent2"/>
                </a:solidFill>
              </a:rPr>
              <a:t>Health Care Access</a:t>
            </a:r>
          </a:p>
          <a:p>
            <a:pPr marL="0" marR="0" lvl="0" indent="0" algn="l" defTabSz="889000" rtl="0" eaLnBrk="1" fontAlgn="auto" latinLnBrk="0" hangingPunct="1">
              <a:lnSpc>
                <a:spcPct val="80000"/>
              </a:lnSpc>
              <a:spcBef>
                <a:spcPct val="0"/>
              </a:spcBef>
              <a:spcAft>
                <a:spcPct val="35000"/>
              </a:spcAft>
              <a:buClrTx/>
              <a:buSzTx/>
              <a:buFontTx/>
              <a:buNone/>
              <a:tabLst/>
              <a:defRPr/>
            </a:pPr>
            <a:r>
              <a:rPr lang="en-US" sz="1100" kern="1200" dirty="0" smtClean="0">
                <a:solidFill>
                  <a:schemeClr val="accent2"/>
                </a:solidFill>
              </a:rPr>
              <a:t>Health</a:t>
            </a:r>
            <a:r>
              <a:rPr lang="en-US" sz="1100" kern="1200" baseline="0" dirty="0" smtClean="0">
                <a:solidFill>
                  <a:schemeClr val="accent2"/>
                </a:solidFill>
              </a:rPr>
              <a:t> Promotion</a:t>
            </a:r>
          </a:p>
          <a:p>
            <a:pPr lvl="0" algn="l" defTabSz="889000">
              <a:lnSpc>
                <a:spcPct val="80000"/>
              </a:lnSpc>
              <a:spcBef>
                <a:spcPct val="0"/>
              </a:spcBef>
              <a:spcAft>
                <a:spcPct val="35000"/>
              </a:spcAft>
            </a:pPr>
            <a:r>
              <a:rPr lang="en-US" sz="1100" kern="1200" baseline="0" dirty="0" smtClean="0">
                <a:solidFill>
                  <a:schemeClr val="accent3"/>
                </a:solidFill>
              </a:rPr>
              <a:t>HIV/AIDS</a:t>
            </a:r>
          </a:p>
          <a:p>
            <a:pPr lvl="0" algn="l" defTabSz="889000">
              <a:lnSpc>
                <a:spcPct val="80000"/>
              </a:lnSpc>
              <a:spcBef>
                <a:spcPct val="0"/>
              </a:spcBef>
              <a:spcAft>
                <a:spcPct val="35000"/>
              </a:spcAft>
            </a:pPr>
            <a:r>
              <a:rPr lang="en-US" sz="1100" kern="1200" baseline="0" dirty="0" smtClean="0">
                <a:solidFill>
                  <a:schemeClr val="accent3"/>
                </a:solidFill>
              </a:rPr>
              <a:t>Infectious Disease</a:t>
            </a:r>
          </a:p>
          <a:p>
            <a:pPr lvl="0" algn="l" defTabSz="889000">
              <a:lnSpc>
                <a:spcPct val="80000"/>
              </a:lnSpc>
              <a:spcBef>
                <a:spcPct val="0"/>
              </a:spcBef>
              <a:spcAft>
                <a:spcPct val="35000"/>
              </a:spcAft>
            </a:pPr>
            <a:r>
              <a:rPr lang="en-US" sz="1100" kern="1200" baseline="0" dirty="0" smtClean="0">
                <a:solidFill>
                  <a:schemeClr val="accent3"/>
                </a:solidFill>
              </a:rPr>
              <a:t>Vital Statistics</a:t>
            </a:r>
          </a:p>
          <a:p>
            <a:pPr lvl="0" algn="l" defTabSz="889000">
              <a:lnSpc>
                <a:spcPct val="80000"/>
              </a:lnSpc>
              <a:spcBef>
                <a:spcPct val="0"/>
              </a:spcBef>
              <a:spcAft>
                <a:spcPct val="35000"/>
              </a:spcAft>
            </a:pPr>
            <a:r>
              <a:rPr lang="en-US" sz="1100" kern="1200" baseline="0" dirty="0" smtClean="0">
                <a:solidFill>
                  <a:schemeClr val="accent3"/>
                </a:solidFill>
              </a:rPr>
              <a:t>Immunizations</a:t>
            </a:r>
          </a:p>
          <a:p>
            <a:pPr lvl="0" algn="l" defTabSz="889000">
              <a:lnSpc>
                <a:spcPct val="80000"/>
              </a:lnSpc>
              <a:spcBef>
                <a:spcPct val="0"/>
              </a:spcBef>
              <a:spcAft>
                <a:spcPct val="35000"/>
              </a:spcAft>
            </a:pPr>
            <a:r>
              <a:rPr lang="en-US" sz="1100" kern="1200" baseline="0" dirty="0" smtClean="0">
                <a:solidFill>
                  <a:schemeClr val="accent4"/>
                </a:solidFill>
              </a:rPr>
              <a:t>Milk Safety</a:t>
            </a:r>
          </a:p>
          <a:p>
            <a:pPr lvl="0" algn="l" defTabSz="889000">
              <a:lnSpc>
                <a:spcPct val="80000"/>
              </a:lnSpc>
              <a:spcBef>
                <a:spcPct val="0"/>
              </a:spcBef>
              <a:spcAft>
                <a:spcPct val="35000"/>
              </a:spcAft>
            </a:pPr>
            <a:r>
              <a:rPr lang="en-US" sz="1100" kern="1200" baseline="0" dirty="0" smtClean="0">
                <a:solidFill>
                  <a:schemeClr val="accent4"/>
                </a:solidFill>
              </a:rPr>
              <a:t>Food Safety</a:t>
            </a:r>
          </a:p>
          <a:p>
            <a:pPr lvl="0" algn="l" defTabSz="889000">
              <a:lnSpc>
                <a:spcPct val="80000"/>
              </a:lnSpc>
              <a:spcBef>
                <a:spcPct val="0"/>
              </a:spcBef>
              <a:spcAft>
                <a:spcPct val="35000"/>
              </a:spcAft>
            </a:pPr>
            <a:r>
              <a:rPr lang="en-US" sz="1100" kern="1200" baseline="0" dirty="0" smtClean="0">
                <a:solidFill>
                  <a:schemeClr val="accent4"/>
                </a:solidFill>
              </a:rPr>
              <a:t>Environmental Management</a:t>
            </a:r>
          </a:p>
          <a:p>
            <a:pPr lvl="0" algn="l" defTabSz="889000">
              <a:lnSpc>
                <a:spcPct val="80000"/>
              </a:lnSpc>
              <a:spcBef>
                <a:spcPct val="0"/>
              </a:spcBef>
              <a:spcAft>
                <a:spcPct val="35000"/>
              </a:spcAft>
            </a:pPr>
            <a:r>
              <a:rPr lang="en-US" sz="1100" kern="1200" baseline="0" dirty="0" smtClean="0">
                <a:solidFill>
                  <a:schemeClr val="accent4"/>
                </a:solidFill>
              </a:rPr>
              <a:t>Radiation Health</a:t>
            </a:r>
          </a:p>
          <a:p>
            <a:pPr lvl="0" algn="l" defTabSz="889000">
              <a:lnSpc>
                <a:spcPct val="80000"/>
              </a:lnSpc>
              <a:spcBef>
                <a:spcPct val="0"/>
              </a:spcBef>
              <a:spcAft>
                <a:spcPct val="35000"/>
              </a:spcAft>
            </a:pPr>
            <a:r>
              <a:rPr lang="en-US" sz="1100" kern="1200" baseline="0" dirty="0" smtClean="0">
                <a:solidFill>
                  <a:schemeClr val="accent4"/>
                </a:solidFill>
              </a:rPr>
              <a:t>Public Safety</a:t>
            </a:r>
          </a:p>
          <a:p>
            <a:pPr lvl="0" algn="l" defTabSz="889000">
              <a:lnSpc>
                <a:spcPct val="80000"/>
              </a:lnSpc>
              <a:spcBef>
                <a:spcPct val="0"/>
              </a:spcBef>
              <a:spcAft>
                <a:spcPct val="35000"/>
              </a:spcAft>
            </a:pPr>
            <a:r>
              <a:rPr lang="en-US" sz="1100" kern="1200" baseline="0" dirty="0" smtClean="0">
                <a:solidFill>
                  <a:schemeClr val="accent4"/>
                </a:solidFill>
              </a:rPr>
              <a:t>Public Health Preparedness</a:t>
            </a:r>
          </a:p>
          <a:p>
            <a:pPr lvl="0" algn="l" defTabSz="889000">
              <a:lnSpc>
                <a:spcPct val="80000"/>
              </a:lnSpc>
              <a:spcBef>
                <a:spcPct val="0"/>
              </a:spcBef>
              <a:spcAft>
                <a:spcPct val="35000"/>
              </a:spcAft>
            </a:pPr>
            <a:r>
              <a:rPr lang="en-US" sz="1100" kern="1200" baseline="0" dirty="0" smtClean="0">
                <a:solidFill>
                  <a:schemeClr val="accent1"/>
                </a:solidFill>
              </a:rPr>
              <a:t>Microbiology</a:t>
            </a:r>
          </a:p>
          <a:p>
            <a:pPr lvl="0" algn="l" defTabSz="889000">
              <a:lnSpc>
                <a:spcPct val="80000"/>
              </a:lnSpc>
              <a:spcBef>
                <a:spcPct val="0"/>
              </a:spcBef>
              <a:spcAft>
                <a:spcPct val="35000"/>
              </a:spcAft>
            </a:pPr>
            <a:r>
              <a:rPr lang="en-US" sz="1100" kern="1200" baseline="0" dirty="0" smtClean="0">
                <a:solidFill>
                  <a:schemeClr val="accent1"/>
                </a:solidFill>
              </a:rPr>
              <a:t>Molecular and Clinical Chemistry</a:t>
            </a:r>
          </a:p>
          <a:p>
            <a:pPr lvl="0" algn="l" defTabSz="889000">
              <a:lnSpc>
                <a:spcPct val="80000"/>
              </a:lnSpc>
              <a:spcBef>
                <a:spcPct val="0"/>
              </a:spcBef>
              <a:spcAft>
                <a:spcPct val="35000"/>
              </a:spcAft>
            </a:pPr>
            <a:r>
              <a:rPr lang="en-US" sz="1100" kern="1200" baseline="0" dirty="0" smtClean="0">
                <a:solidFill>
                  <a:schemeClr val="accent1"/>
                </a:solidFill>
              </a:rPr>
              <a:t>Global Preparedness and Environmental</a:t>
            </a:r>
          </a:p>
          <a:p>
            <a:pPr lvl="0" algn="l" defTabSz="889000">
              <a:lnSpc>
                <a:spcPct val="80000"/>
              </a:lnSpc>
              <a:spcBef>
                <a:spcPct val="0"/>
              </a:spcBef>
              <a:spcAft>
                <a:spcPct val="35000"/>
              </a:spcAft>
            </a:pPr>
            <a:r>
              <a:rPr lang="en-US" sz="1100" kern="1200" baseline="0" dirty="0" smtClean="0">
                <a:solidFill>
                  <a:schemeClr val="accent1"/>
                </a:solidFill>
              </a:rPr>
              <a:t>Business Operations</a:t>
            </a:r>
          </a:p>
          <a:p>
            <a:pPr lvl="0" algn="l" defTabSz="889000">
              <a:lnSpc>
                <a:spcPct val="80000"/>
              </a:lnSpc>
              <a:spcBef>
                <a:spcPct val="0"/>
              </a:spcBef>
              <a:spcAft>
                <a:spcPct val="35000"/>
              </a:spcAft>
            </a:pPr>
            <a:r>
              <a:rPr lang="en-US" sz="1100" kern="1200" baseline="0" dirty="0" smtClean="0">
                <a:solidFill>
                  <a:schemeClr val="accent2"/>
                </a:solidFill>
              </a:rPr>
              <a:t>Contracts and Payment</a:t>
            </a:r>
          </a:p>
          <a:p>
            <a:pPr lvl="0" algn="l" defTabSz="889000">
              <a:lnSpc>
                <a:spcPct val="80000"/>
              </a:lnSpc>
              <a:spcBef>
                <a:spcPct val="0"/>
              </a:spcBef>
              <a:spcAft>
                <a:spcPct val="35000"/>
              </a:spcAft>
            </a:pPr>
            <a:r>
              <a:rPr lang="en-US" sz="1100" kern="1200" baseline="0" dirty="0" smtClean="0">
                <a:solidFill>
                  <a:schemeClr val="accent2"/>
                </a:solidFill>
              </a:rPr>
              <a:t>Local Health Operations</a:t>
            </a:r>
          </a:p>
          <a:p>
            <a:pPr lvl="0" algn="l" defTabSz="889000">
              <a:lnSpc>
                <a:spcPct val="80000"/>
              </a:lnSpc>
              <a:spcBef>
                <a:spcPct val="0"/>
              </a:spcBef>
              <a:spcAft>
                <a:spcPct val="35000"/>
              </a:spcAft>
            </a:pPr>
            <a:r>
              <a:rPr lang="en-US" sz="1100" kern="1200" baseline="0" dirty="0" smtClean="0">
                <a:solidFill>
                  <a:schemeClr val="accent2"/>
                </a:solidFill>
              </a:rPr>
              <a:t>Budget</a:t>
            </a:r>
          </a:p>
          <a:p>
            <a:pPr lvl="0" algn="l" defTabSz="889000">
              <a:lnSpc>
                <a:spcPct val="80000"/>
              </a:lnSpc>
              <a:spcBef>
                <a:spcPct val="0"/>
              </a:spcBef>
              <a:spcAft>
                <a:spcPct val="35000"/>
              </a:spcAft>
            </a:pPr>
            <a:r>
              <a:rPr lang="en-US" sz="1100" kern="1200" baseline="0" dirty="0" smtClean="0">
                <a:solidFill>
                  <a:schemeClr val="accent2"/>
                </a:solidFill>
              </a:rPr>
              <a:t>Local Health Personnel</a:t>
            </a:r>
          </a:p>
          <a:p>
            <a:pPr lvl="0" algn="l" defTabSz="889000">
              <a:lnSpc>
                <a:spcPct val="80000"/>
              </a:lnSpc>
              <a:spcBef>
                <a:spcPct val="0"/>
              </a:spcBef>
              <a:spcAft>
                <a:spcPct val="35000"/>
              </a:spcAft>
            </a:pPr>
            <a:r>
              <a:rPr lang="en-US" sz="1100" kern="1200" baseline="0" dirty="0" smtClean="0">
                <a:solidFill>
                  <a:schemeClr val="accent2"/>
                </a:solidFill>
              </a:rPr>
              <a:t>Education and Workforce Development</a:t>
            </a:r>
          </a:p>
        </p:txBody>
      </p:sp>
      <p:sp>
        <p:nvSpPr>
          <p:cNvPr id="31" name="Title 5"/>
          <p:cNvSpPr txBox="1">
            <a:spLocks/>
          </p:cNvSpPr>
          <p:nvPr userDrawn="1"/>
        </p:nvSpPr>
        <p:spPr>
          <a:xfrm>
            <a:off x="5909" y="1026254"/>
            <a:ext cx="4038600"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4400" b="1" dirty="0" smtClean="0">
                <a:solidFill>
                  <a:schemeClr val="bg1"/>
                </a:solidFill>
                <a:latin typeface="+mj-lt"/>
              </a:rPr>
              <a:t>Kentucky</a:t>
            </a:r>
            <a:br>
              <a:rPr lang="en-US" sz="4400" b="1" dirty="0" smtClean="0">
                <a:solidFill>
                  <a:schemeClr val="bg1"/>
                </a:solidFill>
                <a:latin typeface="+mj-lt"/>
              </a:rPr>
            </a:br>
            <a:r>
              <a:rPr lang="en-US" sz="4400" b="1" dirty="0" smtClean="0">
                <a:solidFill>
                  <a:schemeClr val="bg1"/>
                </a:solidFill>
                <a:latin typeface="+mj-lt"/>
              </a:rPr>
              <a:t>Department for</a:t>
            </a:r>
            <a:br>
              <a:rPr lang="en-US" sz="4400" b="1" dirty="0" smtClean="0">
                <a:solidFill>
                  <a:schemeClr val="bg1"/>
                </a:solidFill>
                <a:latin typeface="+mj-lt"/>
              </a:rPr>
            </a:br>
            <a:r>
              <a:rPr lang="en-US" sz="4400" b="1" dirty="0" smtClean="0">
                <a:solidFill>
                  <a:schemeClr val="bg1"/>
                </a:solidFill>
                <a:latin typeface="+mj-lt"/>
              </a:rPr>
              <a:t>Public Health</a:t>
            </a:r>
            <a:endParaRPr lang="en-US" sz="4400" b="1" dirty="0">
              <a:solidFill>
                <a:schemeClr val="bg1"/>
              </a:solidFill>
              <a:latin typeface="+mj-lt"/>
            </a:endParaRPr>
          </a:p>
        </p:txBody>
      </p:sp>
    </p:spTree>
    <p:extLst>
      <p:ext uri="{BB962C8B-B14F-4D97-AF65-F5344CB8AC3E}">
        <p14:creationId xmlns:p14="http://schemas.microsoft.com/office/powerpoint/2010/main" val="42744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828800"/>
            <a:ext cx="10468864" cy="1828800"/>
          </a:xfrm>
          <a:ln>
            <a:noFill/>
          </a:ln>
        </p:spPr>
        <p:txBody>
          <a:bodyPr vert="horz" tIns="0" rIns="18288" bIns="0" anchor="ctr" anchorCtr="0">
            <a:normAutofit/>
            <a:scene3d>
              <a:camera prst="orthographicFront"/>
              <a:lightRig rig="freezing" dir="t">
                <a:rot lat="0" lon="0" rev="5640000"/>
              </a:lightRig>
            </a:scene3d>
            <a:sp3d prstMaterial="flat">
              <a:bevelT w="38100" h="38100"/>
              <a:contourClr>
                <a:schemeClr val="tx2"/>
              </a:contourClr>
            </a:sp3d>
          </a:bodyPr>
          <a:lstStyle>
            <a:lvl1pPr algn="ctr" rtl="0">
              <a:spcBef>
                <a:spcPct val="0"/>
              </a:spcBef>
              <a:buNone/>
              <a:defRPr sz="5600" b="1">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711200" y="3810000"/>
            <a:ext cx="10472928" cy="1447800"/>
          </a:xfrm>
        </p:spPr>
        <p:txBody>
          <a:bodyPr lIns="0" rIns="18288"/>
          <a:lstStyle>
            <a:lvl1pPr marL="0" marR="45720" indent="0" algn="ctr">
              <a:buNone/>
              <a:defRPr>
                <a:solidFill>
                  <a:srgbClr val="1D304F"/>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7" name="Picture 6" descr="public health logo.jpg"/>
          <p:cNvPicPr>
            <a:picLocks noChangeAspect="1"/>
          </p:cNvPicPr>
          <p:nvPr userDrawn="1"/>
        </p:nvPicPr>
        <p:blipFill>
          <a:blip r:embed="rId2" cstate="print">
            <a:clrChange>
              <a:clrFrom>
                <a:srgbClr val="FFFFFE"/>
              </a:clrFrom>
              <a:clrTo>
                <a:srgbClr val="FFFFFE">
                  <a:alpha val="0"/>
                </a:srgbClr>
              </a:clrTo>
            </a:clrChange>
          </a:blip>
          <a:stretch>
            <a:fillRect/>
          </a:stretch>
        </p:blipFill>
        <p:spPr>
          <a:xfrm>
            <a:off x="9347200" y="5793535"/>
            <a:ext cx="2641600" cy="980299"/>
          </a:xfrm>
          <a:prstGeom prst="rect">
            <a:avLst/>
          </a:prstGeom>
        </p:spPr>
      </p:pic>
    </p:spTree>
    <p:extLst>
      <p:ext uri="{BB962C8B-B14F-4D97-AF65-F5344CB8AC3E}">
        <p14:creationId xmlns:p14="http://schemas.microsoft.com/office/powerpoint/2010/main" val="23234141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ption 2">
    <p:spTree>
      <p:nvGrpSpPr>
        <p:cNvPr id="1" name=""/>
        <p:cNvGrpSpPr/>
        <p:nvPr/>
      </p:nvGrpSpPr>
      <p:grpSpPr>
        <a:xfrm>
          <a:off x="0" y="0"/>
          <a:ext cx="0" cy="0"/>
          <a:chOff x="0" y="0"/>
          <a:chExt cx="0" cy="0"/>
        </a:xfrm>
      </p:grpSpPr>
      <p:sp>
        <p:nvSpPr>
          <p:cNvPr id="8" name="Rectangle 7"/>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ctrTitle" hasCustomPrompt="1"/>
          </p:nvPr>
        </p:nvSpPr>
        <p:spPr>
          <a:xfrm>
            <a:off x="4689451" y="1742388"/>
            <a:ext cx="6697565" cy="1902191"/>
          </a:xfrm>
        </p:spPr>
        <p:txBody>
          <a:bodyPr anchor="b">
            <a:normAutofit/>
          </a:bodyPr>
          <a:lstStyle>
            <a:lvl1pPr algn="l">
              <a:defRPr sz="4400" b="1">
                <a:solidFill>
                  <a:schemeClr val="tx1"/>
                </a:solidFill>
                <a:latin typeface="+mn-lt"/>
              </a:defRPr>
            </a:lvl1pPr>
          </a:lstStyle>
          <a:p>
            <a:r>
              <a:rPr lang="en-US" dirty="0" smtClean="0"/>
              <a:t>Click to edit title</a:t>
            </a:r>
            <a:endParaRPr lang="en-US" dirty="0"/>
          </a:p>
        </p:txBody>
      </p:sp>
      <p:sp>
        <p:nvSpPr>
          <p:cNvPr id="16" name="Subtitle 2"/>
          <p:cNvSpPr>
            <a:spLocks noGrp="1"/>
          </p:cNvSpPr>
          <p:nvPr>
            <p:ph type="subTitle" idx="1" hasCustomPrompt="1"/>
          </p:nvPr>
        </p:nvSpPr>
        <p:spPr>
          <a:xfrm>
            <a:off x="4689451" y="3644579"/>
            <a:ext cx="6697565" cy="679306"/>
          </a:xfrm>
        </p:spPr>
        <p:txBody>
          <a:bodyPr>
            <a:normAutofit/>
          </a:bodyPr>
          <a:lstStyle>
            <a:lvl1pPr marL="0" indent="0" algn="l">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7" name="Text Placeholder 16"/>
          <p:cNvSpPr>
            <a:spLocks noGrp="1"/>
          </p:cNvSpPr>
          <p:nvPr>
            <p:ph type="body" sz="quarter" idx="13" hasCustomPrompt="1"/>
          </p:nvPr>
        </p:nvSpPr>
        <p:spPr>
          <a:xfrm>
            <a:off x="4689451" y="4342547"/>
            <a:ext cx="6697565" cy="651116"/>
          </a:xfrm>
        </p:spPr>
        <p:txBody>
          <a:bodyPr anchor="t">
            <a:normAutofit/>
          </a:bodyPr>
          <a:lstStyle>
            <a:lvl1pPr marL="0" indent="0" algn="l">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45168" y="5230368"/>
            <a:ext cx="2048256" cy="1103112"/>
          </a:xfrm>
          <a:prstGeom prst="rect">
            <a:avLst/>
          </a:prstGeom>
        </p:spPr>
      </p:pic>
    </p:spTree>
    <p:extLst>
      <p:ext uri="{BB962C8B-B14F-4D97-AF65-F5344CB8AC3E}">
        <p14:creationId xmlns:p14="http://schemas.microsoft.com/office/powerpoint/2010/main" val="42960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838200" y="967615"/>
            <a:ext cx="10515600" cy="1902191"/>
          </a:xfrm>
        </p:spPr>
        <p:txBody>
          <a:bodyPr anchor="b">
            <a:normAutofit/>
          </a:bodyPr>
          <a:lstStyle>
            <a:lvl1pPr algn="ctr">
              <a:defRPr sz="4400" b="1">
                <a:solidFill>
                  <a:schemeClr val="tx1"/>
                </a:solidFill>
                <a:latin typeface="+mn-lt"/>
              </a:defRPr>
            </a:lvl1pPr>
          </a:lstStyle>
          <a:p>
            <a:r>
              <a:rPr lang="en-US" dirty="0" smtClean="0"/>
              <a:t>Click to edit presentation title</a:t>
            </a:r>
            <a:endParaRPr lang="en-US" dirty="0"/>
          </a:p>
        </p:txBody>
      </p:sp>
      <p:sp>
        <p:nvSpPr>
          <p:cNvPr id="15" name="Subtitle 2"/>
          <p:cNvSpPr>
            <a:spLocks noGrp="1"/>
          </p:cNvSpPr>
          <p:nvPr>
            <p:ph type="subTitle" idx="1" hasCustomPrompt="1"/>
          </p:nvPr>
        </p:nvSpPr>
        <p:spPr>
          <a:xfrm>
            <a:off x="838200" y="2972448"/>
            <a:ext cx="10515600" cy="576664"/>
          </a:xfrm>
        </p:spPr>
        <p:txBody>
          <a:bodyPr>
            <a:normAutofit/>
          </a:bodyPr>
          <a:lstStyle>
            <a:lvl1pPr marL="0" indent="0" algn="ctr">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6"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1" name="Group 20"/>
          <p:cNvGrpSpPr/>
          <p:nvPr userDrawn="1"/>
        </p:nvGrpSpPr>
        <p:grpSpPr>
          <a:xfrm>
            <a:off x="-2" y="6470422"/>
            <a:ext cx="12188484" cy="387579"/>
            <a:chOff x="-2" y="6470422"/>
            <a:chExt cx="12188484" cy="387579"/>
          </a:xfrm>
        </p:grpSpPr>
        <p:sp>
          <p:nvSpPr>
            <p:cNvPr id="22" name="Rectangle 21"/>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72844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9" name="Group 18"/>
          <p:cNvGrpSpPr/>
          <p:nvPr userDrawn="1"/>
        </p:nvGrpSpPr>
        <p:grpSpPr>
          <a:xfrm>
            <a:off x="-2" y="6470422"/>
            <a:ext cx="12188484" cy="387579"/>
            <a:chOff x="-2" y="6470422"/>
            <a:chExt cx="12188484" cy="387579"/>
          </a:xfrm>
        </p:grpSpPr>
        <p:sp>
          <p:nvSpPr>
            <p:cNvPr id="20" name="Rectangle 19"/>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Date Placeholder 4"/>
          <p:cNvSpPr>
            <a:spLocks noGrp="1"/>
          </p:cNvSpPr>
          <p:nvPr>
            <p:ph type="dt" sz="half" idx="10"/>
          </p:nvPr>
        </p:nvSpPr>
        <p:spPr/>
        <p:txBody>
          <a:bodyPr/>
          <a:lstStyle>
            <a:lvl1pPr>
              <a:defRPr>
                <a:solidFill>
                  <a:schemeClr val="bg1"/>
                </a:solidFill>
              </a:defRPr>
            </a:lvl1pPr>
          </a:lstStyle>
          <a:p>
            <a:fld id="{98D00DDA-2BCB-4A26-B7F7-5EAAD0BA086D}" type="datetime1">
              <a:rPr lang="en-US" smtClean="0"/>
              <a:pPr/>
              <a:t>3/21/2019</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ABB8925F-B6BB-49B0-9469-5285B9C99CB3}" type="slidenum">
              <a:rPr lang="en-US" smtClean="0"/>
              <a:pPr/>
              <a:t>‹#›</a:t>
            </a:fld>
            <a:endParaRPr lang="en-US"/>
          </a:p>
        </p:txBody>
      </p:sp>
      <p:sp>
        <p:nvSpPr>
          <p:cNvPr id="12"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52083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Placeholder 16"/>
          <p:cNvSpPr>
            <a:spLocks noGrp="1"/>
          </p:cNvSpPr>
          <p:nvPr>
            <p:ph type="body" sz="quarter" idx="13"/>
          </p:nvPr>
        </p:nvSpPr>
        <p:spPr>
          <a:xfrm>
            <a:off x="5183189" y="987425"/>
            <a:ext cx="6170612" cy="4881563"/>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0"/>
          </p:nvPr>
        </p:nvSpPr>
        <p:spPr/>
        <p:txBody>
          <a:body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3"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5"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61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p:cNvGrpSpPr/>
          <p:nvPr userDrawn="1"/>
        </p:nvGrpSpPr>
        <p:grpSpPr>
          <a:xfrm>
            <a:off x="-2" y="6470422"/>
            <a:ext cx="12188484" cy="387579"/>
            <a:chOff x="-2" y="6470422"/>
            <a:chExt cx="12188484" cy="387579"/>
          </a:xfrm>
        </p:grpSpPr>
        <p:sp>
          <p:nvSpPr>
            <p:cNvPr id="18" name="Rectangle 1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2C383FD5-3CC7-4907-89E9-8413BF81F2B2}" type="datetime1">
              <a:rPr lang="en-US" smtClean="0"/>
              <a:t>3/21/2019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148999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8" name="Group 17"/>
          <p:cNvGrpSpPr/>
          <p:nvPr userDrawn="1"/>
        </p:nvGrpSpPr>
        <p:grpSpPr>
          <a:xfrm>
            <a:off x="-2" y="6470422"/>
            <a:ext cx="12188484" cy="387579"/>
            <a:chOff x="-2" y="6470422"/>
            <a:chExt cx="12188484" cy="387579"/>
          </a:xfrm>
        </p:grpSpPr>
        <p:sp>
          <p:nvSpPr>
            <p:cNvPr id="19" name="Rectangle 18"/>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normAutofit/>
          </a:bodyPr>
          <a:lstStyle>
            <a:lvl1pPr>
              <a:defRPr sz="44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E62C3F8-06FB-4101-86A5-190C2C263B48}"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3922678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3" name="Group 22"/>
          <p:cNvGrpSpPr/>
          <p:nvPr userDrawn="1"/>
        </p:nvGrpSpPr>
        <p:grpSpPr>
          <a:xfrm>
            <a:off x="-2" y="6470422"/>
            <a:ext cx="12188484" cy="387579"/>
            <a:chOff x="-2" y="6470422"/>
            <a:chExt cx="12188484" cy="387579"/>
          </a:xfrm>
        </p:grpSpPr>
        <p:sp>
          <p:nvSpPr>
            <p:cNvPr id="24" name="Rectangle 2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Date Placeholder 19"/>
          <p:cNvSpPr>
            <a:spLocks noGrp="1"/>
          </p:cNvSpPr>
          <p:nvPr>
            <p:ph type="dt" sz="half" idx="10"/>
          </p:nvPr>
        </p:nvSpPr>
        <p:spPr/>
        <p:txBody>
          <a:bodyPr/>
          <a:lstStyle/>
          <a:p>
            <a:fld id="{9A7F1E38-6BCE-4D70-B387-84CA5702158F}" type="datetime1">
              <a:rPr lang="en-US" smtClean="0"/>
              <a:t>3/21/2019</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22" name="Slide Number Placeholder 21"/>
          <p:cNvSpPr>
            <a:spLocks noGrp="1"/>
          </p:cNvSpPr>
          <p:nvPr>
            <p:ph type="sldNum" sz="quarter" idx="12"/>
          </p:nvPr>
        </p:nvSpPr>
        <p:spPr/>
        <p:txBody>
          <a:bodyPr/>
          <a:lstStyle/>
          <a:p>
            <a:fld id="{ABB8925F-B6BB-49B0-9469-5285B9C99CB3}" type="slidenum">
              <a:rPr lang="en-US" smtClean="0"/>
              <a:pPr/>
              <a:t>‹#›</a:t>
            </a:fld>
            <a:endParaRPr lang="en-US"/>
          </a:p>
        </p:txBody>
      </p:sp>
    </p:spTree>
    <p:extLst>
      <p:ext uri="{BB962C8B-B14F-4D97-AF65-F5344CB8AC3E}">
        <p14:creationId xmlns:p14="http://schemas.microsoft.com/office/powerpoint/2010/main" val="121329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822971"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982221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46946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456070"/>
            <a:ext cx="2743200" cy="254738"/>
          </a:xfrm>
          <a:prstGeom prst="rect">
            <a:avLst/>
          </a:prstGeom>
        </p:spPr>
        <p:txBody>
          <a:bodyPr vert="horz" lIns="91440" tIns="45720" rIns="91440" bIns="45720" rtlCol="0" anchor="ctr"/>
          <a:lstStyle>
            <a:lvl1pPr algn="l">
              <a:defRPr sz="800">
                <a:solidFill>
                  <a:schemeClr val="bg1">
                    <a:lumMod val="95000"/>
                  </a:schemeClr>
                </a:solidFill>
              </a:defRPr>
            </a:lvl1pPr>
          </a:lstStyle>
          <a:p>
            <a:fld id="{0467B39D-87AC-4D39-8154-C6852A584385}" type="datetime1">
              <a:rPr lang="en-US" smtClean="0"/>
              <a:pPr/>
              <a:t>3/21/2019</a:t>
            </a:fld>
            <a:endParaRPr lang="en-US" dirty="0"/>
          </a:p>
        </p:txBody>
      </p:sp>
      <p:sp>
        <p:nvSpPr>
          <p:cNvPr id="5" name="Footer Placeholder 4"/>
          <p:cNvSpPr>
            <a:spLocks noGrp="1"/>
          </p:cNvSpPr>
          <p:nvPr>
            <p:ph type="ftr" sz="quarter" idx="3"/>
          </p:nvPr>
        </p:nvSpPr>
        <p:spPr>
          <a:xfrm>
            <a:off x="4038600" y="6447966"/>
            <a:ext cx="4114800" cy="262842"/>
          </a:xfrm>
          <a:prstGeom prst="rect">
            <a:avLst/>
          </a:prstGeom>
        </p:spPr>
        <p:txBody>
          <a:bodyPr vert="horz" lIns="91440" tIns="45720" rIns="91440" bIns="45720" rtlCol="0" anchor="ctr"/>
          <a:lstStyle>
            <a:lvl1pPr algn="ctr">
              <a:defRPr sz="800">
                <a:solidFill>
                  <a:schemeClr val="bg1">
                    <a:lumMod val="95000"/>
                  </a:schemeClr>
                </a:solidFill>
              </a:defRPr>
            </a:lvl1pPr>
          </a:lstStyle>
          <a:p>
            <a:endParaRPr lang="en-US" dirty="0"/>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000" b="1">
                <a:solidFill>
                  <a:schemeClr val="bg1">
                    <a:lumMod val="95000"/>
                  </a:schemeClr>
                </a:solidFill>
              </a:defRPr>
            </a:lvl1pPr>
          </a:lstStyle>
          <a:p>
            <a:fld id="{ABB8925F-B6BB-49B0-9469-5285B9C99CB3}" type="slidenum">
              <a:rPr lang="en-US" smtClean="0"/>
              <a:pPr/>
              <a:t>‹#›</a:t>
            </a:fld>
            <a:endParaRPr lang="en-US"/>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Tree>
    <p:extLst>
      <p:ext uri="{BB962C8B-B14F-4D97-AF65-F5344CB8AC3E}">
        <p14:creationId xmlns:p14="http://schemas.microsoft.com/office/powerpoint/2010/main" val="4135534529"/>
      </p:ext>
    </p:extLst>
  </p:cSld>
  <p:clrMap bg1="lt1" tx1="dk1" bg2="lt2" tx2="dk2" accent1="accent1" accent2="accent2" accent3="accent3" accent4="accent4" accent5="accent5" accent6="accent6" hlink="hlink" folHlink="folHlink"/>
  <p:sldLayoutIdLst>
    <p:sldLayoutId id="2147483747" r:id="rId1"/>
    <p:sldLayoutId id="2147483753" r:id="rId2"/>
    <p:sldLayoutId id="2147483754" r:id="rId3"/>
    <p:sldLayoutId id="2147483748" r:id="rId4"/>
    <p:sldLayoutId id="2147483749" r:id="rId5"/>
    <p:sldLayoutId id="2147483751" r:id="rId6"/>
    <p:sldLayoutId id="2147483750" r:id="rId7"/>
    <p:sldLayoutId id="2147483752" r:id="rId8"/>
    <p:sldLayoutId id="2147483755" r:id="rId9"/>
    <p:sldLayoutId id="2147483740" r:id="rId10"/>
    <p:sldLayoutId id="2147483757" r:id="rId11"/>
    <p:sldLayoutId id="2147483735" r:id="rId12"/>
    <p:sldLayoutId id="2147483729" r:id="rId13"/>
    <p:sldLayoutId id="2147483737" r:id="rId14"/>
    <p:sldLayoutId id="2147483730" r:id="rId15"/>
    <p:sldLayoutId id="2147483739" r:id="rId16"/>
    <p:sldLayoutId id="2147483734" r:id="rId17"/>
    <p:sldLayoutId id="214748375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LocalHealth.HelpDesk@ky.gov"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localhealth.helpdesk@ky.gov" TargetMode="External"/><Relationship Id="rId2" Type="http://schemas.openxmlformats.org/officeDocument/2006/relationships/hyperlink" Target="mailto:LHDContracts.ProgramReview@ky.gov"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Local Health Department Contract Training</a:t>
            </a:r>
            <a:endParaRPr lang="en-US" dirty="0"/>
          </a:p>
        </p:txBody>
      </p:sp>
      <p:sp>
        <p:nvSpPr>
          <p:cNvPr id="3" name="Subtitle 2"/>
          <p:cNvSpPr>
            <a:spLocks noGrp="1"/>
          </p:cNvSpPr>
          <p:nvPr>
            <p:ph type="subTitle" idx="1"/>
          </p:nvPr>
        </p:nvSpPr>
        <p:spPr/>
        <p:txBody>
          <a:bodyPr>
            <a:noAutofit/>
          </a:bodyPr>
          <a:lstStyle/>
          <a:p>
            <a:r>
              <a:rPr lang="en-US" sz="2400" dirty="0" smtClean="0"/>
              <a:t>Policy and </a:t>
            </a:r>
            <a:r>
              <a:rPr lang="en-US" sz="2400" dirty="0" smtClean="0"/>
              <a:t>Procedure for Submitting </a:t>
            </a:r>
            <a:r>
              <a:rPr lang="en-US" sz="2400" dirty="0" smtClean="0"/>
              <a:t>Contracts to DPH</a:t>
            </a:r>
          </a:p>
          <a:p>
            <a:endParaRPr lang="en-US" sz="2000" dirty="0"/>
          </a:p>
        </p:txBody>
      </p:sp>
    </p:spTree>
    <p:extLst>
      <p:ext uri="{BB962C8B-B14F-4D97-AF65-F5344CB8AC3E}">
        <p14:creationId xmlns:p14="http://schemas.microsoft.com/office/powerpoint/2010/main" val="151195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Provider/Contract Numbers</a:t>
            </a:r>
            <a:endParaRPr lang="en-US" dirty="0"/>
          </a:p>
        </p:txBody>
      </p:sp>
      <p:sp>
        <p:nvSpPr>
          <p:cNvPr id="3" name="Content Placeholder 2"/>
          <p:cNvSpPr>
            <a:spLocks noGrp="1"/>
          </p:cNvSpPr>
          <p:nvPr>
            <p:ph idx="1"/>
          </p:nvPr>
        </p:nvSpPr>
        <p:spPr/>
        <p:txBody>
          <a:bodyPr>
            <a:normAutofit/>
          </a:bodyPr>
          <a:lstStyle/>
          <a:p>
            <a:pPr>
              <a:defRPr/>
            </a:pPr>
            <a:r>
              <a:rPr lang="en-US" dirty="0"/>
              <a:t>Contract provider numbers are assigned by LHO. Contact Local Health Operations Branch </a:t>
            </a:r>
            <a:r>
              <a:rPr lang="en-US" u="sng" dirty="0"/>
              <a:t>by email </a:t>
            </a:r>
            <a:r>
              <a:rPr lang="en-US" dirty="0"/>
              <a:t>for new provider numbers or to update the provider name. Please include contract template being used, brief detail of contractor duties, and contractor name in your email. If requesting for a lab provider, please indicate if pathology services are included in the contract.</a:t>
            </a:r>
            <a:endParaRPr lang="en-US" sz="2400" dirty="0"/>
          </a:p>
          <a:p>
            <a:pPr>
              <a:defRPr/>
            </a:pPr>
            <a:r>
              <a:rPr lang="en-US" dirty="0"/>
              <a:t>Assigned by LHO ONLY.</a:t>
            </a:r>
          </a:p>
          <a:p>
            <a:pPr marL="0" indent="0">
              <a:buNone/>
              <a:defRPr/>
            </a:pPr>
            <a:endParaRPr lang="en-US" dirty="0"/>
          </a:p>
          <a:p>
            <a:endParaRPr lang="en-US" dirty="0"/>
          </a:p>
        </p:txBody>
      </p:sp>
    </p:spTree>
    <p:extLst>
      <p:ext uri="{BB962C8B-B14F-4D97-AF65-F5344CB8AC3E}">
        <p14:creationId xmlns:p14="http://schemas.microsoft.com/office/powerpoint/2010/main" val="366646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FY Contract Submission</a:t>
            </a:r>
            <a:endParaRPr lang="en-US" dirty="0"/>
          </a:p>
        </p:txBody>
      </p:sp>
      <p:sp>
        <p:nvSpPr>
          <p:cNvPr id="3" name="Content Placeholder 2"/>
          <p:cNvSpPr>
            <a:spLocks noGrp="1"/>
          </p:cNvSpPr>
          <p:nvPr>
            <p:ph idx="1"/>
          </p:nvPr>
        </p:nvSpPr>
        <p:spPr/>
        <p:txBody>
          <a:bodyPr/>
          <a:lstStyle/>
          <a:p>
            <a:r>
              <a:rPr lang="en-US" dirty="0" smtClean="0"/>
              <a:t>Contracts that pertain to the current fiscal year shall be added to appropriate tracking spreadsheet and saved to the current FY folder on the L: drive.</a:t>
            </a:r>
          </a:p>
          <a:p>
            <a:r>
              <a:rPr lang="en-US" dirty="0" smtClean="0"/>
              <a:t>LHD staff shall send an email to pertinent DPH program staff. LHO shall be copied on the email.</a:t>
            </a:r>
          </a:p>
          <a:p>
            <a:r>
              <a:rPr lang="en-US" dirty="0" smtClean="0"/>
              <a:t>DPH program staff will reply to LHD, copying LHO for tracking purposes.</a:t>
            </a:r>
            <a:endParaRPr lang="en-US" dirty="0"/>
          </a:p>
        </p:txBody>
      </p:sp>
    </p:spTree>
    <p:extLst>
      <p:ext uri="{BB962C8B-B14F-4D97-AF65-F5344CB8AC3E}">
        <p14:creationId xmlns:p14="http://schemas.microsoft.com/office/powerpoint/2010/main" val="307792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and Concerns</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If you have questions or concerns related to the submission and review process, spreadsheet usage, or provision of contract/provider numbers, please contact</a:t>
            </a:r>
          </a:p>
          <a:p>
            <a:pPr marL="0" indent="0" algn="ctr">
              <a:buNone/>
            </a:pPr>
            <a:r>
              <a:rPr lang="en-US" dirty="0" smtClean="0"/>
              <a:t>Local Health Operations Branch</a:t>
            </a:r>
          </a:p>
          <a:p>
            <a:pPr marL="0" indent="0" algn="ctr">
              <a:buNone/>
            </a:pPr>
            <a:r>
              <a:rPr lang="en-US" dirty="0" smtClean="0"/>
              <a:t>at</a:t>
            </a:r>
          </a:p>
          <a:p>
            <a:pPr marL="0" indent="0" algn="ctr">
              <a:buNone/>
            </a:pPr>
            <a:r>
              <a:rPr lang="en-US" dirty="0" smtClean="0"/>
              <a:t>502-564-6663, option 1</a:t>
            </a:r>
          </a:p>
          <a:p>
            <a:pPr marL="0" indent="0" algn="ctr">
              <a:buNone/>
            </a:pPr>
            <a:r>
              <a:rPr lang="en-US" dirty="0" smtClean="0"/>
              <a:t>or</a:t>
            </a:r>
          </a:p>
          <a:p>
            <a:pPr marL="0" indent="0" algn="ctr">
              <a:buNone/>
            </a:pPr>
            <a:r>
              <a:rPr lang="en-US" dirty="0" smtClean="0">
                <a:hlinkClick r:id="rId2"/>
              </a:rPr>
              <a:t>LocalHealth.HelpDesk@ky.gov</a:t>
            </a:r>
            <a:endParaRPr lang="en-US" dirty="0" smtClean="0"/>
          </a:p>
          <a:p>
            <a:pPr marL="0" indent="0" algn="ctr">
              <a:buNone/>
            </a:pPr>
            <a:endParaRPr lang="en-US" dirty="0" smtClean="0"/>
          </a:p>
        </p:txBody>
      </p:sp>
    </p:spTree>
    <p:extLst>
      <p:ext uri="{BB962C8B-B14F-4D97-AF65-F5344CB8AC3E}">
        <p14:creationId xmlns:p14="http://schemas.microsoft.com/office/powerpoint/2010/main" val="1670785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Saving Contracts</a:t>
            </a:r>
            <a:endParaRPr lang="en-US" dirty="0"/>
          </a:p>
        </p:txBody>
      </p:sp>
      <p:sp>
        <p:nvSpPr>
          <p:cNvPr id="3" name="Content Placeholder 2"/>
          <p:cNvSpPr>
            <a:spLocks noGrp="1"/>
          </p:cNvSpPr>
          <p:nvPr>
            <p:ph idx="1"/>
          </p:nvPr>
        </p:nvSpPr>
        <p:spPr/>
        <p:txBody>
          <a:bodyPr/>
          <a:lstStyle/>
          <a:p>
            <a:r>
              <a:rPr lang="en-US" dirty="0" smtClean="0"/>
              <a:t>Contracts shall be saved to the appropriate folder on the L: drive for the fiscal year pertinent to the contract.</a:t>
            </a:r>
          </a:p>
          <a:p>
            <a:r>
              <a:rPr lang="en-US" dirty="0" smtClean="0"/>
              <a:t>File names for contracts shall begin with the following nomenclature:</a:t>
            </a:r>
            <a:br>
              <a:rPr lang="en-US" dirty="0" smtClean="0"/>
            </a:br>
            <a:r>
              <a:rPr lang="en-US" b="1" dirty="0" smtClean="0"/>
              <a:t>[FY][HID][Contract Number]</a:t>
            </a:r>
            <a:r>
              <a:rPr lang="en-US" dirty="0"/>
              <a:t/>
            </a:r>
            <a:br>
              <a:rPr lang="en-US" dirty="0"/>
            </a:br>
            <a:r>
              <a:rPr lang="en-US" dirty="0" smtClean="0"/>
              <a:t>EXAMPLE: 1911120101.doc</a:t>
            </a:r>
          </a:p>
          <a:p>
            <a:r>
              <a:rPr lang="en-US" dirty="0" smtClean="0"/>
              <a:t>Proper usage of nomenclature assists DPH staff in contract review process.</a:t>
            </a:r>
          </a:p>
        </p:txBody>
      </p:sp>
    </p:spTree>
    <p:extLst>
      <p:ext uri="{BB962C8B-B14F-4D97-AF65-F5344CB8AC3E}">
        <p14:creationId xmlns:p14="http://schemas.microsoft.com/office/powerpoint/2010/main" val="331767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 Procedures</a:t>
            </a:r>
            <a:endParaRPr lang="en-US" dirty="0"/>
          </a:p>
        </p:txBody>
      </p:sp>
      <p:sp>
        <p:nvSpPr>
          <p:cNvPr id="3" name="Content Placeholder 2"/>
          <p:cNvSpPr>
            <a:spLocks noGrp="1"/>
          </p:cNvSpPr>
          <p:nvPr>
            <p:ph idx="1"/>
          </p:nvPr>
        </p:nvSpPr>
        <p:spPr/>
        <p:txBody>
          <a:bodyPr>
            <a:normAutofit/>
          </a:bodyPr>
          <a:lstStyle/>
          <a:p>
            <a:r>
              <a:rPr lang="en-US" dirty="0" smtClean="0"/>
              <a:t>Using the Excel spreadsheet in the appropriate FY folder in your LHD’s folder within L: </a:t>
            </a:r>
            <a:r>
              <a:rPr lang="en-US" dirty="0" err="1" smtClean="0"/>
              <a:t>LHDContracts</a:t>
            </a:r>
            <a:r>
              <a:rPr lang="en-US" dirty="0" smtClean="0"/>
              <a:t>, properly populate information or update information prepopulated by LHO.</a:t>
            </a:r>
          </a:p>
          <a:p>
            <a:r>
              <a:rPr lang="en-US" dirty="0" smtClean="0"/>
              <a:t>For CH-51 and CH-53M contracts be sure to check all programs that will need to review the contract.</a:t>
            </a:r>
          </a:p>
          <a:p>
            <a:r>
              <a:rPr lang="en-US" dirty="0" smtClean="0"/>
              <a:t>For CH-53M contracts be sure to indicate Third Party Billing and presence of CH-55 if necessary.</a:t>
            </a:r>
            <a:endParaRPr lang="en-US" dirty="0"/>
          </a:p>
        </p:txBody>
      </p:sp>
    </p:spTree>
    <p:extLst>
      <p:ext uri="{BB962C8B-B14F-4D97-AF65-F5344CB8AC3E}">
        <p14:creationId xmlns:p14="http://schemas.microsoft.com/office/powerpoint/2010/main" val="1644621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 Procedures</a:t>
            </a:r>
            <a:endParaRPr lang="en-US" dirty="0"/>
          </a:p>
        </p:txBody>
      </p:sp>
      <p:sp>
        <p:nvSpPr>
          <p:cNvPr id="3" name="Content Placeholder 2"/>
          <p:cNvSpPr>
            <a:spLocks noGrp="1"/>
          </p:cNvSpPr>
          <p:nvPr>
            <p:ph idx="1"/>
          </p:nvPr>
        </p:nvSpPr>
        <p:spPr/>
        <p:txBody>
          <a:bodyPr>
            <a:normAutofit fontScale="92500"/>
          </a:bodyPr>
          <a:lstStyle/>
          <a:p>
            <a:pPr marL="0">
              <a:buClr>
                <a:srgbClr val="0B5394"/>
              </a:buClr>
              <a:buNone/>
              <a:defRPr/>
            </a:pPr>
            <a:r>
              <a:rPr lang="en-US" dirty="0"/>
              <a:t>Once </a:t>
            </a:r>
            <a:r>
              <a:rPr lang="en-US" b="1" u="sng" dirty="0"/>
              <a:t>all</a:t>
            </a:r>
            <a:r>
              <a:rPr lang="en-US" dirty="0"/>
              <a:t> </a:t>
            </a:r>
            <a:r>
              <a:rPr lang="en-US" dirty="0" smtClean="0"/>
              <a:t>FY </a:t>
            </a:r>
            <a:r>
              <a:rPr lang="en-US" dirty="0"/>
              <a:t>contracts are loaded:</a:t>
            </a:r>
          </a:p>
          <a:p>
            <a:pPr marL="182880" indent="-457200">
              <a:buClr>
                <a:srgbClr val="0B5394"/>
              </a:buClr>
              <a:defRPr/>
            </a:pPr>
            <a:r>
              <a:rPr lang="en-US" dirty="0"/>
              <a:t>Send email to </a:t>
            </a:r>
            <a:r>
              <a:rPr lang="en-US" dirty="0">
                <a:solidFill>
                  <a:prstClr val="black"/>
                </a:solidFill>
                <a:hlinkClick r:id="rId2"/>
              </a:rPr>
              <a:t>LHDContracts.ProgramReview@ky.gov</a:t>
            </a:r>
            <a:r>
              <a:rPr lang="en-US" dirty="0">
                <a:solidFill>
                  <a:prstClr val="black"/>
                </a:solidFill>
              </a:rPr>
              <a:t> with subject line “&lt;HD Name&gt; </a:t>
            </a:r>
            <a:r>
              <a:rPr lang="en-US" dirty="0" smtClean="0">
                <a:solidFill>
                  <a:prstClr val="black"/>
                </a:solidFill>
              </a:rPr>
              <a:t>FY[*] </a:t>
            </a:r>
            <a:r>
              <a:rPr lang="en-US" dirty="0">
                <a:solidFill>
                  <a:prstClr val="black"/>
                </a:solidFill>
              </a:rPr>
              <a:t>Contracts”. State that contracts are available for review.</a:t>
            </a:r>
          </a:p>
          <a:p>
            <a:pPr marL="182880" indent="-457200">
              <a:buClr>
                <a:srgbClr val="0B5394"/>
              </a:buClr>
              <a:defRPr/>
            </a:pPr>
            <a:r>
              <a:rPr lang="en-US" dirty="0">
                <a:solidFill>
                  <a:prstClr val="black"/>
                </a:solidFill>
              </a:rPr>
              <a:t>DPH review staff will determine to review or not, and will advise HD contract staff of determination (“Accepted”, ”Rejected”, “Not Reviewed”). </a:t>
            </a:r>
          </a:p>
          <a:p>
            <a:pPr marL="182880" indent="-457200">
              <a:buClr>
                <a:srgbClr val="0B5394"/>
              </a:buClr>
              <a:defRPr/>
            </a:pPr>
            <a:r>
              <a:rPr lang="en-US" dirty="0">
                <a:solidFill>
                  <a:prstClr val="black"/>
                </a:solidFill>
              </a:rPr>
              <a:t>DPH staff will reply to HD, appending subject to “&lt;</a:t>
            </a:r>
            <a:r>
              <a:rPr lang="en-US" dirty="0" err="1">
                <a:solidFill>
                  <a:prstClr val="black"/>
                </a:solidFill>
              </a:rPr>
              <a:t>HDName</a:t>
            </a:r>
            <a:r>
              <a:rPr lang="en-US" dirty="0">
                <a:solidFill>
                  <a:prstClr val="black"/>
                </a:solidFill>
              </a:rPr>
              <a:t>&gt; </a:t>
            </a:r>
            <a:r>
              <a:rPr lang="en-US" dirty="0" smtClean="0">
                <a:solidFill>
                  <a:prstClr val="black"/>
                </a:solidFill>
              </a:rPr>
              <a:t>FY[*] </a:t>
            </a:r>
            <a:r>
              <a:rPr lang="en-US" dirty="0">
                <a:solidFill>
                  <a:prstClr val="black"/>
                </a:solidFill>
              </a:rPr>
              <a:t>Contracts - &lt;Program&gt;”, and will copy </a:t>
            </a:r>
            <a:r>
              <a:rPr lang="en-US" dirty="0">
                <a:solidFill>
                  <a:prstClr val="black"/>
                </a:solidFill>
                <a:hlinkClick r:id="rId3"/>
              </a:rPr>
              <a:t>localhealth.helpdesk@ky.gov</a:t>
            </a:r>
            <a:r>
              <a:rPr lang="en-US" dirty="0">
                <a:solidFill>
                  <a:prstClr val="black"/>
                </a:solidFill>
              </a:rPr>
              <a:t>. </a:t>
            </a:r>
          </a:p>
          <a:p>
            <a:pPr marL="182880" indent="-457200">
              <a:buClr>
                <a:srgbClr val="0B5394"/>
              </a:buClr>
              <a:defRPr/>
            </a:pPr>
            <a:r>
              <a:rPr lang="en-US" dirty="0">
                <a:solidFill>
                  <a:prstClr val="black"/>
                </a:solidFill>
              </a:rPr>
              <a:t>If revisions are required, HD will reply to individual DPH staff (copy LHO) once revision is loaded to L: for review.</a:t>
            </a:r>
          </a:p>
          <a:p>
            <a:pPr marL="0" indent="0">
              <a:buNone/>
            </a:pPr>
            <a:endParaRPr lang="en-US" dirty="0"/>
          </a:p>
        </p:txBody>
      </p:sp>
    </p:spTree>
    <p:extLst>
      <p:ext uri="{BB962C8B-B14F-4D97-AF65-F5344CB8AC3E}">
        <p14:creationId xmlns:p14="http://schemas.microsoft.com/office/powerpoint/2010/main" val="132811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 Procedures</a:t>
            </a:r>
            <a:endParaRPr lang="en-US" dirty="0"/>
          </a:p>
        </p:txBody>
      </p:sp>
      <p:sp>
        <p:nvSpPr>
          <p:cNvPr id="3" name="Content Placeholder 2"/>
          <p:cNvSpPr>
            <a:spLocks noGrp="1"/>
          </p:cNvSpPr>
          <p:nvPr>
            <p:ph idx="1"/>
          </p:nvPr>
        </p:nvSpPr>
        <p:spPr/>
        <p:txBody>
          <a:bodyPr>
            <a:normAutofit/>
          </a:bodyPr>
          <a:lstStyle/>
          <a:p>
            <a:pPr marL="0">
              <a:buClr>
                <a:srgbClr val="0B5394"/>
              </a:buClr>
              <a:buNone/>
              <a:defRPr/>
            </a:pPr>
            <a:r>
              <a:rPr lang="en-US" dirty="0"/>
              <a:t>LHO Branch will update spreadsheet data based on email communication between DPH and HD staff. Copy LHO Branch on all email to provide accurate tracking. Save email from DPH staff for your audit purposes.</a:t>
            </a:r>
          </a:p>
          <a:p>
            <a:pPr marL="0">
              <a:buClr>
                <a:srgbClr val="0B5394"/>
              </a:buClr>
              <a:buNone/>
              <a:defRPr/>
            </a:pPr>
            <a:endParaRPr lang="en-US" dirty="0"/>
          </a:p>
          <a:p>
            <a:pPr marL="0">
              <a:buClr>
                <a:srgbClr val="0B5394"/>
              </a:buClr>
              <a:buNone/>
              <a:defRPr/>
            </a:pPr>
            <a:r>
              <a:rPr lang="en-US" dirty="0"/>
              <a:t>The “Review Status” column of the spreadsheet replaces the Information Sheet as a record of review process. Contract file names on the L: drive will be appended with review results.</a:t>
            </a:r>
          </a:p>
          <a:p>
            <a:endParaRPr lang="en-US" dirty="0"/>
          </a:p>
        </p:txBody>
      </p:sp>
    </p:spTree>
    <p:extLst>
      <p:ext uri="{BB962C8B-B14F-4D97-AF65-F5344CB8AC3E}">
        <p14:creationId xmlns:p14="http://schemas.microsoft.com/office/powerpoint/2010/main" val="422177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Submission Date</a:t>
            </a:r>
            <a:endParaRPr lang="en-US" dirty="0"/>
          </a:p>
        </p:txBody>
      </p:sp>
      <p:sp>
        <p:nvSpPr>
          <p:cNvPr id="3" name="Content Placeholder 2"/>
          <p:cNvSpPr>
            <a:spLocks noGrp="1"/>
          </p:cNvSpPr>
          <p:nvPr>
            <p:ph idx="1"/>
          </p:nvPr>
        </p:nvSpPr>
        <p:spPr/>
        <p:txBody>
          <a:bodyPr>
            <a:normAutofit/>
          </a:bodyPr>
          <a:lstStyle/>
          <a:p>
            <a:r>
              <a:rPr lang="en-US" dirty="0" smtClean="0"/>
              <a:t>Kentucky Department for Public Health, Division of Administration and Financial Management requests that all contracts for the coming fiscal year be submitted for review no later than May 15</a:t>
            </a:r>
            <a:r>
              <a:rPr lang="en-US" baseline="30000" dirty="0" smtClean="0"/>
              <a:t>th</a:t>
            </a:r>
            <a:r>
              <a:rPr lang="en-US" dirty="0" smtClean="0"/>
              <a:t>.</a:t>
            </a:r>
          </a:p>
          <a:p>
            <a:r>
              <a:rPr lang="en-US" dirty="0" smtClean="0"/>
              <a:t>Unsigned school contracts should be submitted no later than April 30</a:t>
            </a:r>
            <a:r>
              <a:rPr lang="en-US" baseline="30000" dirty="0" smtClean="0"/>
              <a:t>th</a:t>
            </a:r>
            <a:r>
              <a:rPr lang="en-US" dirty="0" smtClean="0"/>
              <a:t>.</a:t>
            </a:r>
          </a:p>
          <a:p>
            <a:r>
              <a:rPr lang="en-US" dirty="0" smtClean="0"/>
              <a:t>LHDs that meet the May 15</a:t>
            </a:r>
            <a:r>
              <a:rPr lang="en-US" baseline="30000" dirty="0" smtClean="0"/>
              <a:t>th</a:t>
            </a:r>
            <a:r>
              <a:rPr lang="en-US" dirty="0" smtClean="0"/>
              <a:t> submission deadline can reasonably expect to have review determinations completed prior to the start of the new fiscal year.</a:t>
            </a:r>
            <a:endParaRPr lang="en-US" dirty="0"/>
          </a:p>
        </p:txBody>
      </p:sp>
    </p:spTree>
    <p:extLst>
      <p:ext uri="{BB962C8B-B14F-4D97-AF65-F5344CB8AC3E}">
        <p14:creationId xmlns:p14="http://schemas.microsoft.com/office/powerpoint/2010/main" val="3193452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Tracking Spreadsheet Usage</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Using the Excel spreadsheet “&lt;Name&gt; </a:t>
            </a:r>
            <a:r>
              <a:rPr lang="en-US" sz="3600" dirty="0"/>
              <a:t>FY[*] </a:t>
            </a:r>
            <a:r>
              <a:rPr lang="en-US" sz="3600" dirty="0"/>
              <a:t>Contracts” in </a:t>
            </a:r>
            <a:r>
              <a:rPr lang="en-US" sz="3600" dirty="0"/>
              <a:t>Contracts[*]:</a:t>
            </a:r>
            <a:endParaRPr lang="en-US" sz="3600" dirty="0"/>
          </a:p>
          <a:p>
            <a:r>
              <a:rPr lang="en-US" dirty="0"/>
              <a:t>List all contracts, by template (tab for each). </a:t>
            </a:r>
          </a:p>
          <a:p>
            <a:r>
              <a:rPr lang="en-US" dirty="0"/>
              <a:t>Where appropriate (CH-51, CH-53M), place an “x” to indicate program(s) covered by the contract. </a:t>
            </a:r>
          </a:p>
          <a:p>
            <a:r>
              <a:rPr lang="en-US" dirty="0"/>
              <a:t>On CH-53M, indicate Third Party Billing Flag and presence of CH-55 where applicable. </a:t>
            </a:r>
          </a:p>
          <a:p>
            <a:r>
              <a:rPr lang="en-US" dirty="0"/>
              <a:t>Save completed spreadsheet with your contracts.</a:t>
            </a:r>
          </a:p>
          <a:p>
            <a:endParaRPr lang="en-US" dirty="0"/>
          </a:p>
        </p:txBody>
      </p:sp>
    </p:spTree>
    <p:extLst>
      <p:ext uri="{BB962C8B-B14F-4D97-AF65-F5344CB8AC3E}">
        <p14:creationId xmlns:p14="http://schemas.microsoft.com/office/powerpoint/2010/main" val="129073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Tracking Spreadsheet Usage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Entering Data:</a:t>
            </a:r>
          </a:p>
          <a:p>
            <a:r>
              <a:rPr lang="en-US" dirty="0"/>
              <a:t>Select the appropriate tab/sheet for the contract template.</a:t>
            </a:r>
          </a:p>
          <a:p>
            <a:r>
              <a:rPr lang="en-US" dirty="0"/>
              <a:t>Use the first empty row when entering data. If you’ve deleted provider data and have a “clean row”, use it first.</a:t>
            </a:r>
          </a:p>
          <a:p>
            <a:r>
              <a:rPr lang="en-US" dirty="0"/>
              <a:t>If table is full, start new row directly under last row of data.</a:t>
            </a:r>
          </a:p>
          <a:p>
            <a:r>
              <a:rPr lang="en-US" dirty="0"/>
              <a:t>Amount column is optional information. Review Status column is for LHO only.</a:t>
            </a:r>
          </a:p>
          <a:p>
            <a:r>
              <a:rPr lang="en-US" dirty="0"/>
              <a:t>Use an “x” unless otherwise indicated. Use an “x” in fields to indicate program(s) covered in contract (CH-51, CH-53M tabs). </a:t>
            </a:r>
          </a:p>
          <a:p>
            <a:pPr lvl="2"/>
            <a:r>
              <a:rPr lang="en-US" sz="2400" dirty="0"/>
              <a:t>CH-51 and CH-53M contracts require an “x” at least one program cell to clear highlighting</a:t>
            </a:r>
            <a:r>
              <a:rPr lang="en-US" sz="2400" dirty="0"/>
              <a:t>.</a:t>
            </a:r>
            <a:endParaRPr lang="en-US" sz="2400" dirty="0"/>
          </a:p>
        </p:txBody>
      </p:sp>
    </p:spTree>
    <p:extLst>
      <p:ext uri="{BB962C8B-B14F-4D97-AF65-F5344CB8AC3E}">
        <p14:creationId xmlns:p14="http://schemas.microsoft.com/office/powerpoint/2010/main" val="292905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Tracking Spreadsheet Usage</a:t>
            </a:r>
            <a:endParaRPr lang="en-US" dirty="0"/>
          </a:p>
        </p:txBody>
      </p:sp>
      <p:sp>
        <p:nvSpPr>
          <p:cNvPr id="3" name="Content Placeholder 2"/>
          <p:cNvSpPr>
            <a:spLocks noGrp="1"/>
          </p:cNvSpPr>
          <p:nvPr>
            <p:ph idx="1"/>
          </p:nvPr>
        </p:nvSpPr>
        <p:spPr/>
        <p:txBody>
          <a:bodyPr/>
          <a:lstStyle/>
          <a:p>
            <a:pPr marL="0" indent="0">
              <a:buNone/>
            </a:pPr>
            <a:r>
              <a:rPr lang="en-US" dirty="0"/>
              <a:t>Do not change the file name of the spreadsheet on the L: drive.</a:t>
            </a:r>
          </a:p>
          <a:p>
            <a:r>
              <a:rPr lang="en-US" dirty="0"/>
              <a:t>When working from the document on the drive, be sure to save your changes.</a:t>
            </a:r>
          </a:p>
          <a:p>
            <a:r>
              <a:rPr lang="en-US" dirty="0"/>
              <a:t>When working from a saved workbook on your local computer, Save As and replace file on L: drive as you update.</a:t>
            </a:r>
          </a:p>
          <a:p>
            <a:endParaRPr lang="en-US" dirty="0"/>
          </a:p>
        </p:txBody>
      </p:sp>
    </p:spTree>
    <p:extLst>
      <p:ext uri="{BB962C8B-B14F-4D97-AF65-F5344CB8AC3E}">
        <p14:creationId xmlns:p14="http://schemas.microsoft.com/office/powerpoint/2010/main" val="893894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PH Overview Slides">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olDphContractsType xmlns="f6f81231-3c0e-4249-bb01-83110b06ea91">Training</solDphContracts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8C99993BA6FB44A802663507C36A5C" ma:contentTypeVersion="3" ma:contentTypeDescription="Create a new document." ma:contentTypeScope="" ma:versionID="978dc31ae1e19be5877862faa1710112">
  <xsd:schema xmlns:xsd="http://www.w3.org/2001/XMLSchema" xmlns:xs="http://www.w3.org/2001/XMLSchema" xmlns:p="http://schemas.microsoft.com/office/2006/metadata/properties" xmlns:ns2="f6f81231-3c0e-4249-bb01-83110b06ea91" xmlns:ns3="9d98fa39-7fbd-4685-a488-797cac822720" targetNamespace="http://schemas.microsoft.com/office/2006/metadata/properties" ma:root="true" ma:fieldsID="7a072b3d406375392bcb80e4bcaa1154" ns2:_="" ns3:_="">
    <xsd:import namespace="f6f81231-3c0e-4249-bb01-83110b06ea91"/>
    <xsd:import namespace="9d98fa39-7fbd-4685-a488-797cac822720"/>
    <xsd:element name="properties">
      <xsd:complexType>
        <xsd:sequence>
          <xsd:element name="documentManagement">
            <xsd:complexType>
              <xsd:all>
                <xsd:element ref="ns2:solDphContracts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f81231-3c0e-4249-bb01-83110b06ea91" elementFormDefault="qualified">
    <xsd:import namespace="http://schemas.microsoft.com/office/2006/documentManagement/types"/>
    <xsd:import namespace="http://schemas.microsoft.com/office/infopath/2007/PartnerControls"/>
    <xsd:element name="solDphContractsType" ma:index="8" nillable="true" ma:displayName="Contract Doc Type" ma:format="Dropdown" ma:internalName="solDphContractsType">
      <xsd:simpleType>
        <xsd:restriction base="dms:Choice">
          <xsd:enumeration value="Templates"/>
          <xsd:enumeration value="Training"/>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384EBF-129F-40E7-87EC-77414C60F8B7}">
  <ds:schemaRefs>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purl.org/dc/elements/1.1/"/>
    <ds:schemaRef ds:uri="540a4017-22d9-44e0-b6ab-03a3cfc71131"/>
    <ds:schemaRef ds:uri="http://schemas.microsoft.com/sharepoint/v3"/>
    <ds:schemaRef ds:uri="http://purl.org/dc/dcmitype/"/>
    <ds:schemaRef ds:uri="http://purl.org/dc/terms/"/>
  </ds:schemaRefs>
</ds:datastoreItem>
</file>

<file path=customXml/itemProps2.xml><?xml version="1.0" encoding="utf-8"?>
<ds:datastoreItem xmlns:ds="http://schemas.openxmlformats.org/officeDocument/2006/customXml" ds:itemID="{0B926361-CEA1-4A84-AC2A-2D0123A6ABF5}">
  <ds:schemaRefs>
    <ds:schemaRef ds:uri="http://schemas.microsoft.com/sharepoint/v3/contenttype/forms"/>
  </ds:schemaRefs>
</ds:datastoreItem>
</file>

<file path=customXml/itemProps3.xml><?xml version="1.0" encoding="utf-8"?>
<ds:datastoreItem xmlns:ds="http://schemas.openxmlformats.org/officeDocument/2006/customXml" ds:itemID="{B95D38AB-F4F0-4E68-A98B-3D2DD32B1CD7}"/>
</file>

<file path=docProps/app.xml><?xml version="1.0" encoding="utf-8"?>
<Properties xmlns="http://schemas.openxmlformats.org/officeDocument/2006/extended-properties" xmlns:vt="http://schemas.openxmlformats.org/officeDocument/2006/docPropsVTypes">
  <Template/>
  <TotalTime>2308</TotalTime>
  <Words>791</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DPH Overview Slides</vt:lpstr>
      <vt:lpstr>Local Health Department Contract Training</vt:lpstr>
      <vt:lpstr>Saving Contracts</vt:lpstr>
      <vt:lpstr>Review Procedures</vt:lpstr>
      <vt:lpstr>Review Procedures</vt:lpstr>
      <vt:lpstr>Review Procedures</vt:lpstr>
      <vt:lpstr>Submission Date</vt:lpstr>
      <vt:lpstr>Tracking Spreadsheet Usage</vt:lpstr>
      <vt:lpstr>Tracking Spreadsheet Usage</vt:lpstr>
      <vt:lpstr>Tracking Spreadsheet Usage</vt:lpstr>
      <vt:lpstr>Provider/Contract Numbers</vt:lpstr>
      <vt:lpstr>Current FY Contract Submission</vt:lpstr>
      <vt:lpstr>Questions and Concerns</vt:lpstr>
    </vt:vector>
  </TitlesOfParts>
  <Company>Cabinet for Health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LHD Contract Training - Review Submission Procedures</dc:title>
  <dc:creator>Erin Hester</dc:creator>
  <cp:lastModifiedBy>Tibbles, Mark A (CHS-PH)</cp:lastModifiedBy>
  <cp:revision>119</cp:revision>
  <cp:lastPrinted>2019-02-27T16:19:59Z</cp:lastPrinted>
  <dcterms:created xsi:type="dcterms:W3CDTF">2018-07-02T16:39:44Z</dcterms:created>
  <dcterms:modified xsi:type="dcterms:W3CDTF">2019-03-21T19:50:13Z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0x010100FB8C99993BA6FB44A802663507C36A5C</vt:lpwstr>
  </property>
</Properties>
</file>