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4"/>
  </p:sldMasterIdLst>
  <p:notesMasterIdLst>
    <p:notesMasterId r:id="rId25"/>
  </p:notesMasterIdLst>
  <p:handoutMasterIdLst>
    <p:handoutMasterId r:id="rId26"/>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12192000" cy="6858000"/>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2" autoAdjust="0"/>
    <p:restoredTop sz="96101" autoAdjust="0"/>
  </p:normalViewPr>
  <p:slideViewPr>
    <p:cSldViewPr snapToGrid="0" showGuides="1">
      <p:cViewPr varScale="1">
        <p:scale>
          <a:sx n="72" d="100"/>
          <a:sy n="72" d="100"/>
        </p:scale>
        <p:origin x="78" y="51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78" d="100"/>
          <a:sy n="78" d="100"/>
        </p:scale>
        <p:origin x="32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69929-1A00-4B39-BAB7-B500300888FC}"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n-US"/>
        </a:p>
      </dgm:t>
    </dgm:pt>
    <dgm:pt modelId="{27F0A3CF-5B14-424A-9756-5E1F5AE39F84}">
      <dgm:prSet phldrT="[Text]" custT="1"/>
      <dgm:spPr>
        <a:solidFill>
          <a:schemeClr val="tx2"/>
        </a:solidFill>
        <a:ln w="28575">
          <a:noFill/>
        </a:ln>
      </dgm:spPr>
      <dgm:t>
        <a:bodyPr/>
        <a:lstStyle/>
        <a:p>
          <a:r>
            <a:rPr lang="en-US" sz="2000" smtClean="0">
              <a:solidFill>
                <a:schemeClr val="bg1"/>
              </a:solidFill>
            </a:rPr>
            <a:t>Commissioner’s Office</a:t>
          </a:r>
          <a:endParaRPr lang="en-US" sz="2000" i="1" dirty="0">
            <a:solidFill>
              <a:schemeClr val="bg1"/>
            </a:solidFill>
          </a:endParaRPr>
        </a:p>
      </dgm:t>
    </dgm:pt>
    <dgm:pt modelId="{C499392C-CCD8-4667-ABC7-27F285F4D7CD}" type="parTrans" cxnId="{4E9AA6E3-D355-401C-A6BF-119CB8513E5A}">
      <dgm:prSet/>
      <dgm:spPr/>
      <dgm:t>
        <a:bodyPr/>
        <a:lstStyle/>
        <a:p>
          <a:endParaRPr lang="en-US"/>
        </a:p>
      </dgm:t>
    </dgm:pt>
    <dgm:pt modelId="{9EE6FBBB-E592-4881-BC26-A964F93FED14}" type="sibTrans" cxnId="{4E9AA6E3-D355-401C-A6BF-119CB8513E5A}">
      <dgm:prSet/>
      <dgm:spPr/>
      <dgm:t>
        <a:bodyPr/>
        <a:lstStyle/>
        <a:p>
          <a:endParaRPr lang="en-US"/>
        </a:p>
      </dgm:t>
    </dgm:pt>
    <dgm:pt modelId="{4951533E-B55E-4DDB-A2A1-0DD1A410B39D}">
      <dgm:prSet phldrT="[Text]" custT="1"/>
      <dgm:spPr>
        <a:solidFill>
          <a:schemeClr val="accent1"/>
        </a:solidFill>
        <a:ln w="28575">
          <a:noFill/>
        </a:ln>
      </dgm:spPr>
      <dgm:t>
        <a:bodyPr/>
        <a:lstStyle/>
        <a:p>
          <a:r>
            <a:rPr lang="en-US" sz="2000" smtClean="0">
              <a:solidFill>
                <a:schemeClr val="bg1"/>
              </a:solidFill>
            </a:rPr>
            <a:t>Maternal and Child Health</a:t>
          </a:r>
          <a:endParaRPr lang="en-US" sz="2000" dirty="0" smtClean="0">
            <a:solidFill>
              <a:schemeClr val="bg1"/>
            </a:solidFill>
          </a:endParaRPr>
        </a:p>
      </dgm:t>
    </dgm:pt>
    <dgm:pt modelId="{77F292DC-768C-46DC-A5A2-2814249D4427}" type="parTrans" cxnId="{C561B666-7D7A-4CFF-A534-76A7B1AFDBA8}">
      <dgm:prSet custT="1"/>
      <dgm:spPr>
        <a:ln w="28575">
          <a:solidFill>
            <a:schemeClr val="bg1">
              <a:lumMod val="85000"/>
            </a:schemeClr>
          </a:solidFill>
        </a:ln>
      </dgm:spPr>
      <dgm:t>
        <a:bodyPr/>
        <a:lstStyle/>
        <a:p>
          <a:endParaRPr lang="en-US" sz="2000"/>
        </a:p>
      </dgm:t>
    </dgm:pt>
    <dgm:pt modelId="{AEAE29A3-FF9F-4497-962E-AEF9F1A7EAC9}" type="sibTrans" cxnId="{C561B666-7D7A-4CFF-A534-76A7B1AFDBA8}">
      <dgm:prSet/>
      <dgm:spPr/>
      <dgm:t>
        <a:bodyPr/>
        <a:lstStyle/>
        <a:p>
          <a:endParaRPr lang="en-US"/>
        </a:p>
      </dgm:t>
    </dgm:pt>
    <dgm:pt modelId="{5949EB21-4911-4926-8458-9EEBA62DC847}">
      <dgm:prSet phldrT="[Text]" custT="1"/>
      <dgm:spPr>
        <a:solidFill>
          <a:schemeClr val="accent6"/>
        </a:solidFill>
        <a:ln w="28575">
          <a:noFill/>
        </a:ln>
      </dgm:spPr>
      <dgm:t>
        <a:bodyPr/>
        <a:lstStyle/>
        <a:p>
          <a:r>
            <a:rPr lang="en-US" sz="2000" smtClean="0">
              <a:solidFill>
                <a:schemeClr val="bg1"/>
              </a:solidFill>
            </a:rPr>
            <a:t>Women’s Health</a:t>
          </a:r>
          <a:endParaRPr lang="en-US" sz="2000" dirty="0">
            <a:solidFill>
              <a:schemeClr val="bg1"/>
            </a:solidFill>
          </a:endParaRPr>
        </a:p>
      </dgm:t>
    </dgm:pt>
    <dgm:pt modelId="{DE51D134-8779-4301-88E6-D2DB7E3DA2B0}" type="parTrans" cxnId="{D5460841-2773-499B-954B-032563B960E2}">
      <dgm:prSet custT="1"/>
      <dgm:spPr>
        <a:ln w="28575">
          <a:solidFill>
            <a:schemeClr val="bg1">
              <a:lumMod val="85000"/>
            </a:schemeClr>
          </a:solidFill>
        </a:ln>
      </dgm:spPr>
      <dgm:t>
        <a:bodyPr/>
        <a:lstStyle/>
        <a:p>
          <a:endParaRPr lang="en-US" sz="2000"/>
        </a:p>
      </dgm:t>
    </dgm:pt>
    <dgm:pt modelId="{8317971A-2589-4C00-BBB7-6A1EE6FEA2D8}" type="sibTrans" cxnId="{D5460841-2773-499B-954B-032563B960E2}">
      <dgm:prSet/>
      <dgm:spPr/>
      <dgm:t>
        <a:bodyPr/>
        <a:lstStyle/>
        <a:p>
          <a:endParaRPr lang="en-US"/>
        </a:p>
      </dgm:t>
    </dgm:pt>
    <dgm:pt modelId="{D6BC36C3-C210-4A00-9247-EC06B7C445C6}">
      <dgm:prSet phldrT="[Text]" custT="1"/>
      <dgm:spPr>
        <a:solidFill>
          <a:schemeClr val="accent2"/>
        </a:solidFill>
        <a:ln w="28575">
          <a:noFill/>
        </a:ln>
      </dgm:spPr>
      <dgm:t>
        <a:bodyPr/>
        <a:lstStyle/>
        <a:p>
          <a:r>
            <a:rPr lang="en-US" sz="2000" smtClean="0">
              <a:solidFill>
                <a:schemeClr val="bg1"/>
              </a:solidFill>
            </a:rPr>
            <a:t>Prevention and Quality Improvement</a:t>
          </a:r>
          <a:endParaRPr lang="en-US" sz="2000" dirty="0">
            <a:solidFill>
              <a:schemeClr val="bg1"/>
            </a:solidFill>
          </a:endParaRPr>
        </a:p>
      </dgm:t>
    </dgm:pt>
    <dgm:pt modelId="{D14EEE02-1E0C-472A-AE60-766A94DFBC14}" type="parTrans" cxnId="{CC515B48-77B5-4D76-AA99-6C6B24B80A11}">
      <dgm:prSet custT="1"/>
      <dgm:spPr>
        <a:ln w="28575">
          <a:solidFill>
            <a:schemeClr val="bg1">
              <a:lumMod val="85000"/>
            </a:schemeClr>
          </a:solidFill>
        </a:ln>
      </dgm:spPr>
      <dgm:t>
        <a:bodyPr/>
        <a:lstStyle/>
        <a:p>
          <a:endParaRPr lang="en-US" sz="2000"/>
        </a:p>
      </dgm:t>
    </dgm:pt>
    <dgm:pt modelId="{7291E221-0BAB-4182-9161-51E79B6002CD}" type="sibTrans" cxnId="{CC515B48-77B5-4D76-AA99-6C6B24B80A11}">
      <dgm:prSet/>
      <dgm:spPr/>
      <dgm:t>
        <a:bodyPr/>
        <a:lstStyle/>
        <a:p>
          <a:endParaRPr lang="en-US"/>
        </a:p>
      </dgm:t>
    </dgm:pt>
    <dgm:pt modelId="{5D034D43-3765-4458-B6D9-C01B4EF1CE9C}">
      <dgm:prSet phldrT="[Text]" custT="1"/>
      <dgm:spPr>
        <a:solidFill>
          <a:schemeClr val="accent3"/>
        </a:solidFill>
        <a:ln w="28575">
          <a:noFill/>
        </a:ln>
      </dgm:spPr>
      <dgm:t>
        <a:bodyPr/>
        <a:lstStyle/>
        <a:p>
          <a:r>
            <a:rPr lang="en-US" sz="2000" dirty="0" smtClean="0">
              <a:solidFill>
                <a:schemeClr val="bg1"/>
              </a:solidFill>
            </a:rPr>
            <a:t>Epidemiology and Health Planning</a:t>
          </a:r>
          <a:endParaRPr lang="en-US" sz="2000" dirty="0">
            <a:solidFill>
              <a:schemeClr val="bg1"/>
            </a:solidFill>
          </a:endParaRPr>
        </a:p>
      </dgm:t>
    </dgm:pt>
    <dgm:pt modelId="{D58D50F6-D6AB-466F-85E4-B320AD3F42A8}" type="parTrans" cxnId="{32E03D97-96E3-4DD7-9C7D-F279B56AB2CD}">
      <dgm:prSet/>
      <dgm:spPr>
        <a:ln w="28575">
          <a:solidFill>
            <a:schemeClr val="bg1">
              <a:lumMod val="85000"/>
            </a:schemeClr>
          </a:solidFill>
        </a:ln>
      </dgm:spPr>
      <dgm:t>
        <a:bodyPr/>
        <a:lstStyle/>
        <a:p>
          <a:endParaRPr lang="en-US"/>
        </a:p>
      </dgm:t>
    </dgm:pt>
    <dgm:pt modelId="{B6E60E56-7A91-4CB5-A6E6-7AFF437EEB83}" type="sibTrans" cxnId="{32E03D97-96E3-4DD7-9C7D-F279B56AB2CD}">
      <dgm:prSet/>
      <dgm:spPr/>
      <dgm:t>
        <a:bodyPr/>
        <a:lstStyle/>
        <a:p>
          <a:endParaRPr lang="en-US"/>
        </a:p>
      </dgm:t>
    </dgm:pt>
    <dgm:pt modelId="{A0E5D163-823F-4EB7-A974-8639FA53F1AE}">
      <dgm:prSet phldrT="[Text]" custT="1"/>
      <dgm:spPr>
        <a:solidFill>
          <a:schemeClr val="accent4"/>
        </a:solidFill>
        <a:ln w="28575">
          <a:noFill/>
        </a:ln>
      </dgm:spPr>
      <dgm:t>
        <a:bodyPr/>
        <a:lstStyle/>
        <a:p>
          <a:r>
            <a:rPr lang="en-US" sz="2000" smtClean="0">
              <a:solidFill>
                <a:schemeClr val="bg1"/>
              </a:solidFill>
            </a:rPr>
            <a:t>Public Health Protection and Safety</a:t>
          </a:r>
          <a:endParaRPr lang="en-US" sz="2000" dirty="0">
            <a:solidFill>
              <a:schemeClr val="bg1"/>
            </a:solidFill>
          </a:endParaRPr>
        </a:p>
      </dgm:t>
    </dgm:pt>
    <dgm:pt modelId="{DFBE4F42-37DA-48B1-A71F-E90B731FF0F4}" type="parTrans" cxnId="{CEDEDDBB-1D2A-45B1-A3A9-2ADA843F3EB8}">
      <dgm:prSet custT="1"/>
      <dgm:spPr>
        <a:ln w="28575">
          <a:solidFill>
            <a:schemeClr val="bg1">
              <a:lumMod val="85000"/>
            </a:schemeClr>
          </a:solidFill>
        </a:ln>
      </dgm:spPr>
      <dgm:t>
        <a:bodyPr/>
        <a:lstStyle/>
        <a:p>
          <a:endParaRPr lang="en-US" sz="2000"/>
        </a:p>
      </dgm:t>
    </dgm:pt>
    <dgm:pt modelId="{BEB3162B-DD54-463B-949D-ACA9C47C6D7F}" type="sibTrans" cxnId="{CEDEDDBB-1D2A-45B1-A3A9-2ADA843F3EB8}">
      <dgm:prSet/>
      <dgm:spPr/>
      <dgm:t>
        <a:bodyPr/>
        <a:lstStyle/>
        <a:p>
          <a:endParaRPr lang="en-US"/>
        </a:p>
      </dgm:t>
    </dgm:pt>
    <dgm:pt modelId="{98F641F5-43FC-4A7F-91B1-545C5E7DD563}">
      <dgm:prSet phldrT="[Text]" custT="1"/>
      <dgm:spPr>
        <a:solidFill>
          <a:schemeClr val="accent1"/>
        </a:solidFill>
        <a:ln w="28575">
          <a:noFill/>
        </a:ln>
      </dgm:spPr>
      <dgm:t>
        <a:bodyPr/>
        <a:lstStyle/>
        <a:p>
          <a:r>
            <a:rPr lang="en-US" sz="2000" smtClean="0">
              <a:solidFill>
                <a:schemeClr val="bg1"/>
              </a:solidFill>
            </a:rPr>
            <a:t>Laboratory Services</a:t>
          </a:r>
          <a:endParaRPr lang="en-US" sz="2000" dirty="0">
            <a:solidFill>
              <a:schemeClr val="bg1"/>
            </a:solidFill>
          </a:endParaRPr>
        </a:p>
      </dgm:t>
    </dgm:pt>
    <dgm:pt modelId="{06BED08C-6348-42D4-AD94-D8D52B989DCF}" type="parTrans" cxnId="{0DE76E73-D0DD-4E1C-AFAC-BDBD79BAA55B}">
      <dgm:prSet custT="1"/>
      <dgm:spPr>
        <a:ln w="28575">
          <a:solidFill>
            <a:schemeClr val="bg1">
              <a:lumMod val="85000"/>
            </a:schemeClr>
          </a:solidFill>
        </a:ln>
      </dgm:spPr>
      <dgm:t>
        <a:bodyPr/>
        <a:lstStyle/>
        <a:p>
          <a:endParaRPr lang="en-US" sz="2000"/>
        </a:p>
      </dgm:t>
    </dgm:pt>
    <dgm:pt modelId="{B846EDF0-E76C-4AEB-A3D6-6B60AD2CAC87}" type="sibTrans" cxnId="{0DE76E73-D0DD-4E1C-AFAC-BDBD79BAA55B}">
      <dgm:prSet/>
      <dgm:spPr/>
      <dgm:t>
        <a:bodyPr/>
        <a:lstStyle/>
        <a:p>
          <a:endParaRPr lang="en-US"/>
        </a:p>
      </dgm:t>
    </dgm:pt>
    <dgm:pt modelId="{B81D7114-4009-4981-9A51-5763C8737810}">
      <dgm:prSet phldrT="[Text]" custT="1"/>
      <dgm:spPr>
        <a:solidFill>
          <a:schemeClr val="accent2"/>
        </a:solidFill>
        <a:ln w="28575">
          <a:noFill/>
        </a:ln>
      </dgm:spPr>
      <dgm:t>
        <a:bodyPr/>
        <a:lstStyle/>
        <a:p>
          <a:r>
            <a:rPr lang="en-US" sz="2000" dirty="0" smtClean="0">
              <a:solidFill>
                <a:schemeClr val="bg1"/>
              </a:solidFill>
            </a:rPr>
            <a:t>Administration and Financial Management</a:t>
          </a:r>
          <a:endParaRPr lang="en-US" sz="2000" dirty="0">
            <a:solidFill>
              <a:schemeClr val="bg1"/>
            </a:solidFill>
          </a:endParaRPr>
        </a:p>
      </dgm:t>
    </dgm:pt>
    <dgm:pt modelId="{A6D27D9B-563E-4B23-AA07-2FD5245494B2}" type="parTrans" cxnId="{DA305433-3FC2-43BA-A04A-E323652EA15F}">
      <dgm:prSet custT="1"/>
      <dgm:spPr>
        <a:ln w="28575">
          <a:solidFill>
            <a:schemeClr val="bg1">
              <a:lumMod val="85000"/>
            </a:schemeClr>
          </a:solidFill>
        </a:ln>
      </dgm:spPr>
      <dgm:t>
        <a:bodyPr/>
        <a:lstStyle/>
        <a:p>
          <a:endParaRPr lang="en-US" sz="2000"/>
        </a:p>
      </dgm:t>
    </dgm:pt>
    <dgm:pt modelId="{0E4AB4C3-DBBE-4007-A8B5-2BFA2173F09F}" type="sibTrans" cxnId="{DA305433-3FC2-43BA-A04A-E323652EA15F}">
      <dgm:prSet/>
      <dgm:spPr/>
      <dgm:t>
        <a:bodyPr/>
        <a:lstStyle/>
        <a:p>
          <a:endParaRPr lang="en-US"/>
        </a:p>
      </dgm:t>
    </dgm:pt>
    <dgm:pt modelId="{62AF9A13-65A2-4B89-B474-136A27FEBFF4}" type="pres">
      <dgm:prSet presAssocID="{B5169929-1A00-4B39-BAB7-B500300888FC}" presName="Name0" presStyleCnt="0">
        <dgm:presLayoutVars>
          <dgm:chPref val="1"/>
          <dgm:dir/>
          <dgm:animOne val="branch"/>
          <dgm:animLvl val="lvl"/>
          <dgm:resizeHandles val="exact"/>
        </dgm:presLayoutVars>
      </dgm:prSet>
      <dgm:spPr/>
      <dgm:t>
        <a:bodyPr/>
        <a:lstStyle/>
        <a:p>
          <a:endParaRPr lang="en-US"/>
        </a:p>
      </dgm:t>
    </dgm:pt>
    <dgm:pt modelId="{522EACD8-845C-4505-99D3-C608B1CCECD7}" type="pres">
      <dgm:prSet presAssocID="{27F0A3CF-5B14-424A-9756-5E1F5AE39F84}" presName="root1" presStyleCnt="0"/>
      <dgm:spPr/>
    </dgm:pt>
    <dgm:pt modelId="{59935916-D8C6-4C4E-B14F-48A57B6B9F68}" type="pres">
      <dgm:prSet presAssocID="{27F0A3CF-5B14-424A-9756-5E1F5AE39F84}" presName="LevelOneTextNode" presStyleLbl="node0" presStyleIdx="0" presStyleCnt="1" custScaleX="112923" custScaleY="145032">
        <dgm:presLayoutVars>
          <dgm:chPref val="3"/>
        </dgm:presLayoutVars>
      </dgm:prSet>
      <dgm:spPr/>
      <dgm:t>
        <a:bodyPr/>
        <a:lstStyle/>
        <a:p>
          <a:endParaRPr lang="en-US"/>
        </a:p>
      </dgm:t>
    </dgm:pt>
    <dgm:pt modelId="{CA3EF3A2-1DC4-4BDB-B04F-4D24F2890560}" type="pres">
      <dgm:prSet presAssocID="{27F0A3CF-5B14-424A-9756-5E1F5AE39F84}" presName="level2hierChild" presStyleCnt="0"/>
      <dgm:spPr/>
    </dgm:pt>
    <dgm:pt modelId="{D06C129D-FFB9-48A9-9033-F70ED61AAC72}" type="pres">
      <dgm:prSet presAssocID="{77F292DC-768C-46DC-A5A2-2814249D4427}" presName="conn2-1" presStyleLbl="parChTrans1D2" presStyleIdx="0" presStyleCnt="7"/>
      <dgm:spPr/>
      <dgm:t>
        <a:bodyPr/>
        <a:lstStyle/>
        <a:p>
          <a:endParaRPr lang="en-US"/>
        </a:p>
      </dgm:t>
    </dgm:pt>
    <dgm:pt modelId="{6B7C93FC-AC31-42CB-8D37-AAC8C06B8586}" type="pres">
      <dgm:prSet presAssocID="{77F292DC-768C-46DC-A5A2-2814249D4427}" presName="connTx" presStyleLbl="parChTrans1D2" presStyleIdx="0" presStyleCnt="7"/>
      <dgm:spPr/>
      <dgm:t>
        <a:bodyPr/>
        <a:lstStyle/>
        <a:p>
          <a:endParaRPr lang="en-US"/>
        </a:p>
      </dgm:t>
    </dgm:pt>
    <dgm:pt modelId="{62C357A9-C3C9-4EEB-907D-E3D082F6DCFE}" type="pres">
      <dgm:prSet presAssocID="{4951533E-B55E-4DDB-A2A1-0DD1A410B39D}" presName="root2" presStyleCnt="0"/>
      <dgm:spPr/>
    </dgm:pt>
    <dgm:pt modelId="{B73CF9B0-EB3F-4577-8369-54F3E07425DB}" type="pres">
      <dgm:prSet presAssocID="{4951533E-B55E-4DDB-A2A1-0DD1A410B39D}" presName="LevelTwoTextNode" presStyleLbl="node2" presStyleIdx="0" presStyleCnt="7" custScaleX="183188">
        <dgm:presLayoutVars>
          <dgm:chPref val="3"/>
        </dgm:presLayoutVars>
      </dgm:prSet>
      <dgm:spPr/>
      <dgm:t>
        <a:bodyPr/>
        <a:lstStyle/>
        <a:p>
          <a:endParaRPr lang="en-US"/>
        </a:p>
      </dgm:t>
    </dgm:pt>
    <dgm:pt modelId="{6AEF0428-383B-403D-A5CA-DEFA57A41D68}" type="pres">
      <dgm:prSet presAssocID="{4951533E-B55E-4DDB-A2A1-0DD1A410B39D}" presName="level3hierChild" presStyleCnt="0"/>
      <dgm:spPr/>
    </dgm:pt>
    <dgm:pt modelId="{6BE7391D-3772-45C7-BB03-B5B214683C6E}" type="pres">
      <dgm:prSet presAssocID="{DE51D134-8779-4301-88E6-D2DB7E3DA2B0}" presName="conn2-1" presStyleLbl="parChTrans1D2" presStyleIdx="1" presStyleCnt="7"/>
      <dgm:spPr/>
      <dgm:t>
        <a:bodyPr/>
        <a:lstStyle/>
        <a:p>
          <a:endParaRPr lang="en-US"/>
        </a:p>
      </dgm:t>
    </dgm:pt>
    <dgm:pt modelId="{35252E8D-499F-40C3-9DF8-944FDD4B4038}" type="pres">
      <dgm:prSet presAssocID="{DE51D134-8779-4301-88E6-D2DB7E3DA2B0}" presName="connTx" presStyleLbl="parChTrans1D2" presStyleIdx="1" presStyleCnt="7"/>
      <dgm:spPr/>
      <dgm:t>
        <a:bodyPr/>
        <a:lstStyle/>
        <a:p>
          <a:endParaRPr lang="en-US"/>
        </a:p>
      </dgm:t>
    </dgm:pt>
    <dgm:pt modelId="{3F801B38-308E-4676-8B59-C5383BD39DF0}" type="pres">
      <dgm:prSet presAssocID="{5949EB21-4911-4926-8458-9EEBA62DC847}" presName="root2" presStyleCnt="0"/>
      <dgm:spPr/>
    </dgm:pt>
    <dgm:pt modelId="{57F0B218-B8AE-4220-9430-48E42516228E}" type="pres">
      <dgm:prSet presAssocID="{5949EB21-4911-4926-8458-9EEBA62DC847}" presName="LevelTwoTextNode" presStyleLbl="node2" presStyleIdx="1" presStyleCnt="7" custScaleX="183188">
        <dgm:presLayoutVars>
          <dgm:chPref val="3"/>
        </dgm:presLayoutVars>
      </dgm:prSet>
      <dgm:spPr/>
      <dgm:t>
        <a:bodyPr/>
        <a:lstStyle/>
        <a:p>
          <a:endParaRPr lang="en-US"/>
        </a:p>
      </dgm:t>
    </dgm:pt>
    <dgm:pt modelId="{2FB9D030-40A9-492A-AA53-F0EC50F4389C}" type="pres">
      <dgm:prSet presAssocID="{5949EB21-4911-4926-8458-9EEBA62DC847}" presName="level3hierChild" presStyleCnt="0"/>
      <dgm:spPr/>
    </dgm:pt>
    <dgm:pt modelId="{31B24B2D-92AE-440C-A1A6-5F475784AD35}" type="pres">
      <dgm:prSet presAssocID="{D14EEE02-1E0C-472A-AE60-766A94DFBC14}" presName="conn2-1" presStyleLbl="parChTrans1D2" presStyleIdx="2" presStyleCnt="7"/>
      <dgm:spPr/>
      <dgm:t>
        <a:bodyPr/>
        <a:lstStyle/>
        <a:p>
          <a:endParaRPr lang="en-US"/>
        </a:p>
      </dgm:t>
    </dgm:pt>
    <dgm:pt modelId="{CAEB46D4-E49D-409F-B7A0-0E1F95B7EAE8}" type="pres">
      <dgm:prSet presAssocID="{D14EEE02-1E0C-472A-AE60-766A94DFBC14}" presName="connTx" presStyleLbl="parChTrans1D2" presStyleIdx="2" presStyleCnt="7"/>
      <dgm:spPr/>
      <dgm:t>
        <a:bodyPr/>
        <a:lstStyle/>
        <a:p>
          <a:endParaRPr lang="en-US"/>
        </a:p>
      </dgm:t>
    </dgm:pt>
    <dgm:pt modelId="{2903C718-9D6E-46DE-B199-F62A164DA655}" type="pres">
      <dgm:prSet presAssocID="{D6BC36C3-C210-4A00-9247-EC06B7C445C6}" presName="root2" presStyleCnt="0"/>
      <dgm:spPr/>
    </dgm:pt>
    <dgm:pt modelId="{7273DBFA-A064-4CD0-8B35-089175BB930D}" type="pres">
      <dgm:prSet presAssocID="{D6BC36C3-C210-4A00-9247-EC06B7C445C6}" presName="LevelTwoTextNode" presStyleLbl="node2" presStyleIdx="2" presStyleCnt="7" custScaleX="183188">
        <dgm:presLayoutVars>
          <dgm:chPref val="3"/>
        </dgm:presLayoutVars>
      </dgm:prSet>
      <dgm:spPr/>
      <dgm:t>
        <a:bodyPr/>
        <a:lstStyle/>
        <a:p>
          <a:endParaRPr lang="en-US"/>
        </a:p>
      </dgm:t>
    </dgm:pt>
    <dgm:pt modelId="{98C9F45B-CEA0-4652-9DBE-ECC32105B2AC}" type="pres">
      <dgm:prSet presAssocID="{D6BC36C3-C210-4A00-9247-EC06B7C445C6}" presName="level3hierChild" presStyleCnt="0"/>
      <dgm:spPr/>
    </dgm:pt>
    <dgm:pt modelId="{4014ECEF-0888-4009-892D-AB08DF214F2C}" type="pres">
      <dgm:prSet presAssocID="{D58D50F6-D6AB-466F-85E4-B320AD3F42A8}" presName="conn2-1" presStyleLbl="parChTrans1D2" presStyleIdx="3" presStyleCnt="7"/>
      <dgm:spPr/>
      <dgm:t>
        <a:bodyPr/>
        <a:lstStyle/>
        <a:p>
          <a:endParaRPr lang="en-US"/>
        </a:p>
      </dgm:t>
    </dgm:pt>
    <dgm:pt modelId="{A41A1603-939C-4827-9FCF-316C0B1C80C5}" type="pres">
      <dgm:prSet presAssocID="{D58D50F6-D6AB-466F-85E4-B320AD3F42A8}" presName="connTx" presStyleLbl="parChTrans1D2" presStyleIdx="3" presStyleCnt="7"/>
      <dgm:spPr/>
      <dgm:t>
        <a:bodyPr/>
        <a:lstStyle/>
        <a:p>
          <a:endParaRPr lang="en-US"/>
        </a:p>
      </dgm:t>
    </dgm:pt>
    <dgm:pt modelId="{7437248C-8024-4AE1-97C7-61D9E3CEE9D1}" type="pres">
      <dgm:prSet presAssocID="{5D034D43-3765-4458-B6D9-C01B4EF1CE9C}" presName="root2" presStyleCnt="0"/>
      <dgm:spPr/>
    </dgm:pt>
    <dgm:pt modelId="{6D7F8648-288A-4A1F-B54A-807646FA6E13}" type="pres">
      <dgm:prSet presAssocID="{5D034D43-3765-4458-B6D9-C01B4EF1CE9C}" presName="LevelTwoTextNode" presStyleLbl="node2" presStyleIdx="3" presStyleCnt="7" custScaleX="183188">
        <dgm:presLayoutVars>
          <dgm:chPref val="3"/>
        </dgm:presLayoutVars>
      </dgm:prSet>
      <dgm:spPr/>
      <dgm:t>
        <a:bodyPr/>
        <a:lstStyle/>
        <a:p>
          <a:endParaRPr lang="en-US"/>
        </a:p>
      </dgm:t>
    </dgm:pt>
    <dgm:pt modelId="{8EA85A96-18C3-432C-8347-38A97D9F76BA}" type="pres">
      <dgm:prSet presAssocID="{5D034D43-3765-4458-B6D9-C01B4EF1CE9C}" presName="level3hierChild" presStyleCnt="0"/>
      <dgm:spPr/>
    </dgm:pt>
    <dgm:pt modelId="{E20EDDB1-67FA-4D7D-9539-9F9A64C6DD66}" type="pres">
      <dgm:prSet presAssocID="{DFBE4F42-37DA-48B1-A71F-E90B731FF0F4}" presName="conn2-1" presStyleLbl="parChTrans1D2" presStyleIdx="4" presStyleCnt="7"/>
      <dgm:spPr/>
      <dgm:t>
        <a:bodyPr/>
        <a:lstStyle/>
        <a:p>
          <a:endParaRPr lang="en-US"/>
        </a:p>
      </dgm:t>
    </dgm:pt>
    <dgm:pt modelId="{379F408F-4D82-4738-A54E-47C405F251E4}" type="pres">
      <dgm:prSet presAssocID="{DFBE4F42-37DA-48B1-A71F-E90B731FF0F4}" presName="connTx" presStyleLbl="parChTrans1D2" presStyleIdx="4" presStyleCnt="7"/>
      <dgm:spPr/>
      <dgm:t>
        <a:bodyPr/>
        <a:lstStyle/>
        <a:p>
          <a:endParaRPr lang="en-US"/>
        </a:p>
      </dgm:t>
    </dgm:pt>
    <dgm:pt modelId="{02EA5F23-ACB4-460F-A1D6-28C5813F94CA}" type="pres">
      <dgm:prSet presAssocID="{A0E5D163-823F-4EB7-A974-8639FA53F1AE}" presName="root2" presStyleCnt="0"/>
      <dgm:spPr/>
    </dgm:pt>
    <dgm:pt modelId="{42D61C59-8415-4E78-A2CC-696EF3213CB7}" type="pres">
      <dgm:prSet presAssocID="{A0E5D163-823F-4EB7-A974-8639FA53F1AE}" presName="LevelTwoTextNode" presStyleLbl="node2" presStyleIdx="4" presStyleCnt="7" custScaleX="183188">
        <dgm:presLayoutVars>
          <dgm:chPref val="3"/>
        </dgm:presLayoutVars>
      </dgm:prSet>
      <dgm:spPr/>
      <dgm:t>
        <a:bodyPr/>
        <a:lstStyle/>
        <a:p>
          <a:endParaRPr lang="en-US"/>
        </a:p>
      </dgm:t>
    </dgm:pt>
    <dgm:pt modelId="{4D5A1A64-052A-4B82-B438-1CE50E7B9DDD}" type="pres">
      <dgm:prSet presAssocID="{A0E5D163-823F-4EB7-A974-8639FA53F1AE}" presName="level3hierChild" presStyleCnt="0"/>
      <dgm:spPr/>
    </dgm:pt>
    <dgm:pt modelId="{4BAC4599-5689-437F-90F2-D586D824B66C}" type="pres">
      <dgm:prSet presAssocID="{06BED08C-6348-42D4-AD94-D8D52B989DCF}" presName="conn2-1" presStyleLbl="parChTrans1D2" presStyleIdx="5" presStyleCnt="7"/>
      <dgm:spPr/>
      <dgm:t>
        <a:bodyPr/>
        <a:lstStyle/>
        <a:p>
          <a:endParaRPr lang="en-US"/>
        </a:p>
      </dgm:t>
    </dgm:pt>
    <dgm:pt modelId="{306D64F2-4C84-48E1-A409-2866D8738324}" type="pres">
      <dgm:prSet presAssocID="{06BED08C-6348-42D4-AD94-D8D52B989DCF}" presName="connTx" presStyleLbl="parChTrans1D2" presStyleIdx="5" presStyleCnt="7"/>
      <dgm:spPr/>
      <dgm:t>
        <a:bodyPr/>
        <a:lstStyle/>
        <a:p>
          <a:endParaRPr lang="en-US"/>
        </a:p>
      </dgm:t>
    </dgm:pt>
    <dgm:pt modelId="{F95CDC0B-1276-4756-985D-A337D52ECEA8}" type="pres">
      <dgm:prSet presAssocID="{98F641F5-43FC-4A7F-91B1-545C5E7DD563}" presName="root2" presStyleCnt="0"/>
      <dgm:spPr/>
    </dgm:pt>
    <dgm:pt modelId="{86B6F8FD-94AF-47EE-A573-412109D0A061}" type="pres">
      <dgm:prSet presAssocID="{98F641F5-43FC-4A7F-91B1-545C5E7DD563}" presName="LevelTwoTextNode" presStyleLbl="node2" presStyleIdx="5" presStyleCnt="7" custScaleX="183188">
        <dgm:presLayoutVars>
          <dgm:chPref val="3"/>
        </dgm:presLayoutVars>
      </dgm:prSet>
      <dgm:spPr/>
      <dgm:t>
        <a:bodyPr/>
        <a:lstStyle/>
        <a:p>
          <a:endParaRPr lang="en-US"/>
        </a:p>
      </dgm:t>
    </dgm:pt>
    <dgm:pt modelId="{3E0D6E4B-09BF-4222-8C28-376A9B26B17A}" type="pres">
      <dgm:prSet presAssocID="{98F641F5-43FC-4A7F-91B1-545C5E7DD563}" presName="level3hierChild" presStyleCnt="0"/>
      <dgm:spPr/>
    </dgm:pt>
    <dgm:pt modelId="{74114163-B4E1-492A-B948-61BB1E3023B2}" type="pres">
      <dgm:prSet presAssocID="{A6D27D9B-563E-4B23-AA07-2FD5245494B2}" presName="conn2-1" presStyleLbl="parChTrans1D2" presStyleIdx="6" presStyleCnt="7"/>
      <dgm:spPr/>
      <dgm:t>
        <a:bodyPr/>
        <a:lstStyle/>
        <a:p>
          <a:endParaRPr lang="en-US"/>
        </a:p>
      </dgm:t>
    </dgm:pt>
    <dgm:pt modelId="{7C7E430D-68D7-4EDE-AC27-89BFBE44E6D7}" type="pres">
      <dgm:prSet presAssocID="{A6D27D9B-563E-4B23-AA07-2FD5245494B2}" presName="connTx" presStyleLbl="parChTrans1D2" presStyleIdx="6" presStyleCnt="7"/>
      <dgm:spPr/>
      <dgm:t>
        <a:bodyPr/>
        <a:lstStyle/>
        <a:p>
          <a:endParaRPr lang="en-US"/>
        </a:p>
      </dgm:t>
    </dgm:pt>
    <dgm:pt modelId="{73B4E290-2265-4E2D-9A08-6E318366BF85}" type="pres">
      <dgm:prSet presAssocID="{B81D7114-4009-4981-9A51-5763C8737810}" presName="root2" presStyleCnt="0"/>
      <dgm:spPr/>
    </dgm:pt>
    <dgm:pt modelId="{0060CFB8-2A8A-4A1B-B7AA-F0317BA7B739}" type="pres">
      <dgm:prSet presAssocID="{B81D7114-4009-4981-9A51-5763C8737810}" presName="LevelTwoTextNode" presStyleLbl="node2" presStyleIdx="6" presStyleCnt="7" custScaleX="183188">
        <dgm:presLayoutVars>
          <dgm:chPref val="3"/>
        </dgm:presLayoutVars>
      </dgm:prSet>
      <dgm:spPr/>
      <dgm:t>
        <a:bodyPr/>
        <a:lstStyle/>
        <a:p>
          <a:endParaRPr lang="en-US"/>
        </a:p>
      </dgm:t>
    </dgm:pt>
    <dgm:pt modelId="{456D3CD5-F779-47AD-9A81-6FD6FE9F5B2F}" type="pres">
      <dgm:prSet presAssocID="{B81D7114-4009-4981-9A51-5763C8737810}" presName="level3hierChild" presStyleCnt="0"/>
      <dgm:spPr/>
    </dgm:pt>
  </dgm:ptLst>
  <dgm:cxnLst>
    <dgm:cxn modelId="{08917AFD-A714-4A5B-AF64-B3A4BA2BBA66}" type="presOf" srcId="{98F641F5-43FC-4A7F-91B1-545C5E7DD563}" destId="{86B6F8FD-94AF-47EE-A573-412109D0A061}" srcOrd="0" destOrd="0" presId="urn:microsoft.com/office/officeart/2008/layout/HorizontalMultiLevelHierarchy"/>
    <dgm:cxn modelId="{CEDEDDBB-1D2A-45B1-A3A9-2ADA843F3EB8}" srcId="{27F0A3CF-5B14-424A-9756-5E1F5AE39F84}" destId="{A0E5D163-823F-4EB7-A974-8639FA53F1AE}" srcOrd="4" destOrd="0" parTransId="{DFBE4F42-37DA-48B1-A71F-E90B731FF0F4}" sibTransId="{BEB3162B-DD54-463B-949D-ACA9C47C6D7F}"/>
    <dgm:cxn modelId="{96445356-D426-40E5-852B-5437C3AD0746}" type="presOf" srcId="{A0E5D163-823F-4EB7-A974-8639FA53F1AE}" destId="{42D61C59-8415-4E78-A2CC-696EF3213CB7}" srcOrd="0" destOrd="0" presId="urn:microsoft.com/office/officeart/2008/layout/HorizontalMultiLevelHierarchy"/>
    <dgm:cxn modelId="{3E3C8F25-3550-477D-9B90-F07F10EF85A2}" type="presOf" srcId="{D6BC36C3-C210-4A00-9247-EC06B7C445C6}" destId="{7273DBFA-A064-4CD0-8B35-089175BB930D}" srcOrd="0" destOrd="0" presId="urn:microsoft.com/office/officeart/2008/layout/HorizontalMultiLevelHierarchy"/>
    <dgm:cxn modelId="{8B4356B1-680C-46E0-9FE7-677DDA915187}" type="presOf" srcId="{5D034D43-3765-4458-B6D9-C01B4EF1CE9C}" destId="{6D7F8648-288A-4A1F-B54A-807646FA6E13}" srcOrd="0" destOrd="0" presId="urn:microsoft.com/office/officeart/2008/layout/HorizontalMultiLevelHierarchy"/>
    <dgm:cxn modelId="{F709E5F7-61B6-4691-815E-EE051131A205}" type="presOf" srcId="{A6D27D9B-563E-4B23-AA07-2FD5245494B2}" destId="{74114163-B4E1-492A-B948-61BB1E3023B2}" srcOrd="0" destOrd="0" presId="urn:microsoft.com/office/officeart/2008/layout/HorizontalMultiLevelHierarchy"/>
    <dgm:cxn modelId="{4E9AA6E3-D355-401C-A6BF-119CB8513E5A}" srcId="{B5169929-1A00-4B39-BAB7-B500300888FC}" destId="{27F0A3CF-5B14-424A-9756-5E1F5AE39F84}" srcOrd="0" destOrd="0" parTransId="{C499392C-CCD8-4667-ABC7-27F285F4D7CD}" sibTransId="{9EE6FBBB-E592-4881-BC26-A964F93FED14}"/>
    <dgm:cxn modelId="{7900B103-A435-41DC-BBE9-8084DF8D33EC}" type="presOf" srcId="{B81D7114-4009-4981-9A51-5763C8737810}" destId="{0060CFB8-2A8A-4A1B-B7AA-F0317BA7B739}" srcOrd="0" destOrd="0" presId="urn:microsoft.com/office/officeart/2008/layout/HorizontalMultiLevelHierarchy"/>
    <dgm:cxn modelId="{CD374B58-0DAF-4506-9FB7-EE1037793173}" type="presOf" srcId="{DFBE4F42-37DA-48B1-A71F-E90B731FF0F4}" destId="{E20EDDB1-67FA-4D7D-9539-9F9A64C6DD66}" srcOrd="0" destOrd="0" presId="urn:microsoft.com/office/officeart/2008/layout/HorizontalMultiLevelHierarchy"/>
    <dgm:cxn modelId="{D5460841-2773-499B-954B-032563B960E2}" srcId="{27F0A3CF-5B14-424A-9756-5E1F5AE39F84}" destId="{5949EB21-4911-4926-8458-9EEBA62DC847}" srcOrd="1" destOrd="0" parTransId="{DE51D134-8779-4301-88E6-D2DB7E3DA2B0}" sibTransId="{8317971A-2589-4C00-BBB7-6A1EE6FEA2D8}"/>
    <dgm:cxn modelId="{52E189A3-B253-43A8-B623-F5746A9DF72F}" type="presOf" srcId="{DFBE4F42-37DA-48B1-A71F-E90B731FF0F4}" destId="{379F408F-4D82-4738-A54E-47C405F251E4}" srcOrd="1" destOrd="0" presId="urn:microsoft.com/office/officeart/2008/layout/HorizontalMultiLevelHierarchy"/>
    <dgm:cxn modelId="{10F4CA64-C138-4FD2-BC9C-38223871F00B}" type="presOf" srcId="{77F292DC-768C-46DC-A5A2-2814249D4427}" destId="{6B7C93FC-AC31-42CB-8D37-AAC8C06B8586}" srcOrd="1" destOrd="0" presId="urn:microsoft.com/office/officeart/2008/layout/HorizontalMultiLevelHierarchy"/>
    <dgm:cxn modelId="{DA305433-3FC2-43BA-A04A-E323652EA15F}" srcId="{27F0A3CF-5B14-424A-9756-5E1F5AE39F84}" destId="{B81D7114-4009-4981-9A51-5763C8737810}" srcOrd="6" destOrd="0" parTransId="{A6D27D9B-563E-4B23-AA07-2FD5245494B2}" sibTransId="{0E4AB4C3-DBBE-4007-A8B5-2BFA2173F09F}"/>
    <dgm:cxn modelId="{FD2A0356-C497-4AD4-8A60-D4855A4C1C0F}" type="presOf" srcId="{DE51D134-8779-4301-88E6-D2DB7E3DA2B0}" destId="{35252E8D-499F-40C3-9DF8-944FDD4B4038}" srcOrd="1" destOrd="0" presId="urn:microsoft.com/office/officeart/2008/layout/HorizontalMultiLevelHierarchy"/>
    <dgm:cxn modelId="{A1F41535-11EB-417C-BE97-9902CCFE5F8F}" type="presOf" srcId="{A6D27D9B-563E-4B23-AA07-2FD5245494B2}" destId="{7C7E430D-68D7-4EDE-AC27-89BFBE44E6D7}" srcOrd="1" destOrd="0" presId="urn:microsoft.com/office/officeart/2008/layout/HorizontalMultiLevelHierarchy"/>
    <dgm:cxn modelId="{7AFB9489-8721-418B-821E-901FC5819AB3}" type="presOf" srcId="{D14EEE02-1E0C-472A-AE60-766A94DFBC14}" destId="{31B24B2D-92AE-440C-A1A6-5F475784AD35}" srcOrd="0" destOrd="0" presId="urn:microsoft.com/office/officeart/2008/layout/HorizontalMultiLevelHierarchy"/>
    <dgm:cxn modelId="{C561B666-7D7A-4CFF-A534-76A7B1AFDBA8}" srcId="{27F0A3CF-5B14-424A-9756-5E1F5AE39F84}" destId="{4951533E-B55E-4DDB-A2A1-0DD1A410B39D}" srcOrd="0" destOrd="0" parTransId="{77F292DC-768C-46DC-A5A2-2814249D4427}" sibTransId="{AEAE29A3-FF9F-4497-962E-AEF9F1A7EAC9}"/>
    <dgm:cxn modelId="{EB50B5D5-FAE6-4F48-A7BF-0B4147406890}" type="presOf" srcId="{DE51D134-8779-4301-88E6-D2DB7E3DA2B0}" destId="{6BE7391D-3772-45C7-BB03-B5B214683C6E}" srcOrd="0" destOrd="0" presId="urn:microsoft.com/office/officeart/2008/layout/HorizontalMultiLevelHierarchy"/>
    <dgm:cxn modelId="{74DBD207-88C1-4532-93B4-A9FBE038EACD}" type="presOf" srcId="{D58D50F6-D6AB-466F-85E4-B320AD3F42A8}" destId="{A41A1603-939C-4827-9FCF-316C0B1C80C5}" srcOrd="1" destOrd="0" presId="urn:microsoft.com/office/officeart/2008/layout/HorizontalMultiLevelHierarchy"/>
    <dgm:cxn modelId="{29073390-1CA2-479D-8643-76DAFB6107F1}" type="presOf" srcId="{5949EB21-4911-4926-8458-9EEBA62DC847}" destId="{57F0B218-B8AE-4220-9430-48E42516228E}" srcOrd="0" destOrd="0" presId="urn:microsoft.com/office/officeart/2008/layout/HorizontalMultiLevelHierarchy"/>
    <dgm:cxn modelId="{03B3BB6C-FFE9-44B6-9C93-8E803D7C28D0}" type="presOf" srcId="{06BED08C-6348-42D4-AD94-D8D52B989DCF}" destId="{4BAC4599-5689-437F-90F2-D586D824B66C}" srcOrd="0" destOrd="0" presId="urn:microsoft.com/office/officeart/2008/layout/HorizontalMultiLevelHierarchy"/>
    <dgm:cxn modelId="{CC515B48-77B5-4D76-AA99-6C6B24B80A11}" srcId="{27F0A3CF-5B14-424A-9756-5E1F5AE39F84}" destId="{D6BC36C3-C210-4A00-9247-EC06B7C445C6}" srcOrd="2" destOrd="0" parTransId="{D14EEE02-1E0C-472A-AE60-766A94DFBC14}" sibTransId="{7291E221-0BAB-4182-9161-51E79B6002CD}"/>
    <dgm:cxn modelId="{3F778B27-C081-46B6-BA0F-3B531FC2E99F}" type="presOf" srcId="{4951533E-B55E-4DDB-A2A1-0DD1A410B39D}" destId="{B73CF9B0-EB3F-4577-8369-54F3E07425DB}" srcOrd="0" destOrd="0" presId="urn:microsoft.com/office/officeart/2008/layout/HorizontalMultiLevelHierarchy"/>
    <dgm:cxn modelId="{DB34F0E8-7771-41E8-B188-7744CE3A86D9}" type="presOf" srcId="{B5169929-1A00-4B39-BAB7-B500300888FC}" destId="{62AF9A13-65A2-4B89-B474-136A27FEBFF4}" srcOrd="0" destOrd="0" presId="urn:microsoft.com/office/officeart/2008/layout/HorizontalMultiLevelHierarchy"/>
    <dgm:cxn modelId="{D67BDE55-4492-4F91-8DBD-3C534EDF7BB9}" type="presOf" srcId="{D14EEE02-1E0C-472A-AE60-766A94DFBC14}" destId="{CAEB46D4-E49D-409F-B7A0-0E1F95B7EAE8}" srcOrd="1" destOrd="0" presId="urn:microsoft.com/office/officeart/2008/layout/HorizontalMultiLevelHierarchy"/>
    <dgm:cxn modelId="{32E03D97-96E3-4DD7-9C7D-F279B56AB2CD}" srcId="{27F0A3CF-5B14-424A-9756-5E1F5AE39F84}" destId="{5D034D43-3765-4458-B6D9-C01B4EF1CE9C}" srcOrd="3" destOrd="0" parTransId="{D58D50F6-D6AB-466F-85E4-B320AD3F42A8}" sibTransId="{B6E60E56-7A91-4CB5-A6E6-7AFF437EEB83}"/>
    <dgm:cxn modelId="{325B7936-EB04-4B28-8DED-A2BFCE252A6B}" type="presOf" srcId="{06BED08C-6348-42D4-AD94-D8D52B989DCF}" destId="{306D64F2-4C84-48E1-A409-2866D8738324}" srcOrd="1" destOrd="0" presId="urn:microsoft.com/office/officeart/2008/layout/HorizontalMultiLevelHierarchy"/>
    <dgm:cxn modelId="{A898B26B-9AB3-4153-A628-E3E2F20D1824}" type="presOf" srcId="{D58D50F6-D6AB-466F-85E4-B320AD3F42A8}" destId="{4014ECEF-0888-4009-892D-AB08DF214F2C}" srcOrd="0" destOrd="0" presId="urn:microsoft.com/office/officeart/2008/layout/HorizontalMultiLevelHierarchy"/>
    <dgm:cxn modelId="{0DE76E73-D0DD-4E1C-AFAC-BDBD79BAA55B}" srcId="{27F0A3CF-5B14-424A-9756-5E1F5AE39F84}" destId="{98F641F5-43FC-4A7F-91B1-545C5E7DD563}" srcOrd="5" destOrd="0" parTransId="{06BED08C-6348-42D4-AD94-D8D52B989DCF}" sibTransId="{B846EDF0-E76C-4AEB-A3D6-6B60AD2CAC87}"/>
    <dgm:cxn modelId="{8ACBA049-CD24-4F06-87A4-A2FAEA5BB835}" type="presOf" srcId="{27F0A3CF-5B14-424A-9756-5E1F5AE39F84}" destId="{59935916-D8C6-4C4E-B14F-48A57B6B9F68}" srcOrd="0" destOrd="0" presId="urn:microsoft.com/office/officeart/2008/layout/HorizontalMultiLevelHierarchy"/>
    <dgm:cxn modelId="{51EDDE22-961D-41EB-A8EC-0B77DE792D49}" type="presOf" srcId="{77F292DC-768C-46DC-A5A2-2814249D4427}" destId="{D06C129D-FFB9-48A9-9033-F70ED61AAC72}" srcOrd="0" destOrd="0" presId="urn:microsoft.com/office/officeart/2008/layout/HorizontalMultiLevelHierarchy"/>
    <dgm:cxn modelId="{674BF87E-8CDE-4466-8418-F0680F6FCFE7}" type="presParOf" srcId="{62AF9A13-65A2-4B89-B474-136A27FEBFF4}" destId="{522EACD8-845C-4505-99D3-C608B1CCECD7}" srcOrd="0" destOrd="0" presId="urn:microsoft.com/office/officeart/2008/layout/HorizontalMultiLevelHierarchy"/>
    <dgm:cxn modelId="{94A2A3E5-1B9D-431B-AACA-FAF2481A9379}" type="presParOf" srcId="{522EACD8-845C-4505-99D3-C608B1CCECD7}" destId="{59935916-D8C6-4C4E-B14F-48A57B6B9F68}" srcOrd="0" destOrd="0" presId="urn:microsoft.com/office/officeart/2008/layout/HorizontalMultiLevelHierarchy"/>
    <dgm:cxn modelId="{72A8C9EA-8BE7-4A22-A443-BDD0209F8ED2}" type="presParOf" srcId="{522EACD8-845C-4505-99D3-C608B1CCECD7}" destId="{CA3EF3A2-1DC4-4BDB-B04F-4D24F2890560}" srcOrd="1" destOrd="0" presId="urn:microsoft.com/office/officeart/2008/layout/HorizontalMultiLevelHierarchy"/>
    <dgm:cxn modelId="{68BF7589-1910-4661-AC29-50CE56B72E2C}" type="presParOf" srcId="{CA3EF3A2-1DC4-4BDB-B04F-4D24F2890560}" destId="{D06C129D-FFB9-48A9-9033-F70ED61AAC72}" srcOrd="0" destOrd="0" presId="urn:microsoft.com/office/officeart/2008/layout/HorizontalMultiLevelHierarchy"/>
    <dgm:cxn modelId="{CE0AD8F4-E8F6-42D5-90F0-61AF12BAFC7D}" type="presParOf" srcId="{D06C129D-FFB9-48A9-9033-F70ED61AAC72}" destId="{6B7C93FC-AC31-42CB-8D37-AAC8C06B8586}" srcOrd="0" destOrd="0" presId="urn:microsoft.com/office/officeart/2008/layout/HorizontalMultiLevelHierarchy"/>
    <dgm:cxn modelId="{1DD6F2E0-975C-4C7A-9F3C-9139E0CD932B}" type="presParOf" srcId="{CA3EF3A2-1DC4-4BDB-B04F-4D24F2890560}" destId="{62C357A9-C3C9-4EEB-907D-E3D082F6DCFE}" srcOrd="1" destOrd="0" presId="urn:microsoft.com/office/officeart/2008/layout/HorizontalMultiLevelHierarchy"/>
    <dgm:cxn modelId="{556FDD79-09D7-4F44-8021-5A8C22C78A89}" type="presParOf" srcId="{62C357A9-C3C9-4EEB-907D-E3D082F6DCFE}" destId="{B73CF9B0-EB3F-4577-8369-54F3E07425DB}" srcOrd="0" destOrd="0" presId="urn:microsoft.com/office/officeart/2008/layout/HorizontalMultiLevelHierarchy"/>
    <dgm:cxn modelId="{B686E056-3EA9-41E4-9211-B295BBFDE71C}" type="presParOf" srcId="{62C357A9-C3C9-4EEB-907D-E3D082F6DCFE}" destId="{6AEF0428-383B-403D-A5CA-DEFA57A41D68}" srcOrd="1" destOrd="0" presId="urn:microsoft.com/office/officeart/2008/layout/HorizontalMultiLevelHierarchy"/>
    <dgm:cxn modelId="{4722D869-54C6-42A5-BA27-85C0879C4B16}" type="presParOf" srcId="{CA3EF3A2-1DC4-4BDB-B04F-4D24F2890560}" destId="{6BE7391D-3772-45C7-BB03-B5B214683C6E}" srcOrd="2" destOrd="0" presId="urn:microsoft.com/office/officeart/2008/layout/HorizontalMultiLevelHierarchy"/>
    <dgm:cxn modelId="{5FFC8F96-FA3D-4BAC-A7F9-177ABFECDD06}" type="presParOf" srcId="{6BE7391D-3772-45C7-BB03-B5B214683C6E}" destId="{35252E8D-499F-40C3-9DF8-944FDD4B4038}" srcOrd="0" destOrd="0" presId="urn:microsoft.com/office/officeart/2008/layout/HorizontalMultiLevelHierarchy"/>
    <dgm:cxn modelId="{3C96CD85-3CD9-45D2-9FAC-7A7CD006D69C}" type="presParOf" srcId="{CA3EF3A2-1DC4-4BDB-B04F-4D24F2890560}" destId="{3F801B38-308E-4676-8B59-C5383BD39DF0}" srcOrd="3" destOrd="0" presId="urn:microsoft.com/office/officeart/2008/layout/HorizontalMultiLevelHierarchy"/>
    <dgm:cxn modelId="{78E5B7A8-72A7-4CC5-A098-8E997007A447}" type="presParOf" srcId="{3F801B38-308E-4676-8B59-C5383BD39DF0}" destId="{57F0B218-B8AE-4220-9430-48E42516228E}" srcOrd="0" destOrd="0" presId="urn:microsoft.com/office/officeart/2008/layout/HorizontalMultiLevelHierarchy"/>
    <dgm:cxn modelId="{57A00D1C-3FEE-4670-93C8-9CB00ADC92C0}" type="presParOf" srcId="{3F801B38-308E-4676-8B59-C5383BD39DF0}" destId="{2FB9D030-40A9-492A-AA53-F0EC50F4389C}" srcOrd="1" destOrd="0" presId="urn:microsoft.com/office/officeart/2008/layout/HorizontalMultiLevelHierarchy"/>
    <dgm:cxn modelId="{E1458E52-F557-4174-9917-76A292FDC4BE}" type="presParOf" srcId="{CA3EF3A2-1DC4-4BDB-B04F-4D24F2890560}" destId="{31B24B2D-92AE-440C-A1A6-5F475784AD35}" srcOrd="4" destOrd="0" presId="urn:microsoft.com/office/officeart/2008/layout/HorizontalMultiLevelHierarchy"/>
    <dgm:cxn modelId="{4E7E23C0-497D-4508-A814-BFD3BB820CB3}" type="presParOf" srcId="{31B24B2D-92AE-440C-A1A6-5F475784AD35}" destId="{CAEB46D4-E49D-409F-B7A0-0E1F95B7EAE8}" srcOrd="0" destOrd="0" presId="urn:microsoft.com/office/officeart/2008/layout/HorizontalMultiLevelHierarchy"/>
    <dgm:cxn modelId="{45B95CC8-E58A-490C-8F18-3C9E8EAB8B3A}" type="presParOf" srcId="{CA3EF3A2-1DC4-4BDB-B04F-4D24F2890560}" destId="{2903C718-9D6E-46DE-B199-F62A164DA655}" srcOrd="5" destOrd="0" presId="urn:microsoft.com/office/officeart/2008/layout/HorizontalMultiLevelHierarchy"/>
    <dgm:cxn modelId="{F10A0546-A7C5-41A5-A17A-982E2415A112}" type="presParOf" srcId="{2903C718-9D6E-46DE-B199-F62A164DA655}" destId="{7273DBFA-A064-4CD0-8B35-089175BB930D}" srcOrd="0" destOrd="0" presId="urn:microsoft.com/office/officeart/2008/layout/HorizontalMultiLevelHierarchy"/>
    <dgm:cxn modelId="{6115D040-E413-4C40-A2D7-44511BFAE1E4}" type="presParOf" srcId="{2903C718-9D6E-46DE-B199-F62A164DA655}" destId="{98C9F45B-CEA0-4652-9DBE-ECC32105B2AC}" srcOrd="1" destOrd="0" presId="urn:microsoft.com/office/officeart/2008/layout/HorizontalMultiLevelHierarchy"/>
    <dgm:cxn modelId="{1AAEF572-ACA1-4340-9C54-01B4C0E1A0B9}" type="presParOf" srcId="{CA3EF3A2-1DC4-4BDB-B04F-4D24F2890560}" destId="{4014ECEF-0888-4009-892D-AB08DF214F2C}" srcOrd="6" destOrd="0" presId="urn:microsoft.com/office/officeart/2008/layout/HorizontalMultiLevelHierarchy"/>
    <dgm:cxn modelId="{8F7009F0-3C37-499A-9DCD-EF3883A1C3E7}" type="presParOf" srcId="{4014ECEF-0888-4009-892D-AB08DF214F2C}" destId="{A41A1603-939C-4827-9FCF-316C0B1C80C5}" srcOrd="0" destOrd="0" presId="urn:microsoft.com/office/officeart/2008/layout/HorizontalMultiLevelHierarchy"/>
    <dgm:cxn modelId="{CBA35821-7883-46FC-B2F2-36BB93B3607F}" type="presParOf" srcId="{CA3EF3A2-1DC4-4BDB-B04F-4D24F2890560}" destId="{7437248C-8024-4AE1-97C7-61D9E3CEE9D1}" srcOrd="7" destOrd="0" presId="urn:microsoft.com/office/officeart/2008/layout/HorizontalMultiLevelHierarchy"/>
    <dgm:cxn modelId="{EC260494-1D37-4E59-B840-46C156BD0037}" type="presParOf" srcId="{7437248C-8024-4AE1-97C7-61D9E3CEE9D1}" destId="{6D7F8648-288A-4A1F-B54A-807646FA6E13}" srcOrd="0" destOrd="0" presId="urn:microsoft.com/office/officeart/2008/layout/HorizontalMultiLevelHierarchy"/>
    <dgm:cxn modelId="{28C72C84-7C1C-41AC-B83A-3108FDDC299C}" type="presParOf" srcId="{7437248C-8024-4AE1-97C7-61D9E3CEE9D1}" destId="{8EA85A96-18C3-432C-8347-38A97D9F76BA}" srcOrd="1" destOrd="0" presId="urn:microsoft.com/office/officeart/2008/layout/HorizontalMultiLevelHierarchy"/>
    <dgm:cxn modelId="{646F0C40-8F1C-4E56-AF61-BC83BB262F12}" type="presParOf" srcId="{CA3EF3A2-1DC4-4BDB-B04F-4D24F2890560}" destId="{E20EDDB1-67FA-4D7D-9539-9F9A64C6DD66}" srcOrd="8" destOrd="0" presId="urn:microsoft.com/office/officeart/2008/layout/HorizontalMultiLevelHierarchy"/>
    <dgm:cxn modelId="{8A8EB2C6-B48D-489D-B8DD-5EABF67D9BE1}" type="presParOf" srcId="{E20EDDB1-67FA-4D7D-9539-9F9A64C6DD66}" destId="{379F408F-4D82-4738-A54E-47C405F251E4}" srcOrd="0" destOrd="0" presId="urn:microsoft.com/office/officeart/2008/layout/HorizontalMultiLevelHierarchy"/>
    <dgm:cxn modelId="{BE7A3239-C444-48E8-8EA9-68E364E1A27E}" type="presParOf" srcId="{CA3EF3A2-1DC4-4BDB-B04F-4D24F2890560}" destId="{02EA5F23-ACB4-460F-A1D6-28C5813F94CA}" srcOrd="9" destOrd="0" presId="urn:microsoft.com/office/officeart/2008/layout/HorizontalMultiLevelHierarchy"/>
    <dgm:cxn modelId="{15C09A17-7D4A-454E-8AFC-D73B23C6BEE7}" type="presParOf" srcId="{02EA5F23-ACB4-460F-A1D6-28C5813F94CA}" destId="{42D61C59-8415-4E78-A2CC-696EF3213CB7}" srcOrd="0" destOrd="0" presId="urn:microsoft.com/office/officeart/2008/layout/HorizontalMultiLevelHierarchy"/>
    <dgm:cxn modelId="{23836081-D33E-43EB-9CA2-58FED0D22662}" type="presParOf" srcId="{02EA5F23-ACB4-460F-A1D6-28C5813F94CA}" destId="{4D5A1A64-052A-4B82-B438-1CE50E7B9DDD}" srcOrd="1" destOrd="0" presId="urn:microsoft.com/office/officeart/2008/layout/HorizontalMultiLevelHierarchy"/>
    <dgm:cxn modelId="{7881A076-F630-48BA-B36C-D73F70893770}" type="presParOf" srcId="{CA3EF3A2-1DC4-4BDB-B04F-4D24F2890560}" destId="{4BAC4599-5689-437F-90F2-D586D824B66C}" srcOrd="10" destOrd="0" presId="urn:microsoft.com/office/officeart/2008/layout/HorizontalMultiLevelHierarchy"/>
    <dgm:cxn modelId="{16BAA4DD-A7E8-42A1-B851-702AEE18EFBC}" type="presParOf" srcId="{4BAC4599-5689-437F-90F2-D586D824B66C}" destId="{306D64F2-4C84-48E1-A409-2866D8738324}" srcOrd="0" destOrd="0" presId="urn:microsoft.com/office/officeart/2008/layout/HorizontalMultiLevelHierarchy"/>
    <dgm:cxn modelId="{3191AEEB-0282-4AF3-853E-15A296C6F169}" type="presParOf" srcId="{CA3EF3A2-1DC4-4BDB-B04F-4D24F2890560}" destId="{F95CDC0B-1276-4756-985D-A337D52ECEA8}" srcOrd="11" destOrd="0" presId="urn:microsoft.com/office/officeart/2008/layout/HorizontalMultiLevelHierarchy"/>
    <dgm:cxn modelId="{EF95FB5A-EDB1-41D3-ABA6-C4439CB02F54}" type="presParOf" srcId="{F95CDC0B-1276-4756-985D-A337D52ECEA8}" destId="{86B6F8FD-94AF-47EE-A573-412109D0A061}" srcOrd="0" destOrd="0" presId="urn:microsoft.com/office/officeart/2008/layout/HorizontalMultiLevelHierarchy"/>
    <dgm:cxn modelId="{AADA98D9-7720-42FA-9AE9-D85DF7968CE1}" type="presParOf" srcId="{F95CDC0B-1276-4756-985D-A337D52ECEA8}" destId="{3E0D6E4B-09BF-4222-8C28-376A9B26B17A}" srcOrd="1" destOrd="0" presId="urn:microsoft.com/office/officeart/2008/layout/HorizontalMultiLevelHierarchy"/>
    <dgm:cxn modelId="{B526D2F8-60EF-4BE9-ABA2-7F1399755E6D}" type="presParOf" srcId="{CA3EF3A2-1DC4-4BDB-B04F-4D24F2890560}" destId="{74114163-B4E1-492A-B948-61BB1E3023B2}" srcOrd="12" destOrd="0" presId="urn:microsoft.com/office/officeart/2008/layout/HorizontalMultiLevelHierarchy"/>
    <dgm:cxn modelId="{092BABCE-0E6F-4864-986A-A440E22C7677}" type="presParOf" srcId="{74114163-B4E1-492A-B948-61BB1E3023B2}" destId="{7C7E430D-68D7-4EDE-AC27-89BFBE44E6D7}" srcOrd="0" destOrd="0" presId="urn:microsoft.com/office/officeart/2008/layout/HorizontalMultiLevelHierarchy"/>
    <dgm:cxn modelId="{6C7463CA-747D-428E-9A3C-31C733FD6C78}" type="presParOf" srcId="{CA3EF3A2-1DC4-4BDB-B04F-4D24F2890560}" destId="{73B4E290-2265-4E2D-9A08-6E318366BF85}" srcOrd="13" destOrd="0" presId="urn:microsoft.com/office/officeart/2008/layout/HorizontalMultiLevelHierarchy"/>
    <dgm:cxn modelId="{CD8FAD67-82E0-4782-A75A-CAEF023B99DC}" type="presParOf" srcId="{73B4E290-2265-4E2D-9A08-6E318366BF85}" destId="{0060CFB8-2A8A-4A1B-B7AA-F0317BA7B739}" srcOrd="0" destOrd="0" presId="urn:microsoft.com/office/officeart/2008/layout/HorizontalMultiLevelHierarchy"/>
    <dgm:cxn modelId="{5C9CAC26-7870-486C-AF79-2E2D1F66F48F}" type="presParOf" srcId="{73B4E290-2265-4E2D-9A08-6E318366BF85}" destId="{456D3CD5-F779-47AD-9A81-6FD6FE9F5B2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14163-B4E1-492A-B948-61BB1E3023B2}">
      <dsp:nvSpPr>
        <dsp:cNvPr id="0" name=""/>
        <dsp:cNvSpPr/>
      </dsp:nvSpPr>
      <dsp:spPr>
        <a:xfrm>
          <a:off x="1317243" y="2836924"/>
          <a:ext cx="437421" cy="2500504"/>
        </a:xfrm>
        <a:custGeom>
          <a:avLst/>
          <a:gdLst/>
          <a:ahLst/>
          <a:cxnLst/>
          <a:rect l="0" t="0" r="0" b="0"/>
          <a:pathLst>
            <a:path>
              <a:moveTo>
                <a:pt x="0" y="0"/>
              </a:moveTo>
              <a:lnTo>
                <a:pt x="218710" y="0"/>
              </a:lnTo>
              <a:lnTo>
                <a:pt x="218710" y="2500504"/>
              </a:lnTo>
              <a:lnTo>
                <a:pt x="437421" y="2500504"/>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72491" y="4023714"/>
        <a:ext cx="126923" cy="126923"/>
      </dsp:txXfrm>
    </dsp:sp>
    <dsp:sp modelId="{4BAC4599-5689-437F-90F2-D586D824B66C}">
      <dsp:nvSpPr>
        <dsp:cNvPr id="0" name=""/>
        <dsp:cNvSpPr/>
      </dsp:nvSpPr>
      <dsp:spPr>
        <a:xfrm>
          <a:off x="1317243" y="2836924"/>
          <a:ext cx="437421" cy="1667002"/>
        </a:xfrm>
        <a:custGeom>
          <a:avLst/>
          <a:gdLst/>
          <a:ahLst/>
          <a:cxnLst/>
          <a:rect l="0" t="0" r="0" b="0"/>
          <a:pathLst>
            <a:path>
              <a:moveTo>
                <a:pt x="0" y="0"/>
              </a:moveTo>
              <a:lnTo>
                <a:pt x="218710" y="0"/>
              </a:lnTo>
              <a:lnTo>
                <a:pt x="218710" y="1667002"/>
              </a:lnTo>
              <a:lnTo>
                <a:pt x="437421" y="1667002"/>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92867" y="3627340"/>
        <a:ext cx="86171" cy="86171"/>
      </dsp:txXfrm>
    </dsp:sp>
    <dsp:sp modelId="{E20EDDB1-67FA-4D7D-9539-9F9A64C6DD66}">
      <dsp:nvSpPr>
        <dsp:cNvPr id="0" name=""/>
        <dsp:cNvSpPr/>
      </dsp:nvSpPr>
      <dsp:spPr>
        <a:xfrm>
          <a:off x="1317243" y="2836924"/>
          <a:ext cx="437421" cy="833501"/>
        </a:xfrm>
        <a:custGeom>
          <a:avLst/>
          <a:gdLst/>
          <a:ahLst/>
          <a:cxnLst/>
          <a:rect l="0" t="0" r="0" b="0"/>
          <a:pathLst>
            <a:path>
              <a:moveTo>
                <a:pt x="0" y="0"/>
              </a:moveTo>
              <a:lnTo>
                <a:pt x="218710" y="0"/>
              </a:lnTo>
              <a:lnTo>
                <a:pt x="218710" y="833501"/>
              </a:lnTo>
              <a:lnTo>
                <a:pt x="437421" y="833501"/>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512421" y="3230142"/>
        <a:ext cx="47065" cy="47065"/>
      </dsp:txXfrm>
    </dsp:sp>
    <dsp:sp modelId="{4014ECEF-0888-4009-892D-AB08DF214F2C}">
      <dsp:nvSpPr>
        <dsp:cNvPr id="0" name=""/>
        <dsp:cNvSpPr/>
      </dsp:nvSpPr>
      <dsp:spPr>
        <a:xfrm>
          <a:off x="1317243" y="2791204"/>
          <a:ext cx="437421" cy="91440"/>
        </a:xfrm>
        <a:custGeom>
          <a:avLst/>
          <a:gdLst/>
          <a:ahLst/>
          <a:cxnLst/>
          <a:rect l="0" t="0" r="0" b="0"/>
          <a:pathLst>
            <a:path>
              <a:moveTo>
                <a:pt x="0" y="45720"/>
              </a:moveTo>
              <a:lnTo>
                <a:pt x="437421" y="4572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25018" y="2825988"/>
        <a:ext cx="21871" cy="21871"/>
      </dsp:txXfrm>
    </dsp:sp>
    <dsp:sp modelId="{31B24B2D-92AE-440C-A1A6-5F475784AD35}">
      <dsp:nvSpPr>
        <dsp:cNvPr id="0" name=""/>
        <dsp:cNvSpPr/>
      </dsp:nvSpPr>
      <dsp:spPr>
        <a:xfrm>
          <a:off x="1317243" y="2003423"/>
          <a:ext cx="437421" cy="833501"/>
        </a:xfrm>
        <a:custGeom>
          <a:avLst/>
          <a:gdLst/>
          <a:ahLst/>
          <a:cxnLst/>
          <a:rect l="0" t="0" r="0" b="0"/>
          <a:pathLst>
            <a:path>
              <a:moveTo>
                <a:pt x="0" y="833501"/>
              </a:moveTo>
              <a:lnTo>
                <a:pt x="218710" y="833501"/>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512421" y="2396641"/>
        <a:ext cx="47065" cy="47065"/>
      </dsp:txXfrm>
    </dsp:sp>
    <dsp:sp modelId="{6BE7391D-3772-45C7-BB03-B5B214683C6E}">
      <dsp:nvSpPr>
        <dsp:cNvPr id="0" name=""/>
        <dsp:cNvSpPr/>
      </dsp:nvSpPr>
      <dsp:spPr>
        <a:xfrm>
          <a:off x="1317243" y="1169921"/>
          <a:ext cx="437421" cy="1667002"/>
        </a:xfrm>
        <a:custGeom>
          <a:avLst/>
          <a:gdLst/>
          <a:ahLst/>
          <a:cxnLst/>
          <a:rect l="0" t="0" r="0" b="0"/>
          <a:pathLst>
            <a:path>
              <a:moveTo>
                <a:pt x="0" y="1667002"/>
              </a:moveTo>
              <a:lnTo>
                <a:pt x="218710" y="1667002"/>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92867" y="1960337"/>
        <a:ext cx="86171" cy="86171"/>
      </dsp:txXfrm>
    </dsp:sp>
    <dsp:sp modelId="{D06C129D-FFB9-48A9-9033-F70ED61AAC72}">
      <dsp:nvSpPr>
        <dsp:cNvPr id="0" name=""/>
        <dsp:cNvSpPr/>
      </dsp:nvSpPr>
      <dsp:spPr>
        <a:xfrm>
          <a:off x="1317243" y="336420"/>
          <a:ext cx="437421" cy="2500504"/>
        </a:xfrm>
        <a:custGeom>
          <a:avLst/>
          <a:gdLst/>
          <a:ahLst/>
          <a:cxnLst/>
          <a:rect l="0" t="0" r="0" b="0"/>
          <a:pathLst>
            <a:path>
              <a:moveTo>
                <a:pt x="0" y="2500504"/>
              </a:moveTo>
              <a:lnTo>
                <a:pt x="218710" y="2500504"/>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72491" y="1523210"/>
        <a:ext cx="126923" cy="126923"/>
      </dsp:txXfrm>
    </dsp:sp>
    <dsp:sp modelId="{59935916-D8C6-4C4E-B14F-48A57B6B9F68}">
      <dsp:nvSpPr>
        <dsp:cNvPr id="0" name=""/>
        <dsp:cNvSpPr/>
      </dsp:nvSpPr>
      <dsp:spPr>
        <a:xfrm rot="16200000">
          <a:off x="-1604177" y="2460438"/>
          <a:ext cx="5089868" cy="752971"/>
        </a:xfrm>
        <a:prstGeom prst="rect">
          <a:avLst/>
        </a:prstGeom>
        <a:solidFill>
          <a:schemeClr val="tx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Commissioner’s Office</a:t>
          </a:r>
          <a:endParaRPr lang="en-US" sz="2000" i="1" kern="1200" dirty="0">
            <a:solidFill>
              <a:schemeClr val="bg1"/>
            </a:solidFill>
          </a:endParaRPr>
        </a:p>
      </dsp:txBody>
      <dsp:txXfrm>
        <a:off x="-1604177" y="2460438"/>
        <a:ext cx="5089868" cy="752971"/>
      </dsp:txXfrm>
    </dsp:sp>
    <dsp:sp modelId="{B73CF9B0-EB3F-4577-8369-54F3E07425DB}">
      <dsp:nvSpPr>
        <dsp:cNvPr id="0" name=""/>
        <dsp:cNvSpPr/>
      </dsp:nvSpPr>
      <dsp:spPr>
        <a:xfrm>
          <a:off x="1754664" y="3019"/>
          <a:ext cx="4006519" cy="666801"/>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Maternal and Child Health</a:t>
          </a:r>
          <a:endParaRPr lang="en-US" sz="2000" kern="1200" dirty="0" smtClean="0">
            <a:solidFill>
              <a:schemeClr val="bg1"/>
            </a:solidFill>
          </a:endParaRPr>
        </a:p>
      </dsp:txBody>
      <dsp:txXfrm>
        <a:off x="1754664" y="3019"/>
        <a:ext cx="4006519" cy="666801"/>
      </dsp:txXfrm>
    </dsp:sp>
    <dsp:sp modelId="{57F0B218-B8AE-4220-9430-48E42516228E}">
      <dsp:nvSpPr>
        <dsp:cNvPr id="0" name=""/>
        <dsp:cNvSpPr/>
      </dsp:nvSpPr>
      <dsp:spPr>
        <a:xfrm>
          <a:off x="1754664" y="836520"/>
          <a:ext cx="4006519" cy="666801"/>
        </a:xfrm>
        <a:prstGeom prst="rect">
          <a:avLst/>
        </a:prstGeom>
        <a:solidFill>
          <a:schemeClr val="accent6"/>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Women’s Health</a:t>
          </a:r>
          <a:endParaRPr lang="en-US" sz="2000" kern="1200" dirty="0">
            <a:solidFill>
              <a:schemeClr val="bg1"/>
            </a:solidFill>
          </a:endParaRPr>
        </a:p>
      </dsp:txBody>
      <dsp:txXfrm>
        <a:off x="1754664" y="836520"/>
        <a:ext cx="4006519" cy="666801"/>
      </dsp:txXfrm>
    </dsp:sp>
    <dsp:sp modelId="{7273DBFA-A064-4CD0-8B35-089175BB930D}">
      <dsp:nvSpPr>
        <dsp:cNvPr id="0" name=""/>
        <dsp:cNvSpPr/>
      </dsp:nvSpPr>
      <dsp:spPr>
        <a:xfrm>
          <a:off x="1754664" y="1670022"/>
          <a:ext cx="4006519" cy="666801"/>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Prevention and Quality Improvement</a:t>
          </a:r>
          <a:endParaRPr lang="en-US" sz="2000" kern="1200" dirty="0">
            <a:solidFill>
              <a:schemeClr val="bg1"/>
            </a:solidFill>
          </a:endParaRPr>
        </a:p>
      </dsp:txBody>
      <dsp:txXfrm>
        <a:off x="1754664" y="1670022"/>
        <a:ext cx="4006519" cy="666801"/>
      </dsp:txXfrm>
    </dsp:sp>
    <dsp:sp modelId="{6D7F8648-288A-4A1F-B54A-807646FA6E13}">
      <dsp:nvSpPr>
        <dsp:cNvPr id="0" name=""/>
        <dsp:cNvSpPr/>
      </dsp:nvSpPr>
      <dsp:spPr>
        <a:xfrm>
          <a:off x="1754664" y="2503523"/>
          <a:ext cx="4006519" cy="666801"/>
        </a:xfrm>
        <a:prstGeom prst="rect">
          <a:avLst/>
        </a:prstGeom>
        <a:solidFill>
          <a:schemeClr val="accent3"/>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Epidemiology and Health Planning</a:t>
          </a:r>
          <a:endParaRPr lang="en-US" sz="2000" kern="1200" dirty="0">
            <a:solidFill>
              <a:schemeClr val="bg1"/>
            </a:solidFill>
          </a:endParaRPr>
        </a:p>
      </dsp:txBody>
      <dsp:txXfrm>
        <a:off x="1754664" y="2503523"/>
        <a:ext cx="4006519" cy="666801"/>
      </dsp:txXfrm>
    </dsp:sp>
    <dsp:sp modelId="{42D61C59-8415-4E78-A2CC-696EF3213CB7}">
      <dsp:nvSpPr>
        <dsp:cNvPr id="0" name=""/>
        <dsp:cNvSpPr/>
      </dsp:nvSpPr>
      <dsp:spPr>
        <a:xfrm>
          <a:off x="1754664" y="3337025"/>
          <a:ext cx="4006519" cy="666801"/>
        </a:xfrm>
        <a:prstGeom prst="rect">
          <a:avLst/>
        </a:prstGeom>
        <a:solidFill>
          <a:schemeClr val="accent4"/>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Public Health Protection and Safety</a:t>
          </a:r>
          <a:endParaRPr lang="en-US" sz="2000" kern="1200" dirty="0">
            <a:solidFill>
              <a:schemeClr val="bg1"/>
            </a:solidFill>
          </a:endParaRPr>
        </a:p>
      </dsp:txBody>
      <dsp:txXfrm>
        <a:off x="1754664" y="3337025"/>
        <a:ext cx="4006519" cy="666801"/>
      </dsp:txXfrm>
    </dsp:sp>
    <dsp:sp modelId="{86B6F8FD-94AF-47EE-A573-412109D0A061}">
      <dsp:nvSpPr>
        <dsp:cNvPr id="0" name=""/>
        <dsp:cNvSpPr/>
      </dsp:nvSpPr>
      <dsp:spPr>
        <a:xfrm>
          <a:off x="1754664" y="4170526"/>
          <a:ext cx="4006519" cy="666801"/>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Laboratory Services</a:t>
          </a:r>
          <a:endParaRPr lang="en-US" sz="2000" kern="1200" dirty="0">
            <a:solidFill>
              <a:schemeClr val="bg1"/>
            </a:solidFill>
          </a:endParaRPr>
        </a:p>
      </dsp:txBody>
      <dsp:txXfrm>
        <a:off x="1754664" y="4170526"/>
        <a:ext cx="4006519" cy="666801"/>
      </dsp:txXfrm>
    </dsp:sp>
    <dsp:sp modelId="{0060CFB8-2A8A-4A1B-B7AA-F0317BA7B739}">
      <dsp:nvSpPr>
        <dsp:cNvPr id="0" name=""/>
        <dsp:cNvSpPr/>
      </dsp:nvSpPr>
      <dsp:spPr>
        <a:xfrm>
          <a:off x="1754664" y="5004028"/>
          <a:ext cx="4006519" cy="666801"/>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Administration and Financial Management</a:t>
          </a:r>
          <a:endParaRPr lang="en-US" sz="2000" kern="1200" dirty="0">
            <a:solidFill>
              <a:schemeClr val="bg1"/>
            </a:solidFill>
          </a:endParaRPr>
        </a:p>
      </dsp:txBody>
      <dsp:txXfrm>
        <a:off x="1754664" y="5004028"/>
        <a:ext cx="4006519" cy="666801"/>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2611"/>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sz="quarter" idx="1"/>
          </p:nvPr>
        </p:nvSpPr>
        <p:spPr>
          <a:xfrm>
            <a:off x="3927775" y="0"/>
            <a:ext cx="3004820" cy="462611"/>
          </a:xfrm>
          <a:prstGeom prst="rect">
            <a:avLst/>
          </a:prstGeom>
        </p:spPr>
        <p:txBody>
          <a:bodyPr vert="horz" lIns="92309" tIns="46154" rIns="92309" bIns="46154" rtlCol="0"/>
          <a:lstStyle>
            <a:lvl1pPr algn="r">
              <a:defRPr sz="1200"/>
            </a:lvl1pPr>
          </a:lstStyle>
          <a:p>
            <a:fld id="{DFA29149-8115-4F97-A7DE-8B4901D9F730}" type="datetimeFigureOut">
              <a:rPr lang="en-US" smtClean="0"/>
              <a:t>3/21/2019</a:t>
            </a:fld>
            <a:endParaRPr lang="en-US"/>
          </a:p>
        </p:txBody>
      </p:sp>
      <p:sp>
        <p:nvSpPr>
          <p:cNvPr id="4" name="Footer Placeholder 3"/>
          <p:cNvSpPr>
            <a:spLocks noGrp="1"/>
          </p:cNvSpPr>
          <p:nvPr>
            <p:ph type="ftr" sz="quarter" idx="2"/>
          </p:nvPr>
        </p:nvSpPr>
        <p:spPr>
          <a:xfrm>
            <a:off x="0" y="8757590"/>
            <a:ext cx="3004820" cy="462610"/>
          </a:xfrm>
          <a:prstGeom prst="rect">
            <a:avLst/>
          </a:prstGeom>
        </p:spPr>
        <p:txBody>
          <a:bodyPr vert="horz" lIns="92309" tIns="46154" rIns="92309" bIns="46154" rtlCol="0" anchor="b"/>
          <a:lstStyle>
            <a:lvl1pPr algn="l">
              <a:defRPr sz="1200"/>
            </a:lvl1pPr>
          </a:lstStyle>
          <a:p>
            <a:endParaRPr lang="en-US"/>
          </a:p>
        </p:txBody>
      </p:sp>
      <p:sp>
        <p:nvSpPr>
          <p:cNvPr id="5" name="Slide Number Placeholder 4"/>
          <p:cNvSpPr>
            <a:spLocks noGrp="1"/>
          </p:cNvSpPr>
          <p:nvPr>
            <p:ph type="sldNum" sz="quarter" idx="3"/>
          </p:nvPr>
        </p:nvSpPr>
        <p:spPr>
          <a:xfrm>
            <a:off x="3927775" y="8757590"/>
            <a:ext cx="3004820" cy="462610"/>
          </a:xfrm>
          <a:prstGeom prst="rect">
            <a:avLst/>
          </a:prstGeom>
        </p:spPr>
        <p:txBody>
          <a:bodyPr vert="horz" lIns="92309" tIns="46154" rIns="92309" bIns="46154" rtlCol="0" anchor="b"/>
          <a:lstStyle>
            <a:lvl1pPr algn="r">
              <a:defRPr sz="1200"/>
            </a:lvl1pPr>
          </a:lstStyle>
          <a:p>
            <a:fld id="{927BFF56-1F20-4316-B65F-697182A2B903}" type="slidenum">
              <a:rPr lang="en-US" smtClean="0"/>
              <a:t>‹#›</a:t>
            </a:fld>
            <a:endParaRPr lang="en-US"/>
          </a:p>
        </p:txBody>
      </p:sp>
    </p:spTree>
    <p:extLst>
      <p:ext uri="{BB962C8B-B14F-4D97-AF65-F5344CB8AC3E}">
        <p14:creationId xmlns:p14="http://schemas.microsoft.com/office/powerpoint/2010/main" val="110247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2611"/>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idx="1"/>
          </p:nvPr>
        </p:nvSpPr>
        <p:spPr>
          <a:xfrm>
            <a:off x="3927775" y="0"/>
            <a:ext cx="3004820" cy="462611"/>
          </a:xfrm>
          <a:prstGeom prst="rect">
            <a:avLst/>
          </a:prstGeom>
        </p:spPr>
        <p:txBody>
          <a:bodyPr vert="horz" lIns="92309" tIns="46154" rIns="92309" bIns="46154" rtlCol="0"/>
          <a:lstStyle>
            <a:lvl1pPr algn="r">
              <a:defRPr sz="1200"/>
            </a:lvl1pPr>
          </a:lstStyle>
          <a:p>
            <a:fld id="{2042ED44-4110-4B2A-9AF4-3735870CBD30}" type="datetimeFigureOut">
              <a:rPr lang="en-US" smtClean="0"/>
              <a:t>3/21/2019</a:t>
            </a:fld>
            <a:endParaRPr lang="en-US"/>
          </a:p>
        </p:txBody>
      </p:sp>
      <p:sp>
        <p:nvSpPr>
          <p:cNvPr id="4" name="Slide Image Placeholder 3"/>
          <p:cNvSpPr>
            <a:spLocks noGrp="1" noRot="1" noChangeAspect="1"/>
          </p:cNvSpPr>
          <p:nvPr>
            <p:ph type="sldImg" idx="2"/>
          </p:nvPr>
        </p:nvSpPr>
        <p:spPr>
          <a:xfrm>
            <a:off x="701675" y="1152525"/>
            <a:ext cx="5530850" cy="3111500"/>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693420" y="4437221"/>
            <a:ext cx="5547360" cy="3630454"/>
          </a:xfrm>
          <a:prstGeom prst="rect">
            <a:avLst/>
          </a:prstGeom>
        </p:spPr>
        <p:txBody>
          <a:bodyPr vert="horz" lIns="92309" tIns="46154" rIns="92309" bIns="46154"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04820" cy="462610"/>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2610"/>
          </a:xfrm>
          <a:prstGeom prst="rect">
            <a:avLst/>
          </a:prstGeom>
        </p:spPr>
        <p:txBody>
          <a:bodyPr vert="horz" lIns="92309" tIns="46154" rIns="92309" bIns="46154" rtlCol="0" anchor="b"/>
          <a:lstStyle>
            <a:lvl1pPr algn="r">
              <a:defRPr sz="1200"/>
            </a:lvl1pPr>
          </a:lstStyle>
          <a:p>
            <a:fld id="{42715CA2-1010-4D62-B76A-13944E30DDA1}" type="slidenum">
              <a:rPr lang="en-US" smtClean="0"/>
              <a:t>‹#›</a:t>
            </a:fld>
            <a:endParaRPr lang="en-US"/>
          </a:p>
        </p:txBody>
      </p:sp>
    </p:spTree>
    <p:extLst>
      <p:ext uri="{BB962C8B-B14F-4D97-AF65-F5344CB8AC3E}">
        <p14:creationId xmlns:p14="http://schemas.microsoft.com/office/powerpoint/2010/main" val="79635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ption 1">
    <p:spTree>
      <p:nvGrpSpPr>
        <p:cNvPr id="1" name=""/>
        <p:cNvGrpSpPr/>
        <p:nvPr/>
      </p:nvGrpSpPr>
      <p:grpSpPr>
        <a:xfrm>
          <a:off x="0" y="0"/>
          <a:ext cx="0" cy="0"/>
          <a:chOff x="0" y="0"/>
          <a:chExt cx="0" cy="0"/>
        </a:xfrm>
      </p:grpSpPr>
      <p:sp>
        <p:nvSpPr>
          <p:cNvPr id="18" name="Rectangle 17"/>
          <p:cNvSpPr/>
          <p:nvPr userDrawn="1"/>
        </p:nvSpPr>
        <p:spPr>
          <a:xfrm>
            <a:off x="0" y="1"/>
            <a:ext cx="12191998" cy="360827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838200" y="976393"/>
            <a:ext cx="10515600" cy="1896149"/>
          </a:xfrm>
          <a:noFill/>
        </p:spPr>
        <p:txBody>
          <a:bodyPr anchor="b">
            <a:normAutofit/>
          </a:bodyPr>
          <a:lstStyle>
            <a:lvl1pPr algn="ctr">
              <a:defRPr sz="4400" b="1">
                <a:solidFill>
                  <a:schemeClr val="bg1"/>
                </a:solidFill>
                <a:latin typeface="+mn-lt"/>
              </a:defRPr>
            </a:lvl1pPr>
          </a:lstStyle>
          <a:p>
            <a:r>
              <a:rPr lang="en-US" dirty="0" smtClean="0"/>
              <a:t>Click to edit presentation title</a:t>
            </a:r>
            <a:endParaRPr lang="en-US" dirty="0"/>
          </a:p>
        </p:txBody>
      </p:sp>
      <p:sp>
        <p:nvSpPr>
          <p:cNvPr id="3" name="Subtitle 2"/>
          <p:cNvSpPr>
            <a:spLocks noGrp="1"/>
          </p:cNvSpPr>
          <p:nvPr>
            <p:ph type="subTitle" idx="1" hasCustomPrompt="1"/>
          </p:nvPr>
        </p:nvSpPr>
        <p:spPr bwMode="invGray">
          <a:xfrm>
            <a:off x="838200" y="2910456"/>
            <a:ext cx="10515600" cy="576664"/>
          </a:xfrm>
        </p:spPr>
        <p:txBody>
          <a:bodyPr>
            <a:normAutofit/>
          </a:bodyPr>
          <a:lstStyle>
            <a:lvl1pPr marL="0" indent="0" algn="ctr">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8" name="Subtitle 2"/>
          <p:cNvSpPr txBox="1">
            <a:spLocks/>
          </p:cNvSpPr>
          <p:nvPr userDrawn="1"/>
        </p:nvSpPr>
        <p:spPr>
          <a:xfrm>
            <a:off x="2012397" y="5676147"/>
            <a:ext cx="8167206" cy="77540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2"/>
              </a:buClr>
              <a:buFont typeface="Arial" panose="020B0604020202020204" pitchFamily="34" charset="0"/>
              <a:buNone/>
              <a:defRPr sz="2000" kern="1200">
                <a:solidFill>
                  <a:srgbClr val="000000"/>
                </a:solidFill>
                <a:latin typeface="+mn-lt"/>
                <a:ea typeface="+mn-ea"/>
                <a:cs typeface="+mn-cs"/>
              </a:defRPr>
            </a:lvl2pPr>
            <a:lvl3pPr marL="914400" indent="0" algn="ctr" defTabSz="914400" rtl="0" eaLnBrk="1" latinLnBrk="0" hangingPunct="1">
              <a:lnSpc>
                <a:spcPct val="90000"/>
              </a:lnSpc>
              <a:spcBef>
                <a:spcPts val="500"/>
              </a:spcBef>
              <a:buClr>
                <a:schemeClr val="accent2"/>
              </a:buClr>
              <a:buFont typeface="Arial" panose="020B0604020202020204" pitchFamily="34" charset="0"/>
              <a:buNone/>
              <a:defRPr sz="1800" kern="1200">
                <a:solidFill>
                  <a:srgbClr val="000000"/>
                </a:solidFill>
                <a:latin typeface="+mn-lt"/>
                <a:ea typeface="+mn-ea"/>
                <a:cs typeface="+mn-cs"/>
              </a:defRPr>
            </a:lvl3pPr>
            <a:lvl4pPr marL="13716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4pPr>
            <a:lvl5pPr marL="18288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lnSpc>
                <a:spcPct val="90000"/>
              </a:lnSpc>
              <a:spcBef>
                <a:spcPts val="0"/>
              </a:spcBef>
            </a:pPr>
            <a:r>
              <a:rPr lang="en-US" sz="1600" dirty="0" smtClean="0"/>
              <a:t>Dr. Jeffrey D. Howard, </a:t>
            </a:r>
            <a:r>
              <a:rPr lang="en-US" sz="1600" i="1" dirty="0" smtClean="0"/>
              <a:t>Commissioner</a:t>
            </a:r>
          </a:p>
        </p:txBody>
      </p:sp>
      <p:sp>
        <p:nvSpPr>
          <p:cNvPr id="17" name="Text Placeholder 16"/>
          <p:cNvSpPr>
            <a:spLocks noGrp="1"/>
          </p:cNvSpPr>
          <p:nvPr>
            <p:ph type="body" sz="quarter" idx="10" hasCustomPrompt="1"/>
          </p:nvPr>
        </p:nvSpPr>
        <p:spPr>
          <a:xfrm>
            <a:off x="838200" y="3627140"/>
            <a:ext cx="10515600" cy="573088"/>
          </a:xfrm>
        </p:spPr>
        <p:txBody>
          <a:bodyPr anchor="ctr">
            <a:normAutofit/>
          </a:bodyPr>
          <a:lstStyle>
            <a:lvl1pPr marL="0" indent="0" algn="ctr">
              <a:buNone/>
              <a:defRPr sz="2200" b="1"/>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12" name="Group 11"/>
          <p:cNvGrpSpPr/>
          <p:nvPr userDrawn="1"/>
        </p:nvGrpSpPr>
        <p:grpSpPr>
          <a:xfrm>
            <a:off x="-2" y="6470422"/>
            <a:ext cx="12188484" cy="387579"/>
            <a:chOff x="-2" y="6470422"/>
            <a:chExt cx="12188484" cy="387579"/>
          </a:xfrm>
        </p:grpSpPr>
        <p:sp>
          <p:nvSpPr>
            <p:cNvPr id="13" name="Rectangle 1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9012" y="4562856"/>
            <a:ext cx="2093976" cy="1127735"/>
          </a:xfrm>
          <a:prstGeom prst="rect">
            <a:avLst/>
          </a:prstGeom>
        </p:spPr>
      </p:pic>
    </p:spTree>
    <p:extLst>
      <p:ext uri="{BB962C8B-B14F-4D97-AF65-F5344CB8AC3E}">
        <p14:creationId xmlns:p14="http://schemas.microsoft.com/office/powerpoint/2010/main" val="319456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Info - two presenters">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1189516" y="3610817"/>
            <a:ext cx="9726133" cy="460258"/>
          </a:xfrm>
          <a:solidFill>
            <a:schemeClr val="bg1"/>
          </a:solidFill>
        </p:spPr>
        <p:txBody>
          <a:bodyPr anchor="ctr">
            <a:normAutofit/>
          </a:bodyPr>
          <a:lstStyle>
            <a:lvl1pPr marL="0" indent="0" algn="ctr">
              <a:buNone/>
              <a:defRPr sz="2200" b="1">
                <a:solidFill>
                  <a:schemeClr val="tx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enter website</a:t>
            </a:r>
            <a:endParaRPr lang="en-US" dirty="0"/>
          </a:p>
        </p:txBody>
      </p:sp>
      <p:sp>
        <p:nvSpPr>
          <p:cNvPr id="12" name="Rectangle 11"/>
          <p:cNvSpPr/>
          <p:nvPr userDrawn="1"/>
        </p:nvSpPr>
        <p:spPr>
          <a:xfrm>
            <a:off x="1195387" y="1034810"/>
            <a:ext cx="9817100" cy="769441"/>
          </a:xfrm>
          <a:prstGeom prst="rect">
            <a:avLst/>
          </a:prstGeom>
        </p:spPr>
        <p:txBody>
          <a:bodyPr wrap="square">
            <a:spAutoFit/>
          </a:bodyPr>
          <a:lstStyle/>
          <a:p>
            <a:pPr lvl="0" algn="ctr"/>
            <a:r>
              <a:rPr lang="en-US" sz="4400" b="1" dirty="0" smtClean="0">
                <a:solidFill>
                  <a:schemeClr val="tx1"/>
                </a:solidFill>
              </a:rPr>
              <a:t>Thank you!</a:t>
            </a:r>
          </a:p>
        </p:txBody>
      </p:sp>
      <p:sp>
        <p:nvSpPr>
          <p:cNvPr id="13" name="Text Placeholder 35"/>
          <p:cNvSpPr>
            <a:spLocks noGrp="1"/>
          </p:cNvSpPr>
          <p:nvPr>
            <p:ph type="body" sz="quarter" idx="14" hasCustomPrompt="1"/>
          </p:nvPr>
        </p:nvSpPr>
        <p:spPr>
          <a:xfrm>
            <a:off x="1190276" y="1804251"/>
            <a:ext cx="4811131" cy="1719211"/>
          </a:xfrm>
        </p:spPr>
        <p:txBody>
          <a:bodyPr anchor="t"/>
          <a:lstStyle>
            <a:lvl1pPr marL="0" indent="0" algn="ctr">
              <a:buNone/>
              <a:defRPr baseline="0">
                <a:solidFill>
                  <a:schemeClr val="tx1"/>
                </a:solidFill>
                <a:latin typeface="Calibri Light" panose="020F03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edit presenter name, phone, email</a:t>
            </a:r>
          </a:p>
        </p:txBody>
      </p:sp>
      <p:sp>
        <p:nvSpPr>
          <p:cNvPr id="3" name="Text Placeholder 2"/>
          <p:cNvSpPr>
            <a:spLocks noGrp="1"/>
          </p:cNvSpPr>
          <p:nvPr>
            <p:ph type="body" sz="quarter" idx="16" hasCustomPrompt="1"/>
          </p:nvPr>
        </p:nvSpPr>
        <p:spPr>
          <a:xfrm>
            <a:off x="6103937" y="1804226"/>
            <a:ext cx="4811712" cy="1719262"/>
          </a:xfrm>
        </p:spPr>
        <p:txBody>
          <a:bodyPr/>
          <a:lstStyle>
            <a:lvl1pPr marL="0" indent="0" algn="ctr">
              <a:buNone/>
              <a:defRPr baseline="0">
                <a:latin typeface="Calibri Light" panose="020F0302020204030204" pitchFamily="34" charset="0"/>
              </a:defRPr>
            </a:lvl1pPr>
            <a:lvl2pPr marL="457200" indent="0">
              <a:buNone/>
              <a:defRPr>
                <a:latin typeface="Calibri Light" panose="020F0302020204030204" pitchFamily="34" charset="0"/>
              </a:defRPr>
            </a:lvl2pPr>
            <a:lvl3pPr marL="914400" indent="0">
              <a:buNone/>
              <a:defRPr>
                <a:latin typeface="Calibri Light" panose="020F0302020204030204" pitchFamily="34" charset="0"/>
              </a:defRPr>
            </a:lvl3pPr>
            <a:lvl4pPr marL="1371600" indent="0">
              <a:buNone/>
              <a:defRPr>
                <a:latin typeface="Calibri Light" panose="020F0302020204030204" pitchFamily="34" charset="0"/>
              </a:defRPr>
            </a:lvl4pPr>
            <a:lvl5pPr marL="1828800" indent="0">
              <a:buNone/>
              <a:defRPr>
                <a:latin typeface="Calibri Light" panose="020F0302020204030204" pitchFamily="34" charset="0"/>
              </a:defRPr>
            </a:lvl5pPr>
          </a:lstStyle>
          <a:p>
            <a:pPr lvl="0"/>
            <a:r>
              <a:rPr lang="en-US" dirty="0" smtClean="0"/>
              <a:t>Click to edit second presenter name, phone, email</a:t>
            </a:r>
          </a:p>
        </p:txBody>
      </p:sp>
      <p:grpSp>
        <p:nvGrpSpPr>
          <p:cNvPr id="14" name="Group 13"/>
          <p:cNvGrpSpPr/>
          <p:nvPr userDrawn="1"/>
        </p:nvGrpSpPr>
        <p:grpSpPr>
          <a:xfrm>
            <a:off x="-2" y="6470422"/>
            <a:ext cx="12188484" cy="387579"/>
            <a:chOff x="-2" y="6470422"/>
            <a:chExt cx="12188484" cy="387579"/>
          </a:xfrm>
        </p:grpSpPr>
        <p:sp>
          <p:nvSpPr>
            <p:cNvPr id="15" name="Rectangle 14"/>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4256314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lstStyle>
          <a:p>
            <a:fld id="{0467B39D-87AC-4D39-8154-C6852A584385}" type="datetime1">
              <a:rPr lang="en-US" smtClean="0"/>
              <a:pPr/>
              <a:t>3/21/2019</a:t>
            </a:fld>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Tree>
    <p:extLst>
      <p:ext uri="{BB962C8B-B14F-4D97-AF65-F5344CB8AC3E}">
        <p14:creationId xmlns:p14="http://schemas.microsoft.com/office/powerpoint/2010/main" val="342998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43631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About Us</a:t>
            </a:r>
            <a:endParaRPr lang="en-US" sz="3400" b="0" dirty="0">
              <a:latin typeface="Calibri Light" panose="020F0302020204030204" pitchFamily="34" charset="0"/>
            </a:endParaRPr>
          </a:p>
        </p:txBody>
      </p:sp>
      <p:sp>
        <p:nvSpPr>
          <p:cNvPr id="11" name="TextBox 10"/>
          <p:cNvSpPr txBox="1"/>
          <p:nvPr userDrawn="1"/>
        </p:nvSpPr>
        <p:spPr>
          <a:xfrm>
            <a:off x="6172200" y="2135062"/>
            <a:ext cx="5019261" cy="3970318"/>
          </a:xfrm>
          <a:prstGeom prst="rect">
            <a:avLst/>
          </a:prstGeom>
          <a:noFill/>
        </p:spPr>
        <p:txBody>
          <a:bodyPr wrap="square" rtlCol="0">
            <a:spAutoFit/>
          </a:bodyPr>
          <a:lstStyle/>
          <a:p>
            <a:r>
              <a:rPr lang="en-US" sz="1800" dirty="0" smtClean="0">
                <a:latin typeface="Calibri Light" panose="020F0302020204030204" pitchFamily="34" charset="0"/>
              </a:rPr>
              <a:t>The Department for Public Health (DPH) is dedicated to improving health and</a:t>
            </a:r>
            <a:r>
              <a:rPr lang="en-US" sz="1800" baseline="0" dirty="0" smtClean="0">
                <a:latin typeface="Calibri Light" panose="020F0302020204030204" pitchFamily="34" charset="0"/>
              </a:rPr>
              <a:t> safety of Kentuckians through </a:t>
            </a:r>
            <a:r>
              <a:rPr lang="en-US" sz="1800" i="1" baseline="0" dirty="0" smtClean="0">
                <a:latin typeface="Calibri Light" panose="020F0302020204030204" pitchFamily="34" charset="0"/>
              </a:rPr>
              <a:t>prevention</a:t>
            </a:r>
            <a:r>
              <a:rPr lang="en-US" sz="1800" baseline="0" dirty="0" smtClean="0">
                <a:latin typeface="Calibri Light" panose="020F0302020204030204" pitchFamily="34" charset="0"/>
              </a:rPr>
              <a:t>, </a:t>
            </a:r>
            <a:r>
              <a:rPr lang="en-US" sz="1800" i="1" baseline="0" dirty="0" smtClean="0">
                <a:latin typeface="Calibri Light" panose="020F0302020204030204" pitchFamily="34" charset="0"/>
              </a:rPr>
              <a:t>promotion</a:t>
            </a:r>
            <a:r>
              <a:rPr lang="en-US" sz="1800" baseline="0" dirty="0" smtClean="0">
                <a:latin typeface="Calibri Light" panose="020F0302020204030204" pitchFamily="34" charset="0"/>
              </a:rPr>
              <a:t>, and </a:t>
            </a:r>
            <a:r>
              <a:rPr lang="en-US" sz="1800" i="1" baseline="0" dirty="0" smtClean="0">
                <a:latin typeface="Calibri Light" panose="020F0302020204030204" pitchFamily="34" charset="0"/>
              </a:rPr>
              <a:t>protection</a:t>
            </a:r>
            <a:r>
              <a:rPr lang="en-US" sz="1800" baseline="0" dirty="0" smtClean="0">
                <a:latin typeface="Calibri Light" panose="020F0302020204030204" pitchFamily="34" charset="0"/>
              </a:rPr>
              <a:t>.</a:t>
            </a:r>
          </a:p>
          <a:p>
            <a:endParaRPr lang="en-US" sz="1800" baseline="0" dirty="0" smtClean="0">
              <a:latin typeface="Calibri Light" panose="020F0302020204030204" pitchFamily="34" charset="0"/>
            </a:endParaRPr>
          </a:p>
          <a:p>
            <a:r>
              <a:rPr lang="en-US" sz="1800" baseline="0" dirty="0" smtClean="0">
                <a:latin typeface="Calibri Light" panose="020F0302020204030204" pitchFamily="34" charset="0"/>
              </a:rPr>
              <a:t>As a major component of the Cabinet for Health and Family Services, DPH provides guidance and support for health departments in all 120 counties.</a:t>
            </a:r>
          </a:p>
          <a:p>
            <a:endParaRPr lang="en-US" sz="1800" baseline="0" dirty="0" smtClean="0">
              <a:latin typeface="Calibri Light" panose="020F0302020204030204" pitchFamily="34" charset="0"/>
            </a:endParaRPr>
          </a:p>
          <a:p>
            <a:r>
              <a:rPr lang="en-US" sz="1800" baseline="0" dirty="0" smtClean="0">
                <a:latin typeface="Calibri Light" panose="020F0302020204030204" pitchFamily="34" charset="0"/>
              </a:rPr>
              <a:t>Serving as Kentucky’s dedicated public health resource, DPH is responsible for identifying and allocating resources to communities and public health institutions in an effort to prevent and protect against diseases, outbreaks, hazards statewide. </a:t>
            </a:r>
            <a:endParaRPr lang="en-US" sz="1800" dirty="0" smtClean="0">
              <a:latin typeface="Calibri Light" panose="020F0302020204030204" pitchFamily="34" charset="0"/>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166" y="2924404"/>
            <a:ext cx="4833530" cy="2391634"/>
          </a:xfrm>
          <a:prstGeom prst="rect">
            <a:avLst/>
          </a:prstGeom>
        </p:spPr>
      </p:pic>
      <p:grpSp>
        <p:nvGrpSpPr>
          <p:cNvPr id="43" name="Group 42"/>
          <p:cNvGrpSpPr/>
          <p:nvPr userDrawn="1"/>
        </p:nvGrpSpPr>
        <p:grpSpPr>
          <a:xfrm>
            <a:off x="1758" y="1880473"/>
            <a:ext cx="12188484" cy="74025"/>
            <a:chOff x="-2" y="6470422"/>
            <a:chExt cx="12188484" cy="387579"/>
          </a:xfrm>
        </p:grpSpPr>
        <p:sp>
          <p:nvSpPr>
            <p:cNvPr id="44" name="Rectangle 43"/>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5" name="Rectangle 44"/>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6" name="Rectangle 45"/>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grpSp>
        <p:nvGrpSpPr>
          <p:cNvPr id="47" name="Group 46"/>
          <p:cNvGrpSpPr/>
          <p:nvPr userDrawn="1"/>
        </p:nvGrpSpPr>
        <p:grpSpPr>
          <a:xfrm>
            <a:off x="3516" y="6301804"/>
            <a:ext cx="12188484" cy="74025"/>
            <a:chOff x="-2" y="6470422"/>
            <a:chExt cx="12188484" cy="387579"/>
          </a:xfrm>
        </p:grpSpPr>
        <p:sp>
          <p:nvSpPr>
            <p:cNvPr id="48" name="Rectangle 4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9" name="Rectangle 4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50" name="Rectangle 4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val="1936016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ission &amp; Vision">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204959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Mission and Vision in Action</a:t>
            </a:r>
            <a:endParaRPr lang="en-US" sz="3400" b="0" dirty="0">
              <a:latin typeface="Calibri Light" panose="020F0302020204030204" pitchFamily="34" charset="0"/>
            </a:endParaRPr>
          </a:p>
        </p:txBody>
      </p:sp>
      <p:sp>
        <p:nvSpPr>
          <p:cNvPr id="11" name="TextBox 10"/>
          <p:cNvSpPr txBox="1"/>
          <p:nvPr userDrawn="1"/>
        </p:nvSpPr>
        <p:spPr>
          <a:xfrm>
            <a:off x="6205591" y="2331486"/>
            <a:ext cx="4900773" cy="1015663"/>
          </a:xfrm>
          <a:prstGeom prst="rect">
            <a:avLst/>
          </a:prstGeom>
          <a:noFill/>
        </p:spPr>
        <p:txBody>
          <a:bodyPr wrap="square" rtlCol="0">
            <a:spAutoFit/>
          </a:bodyPr>
          <a:lstStyle/>
          <a:p>
            <a:r>
              <a:rPr lang="en-US" sz="2000" dirty="0" smtClean="0">
                <a:latin typeface="Calibri Light" panose="020F0302020204030204" pitchFamily="34" charset="0"/>
              </a:rPr>
              <a:t>Our mission is to improve the health and safety of people in Kentucky through prevention, promotion and protection.</a:t>
            </a:r>
          </a:p>
        </p:txBody>
      </p:sp>
      <p:sp>
        <p:nvSpPr>
          <p:cNvPr id="12" name="Rectangle 11"/>
          <p:cNvSpPr/>
          <p:nvPr userDrawn="1"/>
        </p:nvSpPr>
        <p:spPr>
          <a:xfrm>
            <a:off x="838200" y="2300708"/>
            <a:ext cx="5141359" cy="1077218"/>
          </a:xfrm>
          <a:prstGeom prst="rect">
            <a:avLst/>
          </a:prstGeom>
        </p:spPr>
        <p:txBody>
          <a:bodyPr wrap="square">
            <a:spAutoFit/>
          </a:bodyPr>
          <a:lstStyle/>
          <a:p>
            <a:pPr algn="r"/>
            <a:r>
              <a:rPr lang="en-US" sz="3200" b="1" dirty="0"/>
              <a:t>Healthier People, </a:t>
            </a:r>
            <a:r>
              <a:rPr lang="en-US" sz="3200" b="1" dirty="0" smtClean="0"/>
              <a:t/>
            </a:r>
            <a:br>
              <a:rPr lang="en-US" sz="3200" b="1" dirty="0" smtClean="0"/>
            </a:br>
            <a:r>
              <a:rPr lang="en-US" sz="3200" b="1" dirty="0" smtClean="0"/>
              <a:t>Healthier Communities.</a:t>
            </a:r>
            <a:endParaRPr lang="en-US" sz="3200" b="1" dirty="0"/>
          </a:p>
        </p:txBody>
      </p:sp>
      <p:sp>
        <p:nvSpPr>
          <p:cNvPr id="14" name="Pentagon 13"/>
          <p:cNvSpPr/>
          <p:nvPr userDrawn="1"/>
        </p:nvSpPr>
        <p:spPr>
          <a:xfrm>
            <a:off x="7118195" y="3691136"/>
            <a:ext cx="2678644"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4756678" y="3691136"/>
            <a:ext cx="2678644"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2374613" y="3691136"/>
            <a:ext cx="2678644"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3081428" y="3795907"/>
            <a:ext cx="1265014" cy="369332"/>
          </a:xfrm>
          <a:prstGeom prst="rect">
            <a:avLst/>
          </a:prstGeom>
          <a:noFill/>
        </p:spPr>
        <p:txBody>
          <a:bodyPr wrap="square" rtlCol="0">
            <a:spAutoFit/>
          </a:bodyPr>
          <a:lstStyle/>
          <a:p>
            <a:pPr algn="ctr"/>
            <a:r>
              <a:rPr lang="en-US" b="1" dirty="0" smtClean="0">
                <a:solidFill>
                  <a:schemeClr val="bg1"/>
                </a:solidFill>
              </a:rPr>
              <a:t>Prevention</a:t>
            </a:r>
            <a:endParaRPr lang="en-US" b="1" dirty="0">
              <a:solidFill>
                <a:schemeClr val="bg1"/>
              </a:solidFill>
            </a:endParaRPr>
          </a:p>
        </p:txBody>
      </p:sp>
      <p:sp>
        <p:nvSpPr>
          <p:cNvPr id="18" name="TextBox 17"/>
          <p:cNvSpPr txBox="1"/>
          <p:nvPr userDrawn="1"/>
        </p:nvSpPr>
        <p:spPr>
          <a:xfrm>
            <a:off x="5488470" y="3795907"/>
            <a:ext cx="1215060" cy="369332"/>
          </a:xfrm>
          <a:prstGeom prst="rect">
            <a:avLst/>
          </a:prstGeom>
          <a:noFill/>
        </p:spPr>
        <p:txBody>
          <a:bodyPr wrap="square" rtlCol="0">
            <a:spAutoFit/>
          </a:bodyPr>
          <a:lstStyle/>
          <a:p>
            <a:pPr algn="ctr"/>
            <a:r>
              <a:rPr lang="en-US" b="1" dirty="0" smtClean="0">
                <a:solidFill>
                  <a:schemeClr val="bg1"/>
                </a:solidFill>
              </a:rPr>
              <a:t>Protection</a:t>
            </a:r>
            <a:endParaRPr lang="en-US" b="1" dirty="0">
              <a:solidFill>
                <a:schemeClr val="bg1"/>
              </a:solidFill>
            </a:endParaRPr>
          </a:p>
        </p:txBody>
      </p:sp>
      <p:sp>
        <p:nvSpPr>
          <p:cNvPr id="19" name="TextBox 18"/>
          <p:cNvSpPr txBox="1"/>
          <p:nvPr userDrawn="1"/>
        </p:nvSpPr>
        <p:spPr>
          <a:xfrm>
            <a:off x="7838963" y="3795907"/>
            <a:ext cx="1237108" cy="369332"/>
          </a:xfrm>
          <a:prstGeom prst="rect">
            <a:avLst/>
          </a:prstGeom>
          <a:noFill/>
        </p:spPr>
        <p:txBody>
          <a:bodyPr wrap="square" rtlCol="0">
            <a:spAutoFit/>
          </a:bodyPr>
          <a:lstStyle/>
          <a:p>
            <a:pPr algn="ctr"/>
            <a:r>
              <a:rPr lang="en-US" b="1" dirty="0" smtClean="0">
                <a:solidFill>
                  <a:schemeClr val="bg1"/>
                </a:solidFill>
              </a:rPr>
              <a:t>Promotion</a:t>
            </a:r>
            <a:endParaRPr lang="en-US" b="1" dirty="0">
              <a:solidFill>
                <a:schemeClr val="bg1"/>
              </a:solidFill>
            </a:endParaRPr>
          </a:p>
        </p:txBody>
      </p:sp>
      <p:cxnSp>
        <p:nvCxnSpPr>
          <p:cNvPr id="20" name="Straight Connector 19"/>
          <p:cNvCxnSpPr/>
          <p:nvPr userDrawn="1"/>
        </p:nvCxnSpPr>
        <p:spPr>
          <a:xfrm>
            <a:off x="3713935" y="4251846"/>
            <a:ext cx="0" cy="36576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6096000" y="4251846"/>
            <a:ext cx="0" cy="36576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8457517" y="4251846"/>
            <a:ext cx="0" cy="36576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5126562" y="4893707"/>
            <a:ext cx="1970554" cy="1588127"/>
          </a:xfrm>
          <a:prstGeom prst="rect">
            <a:avLst/>
          </a:prstGeom>
          <a:noFill/>
        </p:spPr>
        <p:txBody>
          <a:bodyPr wrap="square" rtlCol="0">
            <a:spAutoFit/>
          </a:bodyPr>
          <a:lstStyle/>
          <a:p>
            <a:pPr algn="ctr">
              <a:lnSpc>
                <a:spcPct val="80000"/>
              </a:lnSpc>
              <a:spcAft>
                <a:spcPts val="1200"/>
              </a:spcAft>
            </a:pPr>
            <a:r>
              <a:rPr lang="en-US" sz="1400" dirty="0" smtClean="0"/>
              <a:t>Environmental Inspections</a:t>
            </a:r>
          </a:p>
          <a:p>
            <a:pPr algn="ctr">
              <a:lnSpc>
                <a:spcPct val="80000"/>
              </a:lnSpc>
              <a:spcAft>
                <a:spcPts val="1200"/>
              </a:spcAft>
            </a:pPr>
            <a:r>
              <a:rPr lang="en-US" sz="1400" dirty="0" smtClean="0"/>
              <a:t>Public Health &amp; Disaster Preparedness</a:t>
            </a:r>
          </a:p>
          <a:p>
            <a:pPr algn="ctr">
              <a:lnSpc>
                <a:spcPct val="80000"/>
              </a:lnSpc>
              <a:spcAft>
                <a:spcPts val="1200"/>
              </a:spcAft>
            </a:pPr>
            <a:r>
              <a:rPr lang="en-US" sz="1400" dirty="0" smtClean="0"/>
              <a:t>Disease Surveillance</a:t>
            </a:r>
          </a:p>
          <a:p>
            <a:pPr algn="ctr">
              <a:lnSpc>
                <a:spcPct val="80000"/>
              </a:lnSpc>
              <a:spcAft>
                <a:spcPts val="1200"/>
              </a:spcAft>
            </a:pPr>
            <a:r>
              <a:rPr lang="en-US" sz="1400" dirty="0" smtClean="0"/>
              <a:t>Mobile Harm Reduction</a:t>
            </a:r>
            <a:endParaRPr lang="en-US" sz="1400" dirty="0"/>
          </a:p>
        </p:txBody>
      </p:sp>
      <p:sp>
        <p:nvSpPr>
          <p:cNvPr id="24" name="TextBox 23"/>
          <p:cNvSpPr txBox="1"/>
          <p:nvPr userDrawn="1"/>
        </p:nvSpPr>
        <p:spPr>
          <a:xfrm>
            <a:off x="2728658" y="4891065"/>
            <a:ext cx="1970554" cy="1243417"/>
          </a:xfrm>
          <a:prstGeom prst="rect">
            <a:avLst/>
          </a:prstGeom>
          <a:noFill/>
        </p:spPr>
        <p:txBody>
          <a:bodyPr wrap="square" rtlCol="0">
            <a:spAutoFit/>
          </a:bodyPr>
          <a:lstStyle/>
          <a:p>
            <a:pPr algn="ctr">
              <a:lnSpc>
                <a:spcPct val="80000"/>
              </a:lnSpc>
              <a:spcAft>
                <a:spcPts val="1200"/>
              </a:spcAft>
            </a:pPr>
            <a:r>
              <a:rPr lang="en-US" sz="1400" dirty="0" smtClean="0"/>
              <a:t>HANDS</a:t>
            </a:r>
          </a:p>
          <a:p>
            <a:pPr algn="ctr">
              <a:lnSpc>
                <a:spcPct val="80000"/>
              </a:lnSpc>
              <a:spcAft>
                <a:spcPts val="1200"/>
              </a:spcAft>
            </a:pPr>
            <a:r>
              <a:rPr lang="en-US" sz="1400" dirty="0" smtClean="0"/>
              <a:t>First Steps</a:t>
            </a:r>
          </a:p>
          <a:p>
            <a:pPr algn="ctr">
              <a:lnSpc>
                <a:spcPct val="80000"/>
              </a:lnSpc>
              <a:spcAft>
                <a:spcPts val="1200"/>
              </a:spcAft>
            </a:pPr>
            <a:r>
              <a:rPr lang="en-US" sz="1400" dirty="0" smtClean="0"/>
              <a:t>Immunizations</a:t>
            </a:r>
          </a:p>
          <a:p>
            <a:pPr algn="ctr">
              <a:lnSpc>
                <a:spcPct val="80000"/>
              </a:lnSpc>
              <a:spcAft>
                <a:spcPts val="1200"/>
              </a:spcAft>
            </a:pPr>
            <a:r>
              <a:rPr lang="en-US" sz="1400" dirty="0" smtClean="0"/>
              <a:t>Newborn Screening</a:t>
            </a:r>
            <a:endParaRPr lang="en-US" sz="1400" dirty="0"/>
          </a:p>
        </p:txBody>
      </p:sp>
      <p:sp>
        <p:nvSpPr>
          <p:cNvPr id="25" name="TextBox 24"/>
          <p:cNvSpPr txBox="1"/>
          <p:nvPr userDrawn="1"/>
        </p:nvSpPr>
        <p:spPr>
          <a:xfrm>
            <a:off x="7472240" y="4891065"/>
            <a:ext cx="1970554" cy="1243417"/>
          </a:xfrm>
          <a:prstGeom prst="rect">
            <a:avLst/>
          </a:prstGeom>
          <a:noFill/>
        </p:spPr>
        <p:txBody>
          <a:bodyPr wrap="square" rtlCol="0">
            <a:spAutoFit/>
          </a:bodyPr>
          <a:lstStyle/>
          <a:p>
            <a:pPr algn="ctr">
              <a:lnSpc>
                <a:spcPct val="80000"/>
              </a:lnSpc>
              <a:spcAft>
                <a:spcPts val="1200"/>
              </a:spcAft>
            </a:pPr>
            <a:r>
              <a:rPr lang="en-US" sz="1400" dirty="0" smtClean="0"/>
              <a:t>WIC</a:t>
            </a:r>
          </a:p>
          <a:p>
            <a:pPr algn="ctr">
              <a:lnSpc>
                <a:spcPct val="80000"/>
              </a:lnSpc>
              <a:spcAft>
                <a:spcPts val="1200"/>
              </a:spcAft>
            </a:pPr>
            <a:r>
              <a:rPr lang="en-US" sz="1400" dirty="0" smtClean="0"/>
              <a:t>Smoking Cessation</a:t>
            </a:r>
          </a:p>
          <a:p>
            <a:pPr algn="ctr">
              <a:lnSpc>
                <a:spcPct val="80000"/>
              </a:lnSpc>
              <a:spcAft>
                <a:spcPts val="1200"/>
              </a:spcAft>
            </a:pPr>
            <a:r>
              <a:rPr lang="en-US" sz="1400" dirty="0" smtClean="0"/>
              <a:t>Diabetes Prevention</a:t>
            </a:r>
          </a:p>
          <a:p>
            <a:pPr algn="ctr">
              <a:lnSpc>
                <a:spcPct val="80000"/>
              </a:lnSpc>
              <a:spcAft>
                <a:spcPts val="1200"/>
              </a:spcAft>
            </a:pPr>
            <a:r>
              <a:rPr lang="en-US" sz="1400" dirty="0" smtClean="0"/>
              <a:t>Prescription Assistance</a:t>
            </a:r>
            <a:endParaRPr lang="en-US" sz="1400"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Tree>
    <p:extLst>
      <p:ext uri="{BB962C8B-B14F-4D97-AF65-F5344CB8AC3E}">
        <p14:creationId xmlns:p14="http://schemas.microsoft.com/office/powerpoint/2010/main" val="1474348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RSA Map">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24126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Response to the Opioid Crisis</a:t>
            </a:r>
            <a:endParaRPr lang="en-US" sz="3400" b="0" dirty="0">
              <a:latin typeface="Calibri Light" panose="020F0302020204030204" pitchFamily="34" charset="0"/>
            </a:endParaRPr>
          </a:p>
        </p:txBody>
      </p:sp>
      <p:sp>
        <p:nvSpPr>
          <p:cNvPr id="14" name="Pentagon 13"/>
          <p:cNvSpPr/>
          <p:nvPr userDrawn="1"/>
        </p:nvSpPr>
        <p:spPr>
          <a:xfrm>
            <a:off x="8287050" y="3490913"/>
            <a:ext cx="2819314"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8287050" y="2839317"/>
            <a:ext cx="2819314"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8287050" y="2191675"/>
            <a:ext cx="2819314"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8287050" y="2305057"/>
            <a:ext cx="2045134" cy="369332"/>
          </a:xfrm>
          <a:prstGeom prst="rect">
            <a:avLst/>
          </a:prstGeom>
          <a:noFill/>
        </p:spPr>
        <p:txBody>
          <a:bodyPr wrap="square" rtlCol="0">
            <a:spAutoFit/>
          </a:bodyPr>
          <a:lstStyle/>
          <a:p>
            <a:pPr algn="l"/>
            <a:r>
              <a:rPr lang="en-US" b="1" dirty="0" smtClean="0">
                <a:solidFill>
                  <a:schemeClr val="bg1"/>
                </a:solidFill>
              </a:rPr>
              <a:t>Syringe Exchange</a:t>
            </a:r>
            <a:endParaRPr lang="en-US" b="1" dirty="0">
              <a:solidFill>
                <a:schemeClr val="bg1"/>
              </a:solidFill>
            </a:endParaRPr>
          </a:p>
        </p:txBody>
      </p:sp>
      <p:sp>
        <p:nvSpPr>
          <p:cNvPr id="18" name="TextBox 17"/>
          <p:cNvSpPr txBox="1"/>
          <p:nvPr userDrawn="1"/>
        </p:nvSpPr>
        <p:spPr>
          <a:xfrm>
            <a:off x="8287050" y="2954596"/>
            <a:ext cx="3045346" cy="369332"/>
          </a:xfrm>
          <a:prstGeom prst="rect">
            <a:avLst/>
          </a:prstGeom>
          <a:noFill/>
        </p:spPr>
        <p:txBody>
          <a:bodyPr wrap="square" rtlCol="0">
            <a:spAutoFit/>
          </a:bodyPr>
          <a:lstStyle/>
          <a:p>
            <a:pPr algn="l"/>
            <a:r>
              <a:rPr lang="en-US" b="1" dirty="0" smtClean="0">
                <a:solidFill>
                  <a:schemeClr val="bg1"/>
                </a:solidFill>
              </a:rPr>
              <a:t>www.FindHelpNowKY.org</a:t>
            </a:r>
            <a:endParaRPr lang="en-US" b="1" dirty="0">
              <a:solidFill>
                <a:schemeClr val="bg1"/>
              </a:solidFill>
            </a:endParaRPr>
          </a:p>
        </p:txBody>
      </p:sp>
      <p:sp>
        <p:nvSpPr>
          <p:cNvPr id="19" name="TextBox 18"/>
          <p:cNvSpPr txBox="1"/>
          <p:nvPr userDrawn="1"/>
        </p:nvSpPr>
        <p:spPr>
          <a:xfrm>
            <a:off x="8287049" y="3606724"/>
            <a:ext cx="2538605" cy="369332"/>
          </a:xfrm>
          <a:prstGeom prst="rect">
            <a:avLst/>
          </a:prstGeom>
          <a:noFill/>
        </p:spPr>
        <p:txBody>
          <a:bodyPr wrap="square" rtlCol="0">
            <a:spAutoFit/>
          </a:bodyPr>
          <a:lstStyle/>
          <a:p>
            <a:pPr algn="l"/>
            <a:r>
              <a:rPr lang="en-US" b="1" dirty="0" smtClean="0">
                <a:solidFill>
                  <a:schemeClr val="bg1"/>
                </a:solidFill>
              </a:rPr>
              <a:t>Naloxone Distribution</a:t>
            </a:r>
            <a:endParaRPr lang="en-US" b="1" dirty="0">
              <a:solidFill>
                <a:schemeClr val="bg1"/>
              </a:solidFill>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26" name="Picture Placeholder 2"/>
          <p:cNvSpPr>
            <a:spLocks noGrp="1"/>
          </p:cNvSpPr>
          <p:nvPr>
            <p:ph type="pic" idx="1" hasCustomPrompt="1"/>
          </p:nvPr>
        </p:nvSpPr>
        <p:spPr>
          <a:xfrm>
            <a:off x="495575" y="2191675"/>
            <a:ext cx="7510764" cy="4377946"/>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Insert Updated Map</a:t>
            </a:r>
            <a:endParaRPr lang="en-US" dirty="0"/>
          </a:p>
        </p:txBody>
      </p:sp>
    </p:spTree>
    <p:extLst>
      <p:ext uri="{BB962C8B-B14F-4D97-AF65-F5344CB8AC3E}">
        <p14:creationId xmlns:p14="http://schemas.microsoft.com/office/powerpoint/2010/main" val="3388583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 System1">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Public Health System in Kentucky</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9" name="Oval 8"/>
          <p:cNvSpPr/>
          <p:nvPr userDrawn="1"/>
        </p:nvSpPr>
        <p:spPr>
          <a:xfrm>
            <a:off x="1638300" y="2370553"/>
            <a:ext cx="1844675" cy="1844675"/>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userDrawn="1"/>
        </p:nvSpPr>
        <p:spPr>
          <a:xfrm>
            <a:off x="1734740" y="2466993"/>
            <a:ext cx="1651794" cy="1651794"/>
          </a:xfrm>
          <a:prstGeom prst="ellipse">
            <a:avLst/>
          </a:prstGeom>
          <a:solidFill>
            <a:schemeClr val="tx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2078775" y="2785059"/>
            <a:ext cx="963725" cy="1015663"/>
          </a:xfrm>
          <a:prstGeom prst="rect">
            <a:avLst/>
          </a:prstGeom>
        </p:spPr>
        <p:txBody>
          <a:bodyPr wrap="none">
            <a:spAutoFit/>
          </a:bodyPr>
          <a:lstStyle/>
          <a:p>
            <a:r>
              <a:rPr lang="en-US" sz="6000" b="1" dirty="0" smtClean="0">
                <a:solidFill>
                  <a:schemeClr val="bg1"/>
                </a:solidFill>
              </a:rPr>
              <a:t>61</a:t>
            </a:r>
            <a:endParaRPr lang="en-US" sz="6000" b="1" dirty="0">
              <a:solidFill>
                <a:schemeClr val="bg1"/>
              </a:solidFill>
            </a:endParaRPr>
          </a:p>
        </p:txBody>
      </p:sp>
      <p:cxnSp>
        <p:nvCxnSpPr>
          <p:cNvPr id="12" name="Straight Connector 11"/>
          <p:cNvCxnSpPr/>
          <p:nvPr userDrawn="1"/>
        </p:nvCxnSpPr>
        <p:spPr>
          <a:xfrm>
            <a:off x="2560637" y="4215228"/>
            <a:ext cx="0" cy="45720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074737" y="4963942"/>
            <a:ext cx="2989263" cy="1200329"/>
          </a:xfrm>
          <a:prstGeom prst="rect">
            <a:avLst/>
          </a:prstGeom>
          <a:noFill/>
        </p:spPr>
        <p:txBody>
          <a:bodyPr wrap="square" rtlCol="0">
            <a:spAutoFit/>
          </a:bodyPr>
          <a:lstStyle/>
          <a:p>
            <a:pPr algn="ctr"/>
            <a:r>
              <a:rPr lang="en-US" dirty="0" smtClean="0"/>
              <a:t>Partners with 61 local health departments to provide core services in all 120 counties</a:t>
            </a:r>
          </a:p>
          <a:p>
            <a:endParaRPr lang="en-US" dirty="0"/>
          </a:p>
        </p:txBody>
      </p:sp>
      <p:sp>
        <p:nvSpPr>
          <p:cNvPr id="14" name="Oval 13"/>
          <p:cNvSpPr/>
          <p:nvPr userDrawn="1"/>
        </p:nvSpPr>
        <p:spPr>
          <a:xfrm>
            <a:off x="5173662" y="2370553"/>
            <a:ext cx="1844675" cy="1844675"/>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userDrawn="1"/>
        </p:nvSpPr>
        <p:spPr>
          <a:xfrm>
            <a:off x="5270102" y="2466993"/>
            <a:ext cx="1651794" cy="1651794"/>
          </a:xfrm>
          <a:prstGeom prst="ellipse">
            <a:avLst/>
          </a:prstGeom>
          <a:solidFill>
            <a:schemeClr val="accent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489102" y="2860949"/>
            <a:ext cx="1213794" cy="935000"/>
          </a:xfrm>
          <a:prstGeom prst="rect">
            <a:avLst/>
          </a:prstGeom>
        </p:spPr>
        <p:txBody>
          <a:bodyPr wrap="none">
            <a:spAutoFit/>
          </a:bodyPr>
          <a:lstStyle/>
          <a:p>
            <a:pPr algn="ctr">
              <a:lnSpc>
                <a:spcPct val="60000"/>
              </a:lnSpc>
            </a:pPr>
            <a:r>
              <a:rPr lang="en-US" sz="6000" b="1" dirty="0" smtClean="0">
                <a:solidFill>
                  <a:schemeClr val="bg1"/>
                </a:solidFill>
              </a:rPr>
              <a:t>4</a:t>
            </a:r>
            <a:br>
              <a:rPr lang="en-US" sz="6000" b="1" dirty="0" smtClean="0">
                <a:solidFill>
                  <a:schemeClr val="bg1"/>
                </a:solidFill>
              </a:rPr>
            </a:br>
            <a:r>
              <a:rPr lang="en-US" sz="2800" b="1" dirty="0" smtClean="0">
                <a:solidFill>
                  <a:schemeClr val="bg1"/>
                </a:solidFill>
              </a:rPr>
              <a:t>million</a:t>
            </a:r>
            <a:endParaRPr lang="en-US" sz="2800" b="1" dirty="0">
              <a:solidFill>
                <a:schemeClr val="bg1"/>
              </a:solidFill>
            </a:endParaRPr>
          </a:p>
        </p:txBody>
      </p:sp>
      <p:cxnSp>
        <p:nvCxnSpPr>
          <p:cNvPr id="17" name="Straight Connector 16"/>
          <p:cNvCxnSpPr/>
          <p:nvPr userDrawn="1"/>
        </p:nvCxnSpPr>
        <p:spPr>
          <a:xfrm>
            <a:off x="6095999" y="4215228"/>
            <a:ext cx="0" cy="45720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4610099" y="4963942"/>
            <a:ext cx="2989263" cy="1200329"/>
          </a:xfrm>
          <a:prstGeom prst="rect">
            <a:avLst/>
          </a:prstGeom>
          <a:noFill/>
        </p:spPr>
        <p:txBody>
          <a:bodyPr wrap="square" rtlCol="0">
            <a:spAutoFit/>
          </a:bodyPr>
          <a:lstStyle/>
          <a:p>
            <a:pPr algn="ctr"/>
            <a:r>
              <a:rPr lang="en-US" dirty="0" smtClean="0"/>
              <a:t>Delivers more than 4 million</a:t>
            </a:r>
            <a:r>
              <a:rPr lang="en-US" baseline="0" dirty="0" smtClean="0"/>
              <a:t> </a:t>
            </a:r>
            <a:r>
              <a:rPr lang="en-US" dirty="0" smtClean="0"/>
              <a:t>services to over 400,000 Kentuckians annually</a:t>
            </a:r>
          </a:p>
          <a:p>
            <a:endParaRPr lang="en-US" dirty="0"/>
          </a:p>
        </p:txBody>
      </p:sp>
      <p:sp>
        <p:nvSpPr>
          <p:cNvPr id="19" name="Oval 18"/>
          <p:cNvSpPr/>
          <p:nvPr userDrawn="1"/>
        </p:nvSpPr>
        <p:spPr>
          <a:xfrm>
            <a:off x="8917213" y="2370553"/>
            <a:ext cx="1844675" cy="184467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9013653" y="2466993"/>
            <a:ext cx="1651794" cy="1651794"/>
          </a:xfrm>
          <a:prstGeom prst="ellipse">
            <a:avLst/>
          </a:prstGeom>
          <a:solidFill>
            <a:schemeClr val="accent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9192578" y="2785058"/>
            <a:ext cx="1293944" cy="1015663"/>
          </a:xfrm>
          <a:prstGeom prst="rect">
            <a:avLst/>
          </a:prstGeom>
        </p:spPr>
        <p:txBody>
          <a:bodyPr wrap="none">
            <a:spAutoFit/>
          </a:bodyPr>
          <a:lstStyle/>
          <a:p>
            <a:r>
              <a:rPr lang="en-US" sz="6000" b="1" dirty="0" smtClean="0">
                <a:solidFill>
                  <a:schemeClr val="bg1"/>
                </a:solidFill>
              </a:rPr>
              <a:t>1/3</a:t>
            </a:r>
            <a:endParaRPr lang="en-US" sz="6000" b="1" dirty="0">
              <a:solidFill>
                <a:schemeClr val="bg1"/>
              </a:solidFill>
            </a:endParaRPr>
          </a:p>
        </p:txBody>
      </p:sp>
      <p:cxnSp>
        <p:nvCxnSpPr>
          <p:cNvPr id="22" name="Straight Connector 21"/>
          <p:cNvCxnSpPr/>
          <p:nvPr userDrawn="1"/>
        </p:nvCxnSpPr>
        <p:spPr>
          <a:xfrm>
            <a:off x="9839550" y="4215228"/>
            <a:ext cx="0" cy="45720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8353650" y="4963942"/>
            <a:ext cx="2989263" cy="923330"/>
          </a:xfrm>
          <a:prstGeom prst="rect">
            <a:avLst/>
          </a:prstGeom>
          <a:noFill/>
        </p:spPr>
        <p:txBody>
          <a:bodyPr wrap="square" rtlCol="0">
            <a:spAutoFit/>
          </a:bodyPr>
          <a:lstStyle/>
          <a:p>
            <a:pPr algn="ctr"/>
            <a:r>
              <a:rPr lang="en-US" dirty="0" smtClean="0"/>
              <a:t>Regulates an estimated third of Kentucky’s economy</a:t>
            </a:r>
          </a:p>
          <a:p>
            <a:endParaRPr lang="en-US" dirty="0"/>
          </a:p>
        </p:txBody>
      </p:sp>
      <p:sp>
        <p:nvSpPr>
          <p:cNvPr id="24" name="Title 5"/>
          <p:cNvSpPr txBox="1">
            <a:spLocks/>
          </p:cNvSpPr>
          <p:nvPr userDrawn="1"/>
        </p:nvSpPr>
        <p:spPr>
          <a:xfrm>
            <a:off x="0" y="1182468"/>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Overview of the Largest Healthcare System in Kentucky</a:t>
            </a:r>
            <a:endParaRPr lang="en-US" sz="3400" b="0" dirty="0">
              <a:latin typeface="Calibri Light" panose="020F0302020204030204" pitchFamily="34" charset="0"/>
            </a:endParaRPr>
          </a:p>
        </p:txBody>
      </p:sp>
    </p:spTree>
    <p:extLst>
      <p:ext uri="{BB962C8B-B14F-4D97-AF65-F5344CB8AC3E}">
        <p14:creationId xmlns:p14="http://schemas.microsoft.com/office/powerpoint/2010/main" val="290207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 System2">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Public Health System in Kentucky</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24" name="Title 5"/>
          <p:cNvSpPr txBox="1">
            <a:spLocks/>
          </p:cNvSpPr>
          <p:nvPr userDrawn="1"/>
        </p:nvSpPr>
        <p:spPr>
          <a:xfrm>
            <a:off x="0" y="1182468"/>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Statewide Reach</a:t>
            </a:r>
            <a:endParaRPr lang="en-US" sz="3400" b="0" dirty="0">
              <a:latin typeface="Calibri Light" panose="020F0302020204030204" pitchFamily="34" charset="0"/>
            </a:endParaRPr>
          </a:p>
        </p:txBody>
      </p:sp>
      <p:sp>
        <p:nvSpPr>
          <p:cNvPr id="26" name="Picture Placeholder 2"/>
          <p:cNvSpPr>
            <a:spLocks noGrp="1"/>
          </p:cNvSpPr>
          <p:nvPr>
            <p:ph type="pic" idx="1" hasCustomPrompt="1"/>
          </p:nvPr>
        </p:nvSpPr>
        <p:spPr>
          <a:xfrm>
            <a:off x="1758" y="1954498"/>
            <a:ext cx="12188484" cy="4903502"/>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Insert Updated Map</a:t>
            </a:r>
            <a:endParaRPr lang="en-US" dirty="0"/>
          </a:p>
        </p:txBody>
      </p:sp>
      <p:grpSp>
        <p:nvGrpSpPr>
          <p:cNvPr id="27" name="Group 26"/>
          <p:cNvGrpSpPr/>
          <p:nvPr userDrawn="1"/>
        </p:nvGrpSpPr>
        <p:grpSpPr>
          <a:xfrm>
            <a:off x="1758" y="1880473"/>
            <a:ext cx="12188484" cy="74025"/>
            <a:chOff x="-2" y="6470422"/>
            <a:chExt cx="12188484" cy="387579"/>
          </a:xfrm>
        </p:grpSpPr>
        <p:sp>
          <p:nvSpPr>
            <p:cNvPr id="28" name="Rectangle 2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9" name="Rectangle 2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0" name="Rectangle 2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val="149241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ogram Char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467B39D-87AC-4D39-8154-C6852A584385}" type="datetime1">
              <a:rPr lang="en-US" smtClean="0"/>
              <a:pPr/>
              <a:t>3/21/2019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B8925F-B6BB-49B0-9469-5285B9C99CB3}" type="slidenum">
              <a:rPr lang="en-US" smtClean="0"/>
              <a:pPr/>
              <a:t>‹#›</a:t>
            </a:fld>
            <a:endParaRPr lang="en-US"/>
          </a:p>
        </p:txBody>
      </p:sp>
      <p:sp>
        <p:nvSpPr>
          <p:cNvPr id="10" name="Rectangle 9"/>
          <p:cNvSpPr/>
          <p:nvPr userDrawn="1"/>
        </p:nvSpPr>
        <p:spPr>
          <a:xfrm>
            <a:off x="-9331" y="0"/>
            <a:ext cx="406908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5"/>
          <p:cNvSpPr txBox="1">
            <a:spLocks/>
          </p:cNvSpPr>
          <p:nvPr userDrawn="1"/>
        </p:nvSpPr>
        <p:spPr>
          <a:xfrm>
            <a:off x="470796" y="2488568"/>
            <a:ext cx="3162759"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solidFill>
                  <a:schemeClr val="bg1"/>
                </a:solidFill>
                <a:latin typeface="Calibri Light" panose="020F0302020204030204" pitchFamily="34" charset="0"/>
              </a:rPr>
              <a:t>Organizational Chart</a:t>
            </a:r>
            <a:endParaRPr lang="en-US" sz="3400" b="0" dirty="0">
              <a:solidFill>
                <a:schemeClr val="bg1"/>
              </a:solidFill>
              <a:latin typeface="Calibri Light" panose="020F0302020204030204" pitchFamily="34" charset="0"/>
            </a:endParaRPr>
          </a:p>
        </p:txBody>
      </p:sp>
      <p:graphicFrame>
        <p:nvGraphicFramePr>
          <p:cNvPr id="13" name="Diagram 12"/>
          <p:cNvGraphicFramePr/>
          <p:nvPr userDrawn="1">
            <p:extLst>
              <p:ext uri="{D42A27DB-BD31-4B8C-83A1-F6EECF244321}">
                <p14:modId xmlns:p14="http://schemas.microsoft.com/office/powerpoint/2010/main" val="3370687765"/>
              </p:ext>
            </p:extLst>
          </p:nvPr>
        </p:nvGraphicFramePr>
        <p:xfrm>
          <a:off x="3633555" y="592076"/>
          <a:ext cx="6325455" cy="5673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Rectangle 28"/>
          <p:cNvSpPr/>
          <p:nvPr userDrawn="1"/>
        </p:nvSpPr>
        <p:spPr>
          <a:xfrm>
            <a:off x="9450320" y="523957"/>
            <a:ext cx="2483372" cy="6067815"/>
          </a:xfrm>
          <a:prstGeom prst="rect">
            <a:avLst/>
          </a:prstGeom>
        </p:spPr>
        <p:txBody>
          <a:bodyPr wrap="none">
            <a:spAutoFit/>
          </a:bodyPr>
          <a:lstStyle/>
          <a:p>
            <a:pPr lvl="0" algn="l" defTabSz="889000">
              <a:lnSpc>
                <a:spcPct val="80000"/>
              </a:lnSpc>
              <a:spcBef>
                <a:spcPct val="0"/>
              </a:spcBef>
              <a:spcAft>
                <a:spcPct val="35000"/>
              </a:spcAft>
            </a:pPr>
            <a:r>
              <a:rPr lang="en-US" sz="1100" kern="1200" dirty="0" smtClean="0">
                <a:solidFill>
                  <a:schemeClr val="tx2"/>
                </a:solidFill>
              </a:rPr>
              <a:t>Health Equity</a:t>
            </a:r>
          </a:p>
          <a:p>
            <a:pPr lvl="0" algn="l" defTabSz="889000">
              <a:lnSpc>
                <a:spcPct val="80000"/>
              </a:lnSpc>
              <a:spcBef>
                <a:spcPct val="0"/>
              </a:spcBef>
              <a:spcAft>
                <a:spcPct val="35000"/>
              </a:spcAft>
            </a:pPr>
            <a:r>
              <a:rPr lang="en-US" sz="1100" kern="1200" dirty="0" smtClean="0">
                <a:solidFill>
                  <a:schemeClr val="accent1"/>
                </a:solidFill>
              </a:rPr>
              <a:t>Nutrition Services </a:t>
            </a:r>
          </a:p>
          <a:p>
            <a:pPr lvl="0" algn="l" defTabSz="889000">
              <a:lnSpc>
                <a:spcPct val="80000"/>
              </a:lnSpc>
              <a:spcBef>
                <a:spcPct val="0"/>
              </a:spcBef>
              <a:spcAft>
                <a:spcPct val="35000"/>
              </a:spcAft>
            </a:pPr>
            <a:r>
              <a:rPr lang="en-US" sz="1100" kern="1200" dirty="0" smtClean="0">
                <a:solidFill>
                  <a:schemeClr val="accent1"/>
                </a:solidFill>
              </a:rPr>
              <a:t>Child and Family Health Improvement</a:t>
            </a:r>
          </a:p>
          <a:p>
            <a:pPr lvl="0" algn="l" defTabSz="889000">
              <a:lnSpc>
                <a:spcPct val="80000"/>
              </a:lnSpc>
              <a:spcBef>
                <a:spcPct val="0"/>
              </a:spcBef>
              <a:spcAft>
                <a:spcPct val="35000"/>
              </a:spcAft>
            </a:pPr>
            <a:r>
              <a:rPr lang="en-US" sz="1100" kern="1200" dirty="0" smtClean="0">
                <a:solidFill>
                  <a:schemeClr val="accent1"/>
                </a:solidFill>
              </a:rPr>
              <a:t>Early Childhood Development</a:t>
            </a:r>
          </a:p>
          <a:p>
            <a:pPr lvl="0" algn="l" defTabSz="889000">
              <a:lnSpc>
                <a:spcPct val="80000"/>
              </a:lnSpc>
              <a:spcBef>
                <a:spcPct val="0"/>
              </a:spcBef>
              <a:spcAft>
                <a:spcPct val="35000"/>
              </a:spcAft>
            </a:pPr>
            <a:r>
              <a:rPr lang="en-US" sz="1100" kern="1200" baseline="0" dirty="0" smtClean="0">
                <a:solidFill>
                  <a:schemeClr val="accent6"/>
                </a:solidFill>
              </a:rPr>
              <a:t>Adolescent Health Initiatives</a:t>
            </a:r>
          </a:p>
          <a:p>
            <a:pPr lvl="0" algn="l" defTabSz="889000">
              <a:lnSpc>
                <a:spcPct val="80000"/>
              </a:lnSpc>
              <a:spcBef>
                <a:spcPct val="0"/>
              </a:spcBef>
              <a:spcAft>
                <a:spcPct val="35000"/>
              </a:spcAft>
            </a:pPr>
            <a:r>
              <a:rPr lang="en-US" sz="1100" kern="1200" baseline="0" dirty="0" smtClean="0">
                <a:solidFill>
                  <a:schemeClr val="accent6"/>
                </a:solidFill>
              </a:rPr>
              <a:t>Breast and Cervical Cancer Screening</a:t>
            </a:r>
          </a:p>
          <a:p>
            <a:pPr lvl="0" algn="l" defTabSz="889000">
              <a:lnSpc>
                <a:spcPct val="80000"/>
              </a:lnSpc>
              <a:spcBef>
                <a:spcPct val="0"/>
              </a:spcBef>
              <a:spcAft>
                <a:spcPct val="35000"/>
              </a:spcAft>
            </a:pPr>
            <a:r>
              <a:rPr lang="en-US" sz="1100" kern="1200" baseline="0" dirty="0" smtClean="0">
                <a:solidFill>
                  <a:schemeClr val="accent6"/>
                </a:solidFill>
              </a:rPr>
              <a:t>Family Planning</a:t>
            </a:r>
          </a:p>
          <a:p>
            <a:pPr lvl="0" algn="l" defTabSz="889000">
              <a:lnSpc>
                <a:spcPct val="80000"/>
              </a:lnSpc>
              <a:spcBef>
                <a:spcPct val="0"/>
              </a:spcBef>
              <a:spcAft>
                <a:spcPct val="35000"/>
              </a:spcAft>
            </a:pPr>
            <a:r>
              <a:rPr lang="en-US" sz="1100" kern="1200" baseline="0" dirty="0" smtClean="0">
                <a:solidFill>
                  <a:schemeClr val="accent6"/>
                </a:solidFill>
              </a:rPr>
              <a:t>Preconception Health </a:t>
            </a:r>
          </a:p>
          <a:p>
            <a:pPr lvl="0" algn="l" defTabSz="889000">
              <a:lnSpc>
                <a:spcPct val="80000"/>
              </a:lnSpc>
              <a:spcBef>
                <a:spcPct val="0"/>
              </a:spcBef>
              <a:spcAft>
                <a:spcPct val="35000"/>
              </a:spcAft>
            </a:pPr>
            <a:r>
              <a:rPr lang="en-US" sz="1100" kern="1200" baseline="0" dirty="0" smtClean="0">
                <a:solidFill>
                  <a:schemeClr val="accent6"/>
                </a:solidFill>
              </a:rPr>
              <a:t>Ovarian Cancer Awareness</a:t>
            </a:r>
          </a:p>
          <a:p>
            <a:pPr lvl="0" algn="l" defTabSz="889000">
              <a:lnSpc>
                <a:spcPct val="80000"/>
              </a:lnSpc>
              <a:spcBef>
                <a:spcPct val="0"/>
              </a:spcBef>
              <a:spcAft>
                <a:spcPct val="35000"/>
              </a:spcAft>
            </a:pPr>
            <a:r>
              <a:rPr lang="en-US" sz="1100" kern="1200" baseline="0" dirty="0" smtClean="0">
                <a:solidFill>
                  <a:schemeClr val="accent2"/>
                </a:solidFill>
              </a:rPr>
              <a:t>Chronic Disease Prevention</a:t>
            </a:r>
          </a:p>
          <a:p>
            <a:pPr lvl="0" algn="l" defTabSz="889000">
              <a:lnSpc>
                <a:spcPct val="80000"/>
              </a:lnSpc>
              <a:spcBef>
                <a:spcPct val="0"/>
              </a:spcBef>
              <a:spcAft>
                <a:spcPct val="35000"/>
              </a:spcAft>
            </a:pPr>
            <a:r>
              <a:rPr lang="en-US" sz="1100" kern="1200" baseline="0" dirty="0" smtClean="0">
                <a:solidFill>
                  <a:schemeClr val="accent2"/>
                </a:solidFill>
              </a:rPr>
              <a:t>Health Care Access</a:t>
            </a:r>
          </a:p>
          <a:p>
            <a:pPr marL="0" marR="0" lvl="0" indent="0" algn="l" defTabSz="889000" rtl="0" eaLnBrk="1" fontAlgn="auto" latinLnBrk="0" hangingPunct="1">
              <a:lnSpc>
                <a:spcPct val="80000"/>
              </a:lnSpc>
              <a:spcBef>
                <a:spcPct val="0"/>
              </a:spcBef>
              <a:spcAft>
                <a:spcPct val="35000"/>
              </a:spcAft>
              <a:buClrTx/>
              <a:buSzTx/>
              <a:buFontTx/>
              <a:buNone/>
              <a:tabLst/>
              <a:defRPr/>
            </a:pPr>
            <a:r>
              <a:rPr lang="en-US" sz="1100" kern="1200" dirty="0" smtClean="0">
                <a:solidFill>
                  <a:schemeClr val="accent2"/>
                </a:solidFill>
              </a:rPr>
              <a:t>Health</a:t>
            </a:r>
            <a:r>
              <a:rPr lang="en-US" sz="1100" kern="1200" baseline="0" dirty="0" smtClean="0">
                <a:solidFill>
                  <a:schemeClr val="accent2"/>
                </a:solidFill>
              </a:rPr>
              <a:t> Promotion</a:t>
            </a:r>
          </a:p>
          <a:p>
            <a:pPr lvl="0" algn="l" defTabSz="889000">
              <a:lnSpc>
                <a:spcPct val="80000"/>
              </a:lnSpc>
              <a:spcBef>
                <a:spcPct val="0"/>
              </a:spcBef>
              <a:spcAft>
                <a:spcPct val="35000"/>
              </a:spcAft>
            </a:pPr>
            <a:r>
              <a:rPr lang="en-US" sz="1100" kern="1200" baseline="0" dirty="0" smtClean="0">
                <a:solidFill>
                  <a:schemeClr val="accent3"/>
                </a:solidFill>
              </a:rPr>
              <a:t>HIV/AIDS</a:t>
            </a:r>
          </a:p>
          <a:p>
            <a:pPr lvl="0" algn="l" defTabSz="889000">
              <a:lnSpc>
                <a:spcPct val="80000"/>
              </a:lnSpc>
              <a:spcBef>
                <a:spcPct val="0"/>
              </a:spcBef>
              <a:spcAft>
                <a:spcPct val="35000"/>
              </a:spcAft>
            </a:pPr>
            <a:r>
              <a:rPr lang="en-US" sz="1100" kern="1200" baseline="0" dirty="0" smtClean="0">
                <a:solidFill>
                  <a:schemeClr val="accent3"/>
                </a:solidFill>
              </a:rPr>
              <a:t>Infectious Disease</a:t>
            </a:r>
          </a:p>
          <a:p>
            <a:pPr lvl="0" algn="l" defTabSz="889000">
              <a:lnSpc>
                <a:spcPct val="80000"/>
              </a:lnSpc>
              <a:spcBef>
                <a:spcPct val="0"/>
              </a:spcBef>
              <a:spcAft>
                <a:spcPct val="35000"/>
              </a:spcAft>
            </a:pPr>
            <a:r>
              <a:rPr lang="en-US" sz="1100" kern="1200" baseline="0" dirty="0" smtClean="0">
                <a:solidFill>
                  <a:schemeClr val="accent3"/>
                </a:solidFill>
              </a:rPr>
              <a:t>Vital Statistics</a:t>
            </a:r>
          </a:p>
          <a:p>
            <a:pPr lvl="0" algn="l" defTabSz="889000">
              <a:lnSpc>
                <a:spcPct val="80000"/>
              </a:lnSpc>
              <a:spcBef>
                <a:spcPct val="0"/>
              </a:spcBef>
              <a:spcAft>
                <a:spcPct val="35000"/>
              </a:spcAft>
            </a:pPr>
            <a:r>
              <a:rPr lang="en-US" sz="1100" kern="1200" baseline="0" dirty="0" smtClean="0">
                <a:solidFill>
                  <a:schemeClr val="accent3"/>
                </a:solidFill>
              </a:rPr>
              <a:t>Immunizations</a:t>
            </a:r>
          </a:p>
          <a:p>
            <a:pPr lvl="0" algn="l" defTabSz="889000">
              <a:lnSpc>
                <a:spcPct val="80000"/>
              </a:lnSpc>
              <a:spcBef>
                <a:spcPct val="0"/>
              </a:spcBef>
              <a:spcAft>
                <a:spcPct val="35000"/>
              </a:spcAft>
            </a:pPr>
            <a:r>
              <a:rPr lang="en-US" sz="1100" kern="1200" baseline="0" dirty="0" smtClean="0">
                <a:solidFill>
                  <a:schemeClr val="accent4"/>
                </a:solidFill>
              </a:rPr>
              <a:t>Milk Safety</a:t>
            </a:r>
          </a:p>
          <a:p>
            <a:pPr lvl="0" algn="l" defTabSz="889000">
              <a:lnSpc>
                <a:spcPct val="80000"/>
              </a:lnSpc>
              <a:spcBef>
                <a:spcPct val="0"/>
              </a:spcBef>
              <a:spcAft>
                <a:spcPct val="35000"/>
              </a:spcAft>
            </a:pPr>
            <a:r>
              <a:rPr lang="en-US" sz="1100" kern="1200" baseline="0" dirty="0" smtClean="0">
                <a:solidFill>
                  <a:schemeClr val="accent4"/>
                </a:solidFill>
              </a:rPr>
              <a:t>Food Safety</a:t>
            </a:r>
          </a:p>
          <a:p>
            <a:pPr lvl="0" algn="l" defTabSz="889000">
              <a:lnSpc>
                <a:spcPct val="80000"/>
              </a:lnSpc>
              <a:spcBef>
                <a:spcPct val="0"/>
              </a:spcBef>
              <a:spcAft>
                <a:spcPct val="35000"/>
              </a:spcAft>
            </a:pPr>
            <a:r>
              <a:rPr lang="en-US" sz="1100" kern="1200" baseline="0" dirty="0" smtClean="0">
                <a:solidFill>
                  <a:schemeClr val="accent4"/>
                </a:solidFill>
              </a:rPr>
              <a:t>Environmental Management</a:t>
            </a:r>
          </a:p>
          <a:p>
            <a:pPr lvl="0" algn="l" defTabSz="889000">
              <a:lnSpc>
                <a:spcPct val="80000"/>
              </a:lnSpc>
              <a:spcBef>
                <a:spcPct val="0"/>
              </a:spcBef>
              <a:spcAft>
                <a:spcPct val="35000"/>
              </a:spcAft>
            </a:pPr>
            <a:r>
              <a:rPr lang="en-US" sz="1100" kern="1200" baseline="0" dirty="0" smtClean="0">
                <a:solidFill>
                  <a:schemeClr val="accent4"/>
                </a:solidFill>
              </a:rPr>
              <a:t>Radiation Health</a:t>
            </a:r>
          </a:p>
          <a:p>
            <a:pPr lvl="0" algn="l" defTabSz="889000">
              <a:lnSpc>
                <a:spcPct val="80000"/>
              </a:lnSpc>
              <a:spcBef>
                <a:spcPct val="0"/>
              </a:spcBef>
              <a:spcAft>
                <a:spcPct val="35000"/>
              </a:spcAft>
            </a:pPr>
            <a:r>
              <a:rPr lang="en-US" sz="1100" kern="1200" baseline="0" dirty="0" smtClean="0">
                <a:solidFill>
                  <a:schemeClr val="accent4"/>
                </a:solidFill>
              </a:rPr>
              <a:t>Public Safety</a:t>
            </a:r>
          </a:p>
          <a:p>
            <a:pPr lvl="0" algn="l" defTabSz="889000">
              <a:lnSpc>
                <a:spcPct val="80000"/>
              </a:lnSpc>
              <a:spcBef>
                <a:spcPct val="0"/>
              </a:spcBef>
              <a:spcAft>
                <a:spcPct val="35000"/>
              </a:spcAft>
            </a:pPr>
            <a:r>
              <a:rPr lang="en-US" sz="1100" kern="1200" baseline="0" dirty="0" smtClean="0">
                <a:solidFill>
                  <a:schemeClr val="accent4"/>
                </a:solidFill>
              </a:rPr>
              <a:t>Public Health Preparedness</a:t>
            </a:r>
          </a:p>
          <a:p>
            <a:pPr lvl="0" algn="l" defTabSz="889000">
              <a:lnSpc>
                <a:spcPct val="80000"/>
              </a:lnSpc>
              <a:spcBef>
                <a:spcPct val="0"/>
              </a:spcBef>
              <a:spcAft>
                <a:spcPct val="35000"/>
              </a:spcAft>
            </a:pPr>
            <a:r>
              <a:rPr lang="en-US" sz="1100" kern="1200" baseline="0" dirty="0" smtClean="0">
                <a:solidFill>
                  <a:schemeClr val="accent1"/>
                </a:solidFill>
              </a:rPr>
              <a:t>Microbiology</a:t>
            </a:r>
          </a:p>
          <a:p>
            <a:pPr lvl="0" algn="l" defTabSz="889000">
              <a:lnSpc>
                <a:spcPct val="80000"/>
              </a:lnSpc>
              <a:spcBef>
                <a:spcPct val="0"/>
              </a:spcBef>
              <a:spcAft>
                <a:spcPct val="35000"/>
              </a:spcAft>
            </a:pPr>
            <a:r>
              <a:rPr lang="en-US" sz="1100" kern="1200" baseline="0" dirty="0" smtClean="0">
                <a:solidFill>
                  <a:schemeClr val="accent1"/>
                </a:solidFill>
              </a:rPr>
              <a:t>Molecular and Clinical Chemistry</a:t>
            </a:r>
          </a:p>
          <a:p>
            <a:pPr lvl="0" algn="l" defTabSz="889000">
              <a:lnSpc>
                <a:spcPct val="80000"/>
              </a:lnSpc>
              <a:spcBef>
                <a:spcPct val="0"/>
              </a:spcBef>
              <a:spcAft>
                <a:spcPct val="35000"/>
              </a:spcAft>
            </a:pPr>
            <a:r>
              <a:rPr lang="en-US" sz="1100" kern="1200" baseline="0" dirty="0" smtClean="0">
                <a:solidFill>
                  <a:schemeClr val="accent1"/>
                </a:solidFill>
              </a:rPr>
              <a:t>Global Preparedness and Environmental</a:t>
            </a:r>
          </a:p>
          <a:p>
            <a:pPr lvl="0" algn="l" defTabSz="889000">
              <a:lnSpc>
                <a:spcPct val="80000"/>
              </a:lnSpc>
              <a:spcBef>
                <a:spcPct val="0"/>
              </a:spcBef>
              <a:spcAft>
                <a:spcPct val="35000"/>
              </a:spcAft>
            </a:pPr>
            <a:r>
              <a:rPr lang="en-US" sz="1100" kern="1200" baseline="0" dirty="0" smtClean="0">
                <a:solidFill>
                  <a:schemeClr val="accent1"/>
                </a:solidFill>
              </a:rPr>
              <a:t>Business Operations</a:t>
            </a:r>
          </a:p>
          <a:p>
            <a:pPr lvl="0" algn="l" defTabSz="889000">
              <a:lnSpc>
                <a:spcPct val="80000"/>
              </a:lnSpc>
              <a:spcBef>
                <a:spcPct val="0"/>
              </a:spcBef>
              <a:spcAft>
                <a:spcPct val="35000"/>
              </a:spcAft>
            </a:pPr>
            <a:r>
              <a:rPr lang="en-US" sz="1100" kern="1200" baseline="0" dirty="0" smtClean="0">
                <a:solidFill>
                  <a:schemeClr val="accent2"/>
                </a:solidFill>
              </a:rPr>
              <a:t>Contracts and Payment</a:t>
            </a:r>
          </a:p>
          <a:p>
            <a:pPr lvl="0" algn="l" defTabSz="889000">
              <a:lnSpc>
                <a:spcPct val="80000"/>
              </a:lnSpc>
              <a:spcBef>
                <a:spcPct val="0"/>
              </a:spcBef>
              <a:spcAft>
                <a:spcPct val="35000"/>
              </a:spcAft>
            </a:pPr>
            <a:r>
              <a:rPr lang="en-US" sz="1100" kern="1200" baseline="0" dirty="0" smtClean="0">
                <a:solidFill>
                  <a:schemeClr val="accent2"/>
                </a:solidFill>
              </a:rPr>
              <a:t>Local Health Operations</a:t>
            </a:r>
          </a:p>
          <a:p>
            <a:pPr lvl="0" algn="l" defTabSz="889000">
              <a:lnSpc>
                <a:spcPct val="80000"/>
              </a:lnSpc>
              <a:spcBef>
                <a:spcPct val="0"/>
              </a:spcBef>
              <a:spcAft>
                <a:spcPct val="35000"/>
              </a:spcAft>
            </a:pPr>
            <a:r>
              <a:rPr lang="en-US" sz="1100" kern="1200" baseline="0" dirty="0" smtClean="0">
                <a:solidFill>
                  <a:schemeClr val="accent2"/>
                </a:solidFill>
              </a:rPr>
              <a:t>Budget</a:t>
            </a:r>
          </a:p>
          <a:p>
            <a:pPr lvl="0" algn="l" defTabSz="889000">
              <a:lnSpc>
                <a:spcPct val="80000"/>
              </a:lnSpc>
              <a:spcBef>
                <a:spcPct val="0"/>
              </a:spcBef>
              <a:spcAft>
                <a:spcPct val="35000"/>
              </a:spcAft>
            </a:pPr>
            <a:r>
              <a:rPr lang="en-US" sz="1100" kern="1200" baseline="0" dirty="0" smtClean="0">
                <a:solidFill>
                  <a:schemeClr val="accent2"/>
                </a:solidFill>
              </a:rPr>
              <a:t>Local Health Personnel</a:t>
            </a:r>
          </a:p>
          <a:p>
            <a:pPr lvl="0" algn="l" defTabSz="889000">
              <a:lnSpc>
                <a:spcPct val="80000"/>
              </a:lnSpc>
              <a:spcBef>
                <a:spcPct val="0"/>
              </a:spcBef>
              <a:spcAft>
                <a:spcPct val="35000"/>
              </a:spcAft>
            </a:pPr>
            <a:r>
              <a:rPr lang="en-US" sz="1100" kern="1200" baseline="0" dirty="0" smtClean="0">
                <a:solidFill>
                  <a:schemeClr val="accent2"/>
                </a:solidFill>
              </a:rPr>
              <a:t>Education and Workforce Development</a:t>
            </a:r>
          </a:p>
        </p:txBody>
      </p:sp>
      <p:sp>
        <p:nvSpPr>
          <p:cNvPr id="31" name="Title 5"/>
          <p:cNvSpPr txBox="1">
            <a:spLocks/>
          </p:cNvSpPr>
          <p:nvPr userDrawn="1"/>
        </p:nvSpPr>
        <p:spPr>
          <a:xfrm>
            <a:off x="5909" y="1026254"/>
            <a:ext cx="4038600"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4400" b="1" dirty="0" smtClean="0">
                <a:solidFill>
                  <a:schemeClr val="bg1"/>
                </a:solidFill>
                <a:latin typeface="+mj-lt"/>
              </a:rPr>
              <a:t>Kentucky</a:t>
            </a:r>
            <a:br>
              <a:rPr lang="en-US" sz="4400" b="1" dirty="0" smtClean="0">
                <a:solidFill>
                  <a:schemeClr val="bg1"/>
                </a:solidFill>
                <a:latin typeface="+mj-lt"/>
              </a:rPr>
            </a:br>
            <a:r>
              <a:rPr lang="en-US" sz="4400" b="1" dirty="0" smtClean="0">
                <a:solidFill>
                  <a:schemeClr val="bg1"/>
                </a:solidFill>
                <a:latin typeface="+mj-lt"/>
              </a:rPr>
              <a:t>Department for</a:t>
            </a:r>
            <a:br>
              <a:rPr lang="en-US" sz="4400" b="1" dirty="0" smtClean="0">
                <a:solidFill>
                  <a:schemeClr val="bg1"/>
                </a:solidFill>
                <a:latin typeface="+mj-lt"/>
              </a:rPr>
            </a:br>
            <a:r>
              <a:rPr lang="en-US" sz="4400" b="1" dirty="0" smtClean="0">
                <a:solidFill>
                  <a:schemeClr val="bg1"/>
                </a:solidFill>
                <a:latin typeface="+mj-lt"/>
              </a:rPr>
              <a:t>Public Health</a:t>
            </a:r>
            <a:endParaRPr lang="en-US" sz="4400" b="1" dirty="0">
              <a:solidFill>
                <a:schemeClr val="bg1"/>
              </a:solidFill>
              <a:latin typeface="+mj-lt"/>
            </a:endParaRPr>
          </a:p>
        </p:txBody>
      </p:sp>
    </p:spTree>
    <p:extLst>
      <p:ext uri="{BB962C8B-B14F-4D97-AF65-F5344CB8AC3E}">
        <p14:creationId xmlns:p14="http://schemas.microsoft.com/office/powerpoint/2010/main" val="427443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828800"/>
            <a:ext cx="10468864" cy="1828800"/>
          </a:xfrm>
          <a:ln>
            <a:noFill/>
          </a:ln>
        </p:spPr>
        <p:txBody>
          <a:bodyPr vert="horz" tIns="0" rIns="18288" bIns="0" anchor="ctr" anchorCtr="0">
            <a:normAutofit/>
            <a:scene3d>
              <a:camera prst="orthographicFront"/>
              <a:lightRig rig="freezing" dir="t">
                <a:rot lat="0" lon="0" rev="5640000"/>
              </a:lightRig>
            </a:scene3d>
            <a:sp3d prstMaterial="flat">
              <a:bevelT w="38100" h="38100"/>
              <a:contourClr>
                <a:schemeClr val="tx2"/>
              </a:contourClr>
            </a:sp3d>
          </a:bodyPr>
          <a:lstStyle>
            <a:lvl1pPr algn="ctr" rtl="0">
              <a:spcBef>
                <a:spcPct val="0"/>
              </a:spcBef>
              <a:buNone/>
              <a:defRPr sz="5600" b="1">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711200" y="3810000"/>
            <a:ext cx="10472928" cy="1447800"/>
          </a:xfrm>
        </p:spPr>
        <p:txBody>
          <a:bodyPr lIns="0" rIns="18288"/>
          <a:lstStyle>
            <a:lvl1pPr marL="0" marR="45720" indent="0" algn="ctr">
              <a:buNone/>
              <a:defRPr>
                <a:solidFill>
                  <a:srgbClr val="1D304F"/>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pic>
        <p:nvPicPr>
          <p:cNvPr id="7" name="Picture 6" descr="public health logo.jpg"/>
          <p:cNvPicPr>
            <a:picLocks noChangeAspect="1"/>
          </p:cNvPicPr>
          <p:nvPr userDrawn="1"/>
        </p:nvPicPr>
        <p:blipFill>
          <a:blip r:embed="rId2" cstate="print">
            <a:clrChange>
              <a:clrFrom>
                <a:srgbClr val="FFFFFE"/>
              </a:clrFrom>
              <a:clrTo>
                <a:srgbClr val="FFFFFE">
                  <a:alpha val="0"/>
                </a:srgbClr>
              </a:clrTo>
            </a:clrChange>
          </a:blip>
          <a:stretch>
            <a:fillRect/>
          </a:stretch>
        </p:blipFill>
        <p:spPr>
          <a:xfrm>
            <a:off x="9347200" y="5793535"/>
            <a:ext cx="2641600" cy="980299"/>
          </a:xfrm>
          <a:prstGeom prst="rect">
            <a:avLst/>
          </a:prstGeom>
        </p:spPr>
      </p:pic>
    </p:spTree>
    <p:extLst>
      <p:ext uri="{BB962C8B-B14F-4D97-AF65-F5344CB8AC3E}">
        <p14:creationId xmlns:p14="http://schemas.microsoft.com/office/powerpoint/2010/main" val="23234141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ption 2">
    <p:spTree>
      <p:nvGrpSpPr>
        <p:cNvPr id="1" name=""/>
        <p:cNvGrpSpPr/>
        <p:nvPr/>
      </p:nvGrpSpPr>
      <p:grpSpPr>
        <a:xfrm>
          <a:off x="0" y="0"/>
          <a:ext cx="0" cy="0"/>
          <a:chOff x="0" y="0"/>
          <a:chExt cx="0" cy="0"/>
        </a:xfrm>
      </p:grpSpPr>
      <p:sp>
        <p:nvSpPr>
          <p:cNvPr id="8" name="Rectangle 7"/>
          <p:cNvSpPr/>
          <p:nvPr userDrawn="1"/>
        </p:nvSpPr>
        <p:spPr>
          <a:xfrm>
            <a:off x="-9331" y="0"/>
            <a:ext cx="406908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ctrTitle" hasCustomPrompt="1"/>
          </p:nvPr>
        </p:nvSpPr>
        <p:spPr>
          <a:xfrm>
            <a:off x="4689451" y="1742388"/>
            <a:ext cx="6697565" cy="1902191"/>
          </a:xfrm>
        </p:spPr>
        <p:txBody>
          <a:bodyPr anchor="b">
            <a:normAutofit/>
          </a:bodyPr>
          <a:lstStyle>
            <a:lvl1pPr algn="l">
              <a:defRPr sz="4400" b="1">
                <a:solidFill>
                  <a:schemeClr val="tx1"/>
                </a:solidFill>
                <a:latin typeface="+mn-lt"/>
              </a:defRPr>
            </a:lvl1pPr>
          </a:lstStyle>
          <a:p>
            <a:r>
              <a:rPr lang="en-US" dirty="0" smtClean="0"/>
              <a:t>Click to edit title</a:t>
            </a:r>
            <a:endParaRPr lang="en-US" dirty="0"/>
          </a:p>
        </p:txBody>
      </p:sp>
      <p:sp>
        <p:nvSpPr>
          <p:cNvPr id="16" name="Subtitle 2"/>
          <p:cNvSpPr>
            <a:spLocks noGrp="1"/>
          </p:cNvSpPr>
          <p:nvPr>
            <p:ph type="subTitle" idx="1" hasCustomPrompt="1"/>
          </p:nvPr>
        </p:nvSpPr>
        <p:spPr>
          <a:xfrm>
            <a:off x="4689451" y="3644579"/>
            <a:ext cx="6697565" cy="679306"/>
          </a:xfrm>
        </p:spPr>
        <p:txBody>
          <a:bodyPr>
            <a:normAutofit/>
          </a:bodyPr>
          <a:lstStyle>
            <a:lvl1pPr marL="0" indent="0" algn="l">
              <a:buNone/>
              <a:defRPr sz="3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17" name="Text Placeholder 16"/>
          <p:cNvSpPr>
            <a:spLocks noGrp="1"/>
          </p:cNvSpPr>
          <p:nvPr>
            <p:ph type="body" sz="quarter" idx="13" hasCustomPrompt="1"/>
          </p:nvPr>
        </p:nvSpPr>
        <p:spPr>
          <a:xfrm>
            <a:off x="4689451" y="4342547"/>
            <a:ext cx="6697565" cy="651116"/>
          </a:xfrm>
        </p:spPr>
        <p:txBody>
          <a:bodyPr anchor="t">
            <a:normAutofit/>
          </a:bodyPr>
          <a:lstStyle>
            <a:lvl1pPr marL="0" indent="0" algn="l">
              <a:buNone/>
              <a:defRPr sz="2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45168" y="5230368"/>
            <a:ext cx="2048256" cy="1103112"/>
          </a:xfrm>
          <a:prstGeom prst="rect">
            <a:avLst/>
          </a:prstGeom>
        </p:spPr>
      </p:pic>
    </p:spTree>
    <p:extLst>
      <p:ext uri="{BB962C8B-B14F-4D97-AF65-F5344CB8AC3E}">
        <p14:creationId xmlns:p14="http://schemas.microsoft.com/office/powerpoint/2010/main" val="429604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ption 3">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838200" y="967615"/>
            <a:ext cx="10515600" cy="1902191"/>
          </a:xfrm>
        </p:spPr>
        <p:txBody>
          <a:bodyPr anchor="b">
            <a:normAutofit/>
          </a:bodyPr>
          <a:lstStyle>
            <a:lvl1pPr algn="ctr">
              <a:defRPr sz="4400" b="1">
                <a:solidFill>
                  <a:schemeClr val="tx1"/>
                </a:solidFill>
                <a:latin typeface="+mn-lt"/>
              </a:defRPr>
            </a:lvl1pPr>
          </a:lstStyle>
          <a:p>
            <a:r>
              <a:rPr lang="en-US" dirty="0" smtClean="0"/>
              <a:t>Click to edit presentation title</a:t>
            </a:r>
            <a:endParaRPr lang="en-US" dirty="0"/>
          </a:p>
        </p:txBody>
      </p:sp>
      <p:sp>
        <p:nvSpPr>
          <p:cNvPr id="15" name="Subtitle 2"/>
          <p:cNvSpPr>
            <a:spLocks noGrp="1"/>
          </p:cNvSpPr>
          <p:nvPr>
            <p:ph type="subTitle" idx="1" hasCustomPrompt="1"/>
          </p:nvPr>
        </p:nvSpPr>
        <p:spPr>
          <a:xfrm>
            <a:off x="838200" y="2972448"/>
            <a:ext cx="10515600" cy="576664"/>
          </a:xfrm>
        </p:spPr>
        <p:txBody>
          <a:bodyPr>
            <a:normAutofit/>
          </a:bodyPr>
          <a:lstStyle>
            <a:lvl1pPr marL="0" indent="0" algn="ctr">
              <a:buNone/>
              <a:defRPr sz="3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16" name="Text Placeholder 16"/>
          <p:cNvSpPr>
            <a:spLocks noGrp="1"/>
          </p:cNvSpPr>
          <p:nvPr>
            <p:ph type="body" sz="quarter" idx="10" hasCustomPrompt="1"/>
          </p:nvPr>
        </p:nvSpPr>
        <p:spPr>
          <a:xfrm>
            <a:off x="838200" y="3627140"/>
            <a:ext cx="10515600" cy="573088"/>
          </a:xfrm>
        </p:spPr>
        <p:txBody>
          <a:bodyPr anchor="ctr">
            <a:normAutofit/>
          </a:bodyPr>
          <a:lstStyle>
            <a:lvl1pPr marL="0" indent="0" algn="ctr">
              <a:buNone/>
              <a:defRPr sz="2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21" name="Group 20"/>
          <p:cNvGrpSpPr/>
          <p:nvPr userDrawn="1"/>
        </p:nvGrpSpPr>
        <p:grpSpPr>
          <a:xfrm>
            <a:off x="-2" y="6470422"/>
            <a:ext cx="12188484" cy="387579"/>
            <a:chOff x="-2" y="6470422"/>
            <a:chExt cx="12188484" cy="387579"/>
          </a:xfrm>
        </p:grpSpPr>
        <p:sp>
          <p:nvSpPr>
            <p:cNvPr id="22" name="Rectangle 21"/>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172844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9" name="Group 18"/>
          <p:cNvGrpSpPr/>
          <p:nvPr userDrawn="1"/>
        </p:nvGrpSpPr>
        <p:grpSpPr>
          <a:xfrm>
            <a:off x="-2" y="6470422"/>
            <a:ext cx="12188484" cy="387579"/>
            <a:chOff x="-2" y="6470422"/>
            <a:chExt cx="12188484" cy="387579"/>
          </a:xfrm>
        </p:grpSpPr>
        <p:sp>
          <p:nvSpPr>
            <p:cNvPr id="20" name="Rectangle 19"/>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Date Placeholder 4"/>
          <p:cNvSpPr>
            <a:spLocks noGrp="1"/>
          </p:cNvSpPr>
          <p:nvPr>
            <p:ph type="dt" sz="half" idx="10"/>
          </p:nvPr>
        </p:nvSpPr>
        <p:spPr/>
        <p:txBody>
          <a:bodyPr/>
          <a:lstStyle>
            <a:lvl1pPr>
              <a:defRPr>
                <a:solidFill>
                  <a:schemeClr val="bg1"/>
                </a:solidFill>
              </a:defRPr>
            </a:lvl1pPr>
          </a:lstStyle>
          <a:p>
            <a:fld id="{98D00DDA-2BCB-4A26-B7F7-5EAAD0BA086D}" type="datetime1">
              <a:rPr lang="en-US" smtClean="0"/>
              <a:pPr/>
              <a:t>3/21/2019</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ABB8925F-B6BB-49B0-9469-5285B9C99CB3}" type="slidenum">
              <a:rPr lang="en-US" smtClean="0"/>
              <a:pPr/>
              <a:t>‹#›</a:t>
            </a:fld>
            <a:endParaRPr lang="en-US"/>
          </a:p>
        </p:txBody>
      </p:sp>
      <p:sp>
        <p:nvSpPr>
          <p:cNvPr id="12" name="Title 1"/>
          <p:cNvSpPr>
            <a:spLocks noGrp="1"/>
          </p:cNvSpPr>
          <p:nvPr>
            <p:ph type="title"/>
          </p:nvPr>
        </p:nvSpPr>
        <p:spPr>
          <a:xfrm>
            <a:off x="839788" y="457200"/>
            <a:ext cx="3932237" cy="1600200"/>
          </a:xfrm>
        </p:spPr>
        <p:txBody>
          <a:bodyPr anchor="b">
            <a:normAutofit/>
          </a:bodyPr>
          <a:lstStyle>
            <a:lvl1pPr algn="l">
              <a:defRPr sz="4000"/>
            </a:lvl1pPr>
          </a:lstStyle>
          <a:p>
            <a:r>
              <a:rPr lang="en-US" dirty="0" smtClean="0"/>
              <a:t>Click to edit Master title style</a:t>
            </a:r>
            <a:endParaRPr lang="en-US" dirty="0"/>
          </a:p>
        </p:txBody>
      </p:sp>
      <p:sp>
        <p:nvSpPr>
          <p:cNvPr id="1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520833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 Placeholder 16"/>
          <p:cNvSpPr>
            <a:spLocks noGrp="1"/>
          </p:cNvSpPr>
          <p:nvPr>
            <p:ph type="body" sz="quarter" idx="13"/>
          </p:nvPr>
        </p:nvSpPr>
        <p:spPr>
          <a:xfrm>
            <a:off x="5183189" y="987425"/>
            <a:ext cx="6170612" cy="4881563"/>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0"/>
          </p:nvPr>
        </p:nvSpPr>
        <p:spPr/>
        <p:txBody>
          <a:bodyPr/>
          <a:lstStyle/>
          <a:p>
            <a:fld id="{0467B39D-87AC-4D39-8154-C6852A584385}" type="datetime1">
              <a:rPr lang="en-US" smtClean="0"/>
              <a:pPr/>
              <a:t>3/21/2019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B8925F-B6BB-49B0-9469-5285B9C99CB3}" type="slidenum">
              <a:rPr lang="en-US" smtClean="0"/>
              <a:pPr/>
              <a:t>‹#›</a:t>
            </a:fld>
            <a:endParaRPr lang="en-US"/>
          </a:p>
        </p:txBody>
      </p:sp>
      <p:sp>
        <p:nvSpPr>
          <p:cNvPr id="13" name="Title 1"/>
          <p:cNvSpPr>
            <a:spLocks noGrp="1"/>
          </p:cNvSpPr>
          <p:nvPr>
            <p:ph type="title"/>
          </p:nvPr>
        </p:nvSpPr>
        <p:spPr>
          <a:xfrm>
            <a:off x="839788" y="457200"/>
            <a:ext cx="3932237" cy="1600200"/>
          </a:xfrm>
        </p:spPr>
        <p:txBody>
          <a:bodyPr anchor="b">
            <a:normAutofit/>
          </a:bodyPr>
          <a:lstStyle>
            <a:lvl1pPr algn="l">
              <a:defRPr sz="4000"/>
            </a:lvl1pPr>
          </a:lstStyle>
          <a:p>
            <a:r>
              <a:rPr lang="en-US" dirty="0" smtClean="0"/>
              <a:t>Click to edit Master title style</a:t>
            </a:r>
            <a:endParaRPr lang="en-US" dirty="0"/>
          </a:p>
        </p:txBody>
      </p:sp>
      <p:sp>
        <p:nvSpPr>
          <p:cNvPr id="15"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613486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p:cNvGrpSpPr/>
          <p:nvPr userDrawn="1"/>
        </p:nvGrpSpPr>
        <p:grpSpPr>
          <a:xfrm>
            <a:off x="-2" y="6470422"/>
            <a:ext cx="12188484" cy="387579"/>
            <a:chOff x="-2" y="6470422"/>
            <a:chExt cx="12188484" cy="387579"/>
          </a:xfrm>
        </p:grpSpPr>
        <p:sp>
          <p:nvSpPr>
            <p:cNvPr id="18" name="Rectangle 1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2C383FD5-3CC7-4907-89E9-8413BF81F2B2}" type="datetime1">
              <a:rPr lang="en-US" smtClean="0"/>
              <a:t>3/21/2019</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B8925F-B6BB-49B0-9469-5285B9C99CB3}" type="slidenum">
              <a:rPr lang="en-US" smtClean="0"/>
              <a:t>‹#›</a:t>
            </a:fld>
            <a:endParaRPr lang="en-US"/>
          </a:p>
        </p:txBody>
      </p:sp>
    </p:spTree>
    <p:extLst>
      <p:ext uri="{BB962C8B-B14F-4D97-AF65-F5344CB8AC3E}">
        <p14:creationId xmlns:p14="http://schemas.microsoft.com/office/powerpoint/2010/main" val="148999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8" name="Group 17"/>
          <p:cNvGrpSpPr/>
          <p:nvPr userDrawn="1"/>
        </p:nvGrpSpPr>
        <p:grpSpPr>
          <a:xfrm>
            <a:off x="-2" y="6470422"/>
            <a:ext cx="12188484" cy="387579"/>
            <a:chOff x="-2" y="6470422"/>
            <a:chExt cx="12188484" cy="387579"/>
          </a:xfrm>
        </p:grpSpPr>
        <p:sp>
          <p:nvSpPr>
            <p:cNvPr id="19" name="Rectangle 18"/>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normAutofit/>
          </a:bodyPr>
          <a:lstStyle>
            <a:lvl1pPr>
              <a:defRPr sz="44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E62C3F8-06FB-4101-86A5-190C2C263B48}"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8925F-B6BB-49B0-9469-5285B9C99CB3}" type="slidenum">
              <a:rPr lang="en-US" smtClean="0"/>
              <a:t>‹#›</a:t>
            </a:fld>
            <a:endParaRPr lang="en-US"/>
          </a:p>
        </p:txBody>
      </p:sp>
    </p:spTree>
    <p:extLst>
      <p:ext uri="{BB962C8B-B14F-4D97-AF65-F5344CB8AC3E}">
        <p14:creationId xmlns:p14="http://schemas.microsoft.com/office/powerpoint/2010/main" val="3922678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3" name="Group 22"/>
          <p:cNvGrpSpPr/>
          <p:nvPr userDrawn="1"/>
        </p:nvGrpSpPr>
        <p:grpSpPr>
          <a:xfrm>
            <a:off x="-2" y="6470422"/>
            <a:ext cx="12188484" cy="387579"/>
            <a:chOff x="-2" y="6470422"/>
            <a:chExt cx="12188484" cy="387579"/>
          </a:xfrm>
        </p:grpSpPr>
        <p:sp>
          <p:nvSpPr>
            <p:cNvPr id="24" name="Rectangle 23"/>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Date Placeholder 19"/>
          <p:cNvSpPr>
            <a:spLocks noGrp="1"/>
          </p:cNvSpPr>
          <p:nvPr>
            <p:ph type="dt" sz="half" idx="10"/>
          </p:nvPr>
        </p:nvSpPr>
        <p:spPr/>
        <p:txBody>
          <a:bodyPr/>
          <a:lstStyle/>
          <a:p>
            <a:fld id="{9A7F1E38-6BCE-4D70-B387-84CA5702158F}" type="datetime1">
              <a:rPr lang="en-US" smtClean="0"/>
              <a:t>3/21/2019</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22" name="Slide Number Placeholder 21"/>
          <p:cNvSpPr>
            <a:spLocks noGrp="1"/>
          </p:cNvSpPr>
          <p:nvPr>
            <p:ph type="sldNum" sz="quarter" idx="12"/>
          </p:nvPr>
        </p:nvSpPr>
        <p:spPr/>
        <p:txBody>
          <a:bodyPr/>
          <a:lstStyle/>
          <a:p>
            <a:fld id="{ABB8925F-B6BB-49B0-9469-5285B9C99CB3}" type="slidenum">
              <a:rPr lang="en-US" smtClean="0"/>
              <a:pPr/>
              <a:t>‹#›</a:t>
            </a:fld>
            <a:endParaRPr lang="en-US"/>
          </a:p>
        </p:txBody>
      </p:sp>
    </p:spTree>
    <p:extLst>
      <p:ext uri="{BB962C8B-B14F-4D97-AF65-F5344CB8AC3E}">
        <p14:creationId xmlns:p14="http://schemas.microsoft.com/office/powerpoint/2010/main" val="1213291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Info - single presenter">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1189516" y="3610817"/>
            <a:ext cx="9822971" cy="460258"/>
          </a:xfrm>
          <a:solidFill>
            <a:schemeClr val="bg1"/>
          </a:solidFill>
        </p:spPr>
        <p:txBody>
          <a:bodyPr anchor="ctr">
            <a:normAutofit/>
          </a:bodyPr>
          <a:lstStyle>
            <a:lvl1pPr marL="0" indent="0" algn="ctr">
              <a:buNone/>
              <a:defRPr sz="2200" b="1">
                <a:solidFill>
                  <a:schemeClr val="tx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enter website</a:t>
            </a:r>
            <a:endParaRPr lang="en-US" dirty="0"/>
          </a:p>
        </p:txBody>
      </p:sp>
      <p:sp>
        <p:nvSpPr>
          <p:cNvPr id="12" name="Rectangle 11"/>
          <p:cNvSpPr/>
          <p:nvPr userDrawn="1"/>
        </p:nvSpPr>
        <p:spPr>
          <a:xfrm>
            <a:off x="1195387" y="1034810"/>
            <a:ext cx="9817100" cy="769441"/>
          </a:xfrm>
          <a:prstGeom prst="rect">
            <a:avLst/>
          </a:prstGeom>
        </p:spPr>
        <p:txBody>
          <a:bodyPr wrap="square">
            <a:spAutoFit/>
          </a:bodyPr>
          <a:lstStyle/>
          <a:p>
            <a:pPr lvl="0" algn="ctr"/>
            <a:r>
              <a:rPr lang="en-US" sz="4400" b="1" dirty="0" smtClean="0">
                <a:solidFill>
                  <a:schemeClr val="tx1"/>
                </a:solidFill>
              </a:rPr>
              <a:t>Thank you!</a:t>
            </a:r>
          </a:p>
        </p:txBody>
      </p:sp>
      <p:sp>
        <p:nvSpPr>
          <p:cNvPr id="13" name="Text Placeholder 35"/>
          <p:cNvSpPr>
            <a:spLocks noGrp="1"/>
          </p:cNvSpPr>
          <p:nvPr>
            <p:ph type="body" sz="quarter" idx="14" hasCustomPrompt="1"/>
          </p:nvPr>
        </p:nvSpPr>
        <p:spPr>
          <a:xfrm>
            <a:off x="1190276" y="1804251"/>
            <a:ext cx="9822211" cy="1719211"/>
          </a:xfrm>
        </p:spPr>
        <p:txBody>
          <a:bodyPr anchor="t"/>
          <a:lstStyle>
            <a:lvl1pPr marL="0" indent="0" algn="ctr">
              <a:buNone/>
              <a:defRPr baseline="0">
                <a:solidFill>
                  <a:schemeClr val="tx1"/>
                </a:solidFill>
                <a:latin typeface="Calibri Light" panose="020F03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edit presenter name, phone, email</a:t>
            </a:r>
          </a:p>
        </p:txBody>
      </p:sp>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1469467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17847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456070"/>
            <a:ext cx="2743200" cy="254738"/>
          </a:xfrm>
          <a:prstGeom prst="rect">
            <a:avLst/>
          </a:prstGeom>
        </p:spPr>
        <p:txBody>
          <a:bodyPr vert="horz" lIns="91440" tIns="45720" rIns="91440" bIns="45720" rtlCol="0" anchor="ctr"/>
          <a:lstStyle>
            <a:lvl1pPr algn="l">
              <a:defRPr sz="800">
                <a:solidFill>
                  <a:schemeClr val="bg1">
                    <a:lumMod val="95000"/>
                  </a:schemeClr>
                </a:solidFill>
              </a:defRPr>
            </a:lvl1pPr>
          </a:lstStyle>
          <a:p>
            <a:fld id="{0467B39D-87AC-4D39-8154-C6852A584385}" type="datetime1">
              <a:rPr lang="en-US" smtClean="0"/>
              <a:pPr/>
              <a:t>3/21/2019</a:t>
            </a:fld>
            <a:endParaRPr lang="en-US" dirty="0"/>
          </a:p>
        </p:txBody>
      </p:sp>
      <p:sp>
        <p:nvSpPr>
          <p:cNvPr id="5" name="Footer Placeholder 4"/>
          <p:cNvSpPr>
            <a:spLocks noGrp="1"/>
          </p:cNvSpPr>
          <p:nvPr>
            <p:ph type="ftr" sz="quarter" idx="3"/>
          </p:nvPr>
        </p:nvSpPr>
        <p:spPr>
          <a:xfrm>
            <a:off x="4038600" y="6447966"/>
            <a:ext cx="4114800" cy="262842"/>
          </a:xfrm>
          <a:prstGeom prst="rect">
            <a:avLst/>
          </a:prstGeom>
        </p:spPr>
        <p:txBody>
          <a:bodyPr vert="horz" lIns="91440" tIns="45720" rIns="91440" bIns="45720" rtlCol="0" anchor="ctr"/>
          <a:lstStyle>
            <a:lvl1pPr algn="ctr">
              <a:defRPr sz="800">
                <a:solidFill>
                  <a:schemeClr val="bg1">
                    <a:lumMod val="95000"/>
                  </a:schemeClr>
                </a:solidFill>
              </a:defRPr>
            </a:lvl1pPr>
          </a:lstStyle>
          <a:p>
            <a:endParaRPr lang="en-US" dirty="0"/>
          </a:p>
        </p:txBody>
      </p:sp>
      <p:sp>
        <p:nvSpPr>
          <p:cNvPr id="6" name="Slide Number Placeholder 5"/>
          <p:cNvSpPr>
            <a:spLocks noGrp="1"/>
          </p:cNvSpPr>
          <p:nvPr>
            <p:ph type="sldNum" sz="quarter" idx="4"/>
          </p:nvPr>
        </p:nvSpPr>
        <p:spPr>
          <a:xfrm>
            <a:off x="11353799" y="6514978"/>
            <a:ext cx="695325" cy="251816"/>
          </a:xfrm>
          <a:prstGeom prst="rect">
            <a:avLst/>
          </a:prstGeom>
        </p:spPr>
        <p:txBody>
          <a:bodyPr vert="horz" lIns="91440" tIns="45720" rIns="91440" bIns="45720" rtlCol="0" anchor="ctr"/>
          <a:lstStyle>
            <a:lvl1pPr algn="r">
              <a:defRPr sz="1000" b="1">
                <a:solidFill>
                  <a:schemeClr val="bg1">
                    <a:lumMod val="95000"/>
                  </a:schemeClr>
                </a:solidFill>
              </a:defRPr>
            </a:lvl1pPr>
          </a:lstStyle>
          <a:p>
            <a:fld id="{ABB8925F-B6BB-49B0-9469-5285B9C99CB3}" type="slidenum">
              <a:rPr lang="en-US" smtClean="0"/>
              <a:pPr/>
              <a:t>‹#›</a:t>
            </a:fld>
            <a:endParaRPr lang="en-US"/>
          </a:p>
        </p:txBody>
      </p:sp>
      <p:sp>
        <p:nvSpPr>
          <p:cNvPr id="36" name="Title 5"/>
          <p:cNvSpPr txBox="1">
            <a:spLocks/>
          </p:cNvSpPr>
          <p:nvPr userDrawn="1"/>
        </p:nvSpPr>
        <p:spPr>
          <a:xfrm>
            <a:off x="754966" y="1415668"/>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endParaRPr lang="en-US" sz="3400" b="0" dirty="0">
              <a:latin typeface="Calibri Light" panose="020F0302020204030204" pitchFamily="34" charset="0"/>
            </a:endParaRPr>
          </a:p>
        </p:txBody>
      </p:sp>
    </p:spTree>
    <p:extLst>
      <p:ext uri="{BB962C8B-B14F-4D97-AF65-F5344CB8AC3E}">
        <p14:creationId xmlns:p14="http://schemas.microsoft.com/office/powerpoint/2010/main" val="4135534529"/>
      </p:ext>
    </p:extLst>
  </p:cSld>
  <p:clrMap bg1="lt1" tx1="dk1" bg2="lt2" tx2="dk2" accent1="accent1" accent2="accent2" accent3="accent3" accent4="accent4" accent5="accent5" accent6="accent6" hlink="hlink" folHlink="folHlink"/>
  <p:sldLayoutIdLst>
    <p:sldLayoutId id="2147483747" r:id="rId1"/>
    <p:sldLayoutId id="2147483753" r:id="rId2"/>
    <p:sldLayoutId id="2147483754" r:id="rId3"/>
    <p:sldLayoutId id="2147483748" r:id="rId4"/>
    <p:sldLayoutId id="2147483749" r:id="rId5"/>
    <p:sldLayoutId id="2147483751" r:id="rId6"/>
    <p:sldLayoutId id="2147483750" r:id="rId7"/>
    <p:sldLayoutId id="2147483752" r:id="rId8"/>
    <p:sldLayoutId id="2147483755" r:id="rId9"/>
    <p:sldLayoutId id="2147483740" r:id="rId10"/>
    <p:sldLayoutId id="2147483757" r:id="rId11"/>
    <p:sldLayoutId id="2147483735" r:id="rId12"/>
    <p:sldLayoutId id="2147483729" r:id="rId13"/>
    <p:sldLayoutId id="2147483737" r:id="rId14"/>
    <p:sldLayoutId id="2147483730" r:id="rId15"/>
    <p:sldLayoutId id="2147483739" r:id="rId16"/>
    <p:sldLayoutId id="2147483734" r:id="rId17"/>
    <p:sldLayoutId id="2147483758"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mailto:localhealth.helpdesk@ky.gov"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healthcare.gov/incarcerated-people/"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kyfirecommission.kctcs.edu/en/Fire_Commission_Programs/Hepatitis_B_Vaccinations.asp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mailto:Localhealth.helpdesk@ky.gov"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Local Health Department Contract Training</a:t>
            </a:r>
            <a:endParaRPr lang="en-US" dirty="0"/>
          </a:p>
        </p:txBody>
      </p:sp>
      <p:sp>
        <p:nvSpPr>
          <p:cNvPr id="3" name="Subtitle 2"/>
          <p:cNvSpPr>
            <a:spLocks noGrp="1"/>
          </p:cNvSpPr>
          <p:nvPr>
            <p:ph type="subTitle" idx="1"/>
          </p:nvPr>
        </p:nvSpPr>
        <p:spPr/>
        <p:txBody>
          <a:bodyPr>
            <a:normAutofit/>
          </a:bodyPr>
          <a:lstStyle/>
          <a:p>
            <a:r>
              <a:rPr lang="en-US" dirty="0" err="1" smtClean="0"/>
              <a:t>Payor</a:t>
            </a:r>
            <a:r>
              <a:rPr lang="en-US" dirty="0" smtClean="0"/>
              <a:t> Code 8 Contracts</a:t>
            </a:r>
            <a:endParaRPr lang="en-US" dirty="0"/>
          </a:p>
        </p:txBody>
      </p:sp>
    </p:spTree>
    <p:extLst>
      <p:ext uri="{BB962C8B-B14F-4D97-AF65-F5344CB8AC3E}">
        <p14:creationId xmlns:p14="http://schemas.microsoft.com/office/powerpoint/2010/main" val="191220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   (KY DCBS/DPH)</a:t>
            </a:r>
            <a:endParaRPr lang="en-US" dirty="0"/>
          </a:p>
        </p:txBody>
      </p:sp>
      <p:sp>
        <p:nvSpPr>
          <p:cNvPr id="3" name="Content Placeholder 2"/>
          <p:cNvSpPr>
            <a:spLocks noGrp="1"/>
          </p:cNvSpPr>
          <p:nvPr>
            <p:ph idx="1"/>
          </p:nvPr>
        </p:nvSpPr>
        <p:spPr/>
        <p:txBody>
          <a:bodyPr/>
          <a:lstStyle/>
          <a:p>
            <a:pPr>
              <a:defRPr/>
            </a:pPr>
            <a:r>
              <a:rPr lang="en-US" b="1" u="sng" dirty="0"/>
              <a:t>CHFS and DPH have agreed </a:t>
            </a:r>
            <a:r>
              <a:rPr lang="en-US" dirty="0"/>
              <a:t>to the provision and payment of DCBS field staff  for Hepatitis B and Flu </a:t>
            </a:r>
            <a:r>
              <a:rPr lang="en-US" dirty="0">
                <a:solidFill>
                  <a:srgbClr val="FF0000"/>
                </a:solidFill>
              </a:rPr>
              <a:t>vaccinations for designated </a:t>
            </a:r>
            <a:r>
              <a:rPr lang="en-US" dirty="0">
                <a:solidFill>
                  <a:srgbClr val="FF0000"/>
                </a:solidFill>
                <a:effectLst>
                  <a:outerShdw blurRad="38100" dist="38100" dir="2700000" algn="tl">
                    <a:srgbClr val="000000">
                      <a:alpha val="43137"/>
                    </a:srgbClr>
                  </a:outerShdw>
                </a:effectLst>
              </a:rPr>
              <a:t>First Aid Safety Team</a:t>
            </a:r>
            <a:r>
              <a:rPr lang="en-US" dirty="0">
                <a:solidFill>
                  <a:srgbClr val="FF0000"/>
                </a:solidFill>
              </a:rPr>
              <a:t> – </a:t>
            </a:r>
            <a:r>
              <a:rPr lang="en-US" dirty="0">
                <a:solidFill>
                  <a:srgbClr val="FF0000"/>
                </a:solidFill>
                <a:effectLst>
                  <a:outerShdw blurRad="38100" dist="38100" dir="2700000" algn="tl">
                    <a:srgbClr val="000000">
                      <a:alpha val="43137"/>
                    </a:srgbClr>
                  </a:outerShdw>
                </a:effectLst>
              </a:rPr>
              <a:t>“</a:t>
            </a:r>
            <a:r>
              <a:rPr lang="en-US" b="1" dirty="0">
                <a:solidFill>
                  <a:srgbClr val="FF0000"/>
                </a:solidFill>
                <a:effectLst>
                  <a:outerShdw blurRad="38100" dist="38100" dir="2700000" algn="tl">
                    <a:srgbClr val="000000">
                      <a:alpha val="43137"/>
                    </a:srgbClr>
                  </a:outerShdw>
                </a:effectLst>
              </a:rPr>
              <a:t>FAST”</a:t>
            </a:r>
            <a:r>
              <a:rPr lang="en-US" dirty="0">
                <a:solidFill>
                  <a:srgbClr val="FF0000"/>
                </a:solidFill>
                <a:effectLst>
                  <a:outerShdw blurRad="38100" dist="38100" dir="2700000" algn="tl">
                    <a:srgbClr val="000000">
                      <a:alpha val="43137"/>
                    </a:srgbClr>
                  </a:outerShdw>
                </a:effectLst>
              </a:rPr>
              <a:t> </a:t>
            </a:r>
            <a:r>
              <a:rPr lang="en-US" dirty="0">
                <a:solidFill>
                  <a:srgbClr val="FF0000"/>
                </a:solidFill>
              </a:rPr>
              <a:t>employees.</a:t>
            </a:r>
          </a:p>
          <a:p>
            <a:pPr>
              <a:defRPr/>
            </a:pPr>
            <a:endParaRPr lang="en-US" dirty="0">
              <a:solidFill>
                <a:srgbClr val="FF0000"/>
              </a:solidFill>
            </a:endParaRPr>
          </a:p>
          <a:p>
            <a:pPr>
              <a:defRPr/>
            </a:pPr>
            <a:r>
              <a:rPr lang="en-US" b="1" dirty="0"/>
              <a:t>ONLY</a:t>
            </a:r>
            <a:r>
              <a:rPr lang="en-US" dirty="0"/>
              <a:t> those DCBS employees designated as </a:t>
            </a:r>
            <a:r>
              <a:rPr lang="en-US" dirty="0">
                <a:effectLst>
                  <a:outerShdw blurRad="38100" dist="38100" dir="2700000" algn="tl">
                    <a:srgbClr val="000000">
                      <a:alpha val="43137"/>
                    </a:srgbClr>
                  </a:outerShdw>
                </a:effectLst>
              </a:rPr>
              <a:t>“FAST” </a:t>
            </a:r>
            <a:r>
              <a:rPr lang="en-US" dirty="0"/>
              <a:t>employees will be paid.  </a:t>
            </a:r>
          </a:p>
          <a:p>
            <a:pPr marL="0" indent="0">
              <a:buNone/>
            </a:pPr>
            <a:endParaRPr lang="en-US" dirty="0"/>
          </a:p>
        </p:txBody>
      </p:sp>
    </p:spTree>
    <p:extLst>
      <p:ext uri="{BB962C8B-B14F-4D97-AF65-F5344CB8AC3E}">
        <p14:creationId xmlns:p14="http://schemas.microsoft.com/office/powerpoint/2010/main" val="2831752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   </a:t>
            </a:r>
            <a:r>
              <a:rPr lang="en-US" dirty="0"/>
              <a:t>(KY DCBS/DPH)</a:t>
            </a:r>
          </a:p>
        </p:txBody>
      </p:sp>
      <p:sp>
        <p:nvSpPr>
          <p:cNvPr id="3" name="Content Placeholder 2"/>
          <p:cNvSpPr>
            <a:spLocks noGrp="1"/>
          </p:cNvSpPr>
          <p:nvPr>
            <p:ph idx="1"/>
          </p:nvPr>
        </p:nvSpPr>
        <p:spPr>
          <a:xfrm>
            <a:off x="1981200" y="1600200"/>
            <a:ext cx="8229600" cy="4876800"/>
          </a:xfrm>
        </p:spPr>
        <p:txBody>
          <a:bodyPr>
            <a:normAutofit/>
          </a:bodyPr>
          <a:lstStyle/>
          <a:p>
            <a:pPr>
              <a:defRPr/>
            </a:pPr>
            <a:r>
              <a:rPr lang="en-US" dirty="0">
                <a:effectLst>
                  <a:outerShdw blurRad="38100" dist="38100" dir="2700000" algn="tl">
                    <a:srgbClr val="000000">
                      <a:alpha val="43137"/>
                    </a:srgbClr>
                  </a:outerShdw>
                </a:effectLst>
              </a:rPr>
              <a:t>Vaccine administration </a:t>
            </a:r>
            <a:r>
              <a:rPr lang="en-US" dirty="0"/>
              <a:t>will be </a:t>
            </a:r>
            <a:r>
              <a:rPr lang="en-US" dirty="0">
                <a:effectLst>
                  <a:outerShdw blurRad="38100" dist="38100" dir="2700000" algn="tl">
                    <a:srgbClr val="000000">
                      <a:alpha val="43137"/>
                    </a:srgbClr>
                  </a:outerShdw>
                </a:effectLst>
              </a:rPr>
              <a:t>$</a:t>
            </a:r>
            <a:r>
              <a:rPr lang="en-US" dirty="0" smtClean="0">
                <a:effectLst>
                  <a:outerShdw blurRad="38100" dist="38100" dir="2700000" algn="tl">
                    <a:srgbClr val="000000">
                      <a:alpha val="43137"/>
                    </a:srgbClr>
                  </a:outerShdw>
                </a:effectLst>
              </a:rPr>
              <a:t>22.00</a:t>
            </a:r>
            <a:r>
              <a:rPr lang="en-US" dirty="0" smtClean="0"/>
              <a:t>; however,  </a:t>
            </a:r>
            <a:r>
              <a:rPr lang="en-US" dirty="0"/>
              <a:t>the </a:t>
            </a:r>
            <a:r>
              <a:rPr lang="en-US" b="1" i="1" u="sng" dirty="0"/>
              <a:t>actual VACCINE should be charged at the cost the LHD purchased the vaccine</a:t>
            </a:r>
            <a:r>
              <a:rPr lang="en-US" u="sng" dirty="0"/>
              <a:t>.  </a:t>
            </a:r>
          </a:p>
          <a:p>
            <a:pPr marL="0" indent="0">
              <a:buNone/>
              <a:defRPr/>
            </a:pPr>
            <a:endParaRPr lang="en-US" dirty="0"/>
          </a:p>
          <a:p>
            <a:pPr>
              <a:defRPr/>
            </a:pPr>
            <a:r>
              <a:rPr lang="en-US" dirty="0"/>
              <a:t>Over-rides for making changes to the LHD cost of the </a:t>
            </a:r>
            <a:r>
              <a:rPr lang="en-US" dirty="0" err="1"/>
              <a:t>Hep</a:t>
            </a:r>
            <a:r>
              <a:rPr lang="en-US" dirty="0"/>
              <a:t> B or Flu </a:t>
            </a:r>
            <a:r>
              <a:rPr lang="en-US" b="1" dirty="0"/>
              <a:t>vaccine</a:t>
            </a:r>
            <a:r>
              <a:rPr lang="en-US" dirty="0"/>
              <a:t> for this project is approved</a:t>
            </a:r>
            <a:r>
              <a:rPr lang="en-US" dirty="0" smtClean="0"/>
              <a:t>.  If the rate of the </a:t>
            </a:r>
            <a:r>
              <a:rPr lang="en-US" dirty="0" err="1" smtClean="0"/>
              <a:t>Hep</a:t>
            </a:r>
            <a:r>
              <a:rPr lang="en-US" dirty="0" smtClean="0"/>
              <a:t> B vaccine is more than $61, please contact Local Health Operations @ </a:t>
            </a:r>
            <a:r>
              <a:rPr lang="en-US" dirty="0" smtClean="0">
                <a:hlinkClick r:id="rId2"/>
              </a:rPr>
              <a:t>localhealth.helpdesk@ky.gov</a:t>
            </a:r>
            <a:endParaRPr lang="en-US" dirty="0"/>
          </a:p>
          <a:p>
            <a:pPr>
              <a:defRPr/>
            </a:pPr>
            <a:endParaRPr lang="en-US" dirty="0" smtClean="0"/>
          </a:p>
          <a:p>
            <a:pPr marL="0" indent="0">
              <a:buNone/>
            </a:pPr>
            <a:endParaRPr lang="en-US" dirty="0"/>
          </a:p>
        </p:txBody>
      </p:sp>
    </p:spTree>
    <p:extLst>
      <p:ext uri="{BB962C8B-B14F-4D97-AF65-F5344CB8AC3E}">
        <p14:creationId xmlns:p14="http://schemas.microsoft.com/office/powerpoint/2010/main" val="1736971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a:t>
            </a:r>
            <a:r>
              <a:rPr lang="en-US" dirty="0"/>
              <a:t>8 </a:t>
            </a:r>
            <a:r>
              <a:rPr lang="en-US" dirty="0" smtClean="0"/>
              <a:t>  (</a:t>
            </a:r>
            <a:r>
              <a:rPr lang="en-US" dirty="0"/>
              <a:t>KY DCBS/DPH)</a:t>
            </a:r>
          </a:p>
        </p:txBody>
      </p:sp>
      <p:sp>
        <p:nvSpPr>
          <p:cNvPr id="3" name="Content Placeholder 2"/>
          <p:cNvSpPr>
            <a:spLocks noGrp="1"/>
          </p:cNvSpPr>
          <p:nvPr>
            <p:ph idx="1"/>
          </p:nvPr>
        </p:nvSpPr>
        <p:spPr/>
        <p:txBody>
          <a:bodyPr/>
          <a:lstStyle/>
          <a:p>
            <a:pPr>
              <a:defRPr/>
            </a:pPr>
            <a:r>
              <a:rPr lang="en-US" dirty="0"/>
              <a:t>DPH will provide</a:t>
            </a:r>
            <a:r>
              <a:rPr lang="en-US" dirty="0">
                <a:solidFill>
                  <a:srgbClr val="FF0000"/>
                </a:solidFill>
              </a:rPr>
              <a:t> quarterly</a:t>
            </a:r>
            <a:r>
              <a:rPr lang="en-US" dirty="0"/>
              <a:t> payments to LHDs after validating services reported; DPH will bill CHFS/DCBS annually. </a:t>
            </a:r>
          </a:p>
          <a:p>
            <a:pPr>
              <a:defRPr/>
            </a:pPr>
            <a:endParaRPr lang="en-US" dirty="0"/>
          </a:p>
          <a:p>
            <a:pPr>
              <a:defRPr/>
            </a:pPr>
            <a:r>
              <a:rPr lang="en-US" dirty="0"/>
              <a:t>LHDs will use </a:t>
            </a:r>
            <a:r>
              <a:rPr lang="en-US" b="1" u="sng" dirty="0" err="1"/>
              <a:t>Payor</a:t>
            </a:r>
            <a:r>
              <a:rPr lang="en-US" b="1" u="sng" dirty="0"/>
              <a:t> Code 8</a:t>
            </a:r>
            <a:r>
              <a:rPr lang="en-US" dirty="0"/>
              <a:t>, </a:t>
            </a:r>
            <a:r>
              <a:rPr lang="en-US" b="1" u="sng" dirty="0"/>
              <a:t>Contract Code 701</a:t>
            </a:r>
            <a:r>
              <a:rPr lang="en-US" dirty="0"/>
              <a:t>, for reporting these services; if not reported correctly LHDs may not receive timely payment for services provided.</a:t>
            </a:r>
          </a:p>
        </p:txBody>
      </p:sp>
    </p:spTree>
    <p:extLst>
      <p:ext uri="{BB962C8B-B14F-4D97-AF65-F5344CB8AC3E}">
        <p14:creationId xmlns:p14="http://schemas.microsoft.com/office/powerpoint/2010/main" val="2233177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   (Jails)</a:t>
            </a:r>
            <a:endParaRPr lang="en-US" dirty="0"/>
          </a:p>
        </p:txBody>
      </p:sp>
      <p:sp>
        <p:nvSpPr>
          <p:cNvPr id="3" name="Content Placeholder 2"/>
          <p:cNvSpPr>
            <a:spLocks noGrp="1"/>
          </p:cNvSpPr>
          <p:nvPr>
            <p:ph idx="1"/>
          </p:nvPr>
        </p:nvSpPr>
        <p:spPr/>
        <p:txBody>
          <a:bodyPr>
            <a:normAutofit fontScale="92500"/>
          </a:bodyPr>
          <a:lstStyle/>
          <a:p>
            <a:pPr>
              <a:defRPr/>
            </a:pPr>
            <a:r>
              <a:rPr lang="en-US" sz="3000" dirty="0"/>
              <a:t>LHDs may contract with Jails through P8 contracts to provide </a:t>
            </a:r>
            <a:r>
              <a:rPr lang="en-US" sz="3000" u="sng" dirty="0"/>
              <a:t>services to incarcerated individuals</a:t>
            </a:r>
            <a:r>
              <a:rPr lang="en-US" sz="3000" dirty="0"/>
              <a:t>.</a:t>
            </a:r>
          </a:p>
          <a:p>
            <a:pPr marL="0" indent="0">
              <a:buNone/>
              <a:defRPr/>
            </a:pPr>
            <a:endParaRPr lang="en-US" sz="3000" dirty="0"/>
          </a:p>
          <a:p>
            <a:pPr>
              <a:defRPr/>
            </a:pPr>
            <a:r>
              <a:rPr lang="en-US" sz="3000" dirty="0"/>
              <a:t>KRS 441 provides information regarding the responsibility of jails to provide access to and payment for “necessary care” for prisoners.</a:t>
            </a:r>
          </a:p>
          <a:p>
            <a:pPr marL="0" indent="0">
              <a:buNone/>
              <a:defRPr/>
            </a:pPr>
            <a:endParaRPr lang="en-US" sz="3000" dirty="0"/>
          </a:p>
          <a:p>
            <a:pPr>
              <a:defRPr/>
            </a:pPr>
            <a:r>
              <a:rPr lang="en-US" sz="3000" dirty="0">
                <a:solidFill>
                  <a:srgbClr val="FF0000"/>
                </a:solidFill>
              </a:rPr>
              <a:t>KY Medicaid Physician’s Fee Schedule rates should be used</a:t>
            </a:r>
            <a:r>
              <a:rPr lang="en-US" sz="3000" dirty="0">
                <a:solidFill>
                  <a:srgbClr val="FF0000"/>
                </a:solidFill>
              </a:rPr>
              <a:t>.</a:t>
            </a:r>
          </a:p>
          <a:p>
            <a:pPr marL="0" indent="0">
              <a:buNone/>
              <a:defRPr/>
            </a:pPr>
            <a:endParaRPr lang="en-US" sz="3000" dirty="0">
              <a:solidFill>
                <a:srgbClr val="FF0000"/>
              </a:solidFill>
            </a:endParaRPr>
          </a:p>
          <a:p>
            <a:pPr>
              <a:defRPr/>
            </a:pPr>
            <a:r>
              <a:rPr lang="en-US" sz="3000" u="sng" dirty="0">
                <a:hlinkClick r:id="rId2"/>
              </a:rPr>
              <a:t>https://www.healthcare.gov/incarcerated-people/</a:t>
            </a:r>
            <a:endParaRPr lang="en-US" sz="3000" dirty="0"/>
          </a:p>
          <a:p>
            <a:pPr>
              <a:defRPr/>
            </a:pPr>
            <a:endParaRPr lang="en-US" dirty="0">
              <a:solidFill>
                <a:srgbClr val="FF0000"/>
              </a:solidFill>
            </a:endParaRPr>
          </a:p>
          <a:p>
            <a:endParaRPr lang="en-US" dirty="0"/>
          </a:p>
        </p:txBody>
      </p:sp>
    </p:spTree>
    <p:extLst>
      <p:ext uri="{BB962C8B-B14F-4D97-AF65-F5344CB8AC3E}">
        <p14:creationId xmlns:p14="http://schemas.microsoft.com/office/powerpoint/2010/main" val="3828982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a:t>
            </a:r>
            <a:r>
              <a:rPr lang="en-US" dirty="0"/>
              <a:t>8 </a:t>
            </a:r>
            <a:r>
              <a:rPr lang="en-US" dirty="0" smtClean="0"/>
              <a:t>  (</a:t>
            </a:r>
            <a:r>
              <a:rPr lang="en-US" dirty="0"/>
              <a:t>Jails)</a:t>
            </a:r>
          </a:p>
        </p:txBody>
      </p:sp>
      <p:sp>
        <p:nvSpPr>
          <p:cNvPr id="3" name="Content Placeholder 2"/>
          <p:cNvSpPr>
            <a:spLocks noGrp="1"/>
          </p:cNvSpPr>
          <p:nvPr>
            <p:ph idx="1"/>
          </p:nvPr>
        </p:nvSpPr>
        <p:spPr/>
        <p:txBody>
          <a:bodyPr/>
          <a:lstStyle/>
          <a:p>
            <a:pPr>
              <a:defRPr/>
            </a:pPr>
            <a:r>
              <a:rPr lang="en-US" dirty="0"/>
              <a:t>Contracts for services provided to </a:t>
            </a:r>
            <a:r>
              <a:rPr lang="en-US" u="sng" dirty="0"/>
              <a:t>Jail employees </a:t>
            </a:r>
            <a:r>
              <a:rPr lang="en-US" dirty="0"/>
              <a:t>should be treated the same as contracts with other public or private entities. </a:t>
            </a:r>
          </a:p>
          <a:p>
            <a:pPr>
              <a:defRPr/>
            </a:pPr>
            <a:endParaRPr lang="en-US" dirty="0"/>
          </a:p>
          <a:p>
            <a:pPr>
              <a:defRPr/>
            </a:pPr>
            <a:r>
              <a:rPr lang="en-US" dirty="0"/>
              <a:t>A sample CH-52 Jail contract (with language for services provided to incarcerated individuals) is available.</a:t>
            </a:r>
          </a:p>
        </p:txBody>
      </p:sp>
    </p:spTree>
    <p:extLst>
      <p:ext uri="{BB962C8B-B14F-4D97-AF65-F5344CB8AC3E}">
        <p14:creationId xmlns:p14="http://schemas.microsoft.com/office/powerpoint/2010/main" val="226526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   (Fire Commission)</a:t>
            </a:r>
            <a:endParaRPr lang="en-US" dirty="0"/>
          </a:p>
        </p:txBody>
      </p:sp>
      <p:sp>
        <p:nvSpPr>
          <p:cNvPr id="3" name="Content Placeholder 2"/>
          <p:cNvSpPr>
            <a:spLocks noGrp="1"/>
          </p:cNvSpPr>
          <p:nvPr>
            <p:ph idx="1"/>
          </p:nvPr>
        </p:nvSpPr>
        <p:spPr/>
        <p:txBody>
          <a:bodyPr>
            <a:normAutofit/>
          </a:bodyPr>
          <a:lstStyle/>
          <a:p>
            <a:pPr>
              <a:defRPr/>
            </a:pPr>
            <a:r>
              <a:rPr lang="en-US" b="1" dirty="0">
                <a:solidFill>
                  <a:srgbClr val="FF0000"/>
                </a:solidFill>
              </a:rPr>
              <a:t>LHDs are to use the CH-52 Fire Commission contracts </a:t>
            </a:r>
            <a:r>
              <a:rPr lang="en-US" dirty="0"/>
              <a:t>when contracting to provide Hepatitis B vaccinations to those firefighters approved for the service.  </a:t>
            </a:r>
            <a:r>
              <a:rPr lang="en-US" dirty="0">
                <a:solidFill>
                  <a:srgbClr val="FF0000"/>
                </a:solidFill>
                <a:effectLst>
                  <a:outerShdw blurRad="38100" dist="38100" dir="2700000" algn="tl">
                    <a:srgbClr val="000000">
                      <a:alpha val="43137"/>
                    </a:srgbClr>
                  </a:outerShdw>
                </a:effectLst>
              </a:rPr>
              <a:t>DPH encourages ALL LHDs to contract with the Fire Commission for these Hepatitis B services.  </a:t>
            </a:r>
          </a:p>
          <a:p>
            <a:pPr>
              <a:defRPr/>
            </a:pPr>
            <a:r>
              <a:rPr lang="en-US" u="sng" dirty="0">
                <a:solidFill>
                  <a:srgbClr val="FF0000"/>
                </a:solidFill>
                <a:effectLst>
                  <a:outerShdw blurRad="38100" dist="38100" dir="2700000" algn="tl">
                    <a:srgbClr val="000000">
                      <a:alpha val="43137"/>
                    </a:srgbClr>
                  </a:outerShdw>
                </a:effectLst>
              </a:rPr>
              <a:t>Health Departments are the ONLY entity that the Fire Commission will reimburse for these services.</a:t>
            </a:r>
          </a:p>
          <a:p>
            <a:pPr>
              <a:defRPr/>
            </a:pPr>
            <a:endParaRPr lang="en-US" dirty="0">
              <a:solidFill>
                <a:srgbClr val="FF0000"/>
              </a:solidFill>
            </a:endParaRPr>
          </a:p>
          <a:p>
            <a:pPr>
              <a:defRPr/>
            </a:pPr>
            <a:r>
              <a:rPr lang="en-US" dirty="0"/>
              <a:t>Language in the contract should not be changed.  LHDs need to fill in their name &amp; address and have LHD &amp; Fire Commission authorized signatures.</a:t>
            </a:r>
          </a:p>
          <a:p>
            <a:endParaRPr lang="en-US" dirty="0"/>
          </a:p>
        </p:txBody>
      </p:sp>
    </p:spTree>
    <p:extLst>
      <p:ext uri="{BB962C8B-B14F-4D97-AF65-F5344CB8AC3E}">
        <p14:creationId xmlns:p14="http://schemas.microsoft.com/office/powerpoint/2010/main" val="1567119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   (</a:t>
            </a:r>
            <a:r>
              <a:rPr lang="en-US" dirty="0"/>
              <a:t>Fire Commission)</a:t>
            </a:r>
          </a:p>
        </p:txBody>
      </p:sp>
      <p:sp>
        <p:nvSpPr>
          <p:cNvPr id="3" name="Content Placeholder 2"/>
          <p:cNvSpPr>
            <a:spLocks noGrp="1"/>
          </p:cNvSpPr>
          <p:nvPr>
            <p:ph idx="1"/>
          </p:nvPr>
        </p:nvSpPr>
        <p:spPr/>
        <p:txBody>
          <a:bodyPr/>
          <a:lstStyle/>
          <a:p>
            <a:pPr>
              <a:defRPr/>
            </a:pPr>
            <a:r>
              <a:rPr lang="en-US" dirty="0"/>
              <a:t>Contracts should be </a:t>
            </a:r>
            <a:r>
              <a:rPr lang="en-US" dirty="0">
                <a:effectLst>
                  <a:outerShdw blurRad="38100" dist="38100" dir="2700000" algn="tl">
                    <a:srgbClr val="000000">
                      <a:alpha val="43137"/>
                    </a:srgbClr>
                  </a:outerShdw>
                </a:effectLst>
              </a:rPr>
              <a:t>completed prior </a:t>
            </a:r>
            <a:r>
              <a:rPr lang="en-US" dirty="0"/>
              <a:t>to providing the Hepatitis B vaccination services.</a:t>
            </a:r>
          </a:p>
          <a:p>
            <a:pPr>
              <a:defRPr/>
            </a:pPr>
            <a:endParaRPr lang="en-US" dirty="0"/>
          </a:p>
          <a:p>
            <a:pPr>
              <a:defRPr/>
            </a:pPr>
            <a:r>
              <a:rPr lang="en-US" dirty="0"/>
              <a:t>LHDs will setup their own P8 contract code number.  This needs to be done in CMS Portal </a:t>
            </a:r>
            <a:r>
              <a:rPr lang="en-US" u="sng" dirty="0">
                <a:effectLst>
                  <a:outerShdw blurRad="38100" dist="38100" dir="2700000" algn="tl">
                    <a:srgbClr val="000000">
                      <a:alpha val="43137"/>
                    </a:srgbClr>
                  </a:outerShdw>
                </a:effectLst>
              </a:rPr>
              <a:t>and</a:t>
            </a:r>
            <a:r>
              <a:rPr lang="en-US" dirty="0"/>
              <a:t> in Bridge.</a:t>
            </a:r>
          </a:p>
          <a:p>
            <a:pPr marL="0" indent="0">
              <a:buNone/>
            </a:pPr>
            <a:endParaRPr lang="en-US" dirty="0"/>
          </a:p>
        </p:txBody>
      </p:sp>
    </p:spTree>
    <p:extLst>
      <p:ext uri="{BB962C8B-B14F-4D97-AF65-F5344CB8AC3E}">
        <p14:creationId xmlns:p14="http://schemas.microsoft.com/office/powerpoint/2010/main" val="722064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   (</a:t>
            </a:r>
            <a:r>
              <a:rPr lang="en-US" dirty="0"/>
              <a:t>Fire Commission)</a:t>
            </a:r>
          </a:p>
        </p:txBody>
      </p:sp>
      <p:sp>
        <p:nvSpPr>
          <p:cNvPr id="3" name="Content Placeholder 2"/>
          <p:cNvSpPr>
            <a:spLocks noGrp="1"/>
          </p:cNvSpPr>
          <p:nvPr>
            <p:ph idx="1"/>
          </p:nvPr>
        </p:nvSpPr>
        <p:spPr/>
        <p:txBody>
          <a:bodyPr>
            <a:normAutofit/>
          </a:bodyPr>
          <a:lstStyle/>
          <a:p>
            <a:pPr>
              <a:defRPr/>
            </a:pPr>
            <a:r>
              <a:rPr lang="en-US" dirty="0"/>
              <a:t>LHDs should submit the Fire Commission Hepatitis B Voucher along with their billing document to the Fire Commission.  However, the LHD will not receive payment from the Fire Commission unless a valid Contract is on file</a:t>
            </a:r>
            <a:r>
              <a:rPr lang="en-US" dirty="0" smtClean="0"/>
              <a:t>.</a:t>
            </a:r>
          </a:p>
          <a:p>
            <a:pPr marL="0" indent="0">
              <a:buNone/>
              <a:defRPr/>
            </a:pPr>
            <a:endParaRPr lang="en-US" dirty="0" smtClean="0"/>
          </a:p>
          <a:p>
            <a:pPr marL="0" indent="0">
              <a:buNone/>
              <a:defRPr/>
            </a:pPr>
            <a:endParaRPr lang="en-US" dirty="0" smtClean="0"/>
          </a:p>
          <a:p>
            <a:pPr>
              <a:defRPr/>
            </a:pPr>
            <a:r>
              <a:rPr lang="en-US" dirty="0">
                <a:hlinkClick r:id="rId2"/>
              </a:rPr>
              <a:t>http</a:t>
            </a:r>
            <a:r>
              <a:rPr lang="en-US" dirty="0">
                <a:hlinkClick r:id="rId2"/>
              </a:rPr>
              <a:t>://kyfirecommission.kctcs.edu/en/Fire_Commission_Programs/Hepatitis_B_Vaccinations.aspx</a:t>
            </a:r>
            <a:endParaRPr lang="en-US" dirty="0"/>
          </a:p>
        </p:txBody>
      </p:sp>
    </p:spTree>
    <p:extLst>
      <p:ext uri="{BB962C8B-B14F-4D97-AF65-F5344CB8AC3E}">
        <p14:creationId xmlns:p14="http://schemas.microsoft.com/office/powerpoint/2010/main" val="857422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Payor</a:t>
            </a:r>
            <a:r>
              <a:rPr lang="en-US" dirty="0"/>
              <a:t> Code 8</a:t>
            </a:r>
          </a:p>
        </p:txBody>
      </p:sp>
      <p:sp>
        <p:nvSpPr>
          <p:cNvPr id="3" name="Content Placeholder 2"/>
          <p:cNvSpPr>
            <a:spLocks noGrp="1"/>
          </p:cNvSpPr>
          <p:nvPr>
            <p:ph idx="1"/>
          </p:nvPr>
        </p:nvSpPr>
        <p:spPr/>
        <p:txBody>
          <a:bodyPr>
            <a:normAutofit/>
          </a:bodyPr>
          <a:lstStyle/>
          <a:p>
            <a:r>
              <a:rPr lang="en-US" dirty="0" smtClean="0">
                <a:effectLst>
                  <a:outerShdw blurRad="38100" dist="38100" dir="2700000" algn="tl">
                    <a:srgbClr val="000000">
                      <a:alpha val="43137"/>
                    </a:srgbClr>
                  </a:outerShdw>
                </a:effectLst>
              </a:rPr>
              <a:t>Vaccine administration </a:t>
            </a:r>
            <a:r>
              <a:rPr lang="en-US" dirty="0" smtClean="0"/>
              <a:t>rate is determined by the LHO Branch using the AMA Code Manager software, and updated annually to the 501 service file. </a:t>
            </a:r>
            <a:r>
              <a:rPr lang="en-US" b="1" dirty="0" smtClean="0"/>
              <a:t>The </a:t>
            </a:r>
            <a:r>
              <a:rPr lang="en-US" b="1" smtClean="0"/>
              <a:t>vaccine itself should </a:t>
            </a:r>
            <a:r>
              <a:rPr lang="en-US" b="1" dirty="0" smtClean="0"/>
              <a:t>be charged at the cost the LHD purchased the vaccine.</a:t>
            </a:r>
          </a:p>
          <a:p>
            <a:pPr marL="0" indent="0">
              <a:buNone/>
            </a:pPr>
            <a:endParaRPr lang="en-US" dirty="0" smtClean="0"/>
          </a:p>
          <a:p>
            <a:r>
              <a:rPr lang="en-US" dirty="0" smtClean="0"/>
              <a:t>Over-rides for making changes to the LHD cost of the </a:t>
            </a:r>
            <a:r>
              <a:rPr lang="en-US" b="1" u="sng" dirty="0" err="1" smtClean="0"/>
              <a:t>Hep</a:t>
            </a:r>
            <a:r>
              <a:rPr lang="en-US" b="1" u="sng" dirty="0" smtClean="0"/>
              <a:t> B vaccine for this project </a:t>
            </a:r>
            <a:r>
              <a:rPr lang="en-US" dirty="0" smtClean="0"/>
              <a:t>is approved.</a:t>
            </a:r>
            <a:endParaRPr lang="en-US" dirty="0"/>
          </a:p>
        </p:txBody>
      </p:sp>
    </p:spTree>
    <p:extLst>
      <p:ext uri="{BB962C8B-B14F-4D97-AF65-F5344CB8AC3E}">
        <p14:creationId xmlns:p14="http://schemas.microsoft.com/office/powerpoint/2010/main" val="1086532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a:t>
            </a:r>
            <a:endParaRPr lang="en-US" dirty="0"/>
          </a:p>
        </p:txBody>
      </p:sp>
      <p:sp>
        <p:nvSpPr>
          <p:cNvPr id="3" name="Content Placeholder 2"/>
          <p:cNvSpPr>
            <a:spLocks noGrp="1"/>
          </p:cNvSpPr>
          <p:nvPr>
            <p:ph idx="1"/>
          </p:nvPr>
        </p:nvSpPr>
        <p:spPr/>
        <p:txBody>
          <a:bodyPr/>
          <a:lstStyle/>
          <a:p>
            <a:pPr marL="0" indent="0">
              <a:buNone/>
            </a:pPr>
            <a:r>
              <a:rPr lang="en-US" dirty="0" err="1">
                <a:solidFill>
                  <a:srgbClr val="FF0000"/>
                </a:solidFill>
              </a:rPr>
              <a:t>Payor</a:t>
            </a:r>
            <a:r>
              <a:rPr lang="en-US" dirty="0">
                <a:solidFill>
                  <a:srgbClr val="FF0000"/>
                </a:solidFill>
              </a:rPr>
              <a:t> Code 8 contracts will not be reviewed by DPH, but we would like for LHDs to save these contracts to the </a:t>
            </a:r>
            <a:r>
              <a:rPr lang="en-US" dirty="0" err="1">
                <a:solidFill>
                  <a:srgbClr val="FF0000"/>
                </a:solidFill>
                <a:effectLst>
                  <a:outerShdw blurRad="38100" dist="38100" dir="2700000" algn="tl">
                    <a:srgbClr val="000000">
                      <a:alpha val="43137"/>
                    </a:srgbClr>
                  </a:outerShdw>
                </a:effectLst>
              </a:rPr>
              <a:t>Payor</a:t>
            </a:r>
            <a:r>
              <a:rPr lang="en-US" dirty="0">
                <a:solidFill>
                  <a:srgbClr val="FF0000"/>
                </a:solidFill>
                <a:effectLst>
                  <a:outerShdw blurRad="38100" dist="38100" dir="2700000" algn="tl">
                    <a:srgbClr val="000000">
                      <a:alpha val="43137"/>
                    </a:srgbClr>
                  </a:outerShdw>
                </a:effectLst>
              </a:rPr>
              <a:t> Code 8 Contracts folder </a:t>
            </a:r>
            <a:r>
              <a:rPr lang="en-US" dirty="0">
                <a:solidFill>
                  <a:srgbClr val="FF0000"/>
                </a:solidFill>
              </a:rPr>
              <a:t>on the </a:t>
            </a:r>
            <a:r>
              <a:rPr lang="en-US" dirty="0">
                <a:solidFill>
                  <a:srgbClr val="FF0000"/>
                </a:solidFill>
                <a:effectLst>
                  <a:outerShdw blurRad="38100" dist="38100" dir="2700000" algn="tl">
                    <a:srgbClr val="000000">
                      <a:alpha val="43137"/>
                    </a:srgbClr>
                  </a:outerShdw>
                </a:effectLst>
              </a:rPr>
              <a:t>L-Drive</a:t>
            </a:r>
            <a:r>
              <a:rPr lang="en-US" dirty="0">
                <a:solidFill>
                  <a:srgbClr val="FF0000"/>
                </a:solidFill>
              </a:rPr>
              <a:t> for referencing (if applicable).</a:t>
            </a:r>
          </a:p>
          <a:p>
            <a:pPr marL="0" indent="0">
              <a:buNone/>
            </a:pPr>
            <a:endParaRPr lang="en-US" dirty="0"/>
          </a:p>
        </p:txBody>
      </p:sp>
    </p:spTree>
    <p:extLst>
      <p:ext uri="{BB962C8B-B14F-4D97-AF65-F5344CB8AC3E}">
        <p14:creationId xmlns:p14="http://schemas.microsoft.com/office/powerpoint/2010/main" val="12703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a:t>
            </a:r>
            <a:endParaRPr lang="en-US" dirty="0"/>
          </a:p>
        </p:txBody>
      </p:sp>
      <p:sp>
        <p:nvSpPr>
          <p:cNvPr id="3" name="Content Placeholder 2"/>
          <p:cNvSpPr>
            <a:spLocks noGrp="1"/>
          </p:cNvSpPr>
          <p:nvPr>
            <p:ph idx="1"/>
          </p:nvPr>
        </p:nvSpPr>
        <p:spPr/>
        <p:txBody>
          <a:bodyPr/>
          <a:lstStyle/>
          <a:p>
            <a:pPr>
              <a:defRPr/>
            </a:pPr>
            <a:r>
              <a:rPr lang="en-US" dirty="0" err="1"/>
              <a:t>Payor</a:t>
            </a:r>
            <a:r>
              <a:rPr lang="en-US" dirty="0"/>
              <a:t> Code 8 Agreements should be between the LHD and a public or private entity.</a:t>
            </a:r>
          </a:p>
          <a:p>
            <a:pPr>
              <a:defRPr/>
            </a:pPr>
            <a:endParaRPr lang="en-US" dirty="0"/>
          </a:p>
          <a:p>
            <a:pPr>
              <a:defRPr/>
            </a:pPr>
            <a:r>
              <a:rPr lang="en-US" dirty="0" err="1"/>
              <a:t>Payor</a:t>
            </a:r>
            <a:r>
              <a:rPr lang="en-US" dirty="0"/>
              <a:t> Code 8 Agreements should </a:t>
            </a:r>
            <a:r>
              <a:rPr lang="en-US" b="1" u="sng" dirty="0"/>
              <a:t>never </a:t>
            </a:r>
            <a:r>
              <a:rPr lang="en-US" dirty="0"/>
              <a:t>be with an individual,  </a:t>
            </a:r>
            <a:r>
              <a:rPr lang="en-US" i="1" dirty="0"/>
              <a:t>unless</a:t>
            </a:r>
            <a:r>
              <a:rPr lang="en-US" dirty="0"/>
              <a:t> they are the public or private entity.</a:t>
            </a:r>
          </a:p>
          <a:p>
            <a:pPr marL="0" indent="0">
              <a:buNone/>
            </a:pPr>
            <a:endParaRPr lang="en-US" dirty="0"/>
          </a:p>
        </p:txBody>
      </p:sp>
    </p:spTree>
    <p:extLst>
      <p:ext uri="{BB962C8B-B14F-4D97-AF65-F5344CB8AC3E}">
        <p14:creationId xmlns:p14="http://schemas.microsoft.com/office/powerpoint/2010/main" val="2913635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a:t>
            </a:r>
            <a:endParaRPr lang="en-US" dirty="0"/>
          </a:p>
        </p:txBody>
      </p:sp>
      <p:sp>
        <p:nvSpPr>
          <p:cNvPr id="3" name="Content Placeholder 2"/>
          <p:cNvSpPr>
            <a:spLocks noGrp="1"/>
          </p:cNvSpPr>
          <p:nvPr>
            <p:ph idx="1"/>
          </p:nvPr>
        </p:nvSpPr>
        <p:spPr/>
        <p:txBody>
          <a:bodyPr/>
          <a:lstStyle/>
          <a:p>
            <a:pPr marL="0" indent="0">
              <a:buNone/>
              <a:defRPr/>
            </a:pPr>
            <a:r>
              <a:rPr lang="en-US" dirty="0"/>
              <a:t>For questions concerning </a:t>
            </a:r>
            <a:r>
              <a:rPr lang="en-US" dirty="0" err="1"/>
              <a:t>Payor</a:t>
            </a:r>
            <a:r>
              <a:rPr lang="en-US" dirty="0"/>
              <a:t> Code 8 contracts, </a:t>
            </a:r>
            <a:r>
              <a:rPr lang="en-US" dirty="0" smtClean="0"/>
              <a:t>Hepatitis </a:t>
            </a:r>
            <a:r>
              <a:rPr lang="en-US" dirty="0"/>
              <a:t>B</a:t>
            </a:r>
            <a:r>
              <a:rPr lang="en-US" dirty="0" smtClean="0"/>
              <a:t> </a:t>
            </a:r>
            <a:r>
              <a:rPr lang="en-US" dirty="0"/>
              <a:t>or </a:t>
            </a:r>
            <a:r>
              <a:rPr lang="en-US" dirty="0" smtClean="0"/>
              <a:t>Flu </a:t>
            </a:r>
            <a:r>
              <a:rPr lang="en-US" dirty="0"/>
              <a:t>CHFS contracted services, </a:t>
            </a:r>
            <a:r>
              <a:rPr lang="en-US" dirty="0" smtClean="0"/>
              <a:t>contact:</a:t>
            </a:r>
            <a:endParaRPr lang="en-US" dirty="0"/>
          </a:p>
          <a:p>
            <a:pPr marL="0" indent="0">
              <a:buNone/>
              <a:defRPr/>
            </a:pPr>
            <a:r>
              <a:rPr lang="en-US" dirty="0" smtClean="0">
                <a:hlinkClick r:id="rId2"/>
              </a:rPr>
              <a:t>Localhealth.helpdesk@ky.gov</a:t>
            </a:r>
            <a:endParaRPr lang="en-US" dirty="0"/>
          </a:p>
          <a:p>
            <a:pPr marL="0" indent="0">
              <a:buNone/>
              <a:defRPr/>
            </a:pPr>
            <a:endParaRPr lang="en-US" dirty="0"/>
          </a:p>
          <a:p>
            <a:pPr marL="0" indent="0">
              <a:buNone/>
              <a:defRPr/>
            </a:pPr>
            <a:r>
              <a:rPr lang="en-US" dirty="0"/>
              <a:t>(502) 564-6663, </a:t>
            </a:r>
            <a:r>
              <a:rPr lang="en-US" dirty="0" smtClean="0"/>
              <a:t>Option 1</a:t>
            </a:r>
            <a:endParaRPr lang="en-US" dirty="0"/>
          </a:p>
        </p:txBody>
      </p:sp>
    </p:spTree>
    <p:extLst>
      <p:ext uri="{BB962C8B-B14F-4D97-AF65-F5344CB8AC3E}">
        <p14:creationId xmlns:p14="http://schemas.microsoft.com/office/powerpoint/2010/main" val="811433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a:t>
            </a:r>
            <a:endParaRPr lang="en-US" dirty="0"/>
          </a:p>
        </p:txBody>
      </p:sp>
      <p:sp>
        <p:nvSpPr>
          <p:cNvPr id="3" name="Content Placeholder 2"/>
          <p:cNvSpPr>
            <a:spLocks noGrp="1"/>
          </p:cNvSpPr>
          <p:nvPr>
            <p:ph idx="1"/>
          </p:nvPr>
        </p:nvSpPr>
        <p:spPr/>
        <p:txBody>
          <a:bodyPr>
            <a:normAutofit/>
          </a:bodyPr>
          <a:lstStyle/>
          <a:p>
            <a:pPr>
              <a:defRPr/>
            </a:pPr>
            <a:r>
              <a:rPr lang="en-US" dirty="0">
                <a:solidFill>
                  <a:srgbClr val="FF0000"/>
                </a:solidFill>
              </a:rPr>
              <a:t>Through </a:t>
            </a:r>
            <a:r>
              <a:rPr lang="en-US" dirty="0" err="1">
                <a:solidFill>
                  <a:srgbClr val="FF0000"/>
                </a:solidFill>
              </a:rPr>
              <a:t>Payor</a:t>
            </a:r>
            <a:r>
              <a:rPr lang="en-US" dirty="0">
                <a:solidFill>
                  <a:srgbClr val="FF0000"/>
                </a:solidFill>
              </a:rPr>
              <a:t> Code 8 Agreements,  LHDs have the ability to negotiate , with public or private entities, </a:t>
            </a:r>
            <a:r>
              <a:rPr lang="en-US" b="1" u="sng" dirty="0">
                <a:solidFill>
                  <a:srgbClr val="FF0000"/>
                </a:solidFill>
              </a:rPr>
              <a:t>higher rates for services</a:t>
            </a:r>
            <a:r>
              <a:rPr lang="en-US" dirty="0">
                <a:solidFill>
                  <a:srgbClr val="FF0000"/>
                </a:solidFill>
              </a:rPr>
              <a:t>, than rates that are listed on the 501 Service </a:t>
            </a:r>
            <a:r>
              <a:rPr lang="en-US" dirty="0" smtClean="0">
                <a:solidFill>
                  <a:srgbClr val="FF0000"/>
                </a:solidFill>
              </a:rPr>
              <a:t>File </a:t>
            </a:r>
            <a:r>
              <a:rPr lang="en-US" i="1" dirty="0" smtClean="0">
                <a:solidFill>
                  <a:srgbClr val="FF0000"/>
                </a:solidFill>
              </a:rPr>
              <a:t>(exceptions:  KDPH/KDCBS </a:t>
            </a:r>
            <a:r>
              <a:rPr lang="en-US" i="1" dirty="0" err="1" smtClean="0">
                <a:solidFill>
                  <a:srgbClr val="FF0000"/>
                </a:solidFill>
              </a:rPr>
              <a:t>Hep</a:t>
            </a:r>
            <a:r>
              <a:rPr lang="en-US" i="1" dirty="0" smtClean="0">
                <a:solidFill>
                  <a:srgbClr val="FF0000"/>
                </a:solidFill>
              </a:rPr>
              <a:t> B agreement, KY Fire Commission, and Jail contracts involving incarcerated individuals)</a:t>
            </a:r>
            <a:endParaRPr lang="en-US" i="1" dirty="0">
              <a:solidFill>
                <a:srgbClr val="FF0000"/>
              </a:solidFill>
            </a:endParaRPr>
          </a:p>
          <a:p>
            <a:pPr marL="0" indent="0">
              <a:buNone/>
              <a:defRPr/>
            </a:pPr>
            <a:endParaRPr lang="en-US" dirty="0">
              <a:solidFill>
                <a:srgbClr val="FF0000"/>
              </a:solidFill>
            </a:endParaRPr>
          </a:p>
          <a:p>
            <a:pPr>
              <a:defRPr/>
            </a:pPr>
            <a:r>
              <a:rPr lang="en-US" dirty="0">
                <a:solidFill>
                  <a:srgbClr val="FF0000"/>
                </a:solidFill>
              </a:rPr>
              <a:t>Negotiated rates </a:t>
            </a:r>
            <a:r>
              <a:rPr lang="en-US" b="1" dirty="0">
                <a:solidFill>
                  <a:srgbClr val="FF0000"/>
                </a:solidFill>
              </a:rPr>
              <a:t>should not be less </a:t>
            </a:r>
            <a:r>
              <a:rPr lang="en-US" dirty="0">
                <a:solidFill>
                  <a:srgbClr val="FF0000"/>
                </a:solidFill>
              </a:rPr>
              <a:t>than the DPH rate listed on the 501 Service File in the “</a:t>
            </a:r>
            <a:r>
              <a:rPr lang="en-US" i="1" dirty="0">
                <a:solidFill>
                  <a:srgbClr val="FF0000"/>
                </a:solidFill>
              </a:rPr>
              <a:t>Other</a:t>
            </a:r>
            <a:r>
              <a:rPr lang="en-US" dirty="0">
                <a:solidFill>
                  <a:srgbClr val="FF0000"/>
                </a:solidFill>
              </a:rPr>
              <a:t>” field.   Rates should cover the direct and indirect cost of the service.  </a:t>
            </a:r>
          </a:p>
        </p:txBody>
      </p:sp>
    </p:spTree>
    <p:extLst>
      <p:ext uri="{BB962C8B-B14F-4D97-AF65-F5344CB8AC3E}">
        <p14:creationId xmlns:p14="http://schemas.microsoft.com/office/powerpoint/2010/main" val="1770295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a:t>
            </a:r>
            <a:endParaRPr lang="en-US" dirty="0"/>
          </a:p>
        </p:txBody>
      </p:sp>
      <p:sp>
        <p:nvSpPr>
          <p:cNvPr id="3" name="Content Placeholder 2"/>
          <p:cNvSpPr>
            <a:spLocks noGrp="1"/>
          </p:cNvSpPr>
          <p:nvPr>
            <p:ph idx="1"/>
          </p:nvPr>
        </p:nvSpPr>
        <p:spPr/>
        <p:txBody>
          <a:bodyPr/>
          <a:lstStyle/>
          <a:p>
            <a:pPr>
              <a:defRPr/>
            </a:pPr>
            <a:r>
              <a:rPr lang="en-US" dirty="0"/>
              <a:t>A HIPAA Business Associate Agreement (BAA) </a:t>
            </a:r>
            <a:r>
              <a:rPr lang="en-US" b="1" u="sng" dirty="0"/>
              <a:t>shall </a:t>
            </a:r>
            <a:r>
              <a:rPr lang="en-US" dirty="0"/>
              <a:t>accompany the </a:t>
            </a:r>
            <a:r>
              <a:rPr lang="en-US" u="sng" dirty="0"/>
              <a:t>initial</a:t>
            </a:r>
            <a:r>
              <a:rPr lang="en-US" dirty="0"/>
              <a:t> </a:t>
            </a:r>
            <a:r>
              <a:rPr lang="en-US" dirty="0" err="1"/>
              <a:t>Payor</a:t>
            </a:r>
            <a:r>
              <a:rPr lang="en-US" dirty="0"/>
              <a:t> Code 8 Agreement or an agreement initiated by a First Party. </a:t>
            </a:r>
          </a:p>
          <a:p>
            <a:pPr marL="0" indent="0">
              <a:buNone/>
              <a:defRPr/>
            </a:pPr>
            <a:endParaRPr lang="en-US" dirty="0"/>
          </a:p>
          <a:p>
            <a:pPr>
              <a:defRPr/>
            </a:pPr>
            <a:r>
              <a:rPr lang="en-US" dirty="0" err="1"/>
              <a:t>Payor</a:t>
            </a:r>
            <a:r>
              <a:rPr lang="en-US" dirty="0"/>
              <a:t> Code 8 Agreements shall be completed on a fiscal year basis; </a:t>
            </a:r>
            <a:r>
              <a:rPr lang="en-US" b="1" u="sng" dirty="0">
                <a:solidFill>
                  <a:srgbClr val="FF0000"/>
                </a:solidFill>
              </a:rPr>
              <a:t>after the initial BAA, another would not need to be completed unless there are significant material changes.</a:t>
            </a:r>
          </a:p>
          <a:p>
            <a:endParaRPr lang="en-US" dirty="0"/>
          </a:p>
        </p:txBody>
      </p:sp>
    </p:spTree>
    <p:extLst>
      <p:ext uri="{BB962C8B-B14F-4D97-AF65-F5344CB8AC3E}">
        <p14:creationId xmlns:p14="http://schemas.microsoft.com/office/powerpoint/2010/main" val="3713026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HIPAA</a:t>
            </a:r>
            <a:endParaRPr lang="en-US" dirty="0"/>
          </a:p>
        </p:txBody>
      </p:sp>
      <p:sp>
        <p:nvSpPr>
          <p:cNvPr id="3" name="Content Placeholder 2"/>
          <p:cNvSpPr>
            <a:spLocks noGrp="1"/>
          </p:cNvSpPr>
          <p:nvPr>
            <p:ph idx="1"/>
          </p:nvPr>
        </p:nvSpPr>
        <p:spPr/>
        <p:txBody>
          <a:bodyPr>
            <a:normAutofit fontScale="77500" lnSpcReduction="20000"/>
          </a:bodyPr>
          <a:lstStyle/>
          <a:p>
            <a:pPr>
              <a:buNone/>
              <a:defRPr/>
            </a:pPr>
            <a:r>
              <a:rPr lang="en-US" dirty="0">
                <a:solidFill>
                  <a:srgbClr val="FF0000"/>
                </a:solidFill>
              </a:rPr>
              <a:t>Changes from the 2013 HIPAA OMNIBUS Final Rule </a:t>
            </a:r>
            <a:endParaRPr lang="en-US" dirty="0" smtClean="0">
              <a:solidFill>
                <a:srgbClr val="FF0000"/>
              </a:solidFill>
            </a:endParaRPr>
          </a:p>
          <a:p>
            <a:pPr>
              <a:buNone/>
              <a:defRPr/>
            </a:pPr>
            <a:r>
              <a:rPr lang="en-US" dirty="0" smtClean="0">
                <a:solidFill>
                  <a:srgbClr val="FF0000"/>
                </a:solidFill>
              </a:rPr>
              <a:t>required </a:t>
            </a:r>
            <a:r>
              <a:rPr lang="en-US" dirty="0">
                <a:solidFill>
                  <a:srgbClr val="FF0000"/>
                </a:solidFill>
              </a:rPr>
              <a:t>language changes to Business </a:t>
            </a:r>
            <a:r>
              <a:rPr lang="en-US" dirty="0" smtClean="0">
                <a:solidFill>
                  <a:srgbClr val="FF0000"/>
                </a:solidFill>
              </a:rPr>
              <a:t>Associate </a:t>
            </a:r>
          </a:p>
          <a:p>
            <a:pPr>
              <a:buNone/>
              <a:defRPr/>
            </a:pPr>
            <a:r>
              <a:rPr lang="en-US" dirty="0" smtClean="0">
                <a:solidFill>
                  <a:srgbClr val="FF0000"/>
                </a:solidFill>
              </a:rPr>
              <a:t>Agreements</a:t>
            </a:r>
            <a:r>
              <a:rPr lang="en-US" dirty="0">
                <a:solidFill>
                  <a:srgbClr val="FF0000"/>
                </a:solidFill>
              </a:rPr>
              <a:t>.  </a:t>
            </a:r>
          </a:p>
          <a:p>
            <a:pPr>
              <a:buNone/>
              <a:defRPr/>
            </a:pPr>
            <a:r>
              <a:rPr lang="en-US" dirty="0">
                <a:solidFill>
                  <a:srgbClr val="FF0000"/>
                </a:solidFill>
              </a:rPr>
              <a:t>	</a:t>
            </a:r>
          </a:p>
          <a:p>
            <a:pPr>
              <a:buNone/>
              <a:defRPr/>
            </a:pPr>
            <a:r>
              <a:rPr lang="en-US" b="1" i="1" dirty="0">
                <a:solidFill>
                  <a:srgbClr val="FF0000"/>
                </a:solidFill>
              </a:rPr>
              <a:t>What does that mean?  </a:t>
            </a:r>
            <a:r>
              <a:rPr lang="en-US" dirty="0">
                <a:solidFill>
                  <a:srgbClr val="FF0000"/>
                </a:solidFill>
              </a:rPr>
              <a:t>ALL BAAs, whether previously </a:t>
            </a:r>
          </a:p>
          <a:p>
            <a:pPr>
              <a:buNone/>
              <a:defRPr/>
            </a:pPr>
            <a:r>
              <a:rPr lang="en-US" dirty="0">
                <a:solidFill>
                  <a:srgbClr val="FF0000"/>
                </a:solidFill>
              </a:rPr>
              <a:t>existing or </a:t>
            </a:r>
            <a:r>
              <a:rPr lang="en-US" dirty="0" smtClean="0">
                <a:solidFill>
                  <a:srgbClr val="FF0000"/>
                </a:solidFill>
              </a:rPr>
              <a:t>new, have </a:t>
            </a:r>
            <a:r>
              <a:rPr lang="en-US" dirty="0">
                <a:solidFill>
                  <a:srgbClr val="FF0000"/>
                </a:solidFill>
              </a:rPr>
              <a:t>to contain the new language.  The </a:t>
            </a:r>
          </a:p>
          <a:p>
            <a:pPr>
              <a:buNone/>
              <a:defRPr/>
            </a:pPr>
            <a:r>
              <a:rPr lang="en-US" dirty="0">
                <a:solidFill>
                  <a:srgbClr val="FF0000"/>
                </a:solidFill>
              </a:rPr>
              <a:t>compliance date was 9/23/13.</a:t>
            </a:r>
          </a:p>
          <a:p>
            <a:pPr>
              <a:buNone/>
              <a:defRPr/>
            </a:pPr>
            <a:r>
              <a:rPr lang="en-US" dirty="0">
                <a:solidFill>
                  <a:srgbClr val="FF0000"/>
                </a:solidFill>
              </a:rPr>
              <a:t>	</a:t>
            </a:r>
          </a:p>
          <a:p>
            <a:pPr>
              <a:buNone/>
              <a:defRPr/>
            </a:pPr>
            <a:r>
              <a:rPr lang="en-US" dirty="0">
                <a:solidFill>
                  <a:srgbClr val="FF0000"/>
                </a:solidFill>
              </a:rPr>
              <a:t>More information and examples of Business Associates can be </a:t>
            </a:r>
            <a:endParaRPr lang="en-US" dirty="0" smtClean="0">
              <a:solidFill>
                <a:srgbClr val="FF0000"/>
              </a:solidFill>
            </a:endParaRPr>
          </a:p>
          <a:p>
            <a:pPr>
              <a:buNone/>
              <a:defRPr/>
            </a:pPr>
            <a:r>
              <a:rPr lang="en-US" dirty="0" smtClean="0">
                <a:solidFill>
                  <a:srgbClr val="FF0000"/>
                </a:solidFill>
              </a:rPr>
              <a:t>found </a:t>
            </a:r>
            <a:r>
              <a:rPr lang="en-US" dirty="0">
                <a:solidFill>
                  <a:srgbClr val="FF0000"/>
                </a:solidFill>
              </a:rPr>
              <a:t>at:</a:t>
            </a:r>
          </a:p>
          <a:p>
            <a:pPr>
              <a:buNone/>
              <a:defRPr/>
            </a:pPr>
            <a:r>
              <a:rPr lang="en-US" b="1" u="sng" dirty="0">
                <a:solidFill>
                  <a:schemeClr val="accent4">
                    <a:lumMod val="75000"/>
                  </a:schemeClr>
                </a:solidFill>
              </a:rPr>
              <a:t>http://</a:t>
            </a:r>
            <a:r>
              <a:rPr lang="en-US" b="1" u="sng" dirty="0" smtClean="0">
                <a:solidFill>
                  <a:schemeClr val="accent4">
                    <a:lumMod val="75000"/>
                  </a:schemeClr>
                </a:solidFill>
              </a:rPr>
              <a:t>www.hhs.gov/ocr/privacy/hipaa/understanding/cove</a:t>
            </a:r>
          </a:p>
          <a:p>
            <a:pPr>
              <a:buNone/>
              <a:defRPr/>
            </a:pPr>
            <a:r>
              <a:rPr lang="en-US" b="1" u="sng" dirty="0" err="1" smtClean="0">
                <a:solidFill>
                  <a:schemeClr val="accent4">
                    <a:lumMod val="75000"/>
                  </a:schemeClr>
                </a:solidFill>
              </a:rPr>
              <a:t>redentities</a:t>
            </a:r>
            <a:r>
              <a:rPr lang="en-US" b="1" u="sng" dirty="0" smtClean="0">
                <a:solidFill>
                  <a:schemeClr val="accent4">
                    <a:lumMod val="75000"/>
                  </a:schemeClr>
                </a:solidFill>
              </a:rPr>
              <a:t>/businessassociates.html</a:t>
            </a:r>
            <a:endParaRPr lang="en-US" b="1" u="sng" dirty="0">
              <a:solidFill>
                <a:schemeClr val="accent4">
                  <a:lumMod val="75000"/>
                </a:schemeClr>
              </a:solidFill>
            </a:endParaRPr>
          </a:p>
          <a:p>
            <a:endParaRPr lang="en-US" dirty="0"/>
          </a:p>
        </p:txBody>
      </p:sp>
    </p:spTree>
    <p:extLst>
      <p:ext uri="{BB962C8B-B14F-4D97-AF65-F5344CB8AC3E}">
        <p14:creationId xmlns:p14="http://schemas.microsoft.com/office/powerpoint/2010/main" val="309631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a:t>
            </a:r>
            <a:endParaRPr lang="en-US" dirty="0"/>
          </a:p>
        </p:txBody>
      </p:sp>
      <p:sp>
        <p:nvSpPr>
          <p:cNvPr id="3" name="Content Placeholder 2"/>
          <p:cNvSpPr>
            <a:spLocks noGrp="1"/>
          </p:cNvSpPr>
          <p:nvPr>
            <p:ph idx="1"/>
          </p:nvPr>
        </p:nvSpPr>
        <p:spPr/>
        <p:txBody>
          <a:bodyPr/>
          <a:lstStyle/>
          <a:p>
            <a:pPr>
              <a:defRPr/>
            </a:pPr>
            <a:r>
              <a:rPr lang="en-US" dirty="0"/>
              <a:t>A </a:t>
            </a:r>
            <a:r>
              <a:rPr lang="en-US" dirty="0" err="1"/>
              <a:t>Payor</a:t>
            </a:r>
            <a:r>
              <a:rPr lang="en-US" dirty="0"/>
              <a:t> Code 8 Agreement or other agreement </a:t>
            </a:r>
            <a:r>
              <a:rPr lang="en-US" b="1" u="sng" dirty="0"/>
              <a:t>shall</a:t>
            </a:r>
            <a:r>
              <a:rPr lang="en-US" dirty="0"/>
              <a:t> be completed </a:t>
            </a:r>
            <a:r>
              <a:rPr lang="en-US" b="1" u="sng" dirty="0"/>
              <a:t>prior</a:t>
            </a:r>
            <a:r>
              <a:rPr lang="en-US" dirty="0"/>
              <a:t> to providing services.</a:t>
            </a:r>
          </a:p>
          <a:p>
            <a:pPr>
              <a:defRPr/>
            </a:pPr>
            <a:endParaRPr lang="en-US" dirty="0"/>
          </a:p>
          <a:p>
            <a:pPr>
              <a:defRPr/>
            </a:pPr>
            <a:r>
              <a:rPr lang="en-US" dirty="0"/>
              <a:t>LHDs should assign and set-up a Contract Code for each entity with whom they have a </a:t>
            </a:r>
            <a:r>
              <a:rPr lang="en-US" dirty="0" err="1"/>
              <a:t>Payor</a:t>
            </a:r>
            <a:r>
              <a:rPr lang="en-US" dirty="0"/>
              <a:t> Code 8 Agreement. This would include other agreement formats initiated by a First Party. </a:t>
            </a:r>
            <a:r>
              <a:rPr lang="en-US" dirty="0">
                <a:solidFill>
                  <a:srgbClr val="FF0000"/>
                </a:solidFill>
              </a:rPr>
              <a:t>Contract codes have to be setup in Bridge </a:t>
            </a:r>
            <a:r>
              <a:rPr lang="en-US" u="sng" dirty="0">
                <a:solidFill>
                  <a:srgbClr val="FF0000"/>
                </a:solidFill>
              </a:rPr>
              <a:t>and</a:t>
            </a:r>
            <a:r>
              <a:rPr lang="en-US" dirty="0">
                <a:solidFill>
                  <a:srgbClr val="FF0000"/>
                </a:solidFill>
              </a:rPr>
              <a:t> Portal.</a:t>
            </a:r>
          </a:p>
          <a:p>
            <a:endParaRPr lang="en-US" dirty="0"/>
          </a:p>
        </p:txBody>
      </p:sp>
    </p:spTree>
    <p:extLst>
      <p:ext uri="{BB962C8B-B14F-4D97-AF65-F5344CB8AC3E}">
        <p14:creationId xmlns:p14="http://schemas.microsoft.com/office/powerpoint/2010/main" val="217539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a:t>
            </a:r>
            <a:endParaRPr lang="en-US" dirty="0"/>
          </a:p>
        </p:txBody>
      </p:sp>
      <p:sp>
        <p:nvSpPr>
          <p:cNvPr id="3" name="Content Placeholder 2"/>
          <p:cNvSpPr>
            <a:spLocks noGrp="1"/>
          </p:cNvSpPr>
          <p:nvPr>
            <p:ph idx="1"/>
          </p:nvPr>
        </p:nvSpPr>
        <p:spPr/>
        <p:txBody>
          <a:bodyPr/>
          <a:lstStyle/>
          <a:p>
            <a:pPr marL="0" indent="0">
              <a:buNone/>
            </a:pPr>
            <a:r>
              <a:rPr lang="en-US" dirty="0"/>
              <a:t>Contract Codes </a:t>
            </a:r>
            <a:r>
              <a:rPr lang="en-US" dirty="0">
                <a:solidFill>
                  <a:srgbClr val="FF0000"/>
                </a:solidFill>
              </a:rPr>
              <a:t># </a:t>
            </a:r>
            <a:r>
              <a:rPr lang="en-US" dirty="0"/>
              <a:t>should be entered into the “</a:t>
            </a:r>
            <a:r>
              <a:rPr lang="en-US" dirty="0" err="1"/>
              <a:t>CnctC</a:t>
            </a:r>
            <a:r>
              <a:rPr lang="en-US" dirty="0"/>
              <a:t>” field on PEF entry and “P8” should be entered in the “over-ride” field for each CPT </a:t>
            </a:r>
            <a:r>
              <a:rPr lang="en-US" dirty="0" smtClean="0"/>
              <a:t>code.</a:t>
            </a:r>
            <a:endParaRPr lang="en-US" dirty="0"/>
          </a:p>
          <a:p>
            <a:pPr marL="0" indent="0">
              <a:buNone/>
            </a:pPr>
            <a:endParaRPr lang="en-US" dirty="0"/>
          </a:p>
        </p:txBody>
      </p:sp>
    </p:spTree>
    <p:extLst>
      <p:ext uri="{BB962C8B-B14F-4D97-AF65-F5344CB8AC3E}">
        <p14:creationId xmlns:p14="http://schemas.microsoft.com/office/powerpoint/2010/main" val="2545703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a:t>
            </a:r>
            <a:endParaRPr lang="en-US" dirty="0"/>
          </a:p>
        </p:txBody>
      </p:sp>
      <p:sp>
        <p:nvSpPr>
          <p:cNvPr id="3" name="Content Placeholder 2"/>
          <p:cNvSpPr>
            <a:spLocks noGrp="1"/>
          </p:cNvSpPr>
          <p:nvPr>
            <p:ph idx="1"/>
          </p:nvPr>
        </p:nvSpPr>
        <p:spPr/>
        <p:txBody>
          <a:bodyPr/>
          <a:lstStyle/>
          <a:p>
            <a:pPr>
              <a:defRPr/>
            </a:pPr>
            <a:r>
              <a:rPr lang="en-US" b="1" dirty="0"/>
              <a:t>Rates negotiated by the LHDs that are “higher” </a:t>
            </a:r>
            <a:r>
              <a:rPr lang="en-US" dirty="0"/>
              <a:t>than the system assigned rates </a:t>
            </a:r>
            <a:r>
              <a:rPr lang="en-US" u="sng" dirty="0"/>
              <a:t>may be over-ridden without submitting a request to AFM for approval.</a:t>
            </a:r>
          </a:p>
          <a:p>
            <a:pPr marL="0" indent="0">
              <a:buNone/>
              <a:defRPr/>
            </a:pPr>
            <a:endParaRPr lang="en-US" u="sng" dirty="0"/>
          </a:p>
          <a:p>
            <a:pPr>
              <a:defRPr/>
            </a:pPr>
            <a:r>
              <a:rPr lang="en-US" dirty="0"/>
              <a:t>A rate is required for services rendered and an appropriate audit trail should be documented.  Invoices </a:t>
            </a:r>
            <a:r>
              <a:rPr lang="en-US" b="1" u="sng" dirty="0"/>
              <a:t>shall not </a:t>
            </a:r>
            <a:r>
              <a:rPr lang="en-US" dirty="0"/>
              <a:t>be setup as “0”. </a:t>
            </a:r>
            <a:r>
              <a:rPr lang="en-US" dirty="0">
                <a:solidFill>
                  <a:srgbClr val="FF0000"/>
                </a:solidFill>
              </a:rPr>
              <a:t>Nor should LHDs use nominal fee rates.</a:t>
            </a:r>
          </a:p>
          <a:p>
            <a:endParaRPr lang="en-US" dirty="0"/>
          </a:p>
        </p:txBody>
      </p:sp>
    </p:spTree>
    <p:extLst>
      <p:ext uri="{BB962C8B-B14F-4D97-AF65-F5344CB8AC3E}">
        <p14:creationId xmlns:p14="http://schemas.microsoft.com/office/powerpoint/2010/main" val="4189066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Payor</a:t>
            </a:r>
            <a:r>
              <a:rPr lang="en-US" dirty="0" smtClean="0"/>
              <a:t> Code 8</a:t>
            </a:r>
            <a:endParaRPr lang="en-US" dirty="0"/>
          </a:p>
        </p:txBody>
      </p:sp>
      <p:sp>
        <p:nvSpPr>
          <p:cNvPr id="3" name="Content Placeholder 2"/>
          <p:cNvSpPr>
            <a:spLocks noGrp="1"/>
          </p:cNvSpPr>
          <p:nvPr>
            <p:ph idx="1"/>
          </p:nvPr>
        </p:nvSpPr>
        <p:spPr/>
        <p:txBody>
          <a:bodyPr/>
          <a:lstStyle/>
          <a:p>
            <a:pPr marL="0" indent="0">
              <a:buNone/>
            </a:pPr>
            <a:r>
              <a:rPr lang="en-US" dirty="0"/>
              <a:t>P8 Contractors should be treated as third party payers and the expectation would be they are charged at 100% of the cost </a:t>
            </a:r>
            <a:r>
              <a:rPr lang="en-US" dirty="0">
                <a:solidFill>
                  <a:srgbClr val="FF0000"/>
                </a:solidFill>
              </a:rPr>
              <a:t>(</a:t>
            </a:r>
            <a:r>
              <a:rPr lang="en-US" i="1" dirty="0">
                <a:solidFill>
                  <a:srgbClr val="FF0000"/>
                </a:solidFill>
              </a:rPr>
              <a:t>direct and indirect</a:t>
            </a:r>
            <a:r>
              <a:rPr lang="en-US" dirty="0">
                <a:solidFill>
                  <a:srgbClr val="FF0000"/>
                </a:solidFill>
              </a:rPr>
              <a:t>)</a:t>
            </a:r>
            <a:r>
              <a:rPr lang="en-US" dirty="0"/>
              <a:t> of the service.</a:t>
            </a:r>
          </a:p>
          <a:p>
            <a:endParaRPr lang="en-US" dirty="0"/>
          </a:p>
        </p:txBody>
      </p:sp>
    </p:spTree>
    <p:extLst>
      <p:ext uri="{BB962C8B-B14F-4D97-AF65-F5344CB8AC3E}">
        <p14:creationId xmlns:p14="http://schemas.microsoft.com/office/powerpoint/2010/main" val="3299367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PH Overview Slides">
  <a:themeElements>
    <a:clrScheme name="DPH Template">
      <a:dk1>
        <a:sysClr val="windowText" lastClr="000000"/>
      </a:dk1>
      <a:lt1>
        <a:sysClr val="window" lastClr="FFFFFF"/>
      </a:lt1>
      <a:dk2>
        <a:srgbClr val="002649"/>
      </a:dk2>
      <a:lt2>
        <a:srgbClr val="D8D8D8"/>
      </a:lt2>
      <a:accent1>
        <a:srgbClr val="518D7B"/>
      </a:accent1>
      <a:accent2>
        <a:srgbClr val="9F2936"/>
      </a:accent2>
      <a:accent3>
        <a:srgbClr val="DDA405"/>
      </a:accent3>
      <a:accent4>
        <a:srgbClr val="604878"/>
      </a:accent4>
      <a:accent5>
        <a:srgbClr val="005EB6"/>
      </a:accent5>
      <a:accent6>
        <a:srgbClr val="085494"/>
      </a:accent6>
      <a:hlink>
        <a:srgbClr val="C1A875"/>
      </a:hlink>
      <a:folHlink>
        <a:srgbClr val="C1A87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olDphContractsType xmlns="f6f81231-3c0e-4249-bb01-83110b06ea91">Training</solDphContracts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B8C99993BA6FB44A802663507C36A5C" ma:contentTypeVersion="3" ma:contentTypeDescription="Create a new document." ma:contentTypeScope="" ma:versionID="978dc31ae1e19be5877862faa1710112">
  <xsd:schema xmlns:xsd="http://www.w3.org/2001/XMLSchema" xmlns:xs="http://www.w3.org/2001/XMLSchema" xmlns:p="http://schemas.microsoft.com/office/2006/metadata/properties" xmlns:ns2="f6f81231-3c0e-4249-bb01-83110b06ea91" xmlns:ns3="9d98fa39-7fbd-4685-a488-797cac822720" targetNamespace="http://schemas.microsoft.com/office/2006/metadata/properties" ma:root="true" ma:fieldsID="7a072b3d406375392bcb80e4bcaa1154" ns2:_="" ns3:_="">
    <xsd:import namespace="f6f81231-3c0e-4249-bb01-83110b06ea91"/>
    <xsd:import namespace="9d98fa39-7fbd-4685-a488-797cac822720"/>
    <xsd:element name="properties">
      <xsd:complexType>
        <xsd:sequence>
          <xsd:element name="documentManagement">
            <xsd:complexType>
              <xsd:all>
                <xsd:element ref="ns2:solDphContractsTyp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f81231-3c0e-4249-bb01-83110b06ea91" elementFormDefault="qualified">
    <xsd:import namespace="http://schemas.microsoft.com/office/2006/documentManagement/types"/>
    <xsd:import namespace="http://schemas.microsoft.com/office/infopath/2007/PartnerControls"/>
    <xsd:element name="solDphContractsType" ma:index="8" nillable="true" ma:displayName="Contract Doc Type" ma:format="Dropdown" ma:internalName="solDphContractsType">
      <xsd:simpleType>
        <xsd:restriction base="dms:Choice">
          <xsd:enumeration value="Templates"/>
          <xsd:enumeration value="Training"/>
          <xsd:enumeration value="Other"/>
        </xsd:restriction>
      </xsd:simpleType>
    </xsd:element>
  </xsd:schema>
  <xsd:schema xmlns:xsd="http://www.w3.org/2001/XMLSchema" xmlns:xs="http://www.w3.org/2001/XMLSchema" xmlns:dms="http://schemas.microsoft.com/office/2006/documentManagement/types" xmlns:pc="http://schemas.microsoft.com/office/infopath/2007/PartnerControls" targetNamespace="9d98fa39-7fbd-4685-a488-797cac822720"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384EBF-129F-40E7-87EC-77414C60F8B7}">
  <ds:schemaRefs>
    <ds:schemaRef ds:uri="http://schemas.openxmlformats.org/package/2006/metadata/core-properties"/>
    <ds:schemaRef ds:uri="http://purl.org/dc/terms/"/>
    <ds:schemaRef ds:uri="http://schemas.microsoft.com/office/2006/documentManagement/types"/>
    <ds:schemaRef ds:uri="http://purl.org/dc/elements/1.1/"/>
    <ds:schemaRef ds:uri="http://www.w3.org/XML/1998/namespace"/>
    <ds:schemaRef ds:uri="http://purl.org/dc/dcmitype/"/>
    <ds:schemaRef ds:uri="http://schemas.microsoft.com/office/infopath/2007/PartnerControls"/>
    <ds:schemaRef ds:uri="http://schemas.microsoft.com/sharepoint/v3"/>
    <ds:schemaRef ds:uri="540a4017-22d9-44e0-b6ab-03a3cfc71131"/>
    <ds:schemaRef ds:uri="http://schemas.microsoft.com/office/2006/metadata/properties"/>
  </ds:schemaRefs>
</ds:datastoreItem>
</file>

<file path=customXml/itemProps2.xml><?xml version="1.0" encoding="utf-8"?>
<ds:datastoreItem xmlns:ds="http://schemas.openxmlformats.org/officeDocument/2006/customXml" ds:itemID="{0B926361-CEA1-4A84-AC2A-2D0123A6ABF5}">
  <ds:schemaRefs>
    <ds:schemaRef ds:uri="http://schemas.microsoft.com/sharepoint/v3/contenttype/forms"/>
  </ds:schemaRefs>
</ds:datastoreItem>
</file>

<file path=customXml/itemProps3.xml><?xml version="1.0" encoding="utf-8"?>
<ds:datastoreItem xmlns:ds="http://schemas.openxmlformats.org/officeDocument/2006/customXml" ds:itemID="{0B0032A5-1838-4828-A6E1-84BE1A13923B}"/>
</file>

<file path=docProps/app.xml><?xml version="1.0" encoding="utf-8"?>
<Properties xmlns="http://schemas.openxmlformats.org/officeDocument/2006/extended-properties" xmlns:vt="http://schemas.openxmlformats.org/officeDocument/2006/docPropsVTypes">
  <Template/>
  <TotalTime>2304</TotalTime>
  <Words>1009</Words>
  <Application>Microsoft Office PowerPoint</Application>
  <PresentationFormat>Widescreen</PresentationFormat>
  <Paragraphs>88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DPH Overview Slides</vt:lpstr>
      <vt:lpstr>Local Health Department Contract Training</vt:lpstr>
      <vt:lpstr>Payor Code 8</vt:lpstr>
      <vt:lpstr>Payor Code 8</vt:lpstr>
      <vt:lpstr>Payor Code 8</vt:lpstr>
      <vt:lpstr>HIPAA</vt:lpstr>
      <vt:lpstr>Payor Code 8</vt:lpstr>
      <vt:lpstr>Payor Code 8</vt:lpstr>
      <vt:lpstr>Payor Code 8</vt:lpstr>
      <vt:lpstr>Payor Code 8</vt:lpstr>
      <vt:lpstr>Payor Code 8   (KY DCBS/DPH)</vt:lpstr>
      <vt:lpstr>Payor Code 8   (KY DCBS/DPH)</vt:lpstr>
      <vt:lpstr>Payor Code 8   (KY DCBS/DPH)</vt:lpstr>
      <vt:lpstr>Payor Code 8   (Jails)</vt:lpstr>
      <vt:lpstr>Payor Code 8   (Jails)</vt:lpstr>
      <vt:lpstr>Payor Code 8   (Fire Commission)</vt:lpstr>
      <vt:lpstr>Payor Code 8   (Fire Commission)</vt:lpstr>
      <vt:lpstr>Payor Code 8   (Fire Commission)</vt:lpstr>
      <vt:lpstr>Payor Code 8</vt:lpstr>
      <vt:lpstr>Payor Code 8</vt:lpstr>
      <vt:lpstr>Payor Code 8</vt:lpstr>
    </vt:vector>
  </TitlesOfParts>
  <Company>Cabinet for Health and Family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LHD Contract Training - Payor Code 8</dc:title>
  <dc:creator>Erin Hester</dc:creator>
  <cp:lastModifiedBy>Tibbles, Mark A (CHS-PH)</cp:lastModifiedBy>
  <cp:revision>118</cp:revision>
  <cp:lastPrinted>2019-02-27T16:19:59Z</cp:lastPrinted>
  <dcterms:created xsi:type="dcterms:W3CDTF">2018-07-02T16:39:44Z</dcterms:created>
  <dcterms:modified xsi:type="dcterms:W3CDTF">2019-03-21T19:46:21Z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0x010100FB8C99993BA6FB44A802663507C36A5C</vt:lpwstr>
  </property>
</Properties>
</file>