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23.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diagrams/drawing1.xml" ContentType="application/vnd.ms-office.drawingml.diagramDrawing+xml"/>
  <Override PartName="/ppt/diagrams/quickStyle1.xml" ContentType="application/vnd.openxmlformats-officedocument.drawingml.diagramStyle+xml"/>
  <Override PartName="/ppt/diagrams/colors1.xml" ContentType="application/vnd.openxmlformats-officedocument.drawingml.diagramColors+xml"/>
  <Override PartName="/ppt/diagrams/layout1.xml" ContentType="application/vnd.openxmlformats-officedocument.drawingml.diagramLayou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32" autoAdjust="0"/>
    <p:restoredTop sz="96101" autoAdjust="0"/>
  </p:normalViewPr>
  <p:slideViewPr>
    <p:cSldViewPr snapToGrid="0" showGuides="1">
      <p:cViewPr varScale="1">
        <p:scale>
          <a:sx n="90" d="100"/>
          <a:sy n="90" d="100"/>
        </p:scale>
        <p:origin x="84" y="13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notesViewPr>
    <p:cSldViewPr snapToGrid="0" showGuides="1">
      <p:cViewPr varScale="1">
        <p:scale>
          <a:sx n="78" d="100"/>
          <a:sy n="78" d="100"/>
        </p:scale>
        <p:origin x="3246"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40"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169929-1A00-4B39-BAB7-B500300888FC}"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en-US"/>
        </a:p>
      </dgm:t>
    </dgm:pt>
    <dgm:pt modelId="{27F0A3CF-5B14-424A-9756-5E1F5AE39F84}">
      <dgm:prSet phldrT="[Text]" custT="1"/>
      <dgm:spPr>
        <a:solidFill>
          <a:schemeClr val="tx2"/>
        </a:solidFill>
        <a:ln w="28575">
          <a:noFill/>
        </a:ln>
      </dgm:spPr>
      <dgm:t>
        <a:bodyPr/>
        <a:lstStyle/>
        <a:p>
          <a:r>
            <a:rPr lang="en-US" sz="2000" smtClean="0">
              <a:solidFill>
                <a:schemeClr val="bg1"/>
              </a:solidFill>
            </a:rPr>
            <a:t>Commissioner’s Office</a:t>
          </a:r>
          <a:endParaRPr lang="en-US" sz="2000" i="1" dirty="0">
            <a:solidFill>
              <a:schemeClr val="bg1"/>
            </a:solidFill>
          </a:endParaRPr>
        </a:p>
      </dgm:t>
    </dgm:pt>
    <dgm:pt modelId="{C499392C-CCD8-4667-ABC7-27F285F4D7CD}" type="parTrans" cxnId="{4E9AA6E3-D355-401C-A6BF-119CB8513E5A}">
      <dgm:prSet/>
      <dgm:spPr/>
      <dgm:t>
        <a:bodyPr/>
        <a:lstStyle/>
        <a:p>
          <a:endParaRPr lang="en-US"/>
        </a:p>
      </dgm:t>
    </dgm:pt>
    <dgm:pt modelId="{9EE6FBBB-E592-4881-BC26-A964F93FED14}" type="sibTrans" cxnId="{4E9AA6E3-D355-401C-A6BF-119CB8513E5A}">
      <dgm:prSet/>
      <dgm:spPr/>
      <dgm:t>
        <a:bodyPr/>
        <a:lstStyle/>
        <a:p>
          <a:endParaRPr lang="en-US"/>
        </a:p>
      </dgm:t>
    </dgm:pt>
    <dgm:pt modelId="{4951533E-B55E-4DDB-A2A1-0DD1A410B39D}">
      <dgm:prSet phldrT="[Text]" custT="1"/>
      <dgm:spPr>
        <a:solidFill>
          <a:schemeClr val="accent1"/>
        </a:solidFill>
        <a:ln w="28575">
          <a:noFill/>
        </a:ln>
      </dgm:spPr>
      <dgm:t>
        <a:bodyPr/>
        <a:lstStyle/>
        <a:p>
          <a:r>
            <a:rPr lang="en-US" sz="2000" smtClean="0">
              <a:solidFill>
                <a:schemeClr val="bg1"/>
              </a:solidFill>
            </a:rPr>
            <a:t>Maternal and Child Health</a:t>
          </a:r>
          <a:endParaRPr lang="en-US" sz="2000" dirty="0" smtClean="0">
            <a:solidFill>
              <a:schemeClr val="bg1"/>
            </a:solidFill>
          </a:endParaRPr>
        </a:p>
      </dgm:t>
    </dgm:pt>
    <dgm:pt modelId="{77F292DC-768C-46DC-A5A2-2814249D4427}" type="parTrans" cxnId="{C561B666-7D7A-4CFF-A534-76A7B1AFDBA8}">
      <dgm:prSet custT="1"/>
      <dgm:spPr>
        <a:ln w="28575">
          <a:solidFill>
            <a:schemeClr val="bg1">
              <a:lumMod val="85000"/>
            </a:schemeClr>
          </a:solidFill>
        </a:ln>
      </dgm:spPr>
      <dgm:t>
        <a:bodyPr/>
        <a:lstStyle/>
        <a:p>
          <a:endParaRPr lang="en-US" sz="2000"/>
        </a:p>
      </dgm:t>
    </dgm:pt>
    <dgm:pt modelId="{AEAE29A3-FF9F-4497-962E-AEF9F1A7EAC9}" type="sibTrans" cxnId="{C561B666-7D7A-4CFF-A534-76A7B1AFDBA8}">
      <dgm:prSet/>
      <dgm:spPr/>
      <dgm:t>
        <a:bodyPr/>
        <a:lstStyle/>
        <a:p>
          <a:endParaRPr lang="en-US"/>
        </a:p>
      </dgm:t>
    </dgm:pt>
    <dgm:pt modelId="{5949EB21-4911-4926-8458-9EEBA62DC847}">
      <dgm:prSet phldrT="[Text]" custT="1"/>
      <dgm:spPr>
        <a:solidFill>
          <a:schemeClr val="accent6"/>
        </a:solidFill>
        <a:ln w="28575">
          <a:noFill/>
        </a:ln>
      </dgm:spPr>
      <dgm:t>
        <a:bodyPr/>
        <a:lstStyle/>
        <a:p>
          <a:r>
            <a:rPr lang="en-US" sz="2000" smtClean="0">
              <a:solidFill>
                <a:schemeClr val="bg1"/>
              </a:solidFill>
            </a:rPr>
            <a:t>Women’s Health</a:t>
          </a:r>
          <a:endParaRPr lang="en-US" sz="2000" dirty="0">
            <a:solidFill>
              <a:schemeClr val="bg1"/>
            </a:solidFill>
          </a:endParaRPr>
        </a:p>
      </dgm:t>
    </dgm:pt>
    <dgm:pt modelId="{DE51D134-8779-4301-88E6-D2DB7E3DA2B0}" type="parTrans" cxnId="{D5460841-2773-499B-954B-032563B960E2}">
      <dgm:prSet custT="1"/>
      <dgm:spPr>
        <a:ln w="28575">
          <a:solidFill>
            <a:schemeClr val="bg1">
              <a:lumMod val="85000"/>
            </a:schemeClr>
          </a:solidFill>
        </a:ln>
      </dgm:spPr>
      <dgm:t>
        <a:bodyPr/>
        <a:lstStyle/>
        <a:p>
          <a:endParaRPr lang="en-US" sz="2000"/>
        </a:p>
      </dgm:t>
    </dgm:pt>
    <dgm:pt modelId="{8317971A-2589-4C00-BBB7-6A1EE6FEA2D8}" type="sibTrans" cxnId="{D5460841-2773-499B-954B-032563B960E2}">
      <dgm:prSet/>
      <dgm:spPr/>
      <dgm:t>
        <a:bodyPr/>
        <a:lstStyle/>
        <a:p>
          <a:endParaRPr lang="en-US"/>
        </a:p>
      </dgm:t>
    </dgm:pt>
    <dgm:pt modelId="{D6BC36C3-C210-4A00-9247-EC06B7C445C6}">
      <dgm:prSet phldrT="[Text]" custT="1"/>
      <dgm:spPr>
        <a:solidFill>
          <a:schemeClr val="accent2"/>
        </a:solidFill>
        <a:ln w="28575">
          <a:noFill/>
        </a:ln>
      </dgm:spPr>
      <dgm:t>
        <a:bodyPr/>
        <a:lstStyle/>
        <a:p>
          <a:r>
            <a:rPr lang="en-US" sz="2000" smtClean="0">
              <a:solidFill>
                <a:schemeClr val="bg1"/>
              </a:solidFill>
            </a:rPr>
            <a:t>Prevention and Quality Improvement</a:t>
          </a:r>
          <a:endParaRPr lang="en-US" sz="2000" dirty="0">
            <a:solidFill>
              <a:schemeClr val="bg1"/>
            </a:solidFill>
          </a:endParaRPr>
        </a:p>
      </dgm:t>
    </dgm:pt>
    <dgm:pt modelId="{D14EEE02-1E0C-472A-AE60-766A94DFBC14}" type="parTrans" cxnId="{CC515B48-77B5-4D76-AA99-6C6B24B80A11}">
      <dgm:prSet custT="1"/>
      <dgm:spPr>
        <a:ln w="28575">
          <a:solidFill>
            <a:schemeClr val="bg1">
              <a:lumMod val="85000"/>
            </a:schemeClr>
          </a:solidFill>
        </a:ln>
      </dgm:spPr>
      <dgm:t>
        <a:bodyPr/>
        <a:lstStyle/>
        <a:p>
          <a:endParaRPr lang="en-US" sz="2000"/>
        </a:p>
      </dgm:t>
    </dgm:pt>
    <dgm:pt modelId="{7291E221-0BAB-4182-9161-51E79B6002CD}" type="sibTrans" cxnId="{CC515B48-77B5-4D76-AA99-6C6B24B80A11}">
      <dgm:prSet/>
      <dgm:spPr/>
      <dgm:t>
        <a:bodyPr/>
        <a:lstStyle/>
        <a:p>
          <a:endParaRPr lang="en-US"/>
        </a:p>
      </dgm:t>
    </dgm:pt>
    <dgm:pt modelId="{5D034D43-3765-4458-B6D9-C01B4EF1CE9C}">
      <dgm:prSet phldrT="[Text]" custT="1"/>
      <dgm:spPr>
        <a:solidFill>
          <a:schemeClr val="accent3"/>
        </a:solidFill>
        <a:ln w="28575">
          <a:noFill/>
        </a:ln>
      </dgm:spPr>
      <dgm:t>
        <a:bodyPr/>
        <a:lstStyle/>
        <a:p>
          <a:r>
            <a:rPr lang="en-US" sz="2000" dirty="0" smtClean="0">
              <a:solidFill>
                <a:schemeClr val="bg1"/>
              </a:solidFill>
            </a:rPr>
            <a:t>Epidemiology and Health Planning</a:t>
          </a:r>
          <a:endParaRPr lang="en-US" sz="2000" dirty="0">
            <a:solidFill>
              <a:schemeClr val="bg1"/>
            </a:solidFill>
          </a:endParaRPr>
        </a:p>
      </dgm:t>
    </dgm:pt>
    <dgm:pt modelId="{D58D50F6-D6AB-466F-85E4-B320AD3F42A8}" type="parTrans" cxnId="{32E03D97-96E3-4DD7-9C7D-F279B56AB2CD}">
      <dgm:prSet/>
      <dgm:spPr>
        <a:ln w="28575">
          <a:solidFill>
            <a:schemeClr val="bg1">
              <a:lumMod val="85000"/>
            </a:schemeClr>
          </a:solidFill>
        </a:ln>
      </dgm:spPr>
      <dgm:t>
        <a:bodyPr/>
        <a:lstStyle/>
        <a:p>
          <a:endParaRPr lang="en-US"/>
        </a:p>
      </dgm:t>
    </dgm:pt>
    <dgm:pt modelId="{B6E60E56-7A91-4CB5-A6E6-7AFF437EEB83}" type="sibTrans" cxnId="{32E03D97-96E3-4DD7-9C7D-F279B56AB2CD}">
      <dgm:prSet/>
      <dgm:spPr/>
      <dgm:t>
        <a:bodyPr/>
        <a:lstStyle/>
        <a:p>
          <a:endParaRPr lang="en-US"/>
        </a:p>
      </dgm:t>
    </dgm:pt>
    <dgm:pt modelId="{A0E5D163-823F-4EB7-A974-8639FA53F1AE}">
      <dgm:prSet phldrT="[Text]" custT="1"/>
      <dgm:spPr>
        <a:solidFill>
          <a:schemeClr val="accent4"/>
        </a:solidFill>
        <a:ln w="28575">
          <a:noFill/>
        </a:ln>
      </dgm:spPr>
      <dgm:t>
        <a:bodyPr/>
        <a:lstStyle/>
        <a:p>
          <a:r>
            <a:rPr lang="en-US" sz="2000" smtClean="0">
              <a:solidFill>
                <a:schemeClr val="bg1"/>
              </a:solidFill>
            </a:rPr>
            <a:t>Public Health Protection and Safety</a:t>
          </a:r>
          <a:endParaRPr lang="en-US" sz="2000" dirty="0">
            <a:solidFill>
              <a:schemeClr val="bg1"/>
            </a:solidFill>
          </a:endParaRPr>
        </a:p>
      </dgm:t>
    </dgm:pt>
    <dgm:pt modelId="{DFBE4F42-37DA-48B1-A71F-E90B731FF0F4}" type="parTrans" cxnId="{CEDEDDBB-1D2A-45B1-A3A9-2ADA843F3EB8}">
      <dgm:prSet custT="1"/>
      <dgm:spPr>
        <a:ln w="28575">
          <a:solidFill>
            <a:schemeClr val="bg1">
              <a:lumMod val="85000"/>
            </a:schemeClr>
          </a:solidFill>
        </a:ln>
      </dgm:spPr>
      <dgm:t>
        <a:bodyPr/>
        <a:lstStyle/>
        <a:p>
          <a:endParaRPr lang="en-US" sz="2000"/>
        </a:p>
      </dgm:t>
    </dgm:pt>
    <dgm:pt modelId="{BEB3162B-DD54-463B-949D-ACA9C47C6D7F}" type="sibTrans" cxnId="{CEDEDDBB-1D2A-45B1-A3A9-2ADA843F3EB8}">
      <dgm:prSet/>
      <dgm:spPr/>
      <dgm:t>
        <a:bodyPr/>
        <a:lstStyle/>
        <a:p>
          <a:endParaRPr lang="en-US"/>
        </a:p>
      </dgm:t>
    </dgm:pt>
    <dgm:pt modelId="{98F641F5-43FC-4A7F-91B1-545C5E7DD563}">
      <dgm:prSet phldrT="[Text]" custT="1"/>
      <dgm:spPr>
        <a:solidFill>
          <a:schemeClr val="accent1"/>
        </a:solidFill>
        <a:ln w="28575">
          <a:noFill/>
        </a:ln>
      </dgm:spPr>
      <dgm:t>
        <a:bodyPr/>
        <a:lstStyle/>
        <a:p>
          <a:r>
            <a:rPr lang="en-US" sz="2000" smtClean="0">
              <a:solidFill>
                <a:schemeClr val="bg1"/>
              </a:solidFill>
            </a:rPr>
            <a:t>Laboratory Services</a:t>
          </a:r>
          <a:endParaRPr lang="en-US" sz="2000" dirty="0">
            <a:solidFill>
              <a:schemeClr val="bg1"/>
            </a:solidFill>
          </a:endParaRPr>
        </a:p>
      </dgm:t>
    </dgm:pt>
    <dgm:pt modelId="{06BED08C-6348-42D4-AD94-D8D52B989DCF}" type="parTrans" cxnId="{0DE76E73-D0DD-4E1C-AFAC-BDBD79BAA55B}">
      <dgm:prSet custT="1"/>
      <dgm:spPr>
        <a:ln w="28575">
          <a:solidFill>
            <a:schemeClr val="bg1">
              <a:lumMod val="85000"/>
            </a:schemeClr>
          </a:solidFill>
        </a:ln>
      </dgm:spPr>
      <dgm:t>
        <a:bodyPr/>
        <a:lstStyle/>
        <a:p>
          <a:endParaRPr lang="en-US" sz="2000"/>
        </a:p>
      </dgm:t>
    </dgm:pt>
    <dgm:pt modelId="{B846EDF0-E76C-4AEB-A3D6-6B60AD2CAC87}" type="sibTrans" cxnId="{0DE76E73-D0DD-4E1C-AFAC-BDBD79BAA55B}">
      <dgm:prSet/>
      <dgm:spPr/>
      <dgm:t>
        <a:bodyPr/>
        <a:lstStyle/>
        <a:p>
          <a:endParaRPr lang="en-US"/>
        </a:p>
      </dgm:t>
    </dgm:pt>
    <dgm:pt modelId="{B81D7114-4009-4981-9A51-5763C8737810}">
      <dgm:prSet phldrT="[Text]" custT="1"/>
      <dgm:spPr>
        <a:solidFill>
          <a:schemeClr val="accent2"/>
        </a:solidFill>
        <a:ln w="28575">
          <a:noFill/>
        </a:ln>
      </dgm:spPr>
      <dgm:t>
        <a:bodyPr/>
        <a:lstStyle/>
        <a:p>
          <a:r>
            <a:rPr lang="en-US" sz="2000" dirty="0" smtClean="0">
              <a:solidFill>
                <a:schemeClr val="bg1"/>
              </a:solidFill>
            </a:rPr>
            <a:t>Administration and Financial Management</a:t>
          </a:r>
          <a:endParaRPr lang="en-US" sz="2000" dirty="0">
            <a:solidFill>
              <a:schemeClr val="bg1"/>
            </a:solidFill>
          </a:endParaRPr>
        </a:p>
      </dgm:t>
    </dgm:pt>
    <dgm:pt modelId="{A6D27D9B-563E-4B23-AA07-2FD5245494B2}" type="parTrans" cxnId="{DA305433-3FC2-43BA-A04A-E323652EA15F}">
      <dgm:prSet custT="1"/>
      <dgm:spPr>
        <a:ln w="28575">
          <a:solidFill>
            <a:schemeClr val="bg1">
              <a:lumMod val="85000"/>
            </a:schemeClr>
          </a:solidFill>
        </a:ln>
      </dgm:spPr>
      <dgm:t>
        <a:bodyPr/>
        <a:lstStyle/>
        <a:p>
          <a:endParaRPr lang="en-US" sz="2000"/>
        </a:p>
      </dgm:t>
    </dgm:pt>
    <dgm:pt modelId="{0E4AB4C3-DBBE-4007-A8B5-2BFA2173F09F}" type="sibTrans" cxnId="{DA305433-3FC2-43BA-A04A-E323652EA15F}">
      <dgm:prSet/>
      <dgm:spPr/>
      <dgm:t>
        <a:bodyPr/>
        <a:lstStyle/>
        <a:p>
          <a:endParaRPr lang="en-US"/>
        </a:p>
      </dgm:t>
    </dgm:pt>
    <dgm:pt modelId="{62AF9A13-65A2-4B89-B474-136A27FEBFF4}" type="pres">
      <dgm:prSet presAssocID="{B5169929-1A00-4B39-BAB7-B500300888FC}" presName="Name0" presStyleCnt="0">
        <dgm:presLayoutVars>
          <dgm:chPref val="1"/>
          <dgm:dir/>
          <dgm:animOne val="branch"/>
          <dgm:animLvl val="lvl"/>
          <dgm:resizeHandles val="exact"/>
        </dgm:presLayoutVars>
      </dgm:prSet>
      <dgm:spPr/>
      <dgm:t>
        <a:bodyPr/>
        <a:lstStyle/>
        <a:p>
          <a:endParaRPr lang="en-US"/>
        </a:p>
      </dgm:t>
    </dgm:pt>
    <dgm:pt modelId="{522EACD8-845C-4505-99D3-C608B1CCECD7}" type="pres">
      <dgm:prSet presAssocID="{27F0A3CF-5B14-424A-9756-5E1F5AE39F84}" presName="root1" presStyleCnt="0"/>
      <dgm:spPr/>
    </dgm:pt>
    <dgm:pt modelId="{59935916-D8C6-4C4E-B14F-48A57B6B9F68}" type="pres">
      <dgm:prSet presAssocID="{27F0A3CF-5B14-424A-9756-5E1F5AE39F84}" presName="LevelOneTextNode" presStyleLbl="node0" presStyleIdx="0" presStyleCnt="1" custScaleX="112923" custScaleY="145032">
        <dgm:presLayoutVars>
          <dgm:chPref val="3"/>
        </dgm:presLayoutVars>
      </dgm:prSet>
      <dgm:spPr/>
      <dgm:t>
        <a:bodyPr/>
        <a:lstStyle/>
        <a:p>
          <a:endParaRPr lang="en-US"/>
        </a:p>
      </dgm:t>
    </dgm:pt>
    <dgm:pt modelId="{CA3EF3A2-1DC4-4BDB-B04F-4D24F2890560}" type="pres">
      <dgm:prSet presAssocID="{27F0A3CF-5B14-424A-9756-5E1F5AE39F84}" presName="level2hierChild" presStyleCnt="0"/>
      <dgm:spPr/>
    </dgm:pt>
    <dgm:pt modelId="{D06C129D-FFB9-48A9-9033-F70ED61AAC72}" type="pres">
      <dgm:prSet presAssocID="{77F292DC-768C-46DC-A5A2-2814249D4427}" presName="conn2-1" presStyleLbl="parChTrans1D2" presStyleIdx="0" presStyleCnt="7"/>
      <dgm:spPr/>
      <dgm:t>
        <a:bodyPr/>
        <a:lstStyle/>
        <a:p>
          <a:endParaRPr lang="en-US"/>
        </a:p>
      </dgm:t>
    </dgm:pt>
    <dgm:pt modelId="{6B7C93FC-AC31-42CB-8D37-AAC8C06B8586}" type="pres">
      <dgm:prSet presAssocID="{77F292DC-768C-46DC-A5A2-2814249D4427}" presName="connTx" presStyleLbl="parChTrans1D2" presStyleIdx="0" presStyleCnt="7"/>
      <dgm:spPr/>
      <dgm:t>
        <a:bodyPr/>
        <a:lstStyle/>
        <a:p>
          <a:endParaRPr lang="en-US"/>
        </a:p>
      </dgm:t>
    </dgm:pt>
    <dgm:pt modelId="{62C357A9-C3C9-4EEB-907D-E3D082F6DCFE}" type="pres">
      <dgm:prSet presAssocID="{4951533E-B55E-4DDB-A2A1-0DD1A410B39D}" presName="root2" presStyleCnt="0"/>
      <dgm:spPr/>
    </dgm:pt>
    <dgm:pt modelId="{B73CF9B0-EB3F-4577-8369-54F3E07425DB}" type="pres">
      <dgm:prSet presAssocID="{4951533E-B55E-4DDB-A2A1-0DD1A410B39D}" presName="LevelTwoTextNode" presStyleLbl="node2" presStyleIdx="0" presStyleCnt="7" custScaleX="183188">
        <dgm:presLayoutVars>
          <dgm:chPref val="3"/>
        </dgm:presLayoutVars>
      </dgm:prSet>
      <dgm:spPr/>
      <dgm:t>
        <a:bodyPr/>
        <a:lstStyle/>
        <a:p>
          <a:endParaRPr lang="en-US"/>
        </a:p>
      </dgm:t>
    </dgm:pt>
    <dgm:pt modelId="{6AEF0428-383B-403D-A5CA-DEFA57A41D68}" type="pres">
      <dgm:prSet presAssocID="{4951533E-B55E-4DDB-A2A1-0DD1A410B39D}" presName="level3hierChild" presStyleCnt="0"/>
      <dgm:spPr/>
    </dgm:pt>
    <dgm:pt modelId="{6BE7391D-3772-45C7-BB03-B5B214683C6E}" type="pres">
      <dgm:prSet presAssocID="{DE51D134-8779-4301-88E6-D2DB7E3DA2B0}" presName="conn2-1" presStyleLbl="parChTrans1D2" presStyleIdx="1" presStyleCnt="7"/>
      <dgm:spPr/>
      <dgm:t>
        <a:bodyPr/>
        <a:lstStyle/>
        <a:p>
          <a:endParaRPr lang="en-US"/>
        </a:p>
      </dgm:t>
    </dgm:pt>
    <dgm:pt modelId="{35252E8D-499F-40C3-9DF8-944FDD4B4038}" type="pres">
      <dgm:prSet presAssocID="{DE51D134-8779-4301-88E6-D2DB7E3DA2B0}" presName="connTx" presStyleLbl="parChTrans1D2" presStyleIdx="1" presStyleCnt="7"/>
      <dgm:spPr/>
      <dgm:t>
        <a:bodyPr/>
        <a:lstStyle/>
        <a:p>
          <a:endParaRPr lang="en-US"/>
        </a:p>
      </dgm:t>
    </dgm:pt>
    <dgm:pt modelId="{3F801B38-308E-4676-8B59-C5383BD39DF0}" type="pres">
      <dgm:prSet presAssocID="{5949EB21-4911-4926-8458-9EEBA62DC847}" presName="root2" presStyleCnt="0"/>
      <dgm:spPr/>
    </dgm:pt>
    <dgm:pt modelId="{57F0B218-B8AE-4220-9430-48E42516228E}" type="pres">
      <dgm:prSet presAssocID="{5949EB21-4911-4926-8458-9EEBA62DC847}" presName="LevelTwoTextNode" presStyleLbl="node2" presStyleIdx="1" presStyleCnt="7" custScaleX="183188">
        <dgm:presLayoutVars>
          <dgm:chPref val="3"/>
        </dgm:presLayoutVars>
      </dgm:prSet>
      <dgm:spPr/>
      <dgm:t>
        <a:bodyPr/>
        <a:lstStyle/>
        <a:p>
          <a:endParaRPr lang="en-US"/>
        </a:p>
      </dgm:t>
    </dgm:pt>
    <dgm:pt modelId="{2FB9D030-40A9-492A-AA53-F0EC50F4389C}" type="pres">
      <dgm:prSet presAssocID="{5949EB21-4911-4926-8458-9EEBA62DC847}" presName="level3hierChild" presStyleCnt="0"/>
      <dgm:spPr/>
    </dgm:pt>
    <dgm:pt modelId="{31B24B2D-92AE-440C-A1A6-5F475784AD35}" type="pres">
      <dgm:prSet presAssocID="{D14EEE02-1E0C-472A-AE60-766A94DFBC14}" presName="conn2-1" presStyleLbl="parChTrans1D2" presStyleIdx="2" presStyleCnt="7"/>
      <dgm:spPr/>
      <dgm:t>
        <a:bodyPr/>
        <a:lstStyle/>
        <a:p>
          <a:endParaRPr lang="en-US"/>
        </a:p>
      </dgm:t>
    </dgm:pt>
    <dgm:pt modelId="{CAEB46D4-E49D-409F-B7A0-0E1F95B7EAE8}" type="pres">
      <dgm:prSet presAssocID="{D14EEE02-1E0C-472A-AE60-766A94DFBC14}" presName="connTx" presStyleLbl="parChTrans1D2" presStyleIdx="2" presStyleCnt="7"/>
      <dgm:spPr/>
      <dgm:t>
        <a:bodyPr/>
        <a:lstStyle/>
        <a:p>
          <a:endParaRPr lang="en-US"/>
        </a:p>
      </dgm:t>
    </dgm:pt>
    <dgm:pt modelId="{2903C718-9D6E-46DE-B199-F62A164DA655}" type="pres">
      <dgm:prSet presAssocID="{D6BC36C3-C210-4A00-9247-EC06B7C445C6}" presName="root2" presStyleCnt="0"/>
      <dgm:spPr/>
    </dgm:pt>
    <dgm:pt modelId="{7273DBFA-A064-4CD0-8B35-089175BB930D}" type="pres">
      <dgm:prSet presAssocID="{D6BC36C3-C210-4A00-9247-EC06B7C445C6}" presName="LevelTwoTextNode" presStyleLbl="node2" presStyleIdx="2" presStyleCnt="7" custScaleX="183188">
        <dgm:presLayoutVars>
          <dgm:chPref val="3"/>
        </dgm:presLayoutVars>
      </dgm:prSet>
      <dgm:spPr/>
      <dgm:t>
        <a:bodyPr/>
        <a:lstStyle/>
        <a:p>
          <a:endParaRPr lang="en-US"/>
        </a:p>
      </dgm:t>
    </dgm:pt>
    <dgm:pt modelId="{98C9F45B-CEA0-4652-9DBE-ECC32105B2AC}" type="pres">
      <dgm:prSet presAssocID="{D6BC36C3-C210-4A00-9247-EC06B7C445C6}" presName="level3hierChild" presStyleCnt="0"/>
      <dgm:spPr/>
    </dgm:pt>
    <dgm:pt modelId="{4014ECEF-0888-4009-892D-AB08DF214F2C}" type="pres">
      <dgm:prSet presAssocID="{D58D50F6-D6AB-466F-85E4-B320AD3F42A8}" presName="conn2-1" presStyleLbl="parChTrans1D2" presStyleIdx="3" presStyleCnt="7"/>
      <dgm:spPr/>
      <dgm:t>
        <a:bodyPr/>
        <a:lstStyle/>
        <a:p>
          <a:endParaRPr lang="en-US"/>
        </a:p>
      </dgm:t>
    </dgm:pt>
    <dgm:pt modelId="{A41A1603-939C-4827-9FCF-316C0B1C80C5}" type="pres">
      <dgm:prSet presAssocID="{D58D50F6-D6AB-466F-85E4-B320AD3F42A8}" presName="connTx" presStyleLbl="parChTrans1D2" presStyleIdx="3" presStyleCnt="7"/>
      <dgm:spPr/>
      <dgm:t>
        <a:bodyPr/>
        <a:lstStyle/>
        <a:p>
          <a:endParaRPr lang="en-US"/>
        </a:p>
      </dgm:t>
    </dgm:pt>
    <dgm:pt modelId="{7437248C-8024-4AE1-97C7-61D9E3CEE9D1}" type="pres">
      <dgm:prSet presAssocID="{5D034D43-3765-4458-B6D9-C01B4EF1CE9C}" presName="root2" presStyleCnt="0"/>
      <dgm:spPr/>
    </dgm:pt>
    <dgm:pt modelId="{6D7F8648-288A-4A1F-B54A-807646FA6E13}" type="pres">
      <dgm:prSet presAssocID="{5D034D43-3765-4458-B6D9-C01B4EF1CE9C}" presName="LevelTwoTextNode" presStyleLbl="node2" presStyleIdx="3" presStyleCnt="7" custScaleX="183188">
        <dgm:presLayoutVars>
          <dgm:chPref val="3"/>
        </dgm:presLayoutVars>
      </dgm:prSet>
      <dgm:spPr/>
      <dgm:t>
        <a:bodyPr/>
        <a:lstStyle/>
        <a:p>
          <a:endParaRPr lang="en-US"/>
        </a:p>
      </dgm:t>
    </dgm:pt>
    <dgm:pt modelId="{8EA85A96-18C3-432C-8347-38A97D9F76BA}" type="pres">
      <dgm:prSet presAssocID="{5D034D43-3765-4458-B6D9-C01B4EF1CE9C}" presName="level3hierChild" presStyleCnt="0"/>
      <dgm:spPr/>
    </dgm:pt>
    <dgm:pt modelId="{E20EDDB1-67FA-4D7D-9539-9F9A64C6DD66}" type="pres">
      <dgm:prSet presAssocID="{DFBE4F42-37DA-48B1-A71F-E90B731FF0F4}" presName="conn2-1" presStyleLbl="parChTrans1D2" presStyleIdx="4" presStyleCnt="7"/>
      <dgm:spPr/>
      <dgm:t>
        <a:bodyPr/>
        <a:lstStyle/>
        <a:p>
          <a:endParaRPr lang="en-US"/>
        </a:p>
      </dgm:t>
    </dgm:pt>
    <dgm:pt modelId="{379F408F-4D82-4738-A54E-47C405F251E4}" type="pres">
      <dgm:prSet presAssocID="{DFBE4F42-37DA-48B1-A71F-E90B731FF0F4}" presName="connTx" presStyleLbl="parChTrans1D2" presStyleIdx="4" presStyleCnt="7"/>
      <dgm:spPr/>
      <dgm:t>
        <a:bodyPr/>
        <a:lstStyle/>
        <a:p>
          <a:endParaRPr lang="en-US"/>
        </a:p>
      </dgm:t>
    </dgm:pt>
    <dgm:pt modelId="{02EA5F23-ACB4-460F-A1D6-28C5813F94CA}" type="pres">
      <dgm:prSet presAssocID="{A0E5D163-823F-4EB7-A974-8639FA53F1AE}" presName="root2" presStyleCnt="0"/>
      <dgm:spPr/>
    </dgm:pt>
    <dgm:pt modelId="{42D61C59-8415-4E78-A2CC-696EF3213CB7}" type="pres">
      <dgm:prSet presAssocID="{A0E5D163-823F-4EB7-A974-8639FA53F1AE}" presName="LevelTwoTextNode" presStyleLbl="node2" presStyleIdx="4" presStyleCnt="7" custScaleX="183188">
        <dgm:presLayoutVars>
          <dgm:chPref val="3"/>
        </dgm:presLayoutVars>
      </dgm:prSet>
      <dgm:spPr/>
      <dgm:t>
        <a:bodyPr/>
        <a:lstStyle/>
        <a:p>
          <a:endParaRPr lang="en-US"/>
        </a:p>
      </dgm:t>
    </dgm:pt>
    <dgm:pt modelId="{4D5A1A64-052A-4B82-B438-1CE50E7B9DDD}" type="pres">
      <dgm:prSet presAssocID="{A0E5D163-823F-4EB7-A974-8639FA53F1AE}" presName="level3hierChild" presStyleCnt="0"/>
      <dgm:spPr/>
    </dgm:pt>
    <dgm:pt modelId="{4BAC4599-5689-437F-90F2-D586D824B66C}" type="pres">
      <dgm:prSet presAssocID="{06BED08C-6348-42D4-AD94-D8D52B989DCF}" presName="conn2-1" presStyleLbl="parChTrans1D2" presStyleIdx="5" presStyleCnt="7"/>
      <dgm:spPr/>
      <dgm:t>
        <a:bodyPr/>
        <a:lstStyle/>
        <a:p>
          <a:endParaRPr lang="en-US"/>
        </a:p>
      </dgm:t>
    </dgm:pt>
    <dgm:pt modelId="{306D64F2-4C84-48E1-A409-2866D8738324}" type="pres">
      <dgm:prSet presAssocID="{06BED08C-6348-42D4-AD94-D8D52B989DCF}" presName="connTx" presStyleLbl="parChTrans1D2" presStyleIdx="5" presStyleCnt="7"/>
      <dgm:spPr/>
      <dgm:t>
        <a:bodyPr/>
        <a:lstStyle/>
        <a:p>
          <a:endParaRPr lang="en-US"/>
        </a:p>
      </dgm:t>
    </dgm:pt>
    <dgm:pt modelId="{F95CDC0B-1276-4756-985D-A337D52ECEA8}" type="pres">
      <dgm:prSet presAssocID="{98F641F5-43FC-4A7F-91B1-545C5E7DD563}" presName="root2" presStyleCnt="0"/>
      <dgm:spPr/>
    </dgm:pt>
    <dgm:pt modelId="{86B6F8FD-94AF-47EE-A573-412109D0A061}" type="pres">
      <dgm:prSet presAssocID="{98F641F5-43FC-4A7F-91B1-545C5E7DD563}" presName="LevelTwoTextNode" presStyleLbl="node2" presStyleIdx="5" presStyleCnt="7" custScaleX="183188">
        <dgm:presLayoutVars>
          <dgm:chPref val="3"/>
        </dgm:presLayoutVars>
      </dgm:prSet>
      <dgm:spPr/>
      <dgm:t>
        <a:bodyPr/>
        <a:lstStyle/>
        <a:p>
          <a:endParaRPr lang="en-US"/>
        </a:p>
      </dgm:t>
    </dgm:pt>
    <dgm:pt modelId="{3E0D6E4B-09BF-4222-8C28-376A9B26B17A}" type="pres">
      <dgm:prSet presAssocID="{98F641F5-43FC-4A7F-91B1-545C5E7DD563}" presName="level3hierChild" presStyleCnt="0"/>
      <dgm:spPr/>
    </dgm:pt>
    <dgm:pt modelId="{74114163-B4E1-492A-B948-61BB1E3023B2}" type="pres">
      <dgm:prSet presAssocID="{A6D27D9B-563E-4B23-AA07-2FD5245494B2}" presName="conn2-1" presStyleLbl="parChTrans1D2" presStyleIdx="6" presStyleCnt="7"/>
      <dgm:spPr/>
      <dgm:t>
        <a:bodyPr/>
        <a:lstStyle/>
        <a:p>
          <a:endParaRPr lang="en-US"/>
        </a:p>
      </dgm:t>
    </dgm:pt>
    <dgm:pt modelId="{7C7E430D-68D7-4EDE-AC27-89BFBE44E6D7}" type="pres">
      <dgm:prSet presAssocID="{A6D27D9B-563E-4B23-AA07-2FD5245494B2}" presName="connTx" presStyleLbl="parChTrans1D2" presStyleIdx="6" presStyleCnt="7"/>
      <dgm:spPr/>
      <dgm:t>
        <a:bodyPr/>
        <a:lstStyle/>
        <a:p>
          <a:endParaRPr lang="en-US"/>
        </a:p>
      </dgm:t>
    </dgm:pt>
    <dgm:pt modelId="{73B4E290-2265-4E2D-9A08-6E318366BF85}" type="pres">
      <dgm:prSet presAssocID="{B81D7114-4009-4981-9A51-5763C8737810}" presName="root2" presStyleCnt="0"/>
      <dgm:spPr/>
    </dgm:pt>
    <dgm:pt modelId="{0060CFB8-2A8A-4A1B-B7AA-F0317BA7B739}" type="pres">
      <dgm:prSet presAssocID="{B81D7114-4009-4981-9A51-5763C8737810}" presName="LevelTwoTextNode" presStyleLbl="node2" presStyleIdx="6" presStyleCnt="7" custScaleX="183188">
        <dgm:presLayoutVars>
          <dgm:chPref val="3"/>
        </dgm:presLayoutVars>
      </dgm:prSet>
      <dgm:spPr/>
      <dgm:t>
        <a:bodyPr/>
        <a:lstStyle/>
        <a:p>
          <a:endParaRPr lang="en-US"/>
        </a:p>
      </dgm:t>
    </dgm:pt>
    <dgm:pt modelId="{456D3CD5-F779-47AD-9A81-6FD6FE9F5B2F}" type="pres">
      <dgm:prSet presAssocID="{B81D7114-4009-4981-9A51-5763C8737810}" presName="level3hierChild" presStyleCnt="0"/>
      <dgm:spPr/>
    </dgm:pt>
  </dgm:ptLst>
  <dgm:cxnLst>
    <dgm:cxn modelId="{08917AFD-A714-4A5B-AF64-B3A4BA2BBA66}" type="presOf" srcId="{98F641F5-43FC-4A7F-91B1-545C5E7DD563}" destId="{86B6F8FD-94AF-47EE-A573-412109D0A061}" srcOrd="0" destOrd="0" presId="urn:microsoft.com/office/officeart/2008/layout/HorizontalMultiLevelHierarchy"/>
    <dgm:cxn modelId="{CEDEDDBB-1D2A-45B1-A3A9-2ADA843F3EB8}" srcId="{27F0A3CF-5B14-424A-9756-5E1F5AE39F84}" destId="{A0E5D163-823F-4EB7-A974-8639FA53F1AE}" srcOrd="4" destOrd="0" parTransId="{DFBE4F42-37DA-48B1-A71F-E90B731FF0F4}" sibTransId="{BEB3162B-DD54-463B-949D-ACA9C47C6D7F}"/>
    <dgm:cxn modelId="{96445356-D426-40E5-852B-5437C3AD0746}" type="presOf" srcId="{A0E5D163-823F-4EB7-A974-8639FA53F1AE}" destId="{42D61C59-8415-4E78-A2CC-696EF3213CB7}" srcOrd="0" destOrd="0" presId="urn:microsoft.com/office/officeart/2008/layout/HorizontalMultiLevelHierarchy"/>
    <dgm:cxn modelId="{3E3C8F25-3550-477D-9B90-F07F10EF85A2}" type="presOf" srcId="{D6BC36C3-C210-4A00-9247-EC06B7C445C6}" destId="{7273DBFA-A064-4CD0-8B35-089175BB930D}" srcOrd="0" destOrd="0" presId="urn:microsoft.com/office/officeart/2008/layout/HorizontalMultiLevelHierarchy"/>
    <dgm:cxn modelId="{8B4356B1-680C-46E0-9FE7-677DDA915187}" type="presOf" srcId="{5D034D43-3765-4458-B6D9-C01B4EF1CE9C}" destId="{6D7F8648-288A-4A1F-B54A-807646FA6E13}" srcOrd="0" destOrd="0" presId="urn:microsoft.com/office/officeart/2008/layout/HorizontalMultiLevelHierarchy"/>
    <dgm:cxn modelId="{F709E5F7-61B6-4691-815E-EE051131A205}" type="presOf" srcId="{A6D27D9B-563E-4B23-AA07-2FD5245494B2}" destId="{74114163-B4E1-492A-B948-61BB1E3023B2}" srcOrd="0" destOrd="0" presId="urn:microsoft.com/office/officeart/2008/layout/HorizontalMultiLevelHierarchy"/>
    <dgm:cxn modelId="{4E9AA6E3-D355-401C-A6BF-119CB8513E5A}" srcId="{B5169929-1A00-4B39-BAB7-B500300888FC}" destId="{27F0A3CF-5B14-424A-9756-5E1F5AE39F84}" srcOrd="0" destOrd="0" parTransId="{C499392C-CCD8-4667-ABC7-27F285F4D7CD}" sibTransId="{9EE6FBBB-E592-4881-BC26-A964F93FED14}"/>
    <dgm:cxn modelId="{7900B103-A435-41DC-BBE9-8084DF8D33EC}" type="presOf" srcId="{B81D7114-4009-4981-9A51-5763C8737810}" destId="{0060CFB8-2A8A-4A1B-B7AA-F0317BA7B739}" srcOrd="0" destOrd="0" presId="urn:microsoft.com/office/officeart/2008/layout/HorizontalMultiLevelHierarchy"/>
    <dgm:cxn modelId="{CD374B58-0DAF-4506-9FB7-EE1037793173}" type="presOf" srcId="{DFBE4F42-37DA-48B1-A71F-E90B731FF0F4}" destId="{E20EDDB1-67FA-4D7D-9539-9F9A64C6DD66}" srcOrd="0" destOrd="0" presId="urn:microsoft.com/office/officeart/2008/layout/HorizontalMultiLevelHierarchy"/>
    <dgm:cxn modelId="{D5460841-2773-499B-954B-032563B960E2}" srcId="{27F0A3CF-5B14-424A-9756-5E1F5AE39F84}" destId="{5949EB21-4911-4926-8458-9EEBA62DC847}" srcOrd="1" destOrd="0" parTransId="{DE51D134-8779-4301-88E6-D2DB7E3DA2B0}" sibTransId="{8317971A-2589-4C00-BBB7-6A1EE6FEA2D8}"/>
    <dgm:cxn modelId="{52E189A3-B253-43A8-B623-F5746A9DF72F}" type="presOf" srcId="{DFBE4F42-37DA-48B1-A71F-E90B731FF0F4}" destId="{379F408F-4D82-4738-A54E-47C405F251E4}" srcOrd="1" destOrd="0" presId="urn:microsoft.com/office/officeart/2008/layout/HorizontalMultiLevelHierarchy"/>
    <dgm:cxn modelId="{10F4CA64-C138-4FD2-BC9C-38223871F00B}" type="presOf" srcId="{77F292DC-768C-46DC-A5A2-2814249D4427}" destId="{6B7C93FC-AC31-42CB-8D37-AAC8C06B8586}" srcOrd="1" destOrd="0" presId="urn:microsoft.com/office/officeart/2008/layout/HorizontalMultiLevelHierarchy"/>
    <dgm:cxn modelId="{DA305433-3FC2-43BA-A04A-E323652EA15F}" srcId="{27F0A3CF-5B14-424A-9756-5E1F5AE39F84}" destId="{B81D7114-4009-4981-9A51-5763C8737810}" srcOrd="6" destOrd="0" parTransId="{A6D27D9B-563E-4B23-AA07-2FD5245494B2}" sibTransId="{0E4AB4C3-DBBE-4007-A8B5-2BFA2173F09F}"/>
    <dgm:cxn modelId="{FD2A0356-C497-4AD4-8A60-D4855A4C1C0F}" type="presOf" srcId="{DE51D134-8779-4301-88E6-D2DB7E3DA2B0}" destId="{35252E8D-499F-40C3-9DF8-944FDD4B4038}" srcOrd="1" destOrd="0" presId="urn:microsoft.com/office/officeart/2008/layout/HorizontalMultiLevelHierarchy"/>
    <dgm:cxn modelId="{A1F41535-11EB-417C-BE97-9902CCFE5F8F}" type="presOf" srcId="{A6D27D9B-563E-4B23-AA07-2FD5245494B2}" destId="{7C7E430D-68D7-4EDE-AC27-89BFBE44E6D7}" srcOrd="1" destOrd="0" presId="urn:microsoft.com/office/officeart/2008/layout/HorizontalMultiLevelHierarchy"/>
    <dgm:cxn modelId="{7AFB9489-8721-418B-821E-901FC5819AB3}" type="presOf" srcId="{D14EEE02-1E0C-472A-AE60-766A94DFBC14}" destId="{31B24B2D-92AE-440C-A1A6-5F475784AD35}" srcOrd="0" destOrd="0" presId="urn:microsoft.com/office/officeart/2008/layout/HorizontalMultiLevelHierarchy"/>
    <dgm:cxn modelId="{C561B666-7D7A-4CFF-A534-76A7B1AFDBA8}" srcId="{27F0A3CF-5B14-424A-9756-5E1F5AE39F84}" destId="{4951533E-B55E-4DDB-A2A1-0DD1A410B39D}" srcOrd="0" destOrd="0" parTransId="{77F292DC-768C-46DC-A5A2-2814249D4427}" sibTransId="{AEAE29A3-FF9F-4497-962E-AEF9F1A7EAC9}"/>
    <dgm:cxn modelId="{EB50B5D5-FAE6-4F48-A7BF-0B4147406890}" type="presOf" srcId="{DE51D134-8779-4301-88E6-D2DB7E3DA2B0}" destId="{6BE7391D-3772-45C7-BB03-B5B214683C6E}" srcOrd="0" destOrd="0" presId="urn:microsoft.com/office/officeart/2008/layout/HorizontalMultiLevelHierarchy"/>
    <dgm:cxn modelId="{74DBD207-88C1-4532-93B4-A9FBE038EACD}" type="presOf" srcId="{D58D50F6-D6AB-466F-85E4-B320AD3F42A8}" destId="{A41A1603-939C-4827-9FCF-316C0B1C80C5}" srcOrd="1" destOrd="0" presId="urn:microsoft.com/office/officeart/2008/layout/HorizontalMultiLevelHierarchy"/>
    <dgm:cxn modelId="{29073390-1CA2-479D-8643-76DAFB6107F1}" type="presOf" srcId="{5949EB21-4911-4926-8458-9EEBA62DC847}" destId="{57F0B218-B8AE-4220-9430-48E42516228E}" srcOrd="0" destOrd="0" presId="urn:microsoft.com/office/officeart/2008/layout/HorizontalMultiLevelHierarchy"/>
    <dgm:cxn modelId="{03B3BB6C-FFE9-44B6-9C93-8E803D7C28D0}" type="presOf" srcId="{06BED08C-6348-42D4-AD94-D8D52B989DCF}" destId="{4BAC4599-5689-437F-90F2-D586D824B66C}" srcOrd="0" destOrd="0" presId="urn:microsoft.com/office/officeart/2008/layout/HorizontalMultiLevelHierarchy"/>
    <dgm:cxn modelId="{CC515B48-77B5-4D76-AA99-6C6B24B80A11}" srcId="{27F0A3CF-5B14-424A-9756-5E1F5AE39F84}" destId="{D6BC36C3-C210-4A00-9247-EC06B7C445C6}" srcOrd="2" destOrd="0" parTransId="{D14EEE02-1E0C-472A-AE60-766A94DFBC14}" sibTransId="{7291E221-0BAB-4182-9161-51E79B6002CD}"/>
    <dgm:cxn modelId="{3F778B27-C081-46B6-BA0F-3B531FC2E99F}" type="presOf" srcId="{4951533E-B55E-4DDB-A2A1-0DD1A410B39D}" destId="{B73CF9B0-EB3F-4577-8369-54F3E07425DB}" srcOrd="0" destOrd="0" presId="urn:microsoft.com/office/officeart/2008/layout/HorizontalMultiLevelHierarchy"/>
    <dgm:cxn modelId="{DB34F0E8-7771-41E8-B188-7744CE3A86D9}" type="presOf" srcId="{B5169929-1A00-4B39-BAB7-B500300888FC}" destId="{62AF9A13-65A2-4B89-B474-136A27FEBFF4}" srcOrd="0" destOrd="0" presId="urn:microsoft.com/office/officeart/2008/layout/HorizontalMultiLevelHierarchy"/>
    <dgm:cxn modelId="{D67BDE55-4492-4F91-8DBD-3C534EDF7BB9}" type="presOf" srcId="{D14EEE02-1E0C-472A-AE60-766A94DFBC14}" destId="{CAEB46D4-E49D-409F-B7A0-0E1F95B7EAE8}" srcOrd="1" destOrd="0" presId="urn:microsoft.com/office/officeart/2008/layout/HorizontalMultiLevelHierarchy"/>
    <dgm:cxn modelId="{32E03D97-96E3-4DD7-9C7D-F279B56AB2CD}" srcId="{27F0A3CF-5B14-424A-9756-5E1F5AE39F84}" destId="{5D034D43-3765-4458-B6D9-C01B4EF1CE9C}" srcOrd="3" destOrd="0" parTransId="{D58D50F6-D6AB-466F-85E4-B320AD3F42A8}" sibTransId="{B6E60E56-7A91-4CB5-A6E6-7AFF437EEB83}"/>
    <dgm:cxn modelId="{325B7936-EB04-4B28-8DED-A2BFCE252A6B}" type="presOf" srcId="{06BED08C-6348-42D4-AD94-D8D52B989DCF}" destId="{306D64F2-4C84-48E1-A409-2866D8738324}" srcOrd="1" destOrd="0" presId="urn:microsoft.com/office/officeart/2008/layout/HorizontalMultiLevelHierarchy"/>
    <dgm:cxn modelId="{A898B26B-9AB3-4153-A628-E3E2F20D1824}" type="presOf" srcId="{D58D50F6-D6AB-466F-85E4-B320AD3F42A8}" destId="{4014ECEF-0888-4009-892D-AB08DF214F2C}" srcOrd="0" destOrd="0" presId="urn:microsoft.com/office/officeart/2008/layout/HorizontalMultiLevelHierarchy"/>
    <dgm:cxn modelId="{0DE76E73-D0DD-4E1C-AFAC-BDBD79BAA55B}" srcId="{27F0A3CF-5B14-424A-9756-5E1F5AE39F84}" destId="{98F641F5-43FC-4A7F-91B1-545C5E7DD563}" srcOrd="5" destOrd="0" parTransId="{06BED08C-6348-42D4-AD94-D8D52B989DCF}" sibTransId="{B846EDF0-E76C-4AEB-A3D6-6B60AD2CAC87}"/>
    <dgm:cxn modelId="{8ACBA049-CD24-4F06-87A4-A2FAEA5BB835}" type="presOf" srcId="{27F0A3CF-5B14-424A-9756-5E1F5AE39F84}" destId="{59935916-D8C6-4C4E-B14F-48A57B6B9F68}" srcOrd="0" destOrd="0" presId="urn:microsoft.com/office/officeart/2008/layout/HorizontalMultiLevelHierarchy"/>
    <dgm:cxn modelId="{51EDDE22-961D-41EB-A8EC-0B77DE792D49}" type="presOf" srcId="{77F292DC-768C-46DC-A5A2-2814249D4427}" destId="{D06C129D-FFB9-48A9-9033-F70ED61AAC72}" srcOrd="0" destOrd="0" presId="urn:microsoft.com/office/officeart/2008/layout/HorizontalMultiLevelHierarchy"/>
    <dgm:cxn modelId="{674BF87E-8CDE-4466-8418-F0680F6FCFE7}" type="presParOf" srcId="{62AF9A13-65A2-4B89-B474-136A27FEBFF4}" destId="{522EACD8-845C-4505-99D3-C608B1CCECD7}" srcOrd="0" destOrd="0" presId="urn:microsoft.com/office/officeart/2008/layout/HorizontalMultiLevelHierarchy"/>
    <dgm:cxn modelId="{94A2A3E5-1B9D-431B-AACA-FAF2481A9379}" type="presParOf" srcId="{522EACD8-845C-4505-99D3-C608B1CCECD7}" destId="{59935916-D8C6-4C4E-B14F-48A57B6B9F68}" srcOrd="0" destOrd="0" presId="urn:microsoft.com/office/officeart/2008/layout/HorizontalMultiLevelHierarchy"/>
    <dgm:cxn modelId="{72A8C9EA-8BE7-4A22-A443-BDD0209F8ED2}" type="presParOf" srcId="{522EACD8-845C-4505-99D3-C608B1CCECD7}" destId="{CA3EF3A2-1DC4-4BDB-B04F-4D24F2890560}" srcOrd="1" destOrd="0" presId="urn:microsoft.com/office/officeart/2008/layout/HorizontalMultiLevelHierarchy"/>
    <dgm:cxn modelId="{68BF7589-1910-4661-AC29-50CE56B72E2C}" type="presParOf" srcId="{CA3EF3A2-1DC4-4BDB-B04F-4D24F2890560}" destId="{D06C129D-FFB9-48A9-9033-F70ED61AAC72}" srcOrd="0" destOrd="0" presId="urn:microsoft.com/office/officeart/2008/layout/HorizontalMultiLevelHierarchy"/>
    <dgm:cxn modelId="{CE0AD8F4-E8F6-42D5-90F0-61AF12BAFC7D}" type="presParOf" srcId="{D06C129D-FFB9-48A9-9033-F70ED61AAC72}" destId="{6B7C93FC-AC31-42CB-8D37-AAC8C06B8586}" srcOrd="0" destOrd="0" presId="urn:microsoft.com/office/officeart/2008/layout/HorizontalMultiLevelHierarchy"/>
    <dgm:cxn modelId="{1DD6F2E0-975C-4C7A-9F3C-9139E0CD932B}" type="presParOf" srcId="{CA3EF3A2-1DC4-4BDB-B04F-4D24F2890560}" destId="{62C357A9-C3C9-4EEB-907D-E3D082F6DCFE}" srcOrd="1" destOrd="0" presId="urn:microsoft.com/office/officeart/2008/layout/HorizontalMultiLevelHierarchy"/>
    <dgm:cxn modelId="{556FDD79-09D7-4F44-8021-5A8C22C78A89}" type="presParOf" srcId="{62C357A9-C3C9-4EEB-907D-E3D082F6DCFE}" destId="{B73CF9B0-EB3F-4577-8369-54F3E07425DB}" srcOrd="0" destOrd="0" presId="urn:microsoft.com/office/officeart/2008/layout/HorizontalMultiLevelHierarchy"/>
    <dgm:cxn modelId="{B686E056-3EA9-41E4-9211-B295BBFDE71C}" type="presParOf" srcId="{62C357A9-C3C9-4EEB-907D-E3D082F6DCFE}" destId="{6AEF0428-383B-403D-A5CA-DEFA57A41D68}" srcOrd="1" destOrd="0" presId="urn:microsoft.com/office/officeart/2008/layout/HorizontalMultiLevelHierarchy"/>
    <dgm:cxn modelId="{4722D869-54C6-42A5-BA27-85C0879C4B16}" type="presParOf" srcId="{CA3EF3A2-1DC4-4BDB-B04F-4D24F2890560}" destId="{6BE7391D-3772-45C7-BB03-B5B214683C6E}" srcOrd="2" destOrd="0" presId="urn:microsoft.com/office/officeart/2008/layout/HorizontalMultiLevelHierarchy"/>
    <dgm:cxn modelId="{5FFC8F96-FA3D-4BAC-A7F9-177ABFECDD06}" type="presParOf" srcId="{6BE7391D-3772-45C7-BB03-B5B214683C6E}" destId="{35252E8D-499F-40C3-9DF8-944FDD4B4038}" srcOrd="0" destOrd="0" presId="urn:microsoft.com/office/officeart/2008/layout/HorizontalMultiLevelHierarchy"/>
    <dgm:cxn modelId="{3C96CD85-3CD9-45D2-9FAC-7A7CD006D69C}" type="presParOf" srcId="{CA3EF3A2-1DC4-4BDB-B04F-4D24F2890560}" destId="{3F801B38-308E-4676-8B59-C5383BD39DF0}" srcOrd="3" destOrd="0" presId="urn:microsoft.com/office/officeart/2008/layout/HorizontalMultiLevelHierarchy"/>
    <dgm:cxn modelId="{78E5B7A8-72A7-4CC5-A098-8E997007A447}" type="presParOf" srcId="{3F801B38-308E-4676-8B59-C5383BD39DF0}" destId="{57F0B218-B8AE-4220-9430-48E42516228E}" srcOrd="0" destOrd="0" presId="urn:microsoft.com/office/officeart/2008/layout/HorizontalMultiLevelHierarchy"/>
    <dgm:cxn modelId="{57A00D1C-3FEE-4670-93C8-9CB00ADC92C0}" type="presParOf" srcId="{3F801B38-308E-4676-8B59-C5383BD39DF0}" destId="{2FB9D030-40A9-492A-AA53-F0EC50F4389C}" srcOrd="1" destOrd="0" presId="urn:microsoft.com/office/officeart/2008/layout/HorizontalMultiLevelHierarchy"/>
    <dgm:cxn modelId="{E1458E52-F557-4174-9917-76A292FDC4BE}" type="presParOf" srcId="{CA3EF3A2-1DC4-4BDB-B04F-4D24F2890560}" destId="{31B24B2D-92AE-440C-A1A6-5F475784AD35}" srcOrd="4" destOrd="0" presId="urn:microsoft.com/office/officeart/2008/layout/HorizontalMultiLevelHierarchy"/>
    <dgm:cxn modelId="{4E7E23C0-497D-4508-A814-BFD3BB820CB3}" type="presParOf" srcId="{31B24B2D-92AE-440C-A1A6-5F475784AD35}" destId="{CAEB46D4-E49D-409F-B7A0-0E1F95B7EAE8}" srcOrd="0" destOrd="0" presId="urn:microsoft.com/office/officeart/2008/layout/HorizontalMultiLevelHierarchy"/>
    <dgm:cxn modelId="{45B95CC8-E58A-490C-8F18-3C9E8EAB8B3A}" type="presParOf" srcId="{CA3EF3A2-1DC4-4BDB-B04F-4D24F2890560}" destId="{2903C718-9D6E-46DE-B199-F62A164DA655}" srcOrd="5" destOrd="0" presId="urn:microsoft.com/office/officeart/2008/layout/HorizontalMultiLevelHierarchy"/>
    <dgm:cxn modelId="{F10A0546-A7C5-41A5-A17A-982E2415A112}" type="presParOf" srcId="{2903C718-9D6E-46DE-B199-F62A164DA655}" destId="{7273DBFA-A064-4CD0-8B35-089175BB930D}" srcOrd="0" destOrd="0" presId="urn:microsoft.com/office/officeart/2008/layout/HorizontalMultiLevelHierarchy"/>
    <dgm:cxn modelId="{6115D040-E413-4C40-A2D7-44511BFAE1E4}" type="presParOf" srcId="{2903C718-9D6E-46DE-B199-F62A164DA655}" destId="{98C9F45B-CEA0-4652-9DBE-ECC32105B2AC}" srcOrd="1" destOrd="0" presId="urn:microsoft.com/office/officeart/2008/layout/HorizontalMultiLevelHierarchy"/>
    <dgm:cxn modelId="{1AAEF572-ACA1-4340-9C54-01B4C0E1A0B9}" type="presParOf" srcId="{CA3EF3A2-1DC4-4BDB-B04F-4D24F2890560}" destId="{4014ECEF-0888-4009-892D-AB08DF214F2C}" srcOrd="6" destOrd="0" presId="urn:microsoft.com/office/officeart/2008/layout/HorizontalMultiLevelHierarchy"/>
    <dgm:cxn modelId="{8F7009F0-3C37-499A-9DCD-EF3883A1C3E7}" type="presParOf" srcId="{4014ECEF-0888-4009-892D-AB08DF214F2C}" destId="{A41A1603-939C-4827-9FCF-316C0B1C80C5}" srcOrd="0" destOrd="0" presId="urn:microsoft.com/office/officeart/2008/layout/HorizontalMultiLevelHierarchy"/>
    <dgm:cxn modelId="{CBA35821-7883-46FC-B2F2-36BB93B3607F}" type="presParOf" srcId="{CA3EF3A2-1DC4-4BDB-B04F-4D24F2890560}" destId="{7437248C-8024-4AE1-97C7-61D9E3CEE9D1}" srcOrd="7" destOrd="0" presId="urn:microsoft.com/office/officeart/2008/layout/HorizontalMultiLevelHierarchy"/>
    <dgm:cxn modelId="{EC260494-1D37-4E59-B840-46C156BD0037}" type="presParOf" srcId="{7437248C-8024-4AE1-97C7-61D9E3CEE9D1}" destId="{6D7F8648-288A-4A1F-B54A-807646FA6E13}" srcOrd="0" destOrd="0" presId="urn:microsoft.com/office/officeart/2008/layout/HorizontalMultiLevelHierarchy"/>
    <dgm:cxn modelId="{28C72C84-7C1C-41AC-B83A-3108FDDC299C}" type="presParOf" srcId="{7437248C-8024-4AE1-97C7-61D9E3CEE9D1}" destId="{8EA85A96-18C3-432C-8347-38A97D9F76BA}" srcOrd="1" destOrd="0" presId="urn:microsoft.com/office/officeart/2008/layout/HorizontalMultiLevelHierarchy"/>
    <dgm:cxn modelId="{646F0C40-8F1C-4E56-AF61-BC83BB262F12}" type="presParOf" srcId="{CA3EF3A2-1DC4-4BDB-B04F-4D24F2890560}" destId="{E20EDDB1-67FA-4D7D-9539-9F9A64C6DD66}" srcOrd="8" destOrd="0" presId="urn:microsoft.com/office/officeart/2008/layout/HorizontalMultiLevelHierarchy"/>
    <dgm:cxn modelId="{8A8EB2C6-B48D-489D-B8DD-5EABF67D9BE1}" type="presParOf" srcId="{E20EDDB1-67FA-4D7D-9539-9F9A64C6DD66}" destId="{379F408F-4D82-4738-A54E-47C405F251E4}" srcOrd="0" destOrd="0" presId="urn:microsoft.com/office/officeart/2008/layout/HorizontalMultiLevelHierarchy"/>
    <dgm:cxn modelId="{BE7A3239-C444-48E8-8EA9-68E364E1A27E}" type="presParOf" srcId="{CA3EF3A2-1DC4-4BDB-B04F-4D24F2890560}" destId="{02EA5F23-ACB4-460F-A1D6-28C5813F94CA}" srcOrd="9" destOrd="0" presId="urn:microsoft.com/office/officeart/2008/layout/HorizontalMultiLevelHierarchy"/>
    <dgm:cxn modelId="{15C09A17-7D4A-454E-8AFC-D73B23C6BEE7}" type="presParOf" srcId="{02EA5F23-ACB4-460F-A1D6-28C5813F94CA}" destId="{42D61C59-8415-4E78-A2CC-696EF3213CB7}" srcOrd="0" destOrd="0" presId="urn:microsoft.com/office/officeart/2008/layout/HorizontalMultiLevelHierarchy"/>
    <dgm:cxn modelId="{23836081-D33E-43EB-9CA2-58FED0D22662}" type="presParOf" srcId="{02EA5F23-ACB4-460F-A1D6-28C5813F94CA}" destId="{4D5A1A64-052A-4B82-B438-1CE50E7B9DDD}" srcOrd="1" destOrd="0" presId="urn:microsoft.com/office/officeart/2008/layout/HorizontalMultiLevelHierarchy"/>
    <dgm:cxn modelId="{7881A076-F630-48BA-B36C-D73F70893770}" type="presParOf" srcId="{CA3EF3A2-1DC4-4BDB-B04F-4D24F2890560}" destId="{4BAC4599-5689-437F-90F2-D586D824B66C}" srcOrd="10" destOrd="0" presId="urn:microsoft.com/office/officeart/2008/layout/HorizontalMultiLevelHierarchy"/>
    <dgm:cxn modelId="{16BAA4DD-A7E8-42A1-B851-702AEE18EFBC}" type="presParOf" srcId="{4BAC4599-5689-437F-90F2-D586D824B66C}" destId="{306D64F2-4C84-48E1-A409-2866D8738324}" srcOrd="0" destOrd="0" presId="urn:microsoft.com/office/officeart/2008/layout/HorizontalMultiLevelHierarchy"/>
    <dgm:cxn modelId="{3191AEEB-0282-4AF3-853E-15A296C6F169}" type="presParOf" srcId="{CA3EF3A2-1DC4-4BDB-B04F-4D24F2890560}" destId="{F95CDC0B-1276-4756-985D-A337D52ECEA8}" srcOrd="11" destOrd="0" presId="urn:microsoft.com/office/officeart/2008/layout/HorizontalMultiLevelHierarchy"/>
    <dgm:cxn modelId="{EF95FB5A-EDB1-41D3-ABA6-C4439CB02F54}" type="presParOf" srcId="{F95CDC0B-1276-4756-985D-A337D52ECEA8}" destId="{86B6F8FD-94AF-47EE-A573-412109D0A061}" srcOrd="0" destOrd="0" presId="urn:microsoft.com/office/officeart/2008/layout/HorizontalMultiLevelHierarchy"/>
    <dgm:cxn modelId="{AADA98D9-7720-42FA-9AE9-D85DF7968CE1}" type="presParOf" srcId="{F95CDC0B-1276-4756-985D-A337D52ECEA8}" destId="{3E0D6E4B-09BF-4222-8C28-376A9B26B17A}" srcOrd="1" destOrd="0" presId="urn:microsoft.com/office/officeart/2008/layout/HorizontalMultiLevelHierarchy"/>
    <dgm:cxn modelId="{B526D2F8-60EF-4BE9-ABA2-7F1399755E6D}" type="presParOf" srcId="{CA3EF3A2-1DC4-4BDB-B04F-4D24F2890560}" destId="{74114163-B4E1-492A-B948-61BB1E3023B2}" srcOrd="12" destOrd="0" presId="urn:microsoft.com/office/officeart/2008/layout/HorizontalMultiLevelHierarchy"/>
    <dgm:cxn modelId="{092BABCE-0E6F-4864-986A-A440E22C7677}" type="presParOf" srcId="{74114163-B4E1-492A-B948-61BB1E3023B2}" destId="{7C7E430D-68D7-4EDE-AC27-89BFBE44E6D7}" srcOrd="0" destOrd="0" presId="urn:microsoft.com/office/officeart/2008/layout/HorizontalMultiLevelHierarchy"/>
    <dgm:cxn modelId="{6C7463CA-747D-428E-9A3C-31C733FD6C78}" type="presParOf" srcId="{CA3EF3A2-1DC4-4BDB-B04F-4D24F2890560}" destId="{73B4E290-2265-4E2D-9A08-6E318366BF85}" srcOrd="13" destOrd="0" presId="urn:microsoft.com/office/officeart/2008/layout/HorizontalMultiLevelHierarchy"/>
    <dgm:cxn modelId="{CD8FAD67-82E0-4782-A75A-CAEF023B99DC}" type="presParOf" srcId="{73B4E290-2265-4E2D-9A08-6E318366BF85}" destId="{0060CFB8-2A8A-4A1B-B7AA-F0317BA7B739}" srcOrd="0" destOrd="0" presId="urn:microsoft.com/office/officeart/2008/layout/HorizontalMultiLevelHierarchy"/>
    <dgm:cxn modelId="{5C9CAC26-7870-486C-AF79-2E2D1F66F48F}" type="presParOf" srcId="{73B4E290-2265-4E2D-9A08-6E318366BF85}" destId="{456D3CD5-F779-47AD-9A81-6FD6FE9F5B2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114163-B4E1-492A-B948-61BB1E3023B2}">
      <dsp:nvSpPr>
        <dsp:cNvPr id="0" name=""/>
        <dsp:cNvSpPr/>
      </dsp:nvSpPr>
      <dsp:spPr>
        <a:xfrm>
          <a:off x="1317243" y="2836924"/>
          <a:ext cx="437421" cy="2500504"/>
        </a:xfrm>
        <a:custGeom>
          <a:avLst/>
          <a:gdLst/>
          <a:ahLst/>
          <a:cxnLst/>
          <a:rect l="0" t="0" r="0" b="0"/>
          <a:pathLst>
            <a:path>
              <a:moveTo>
                <a:pt x="0" y="0"/>
              </a:moveTo>
              <a:lnTo>
                <a:pt x="218710" y="0"/>
              </a:lnTo>
              <a:lnTo>
                <a:pt x="218710" y="2500504"/>
              </a:lnTo>
              <a:lnTo>
                <a:pt x="437421" y="2500504"/>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472491" y="4023714"/>
        <a:ext cx="126923" cy="126923"/>
      </dsp:txXfrm>
    </dsp:sp>
    <dsp:sp modelId="{4BAC4599-5689-437F-90F2-D586D824B66C}">
      <dsp:nvSpPr>
        <dsp:cNvPr id="0" name=""/>
        <dsp:cNvSpPr/>
      </dsp:nvSpPr>
      <dsp:spPr>
        <a:xfrm>
          <a:off x="1317243" y="2836924"/>
          <a:ext cx="437421" cy="1667002"/>
        </a:xfrm>
        <a:custGeom>
          <a:avLst/>
          <a:gdLst/>
          <a:ahLst/>
          <a:cxnLst/>
          <a:rect l="0" t="0" r="0" b="0"/>
          <a:pathLst>
            <a:path>
              <a:moveTo>
                <a:pt x="0" y="0"/>
              </a:moveTo>
              <a:lnTo>
                <a:pt x="218710" y="0"/>
              </a:lnTo>
              <a:lnTo>
                <a:pt x="218710" y="1667002"/>
              </a:lnTo>
              <a:lnTo>
                <a:pt x="437421" y="1667002"/>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492867" y="3627340"/>
        <a:ext cx="86171" cy="86171"/>
      </dsp:txXfrm>
    </dsp:sp>
    <dsp:sp modelId="{E20EDDB1-67FA-4D7D-9539-9F9A64C6DD66}">
      <dsp:nvSpPr>
        <dsp:cNvPr id="0" name=""/>
        <dsp:cNvSpPr/>
      </dsp:nvSpPr>
      <dsp:spPr>
        <a:xfrm>
          <a:off x="1317243" y="2836924"/>
          <a:ext cx="437421" cy="833501"/>
        </a:xfrm>
        <a:custGeom>
          <a:avLst/>
          <a:gdLst/>
          <a:ahLst/>
          <a:cxnLst/>
          <a:rect l="0" t="0" r="0" b="0"/>
          <a:pathLst>
            <a:path>
              <a:moveTo>
                <a:pt x="0" y="0"/>
              </a:moveTo>
              <a:lnTo>
                <a:pt x="218710" y="0"/>
              </a:lnTo>
              <a:lnTo>
                <a:pt x="218710" y="833501"/>
              </a:lnTo>
              <a:lnTo>
                <a:pt x="437421" y="833501"/>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512421" y="3230142"/>
        <a:ext cx="47065" cy="47065"/>
      </dsp:txXfrm>
    </dsp:sp>
    <dsp:sp modelId="{4014ECEF-0888-4009-892D-AB08DF214F2C}">
      <dsp:nvSpPr>
        <dsp:cNvPr id="0" name=""/>
        <dsp:cNvSpPr/>
      </dsp:nvSpPr>
      <dsp:spPr>
        <a:xfrm>
          <a:off x="1317243" y="2791204"/>
          <a:ext cx="437421" cy="91440"/>
        </a:xfrm>
        <a:custGeom>
          <a:avLst/>
          <a:gdLst/>
          <a:ahLst/>
          <a:cxnLst/>
          <a:rect l="0" t="0" r="0" b="0"/>
          <a:pathLst>
            <a:path>
              <a:moveTo>
                <a:pt x="0" y="45720"/>
              </a:moveTo>
              <a:lnTo>
                <a:pt x="437421" y="4572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525018" y="2825988"/>
        <a:ext cx="21871" cy="21871"/>
      </dsp:txXfrm>
    </dsp:sp>
    <dsp:sp modelId="{31B24B2D-92AE-440C-A1A6-5F475784AD35}">
      <dsp:nvSpPr>
        <dsp:cNvPr id="0" name=""/>
        <dsp:cNvSpPr/>
      </dsp:nvSpPr>
      <dsp:spPr>
        <a:xfrm>
          <a:off x="1317243" y="2003423"/>
          <a:ext cx="437421" cy="833501"/>
        </a:xfrm>
        <a:custGeom>
          <a:avLst/>
          <a:gdLst/>
          <a:ahLst/>
          <a:cxnLst/>
          <a:rect l="0" t="0" r="0" b="0"/>
          <a:pathLst>
            <a:path>
              <a:moveTo>
                <a:pt x="0" y="833501"/>
              </a:moveTo>
              <a:lnTo>
                <a:pt x="218710" y="833501"/>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512421" y="2396641"/>
        <a:ext cx="47065" cy="47065"/>
      </dsp:txXfrm>
    </dsp:sp>
    <dsp:sp modelId="{6BE7391D-3772-45C7-BB03-B5B214683C6E}">
      <dsp:nvSpPr>
        <dsp:cNvPr id="0" name=""/>
        <dsp:cNvSpPr/>
      </dsp:nvSpPr>
      <dsp:spPr>
        <a:xfrm>
          <a:off x="1317243" y="1169921"/>
          <a:ext cx="437421" cy="1667002"/>
        </a:xfrm>
        <a:custGeom>
          <a:avLst/>
          <a:gdLst/>
          <a:ahLst/>
          <a:cxnLst/>
          <a:rect l="0" t="0" r="0" b="0"/>
          <a:pathLst>
            <a:path>
              <a:moveTo>
                <a:pt x="0" y="1667002"/>
              </a:moveTo>
              <a:lnTo>
                <a:pt x="218710" y="1667002"/>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492867" y="1960337"/>
        <a:ext cx="86171" cy="86171"/>
      </dsp:txXfrm>
    </dsp:sp>
    <dsp:sp modelId="{D06C129D-FFB9-48A9-9033-F70ED61AAC72}">
      <dsp:nvSpPr>
        <dsp:cNvPr id="0" name=""/>
        <dsp:cNvSpPr/>
      </dsp:nvSpPr>
      <dsp:spPr>
        <a:xfrm>
          <a:off x="1317243" y="336420"/>
          <a:ext cx="437421" cy="2500504"/>
        </a:xfrm>
        <a:custGeom>
          <a:avLst/>
          <a:gdLst/>
          <a:ahLst/>
          <a:cxnLst/>
          <a:rect l="0" t="0" r="0" b="0"/>
          <a:pathLst>
            <a:path>
              <a:moveTo>
                <a:pt x="0" y="2500504"/>
              </a:moveTo>
              <a:lnTo>
                <a:pt x="218710" y="2500504"/>
              </a:lnTo>
              <a:lnTo>
                <a:pt x="218710" y="0"/>
              </a:lnTo>
              <a:lnTo>
                <a:pt x="437421" y="0"/>
              </a:lnTo>
            </a:path>
          </a:pathLst>
        </a:custGeom>
        <a:noFill/>
        <a:ln w="28575" cap="flat" cmpd="sng" algn="ctr">
          <a:solidFill>
            <a:schemeClr val="bg1">
              <a:lumMod val="85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p>
      </dsp:txBody>
      <dsp:txXfrm>
        <a:off x="1472491" y="1523210"/>
        <a:ext cx="126923" cy="126923"/>
      </dsp:txXfrm>
    </dsp:sp>
    <dsp:sp modelId="{59935916-D8C6-4C4E-B14F-48A57B6B9F68}">
      <dsp:nvSpPr>
        <dsp:cNvPr id="0" name=""/>
        <dsp:cNvSpPr/>
      </dsp:nvSpPr>
      <dsp:spPr>
        <a:xfrm rot="16200000">
          <a:off x="-1604177" y="2460438"/>
          <a:ext cx="5089868" cy="752971"/>
        </a:xfrm>
        <a:prstGeom prst="rect">
          <a:avLst/>
        </a:prstGeom>
        <a:solidFill>
          <a:schemeClr val="tx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Commissioner’s Office</a:t>
          </a:r>
          <a:endParaRPr lang="en-US" sz="2000" i="1" kern="1200" dirty="0">
            <a:solidFill>
              <a:schemeClr val="bg1"/>
            </a:solidFill>
          </a:endParaRPr>
        </a:p>
      </dsp:txBody>
      <dsp:txXfrm>
        <a:off x="-1604177" y="2460438"/>
        <a:ext cx="5089868" cy="752971"/>
      </dsp:txXfrm>
    </dsp:sp>
    <dsp:sp modelId="{B73CF9B0-EB3F-4577-8369-54F3E07425DB}">
      <dsp:nvSpPr>
        <dsp:cNvPr id="0" name=""/>
        <dsp:cNvSpPr/>
      </dsp:nvSpPr>
      <dsp:spPr>
        <a:xfrm>
          <a:off x="1754664" y="3019"/>
          <a:ext cx="4006519" cy="666801"/>
        </a:xfrm>
        <a:prstGeom prst="rect">
          <a:avLst/>
        </a:prstGeom>
        <a:solidFill>
          <a:schemeClr val="accent1"/>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Maternal and Child Health</a:t>
          </a:r>
          <a:endParaRPr lang="en-US" sz="2000" kern="1200" dirty="0" smtClean="0">
            <a:solidFill>
              <a:schemeClr val="bg1"/>
            </a:solidFill>
          </a:endParaRPr>
        </a:p>
      </dsp:txBody>
      <dsp:txXfrm>
        <a:off x="1754664" y="3019"/>
        <a:ext cx="4006519" cy="666801"/>
      </dsp:txXfrm>
    </dsp:sp>
    <dsp:sp modelId="{57F0B218-B8AE-4220-9430-48E42516228E}">
      <dsp:nvSpPr>
        <dsp:cNvPr id="0" name=""/>
        <dsp:cNvSpPr/>
      </dsp:nvSpPr>
      <dsp:spPr>
        <a:xfrm>
          <a:off x="1754664" y="836520"/>
          <a:ext cx="4006519" cy="666801"/>
        </a:xfrm>
        <a:prstGeom prst="rect">
          <a:avLst/>
        </a:prstGeom>
        <a:solidFill>
          <a:schemeClr val="accent6"/>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Women’s Health</a:t>
          </a:r>
          <a:endParaRPr lang="en-US" sz="2000" kern="1200" dirty="0">
            <a:solidFill>
              <a:schemeClr val="bg1"/>
            </a:solidFill>
          </a:endParaRPr>
        </a:p>
      </dsp:txBody>
      <dsp:txXfrm>
        <a:off x="1754664" y="836520"/>
        <a:ext cx="4006519" cy="666801"/>
      </dsp:txXfrm>
    </dsp:sp>
    <dsp:sp modelId="{7273DBFA-A064-4CD0-8B35-089175BB930D}">
      <dsp:nvSpPr>
        <dsp:cNvPr id="0" name=""/>
        <dsp:cNvSpPr/>
      </dsp:nvSpPr>
      <dsp:spPr>
        <a:xfrm>
          <a:off x="1754664" y="1670022"/>
          <a:ext cx="4006519" cy="666801"/>
        </a:xfrm>
        <a:prstGeom prst="rect">
          <a:avLst/>
        </a:prstGeom>
        <a:solidFill>
          <a:schemeClr val="accent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Prevention and Quality Improvement</a:t>
          </a:r>
          <a:endParaRPr lang="en-US" sz="2000" kern="1200" dirty="0">
            <a:solidFill>
              <a:schemeClr val="bg1"/>
            </a:solidFill>
          </a:endParaRPr>
        </a:p>
      </dsp:txBody>
      <dsp:txXfrm>
        <a:off x="1754664" y="1670022"/>
        <a:ext cx="4006519" cy="666801"/>
      </dsp:txXfrm>
    </dsp:sp>
    <dsp:sp modelId="{6D7F8648-288A-4A1F-B54A-807646FA6E13}">
      <dsp:nvSpPr>
        <dsp:cNvPr id="0" name=""/>
        <dsp:cNvSpPr/>
      </dsp:nvSpPr>
      <dsp:spPr>
        <a:xfrm>
          <a:off x="1754664" y="2503523"/>
          <a:ext cx="4006519" cy="666801"/>
        </a:xfrm>
        <a:prstGeom prst="rect">
          <a:avLst/>
        </a:prstGeom>
        <a:solidFill>
          <a:schemeClr val="accent3"/>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rPr>
            <a:t>Epidemiology and Health Planning</a:t>
          </a:r>
          <a:endParaRPr lang="en-US" sz="2000" kern="1200" dirty="0">
            <a:solidFill>
              <a:schemeClr val="bg1"/>
            </a:solidFill>
          </a:endParaRPr>
        </a:p>
      </dsp:txBody>
      <dsp:txXfrm>
        <a:off x="1754664" y="2503523"/>
        <a:ext cx="4006519" cy="666801"/>
      </dsp:txXfrm>
    </dsp:sp>
    <dsp:sp modelId="{42D61C59-8415-4E78-A2CC-696EF3213CB7}">
      <dsp:nvSpPr>
        <dsp:cNvPr id="0" name=""/>
        <dsp:cNvSpPr/>
      </dsp:nvSpPr>
      <dsp:spPr>
        <a:xfrm>
          <a:off x="1754664" y="3337025"/>
          <a:ext cx="4006519" cy="666801"/>
        </a:xfrm>
        <a:prstGeom prst="rect">
          <a:avLst/>
        </a:prstGeom>
        <a:solidFill>
          <a:schemeClr val="accent4"/>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Public Health Protection and Safety</a:t>
          </a:r>
          <a:endParaRPr lang="en-US" sz="2000" kern="1200" dirty="0">
            <a:solidFill>
              <a:schemeClr val="bg1"/>
            </a:solidFill>
          </a:endParaRPr>
        </a:p>
      </dsp:txBody>
      <dsp:txXfrm>
        <a:off x="1754664" y="3337025"/>
        <a:ext cx="4006519" cy="666801"/>
      </dsp:txXfrm>
    </dsp:sp>
    <dsp:sp modelId="{86B6F8FD-94AF-47EE-A573-412109D0A061}">
      <dsp:nvSpPr>
        <dsp:cNvPr id="0" name=""/>
        <dsp:cNvSpPr/>
      </dsp:nvSpPr>
      <dsp:spPr>
        <a:xfrm>
          <a:off x="1754664" y="4170526"/>
          <a:ext cx="4006519" cy="666801"/>
        </a:xfrm>
        <a:prstGeom prst="rect">
          <a:avLst/>
        </a:prstGeom>
        <a:solidFill>
          <a:schemeClr val="accent1"/>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smtClean="0">
              <a:solidFill>
                <a:schemeClr val="bg1"/>
              </a:solidFill>
            </a:rPr>
            <a:t>Laboratory Services</a:t>
          </a:r>
          <a:endParaRPr lang="en-US" sz="2000" kern="1200" dirty="0">
            <a:solidFill>
              <a:schemeClr val="bg1"/>
            </a:solidFill>
          </a:endParaRPr>
        </a:p>
      </dsp:txBody>
      <dsp:txXfrm>
        <a:off x="1754664" y="4170526"/>
        <a:ext cx="4006519" cy="666801"/>
      </dsp:txXfrm>
    </dsp:sp>
    <dsp:sp modelId="{0060CFB8-2A8A-4A1B-B7AA-F0317BA7B739}">
      <dsp:nvSpPr>
        <dsp:cNvPr id="0" name=""/>
        <dsp:cNvSpPr/>
      </dsp:nvSpPr>
      <dsp:spPr>
        <a:xfrm>
          <a:off x="1754664" y="5004028"/>
          <a:ext cx="4006519" cy="666801"/>
        </a:xfrm>
        <a:prstGeom prst="rect">
          <a:avLst/>
        </a:prstGeom>
        <a:solidFill>
          <a:schemeClr val="accent2"/>
        </a:solidFill>
        <a:ln w="28575"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rPr>
            <a:t>Administration and Financial Management</a:t>
          </a:r>
          <a:endParaRPr lang="en-US" sz="2000" kern="1200" dirty="0">
            <a:solidFill>
              <a:schemeClr val="bg1"/>
            </a:solidFill>
          </a:endParaRPr>
        </a:p>
      </dsp:txBody>
      <dsp:txXfrm>
        <a:off x="1754664" y="5004028"/>
        <a:ext cx="4006519" cy="666801"/>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2611"/>
          </a:xfrm>
          <a:prstGeom prst="rect">
            <a:avLst/>
          </a:prstGeom>
        </p:spPr>
        <p:txBody>
          <a:bodyPr vert="horz" lIns="92309" tIns="46154" rIns="92309" bIns="46154" rtlCol="0"/>
          <a:lstStyle>
            <a:lvl1pPr algn="l">
              <a:defRPr sz="1200"/>
            </a:lvl1pPr>
          </a:lstStyle>
          <a:p>
            <a:endParaRPr lang="en-US"/>
          </a:p>
        </p:txBody>
      </p:sp>
      <p:sp>
        <p:nvSpPr>
          <p:cNvPr id="3" name="Date Placeholder 2"/>
          <p:cNvSpPr>
            <a:spLocks noGrp="1"/>
          </p:cNvSpPr>
          <p:nvPr>
            <p:ph type="dt" sz="quarter" idx="1"/>
          </p:nvPr>
        </p:nvSpPr>
        <p:spPr>
          <a:xfrm>
            <a:off x="3927775" y="0"/>
            <a:ext cx="3004820" cy="462611"/>
          </a:xfrm>
          <a:prstGeom prst="rect">
            <a:avLst/>
          </a:prstGeom>
        </p:spPr>
        <p:txBody>
          <a:bodyPr vert="horz" lIns="92309" tIns="46154" rIns="92309" bIns="46154" rtlCol="0"/>
          <a:lstStyle>
            <a:lvl1pPr algn="r">
              <a:defRPr sz="1200"/>
            </a:lvl1pPr>
          </a:lstStyle>
          <a:p>
            <a:fld id="{DFA29149-8115-4F97-A7DE-8B4901D9F730}" type="datetimeFigureOut">
              <a:rPr lang="en-US" smtClean="0"/>
              <a:t>3/21/2019</a:t>
            </a:fld>
            <a:endParaRPr lang="en-US"/>
          </a:p>
        </p:txBody>
      </p:sp>
      <p:sp>
        <p:nvSpPr>
          <p:cNvPr id="4" name="Footer Placeholder 3"/>
          <p:cNvSpPr>
            <a:spLocks noGrp="1"/>
          </p:cNvSpPr>
          <p:nvPr>
            <p:ph type="ftr" sz="quarter" idx="2"/>
          </p:nvPr>
        </p:nvSpPr>
        <p:spPr>
          <a:xfrm>
            <a:off x="0" y="8757590"/>
            <a:ext cx="3004820" cy="462610"/>
          </a:xfrm>
          <a:prstGeom prst="rect">
            <a:avLst/>
          </a:prstGeom>
        </p:spPr>
        <p:txBody>
          <a:bodyPr vert="horz" lIns="92309" tIns="46154" rIns="92309" bIns="46154" rtlCol="0" anchor="b"/>
          <a:lstStyle>
            <a:lvl1pPr algn="l">
              <a:defRPr sz="1200"/>
            </a:lvl1pPr>
          </a:lstStyle>
          <a:p>
            <a:endParaRPr lang="en-US"/>
          </a:p>
        </p:txBody>
      </p:sp>
      <p:sp>
        <p:nvSpPr>
          <p:cNvPr id="5" name="Slide Number Placeholder 4"/>
          <p:cNvSpPr>
            <a:spLocks noGrp="1"/>
          </p:cNvSpPr>
          <p:nvPr>
            <p:ph type="sldNum" sz="quarter" idx="3"/>
          </p:nvPr>
        </p:nvSpPr>
        <p:spPr>
          <a:xfrm>
            <a:off x="3927775" y="8757590"/>
            <a:ext cx="3004820" cy="462610"/>
          </a:xfrm>
          <a:prstGeom prst="rect">
            <a:avLst/>
          </a:prstGeom>
        </p:spPr>
        <p:txBody>
          <a:bodyPr vert="horz" lIns="92309" tIns="46154" rIns="92309" bIns="46154" rtlCol="0" anchor="b"/>
          <a:lstStyle>
            <a:lvl1pPr algn="r">
              <a:defRPr sz="1200"/>
            </a:lvl1pPr>
          </a:lstStyle>
          <a:p>
            <a:fld id="{927BFF56-1F20-4316-B65F-697182A2B903}" type="slidenum">
              <a:rPr lang="en-US" smtClean="0"/>
              <a:t>‹#›</a:t>
            </a:fld>
            <a:endParaRPr lang="en-US"/>
          </a:p>
        </p:txBody>
      </p:sp>
    </p:spTree>
    <p:extLst>
      <p:ext uri="{BB962C8B-B14F-4D97-AF65-F5344CB8AC3E}">
        <p14:creationId xmlns:p14="http://schemas.microsoft.com/office/powerpoint/2010/main" val="1102477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2611"/>
          </a:xfrm>
          <a:prstGeom prst="rect">
            <a:avLst/>
          </a:prstGeom>
        </p:spPr>
        <p:txBody>
          <a:bodyPr vert="horz" lIns="92309" tIns="46154" rIns="92309" bIns="46154" rtlCol="0"/>
          <a:lstStyle>
            <a:lvl1pPr algn="l">
              <a:defRPr sz="1200"/>
            </a:lvl1pPr>
          </a:lstStyle>
          <a:p>
            <a:endParaRPr lang="en-US"/>
          </a:p>
        </p:txBody>
      </p:sp>
      <p:sp>
        <p:nvSpPr>
          <p:cNvPr id="3" name="Date Placeholder 2"/>
          <p:cNvSpPr>
            <a:spLocks noGrp="1"/>
          </p:cNvSpPr>
          <p:nvPr>
            <p:ph type="dt" idx="1"/>
          </p:nvPr>
        </p:nvSpPr>
        <p:spPr>
          <a:xfrm>
            <a:off x="3927775" y="0"/>
            <a:ext cx="3004820" cy="462611"/>
          </a:xfrm>
          <a:prstGeom prst="rect">
            <a:avLst/>
          </a:prstGeom>
        </p:spPr>
        <p:txBody>
          <a:bodyPr vert="horz" lIns="92309" tIns="46154" rIns="92309" bIns="46154" rtlCol="0"/>
          <a:lstStyle>
            <a:lvl1pPr algn="r">
              <a:defRPr sz="1200"/>
            </a:lvl1pPr>
          </a:lstStyle>
          <a:p>
            <a:fld id="{2042ED44-4110-4B2A-9AF4-3735870CBD30}" type="datetimeFigureOut">
              <a:rPr lang="en-US" smtClean="0"/>
              <a:t>3/21/2019</a:t>
            </a:fld>
            <a:endParaRPr lang="en-US"/>
          </a:p>
        </p:txBody>
      </p:sp>
      <p:sp>
        <p:nvSpPr>
          <p:cNvPr id="4" name="Slide Image Placeholder 3"/>
          <p:cNvSpPr>
            <a:spLocks noGrp="1" noRot="1" noChangeAspect="1"/>
          </p:cNvSpPr>
          <p:nvPr>
            <p:ph type="sldImg" idx="2"/>
          </p:nvPr>
        </p:nvSpPr>
        <p:spPr>
          <a:xfrm>
            <a:off x="701675" y="1152525"/>
            <a:ext cx="5530850" cy="3111500"/>
          </a:xfrm>
          <a:prstGeom prst="rect">
            <a:avLst/>
          </a:prstGeom>
          <a:noFill/>
          <a:ln w="12700">
            <a:solidFill>
              <a:prstClr val="black"/>
            </a:solidFill>
          </a:ln>
        </p:spPr>
        <p:txBody>
          <a:bodyPr vert="horz" lIns="92309" tIns="46154" rIns="92309" bIns="46154" rtlCol="0" anchor="ctr"/>
          <a:lstStyle/>
          <a:p>
            <a:endParaRPr lang="en-US"/>
          </a:p>
        </p:txBody>
      </p:sp>
      <p:sp>
        <p:nvSpPr>
          <p:cNvPr id="5" name="Notes Placeholder 4"/>
          <p:cNvSpPr>
            <a:spLocks noGrp="1"/>
          </p:cNvSpPr>
          <p:nvPr>
            <p:ph type="body" sz="quarter" idx="3"/>
          </p:nvPr>
        </p:nvSpPr>
        <p:spPr>
          <a:xfrm>
            <a:off x="693420" y="4437221"/>
            <a:ext cx="5547360" cy="3630454"/>
          </a:xfrm>
          <a:prstGeom prst="rect">
            <a:avLst/>
          </a:prstGeom>
        </p:spPr>
        <p:txBody>
          <a:bodyPr vert="horz" lIns="92309" tIns="46154" rIns="92309" bIns="46154"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7590"/>
            <a:ext cx="3004820" cy="462610"/>
          </a:xfrm>
          <a:prstGeom prst="rect">
            <a:avLst/>
          </a:prstGeom>
        </p:spPr>
        <p:txBody>
          <a:bodyPr vert="horz" lIns="92309" tIns="46154" rIns="92309" bIns="46154" rtlCol="0" anchor="b"/>
          <a:lstStyle>
            <a:lvl1pPr algn="l">
              <a:defRPr sz="1200"/>
            </a:lvl1pPr>
          </a:lstStyle>
          <a:p>
            <a:endParaRPr lang="en-US"/>
          </a:p>
        </p:txBody>
      </p:sp>
      <p:sp>
        <p:nvSpPr>
          <p:cNvPr id="7" name="Slide Number Placeholder 6"/>
          <p:cNvSpPr>
            <a:spLocks noGrp="1"/>
          </p:cNvSpPr>
          <p:nvPr>
            <p:ph type="sldNum" sz="quarter" idx="5"/>
          </p:nvPr>
        </p:nvSpPr>
        <p:spPr>
          <a:xfrm>
            <a:off x="3927775" y="8757590"/>
            <a:ext cx="3004820" cy="462610"/>
          </a:xfrm>
          <a:prstGeom prst="rect">
            <a:avLst/>
          </a:prstGeom>
        </p:spPr>
        <p:txBody>
          <a:bodyPr vert="horz" lIns="92309" tIns="46154" rIns="92309" bIns="46154" rtlCol="0" anchor="b"/>
          <a:lstStyle>
            <a:lvl1pPr algn="r">
              <a:defRPr sz="1200"/>
            </a:lvl1pPr>
          </a:lstStyle>
          <a:p>
            <a:fld id="{42715CA2-1010-4D62-B76A-13944E30DDA1}" type="slidenum">
              <a:rPr lang="en-US" smtClean="0"/>
              <a:t>‹#›</a:t>
            </a:fld>
            <a:endParaRPr lang="en-US"/>
          </a:p>
        </p:txBody>
      </p:sp>
    </p:spTree>
    <p:extLst>
      <p:ext uri="{BB962C8B-B14F-4D97-AF65-F5344CB8AC3E}">
        <p14:creationId xmlns:p14="http://schemas.microsoft.com/office/powerpoint/2010/main" val="796358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ption 1">
    <p:spTree>
      <p:nvGrpSpPr>
        <p:cNvPr id="1" name=""/>
        <p:cNvGrpSpPr/>
        <p:nvPr/>
      </p:nvGrpSpPr>
      <p:grpSpPr>
        <a:xfrm>
          <a:off x="0" y="0"/>
          <a:ext cx="0" cy="0"/>
          <a:chOff x="0" y="0"/>
          <a:chExt cx="0" cy="0"/>
        </a:xfrm>
      </p:grpSpPr>
      <p:sp>
        <p:nvSpPr>
          <p:cNvPr id="18" name="Rectangle 17"/>
          <p:cNvSpPr/>
          <p:nvPr userDrawn="1"/>
        </p:nvSpPr>
        <p:spPr>
          <a:xfrm>
            <a:off x="0" y="1"/>
            <a:ext cx="12191998" cy="3608274"/>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838200" y="976393"/>
            <a:ext cx="10515600" cy="1896149"/>
          </a:xfrm>
          <a:noFill/>
        </p:spPr>
        <p:txBody>
          <a:bodyPr anchor="b">
            <a:normAutofit/>
          </a:bodyPr>
          <a:lstStyle>
            <a:lvl1pPr algn="ctr">
              <a:defRPr sz="4400" b="1">
                <a:solidFill>
                  <a:schemeClr val="bg1"/>
                </a:solidFill>
                <a:latin typeface="+mn-lt"/>
              </a:defRPr>
            </a:lvl1pPr>
          </a:lstStyle>
          <a:p>
            <a:r>
              <a:rPr lang="en-US" dirty="0" smtClean="0"/>
              <a:t>Click to edit presentation title</a:t>
            </a:r>
            <a:endParaRPr lang="en-US" dirty="0"/>
          </a:p>
        </p:txBody>
      </p:sp>
      <p:sp>
        <p:nvSpPr>
          <p:cNvPr id="3" name="Subtitle 2"/>
          <p:cNvSpPr>
            <a:spLocks noGrp="1"/>
          </p:cNvSpPr>
          <p:nvPr>
            <p:ph type="subTitle" idx="1" hasCustomPrompt="1"/>
          </p:nvPr>
        </p:nvSpPr>
        <p:spPr bwMode="invGray">
          <a:xfrm>
            <a:off x="838200" y="2910456"/>
            <a:ext cx="10515600" cy="576664"/>
          </a:xfrm>
        </p:spPr>
        <p:txBody>
          <a:bodyPr>
            <a:normAutofit/>
          </a:bodyPr>
          <a:lstStyle>
            <a:lvl1pPr marL="0" indent="0" algn="ctr">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presenter</a:t>
            </a:r>
            <a:endParaRPr lang="en-US" dirty="0"/>
          </a:p>
        </p:txBody>
      </p:sp>
      <p:sp>
        <p:nvSpPr>
          <p:cNvPr id="8" name="Subtitle 2"/>
          <p:cNvSpPr txBox="1">
            <a:spLocks/>
          </p:cNvSpPr>
          <p:nvPr userDrawn="1"/>
        </p:nvSpPr>
        <p:spPr>
          <a:xfrm>
            <a:off x="2012397" y="5676147"/>
            <a:ext cx="8167206" cy="77540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Clr>
                <a:schemeClr val="accent2"/>
              </a:buClr>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Clr>
                <a:schemeClr val="accent2"/>
              </a:buClr>
              <a:buFont typeface="Arial" panose="020B0604020202020204" pitchFamily="34" charset="0"/>
              <a:buNone/>
              <a:defRPr sz="2000" kern="1200">
                <a:solidFill>
                  <a:srgbClr val="000000"/>
                </a:solidFill>
                <a:latin typeface="+mn-lt"/>
                <a:ea typeface="+mn-ea"/>
                <a:cs typeface="+mn-cs"/>
              </a:defRPr>
            </a:lvl2pPr>
            <a:lvl3pPr marL="914400" indent="0" algn="ctr" defTabSz="914400" rtl="0" eaLnBrk="1" latinLnBrk="0" hangingPunct="1">
              <a:lnSpc>
                <a:spcPct val="90000"/>
              </a:lnSpc>
              <a:spcBef>
                <a:spcPts val="500"/>
              </a:spcBef>
              <a:buClr>
                <a:schemeClr val="accent2"/>
              </a:buClr>
              <a:buFont typeface="Arial" panose="020B0604020202020204" pitchFamily="34" charset="0"/>
              <a:buNone/>
              <a:defRPr sz="1800" kern="1200">
                <a:solidFill>
                  <a:srgbClr val="000000"/>
                </a:solidFill>
                <a:latin typeface="+mn-lt"/>
                <a:ea typeface="+mn-ea"/>
                <a:cs typeface="+mn-cs"/>
              </a:defRPr>
            </a:lvl3pPr>
            <a:lvl4pPr marL="1371600" indent="0" algn="ctr" defTabSz="914400" rtl="0" eaLnBrk="1" latinLnBrk="0" hangingPunct="1">
              <a:lnSpc>
                <a:spcPct val="90000"/>
              </a:lnSpc>
              <a:spcBef>
                <a:spcPts val="500"/>
              </a:spcBef>
              <a:buClr>
                <a:schemeClr val="accent2"/>
              </a:buClr>
              <a:buFont typeface="Arial" panose="020B0604020202020204" pitchFamily="34" charset="0"/>
              <a:buNone/>
              <a:defRPr sz="1600" kern="1200">
                <a:solidFill>
                  <a:srgbClr val="000000"/>
                </a:solidFill>
                <a:latin typeface="+mn-lt"/>
                <a:ea typeface="+mn-ea"/>
                <a:cs typeface="+mn-cs"/>
              </a:defRPr>
            </a:lvl4pPr>
            <a:lvl5pPr marL="1828800" indent="0" algn="ctr" defTabSz="914400" rtl="0" eaLnBrk="1" latinLnBrk="0" hangingPunct="1">
              <a:lnSpc>
                <a:spcPct val="90000"/>
              </a:lnSpc>
              <a:spcBef>
                <a:spcPts val="500"/>
              </a:spcBef>
              <a:buClr>
                <a:schemeClr val="accent2"/>
              </a:buClr>
              <a:buFont typeface="Arial" panose="020B0604020202020204" pitchFamily="34" charset="0"/>
              <a:buNone/>
              <a:defRPr sz="1600" kern="1200">
                <a:solidFill>
                  <a:srgbClr val="000000"/>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lnSpc>
                <a:spcPct val="90000"/>
              </a:lnSpc>
              <a:spcBef>
                <a:spcPts val="0"/>
              </a:spcBef>
            </a:pPr>
            <a:r>
              <a:rPr lang="en-US" sz="1600" dirty="0" smtClean="0"/>
              <a:t>Dr. Jeffrey D. Howard, </a:t>
            </a:r>
            <a:r>
              <a:rPr lang="en-US" sz="1600" i="1" dirty="0" smtClean="0"/>
              <a:t>Commissioner</a:t>
            </a:r>
          </a:p>
        </p:txBody>
      </p:sp>
      <p:sp>
        <p:nvSpPr>
          <p:cNvPr id="17" name="Text Placeholder 16"/>
          <p:cNvSpPr>
            <a:spLocks noGrp="1"/>
          </p:cNvSpPr>
          <p:nvPr>
            <p:ph type="body" sz="quarter" idx="10" hasCustomPrompt="1"/>
          </p:nvPr>
        </p:nvSpPr>
        <p:spPr>
          <a:xfrm>
            <a:off x="838200" y="3627140"/>
            <a:ext cx="10515600" cy="573088"/>
          </a:xfrm>
        </p:spPr>
        <p:txBody>
          <a:bodyPr anchor="ctr">
            <a:normAutofit/>
          </a:bodyPr>
          <a:lstStyle>
            <a:lvl1pPr marL="0" indent="0" algn="ctr">
              <a:buNone/>
              <a:defRPr sz="2200" b="1"/>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smtClean="0"/>
              <a:t>Click to edit date</a:t>
            </a:r>
            <a:endParaRPr lang="en-US" dirty="0"/>
          </a:p>
        </p:txBody>
      </p:sp>
      <p:grpSp>
        <p:nvGrpSpPr>
          <p:cNvPr id="12" name="Group 11"/>
          <p:cNvGrpSpPr/>
          <p:nvPr userDrawn="1"/>
        </p:nvGrpSpPr>
        <p:grpSpPr>
          <a:xfrm>
            <a:off x="-2" y="6470422"/>
            <a:ext cx="12188484" cy="387579"/>
            <a:chOff x="-2" y="6470422"/>
            <a:chExt cx="12188484" cy="387579"/>
          </a:xfrm>
        </p:grpSpPr>
        <p:sp>
          <p:nvSpPr>
            <p:cNvPr id="13" name="Rectangle 1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9012" y="4562856"/>
            <a:ext cx="2093976" cy="1127735"/>
          </a:xfrm>
          <a:prstGeom prst="rect">
            <a:avLst/>
          </a:prstGeom>
        </p:spPr>
      </p:pic>
    </p:spTree>
    <p:extLst>
      <p:ext uri="{BB962C8B-B14F-4D97-AF65-F5344CB8AC3E}">
        <p14:creationId xmlns:p14="http://schemas.microsoft.com/office/powerpoint/2010/main" val="3194568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Info - two presenters">
    <p:spTree>
      <p:nvGrpSpPr>
        <p:cNvPr id="1" name=""/>
        <p:cNvGrpSpPr/>
        <p:nvPr/>
      </p:nvGrpSpPr>
      <p:grpSpPr>
        <a:xfrm>
          <a:off x="0" y="0"/>
          <a:ext cx="0" cy="0"/>
          <a:chOff x="0" y="0"/>
          <a:chExt cx="0" cy="0"/>
        </a:xfrm>
      </p:grpSpPr>
      <p:sp>
        <p:nvSpPr>
          <p:cNvPr id="11" name="Text Placeholder 35"/>
          <p:cNvSpPr>
            <a:spLocks noGrp="1"/>
          </p:cNvSpPr>
          <p:nvPr>
            <p:ph type="body" sz="quarter" idx="15" hasCustomPrompt="1"/>
          </p:nvPr>
        </p:nvSpPr>
        <p:spPr>
          <a:xfrm>
            <a:off x="1189516" y="3610817"/>
            <a:ext cx="9726133" cy="460258"/>
          </a:xfrm>
          <a:solidFill>
            <a:schemeClr val="bg1"/>
          </a:solidFill>
        </p:spPr>
        <p:txBody>
          <a:bodyPr anchor="ctr">
            <a:normAutofit/>
          </a:bodyPr>
          <a:lstStyle>
            <a:lvl1pPr marL="0" indent="0" algn="ctr">
              <a:buNone/>
              <a:defRPr sz="2200" b="1">
                <a:solidFill>
                  <a:schemeClr val="tx1"/>
                </a:solidFill>
                <a:latin typeface="+mj-lt"/>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Click to enter website</a:t>
            </a:r>
            <a:endParaRPr lang="en-US" dirty="0"/>
          </a:p>
        </p:txBody>
      </p:sp>
      <p:sp>
        <p:nvSpPr>
          <p:cNvPr id="12" name="Rectangle 11"/>
          <p:cNvSpPr/>
          <p:nvPr userDrawn="1"/>
        </p:nvSpPr>
        <p:spPr>
          <a:xfrm>
            <a:off x="1195387" y="1034810"/>
            <a:ext cx="9817100" cy="769441"/>
          </a:xfrm>
          <a:prstGeom prst="rect">
            <a:avLst/>
          </a:prstGeom>
        </p:spPr>
        <p:txBody>
          <a:bodyPr wrap="square">
            <a:spAutoFit/>
          </a:bodyPr>
          <a:lstStyle/>
          <a:p>
            <a:pPr lvl="0" algn="ctr"/>
            <a:r>
              <a:rPr lang="en-US" sz="4400" b="1" dirty="0" smtClean="0">
                <a:solidFill>
                  <a:schemeClr val="tx1"/>
                </a:solidFill>
              </a:rPr>
              <a:t>Thank you!</a:t>
            </a:r>
          </a:p>
        </p:txBody>
      </p:sp>
      <p:sp>
        <p:nvSpPr>
          <p:cNvPr id="13" name="Text Placeholder 35"/>
          <p:cNvSpPr>
            <a:spLocks noGrp="1"/>
          </p:cNvSpPr>
          <p:nvPr>
            <p:ph type="body" sz="quarter" idx="14" hasCustomPrompt="1"/>
          </p:nvPr>
        </p:nvSpPr>
        <p:spPr>
          <a:xfrm>
            <a:off x="1190276" y="1804251"/>
            <a:ext cx="4811131" cy="1719211"/>
          </a:xfrm>
        </p:spPr>
        <p:txBody>
          <a:bodyPr anchor="t"/>
          <a:lstStyle>
            <a:lvl1pPr marL="0" indent="0" algn="ctr">
              <a:buNone/>
              <a:defRPr baseline="0">
                <a:solidFill>
                  <a:schemeClr val="tx1"/>
                </a:solidFill>
                <a:latin typeface="Calibri Light" panose="020F0302020204030204" pitchFamily="34" charset="0"/>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Click to edit presenter name, phone, email</a:t>
            </a:r>
          </a:p>
        </p:txBody>
      </p:sp>
      <p:sp>
        <p:nvSpPr>
          <p:cNvPr id="3" name="Text Placeholder 2"/>
          <p:cNvSpPr>
            <a:spLocks noGrp="1"/>
          </p:cNvSpPr>
          <p:nvPr>
            <p:ph type="body" sz="quarter" idx="16" hasCustomPrompt="1"/>
          </p:nvPr>
        </p:nvSpPr>
        <p:spPr>
          <a:xfrm>
            <a:off x="6103937" y="1804226"/>
            <a:ext cx="4811712" cy="1719262"/>
          </a:xfrm>
        </p:spPr>
        <p:txBody>
          <a:bodyPr/>
          <a:lstStyle>
            <a:lvl1pPr marL="0" indent="0" algn="ctr">
              <a:buNone/>
              <a:defRPr baseline="0">
                <a:latin typeface="Calibri Light" panose="020F0302020204030204" pitchFamily="34" charset="0"/>
              </a:defRPr>
            </a:lvl1pPr>
            <a:lvl2pPr marL="457200" indent="0">
              <a:buNone/>
              <a:defRPr>
                <a:latin typeface="Calibri Light" panose="020F0302020204030204" pitchFamily="34" charset="0"/>
              </a:defRPr>
            </a:lvl2pPr>
            <a:lvl3pPr marL="914400" indent="0">
              <a:buNone/>
              <a:defRPr>
                <a:latin typeface="Calibri Light" panose="020F0302020204030204" pitchFamily="34" charset="0"/>
              </a:defRPr>
            </a:lvl3pPr>
            <a:lvl4pPr marL="1371600" indent="0">
              <a:buNone/>
              <a:defRPr>
                <a:latin typeface="Calibri Light" panose="020F0302020204030204" pitchFamily="34" charset="0"/>
              </a:defRPr>
            </a:lvl4pPr>
            <a:lvl5pPr marL="1828800" indent="0">
              <a:buNone/>
              <a:defRPr>
                <a:latin typeface="Calibri Light" panose="020F0302020204030204" pitchFamily="34" charset="0"/>
              </a:defRPr>
            </a:lvl5pPr>
          </a:lstStyle>
          <a:p>
            <a:pPr lvl="0"/>
            <a:r>
              <a:rPr lang="en-US" dirty="0" smtClean="0"/>
              <a:t>Click to edit second presenter name, phone, email</a:t>
            </a:r>
          </a:p>
        </p:txBody>
      </p:sp>
      <p:grpSp>
        <p:nvGrpSpPr>
          <p:cNvPr id="14" name="Group 13"/>
          <p:cNvGrpSpPr/>
          <p:nvPr userDrawn="1"/>
        </p:nvGrpSpPr>
        <p:grpSpPr>
          <a:xfrm>
            <a:off x="-2" y="6470422"/>
            <a:ext cx="12188484" cy="387579"/>
            <a:chOff x="-2" y="6470422"/>
            <a:chExt cx="12188484" cy="387579"/>
          </a:xfrm>
        </p:grpSpPr>
        <p:sp>
          <p:nvSpPr>
            <p:cNvPr id="15" name="Rectangle 14"/>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7552" y="4809744"/>
            <a:ext cx="2596896" cy="1398588"/>
          </a:xfrm>
          <a:prstGeom prst="rect">
            <a:avLst/>
          </a:prstGeom>
        </p:spPr>
      </p:pic>
    </p:spTree>
    <p:extLst>
      <p:ext uri="{BB962C8B-B14F-4D97-AF65-F5344CB8AC3E}">
        <p14:creationId xmlns:p14="http://schemas.microsoft.com/office/powerpoint/2010/main" val="4256314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1"/>
                </a:solidFill>
              </a:defRPr>
            </a:lvl1pPr>
          </a:lstStyle>
          <a:p>
            <a:fld id="{0467B39D-87AC-4D39-8154-C6852A584385}" type="datetime1">
              <a:rPr lang="en-US" smtClean="0"/>
              <a:pPr/>
              <a:t>3/21/2019</a:t>
            </a:fld>
            <a:endParaRPr lang="en-US" dirty="0"/>
          </a:p>
        </p:txBody>
      </p:sp>
      <p:sp>
        <p:nvSpPr>
          <p:cNvPr id="4" name="Footer Placeholder 3"/>
          <p:cNvSpPr>
            <a:spLocks noGrp="1"/>
          </p:cNvSpPr>
          <p:nvPr>
            <p:ph type="ftr" sz="quarter" idx="11"/>
          </p:nvPr>
        </p:nvSpPr>
        <p:spPr/>
        <p:txBody>
          <a:bodyPr/>
          <a:lstStyle>
            <a:lvl1pPr>
              <a:defRPr>
                <a:solidFill>
                  <a:schemeClr val="tx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Tree>
    <p:extLst>
      <p:ext uri="{BB962C8B-B14F-4D97-AF65-F5344CB8AC3E}">
        <p14:creationId xmlns:p14="http://schemas.microsoft.com/office/powerpoint/2010/main" val="3429985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bout Us">
    <p:spTree>
      <p:nvGrpSpPr>
        <p:cNvPr id="1" name=""/>
        <p:cNvGrpSpPr/>
        <p:nvPr/>
      </p:nvGrpSpPr>
      <p:grpSpPr>
        <a:xfrm>
          <a:off x="0" y="0"/>
          <a:ext cx="0" cy="0"/>
          <a:chOff x="0" y="0"/>
          <a:chExt cx="0" cy="0"/>
        </a:xfrm>
      </p:grpSpPr>
      <p:sp>
        <p:nvSpPr>
          <p:cNvPr id="28" name="Title 5"/>
          <p:cNvSpPr txBox="1">
            <a:spLocks/>
          </p:cNvSpPr>
          <p:nvPr userDrawn="1"/>
        </p:nvSpPr>
        <p:spPr>
          <a:xfrm>
            <a:off x="838200" y="381636"/>
            <a:ext cx="10515600"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Kentucky Department for Public Health</a:t>
            </a:r>
            <a:endParaRPr lang="en-US" dirty="0"/>
          </a:p>
        </p:txBody>
      </p:sp>
      <p:sp>
        <p:nvSpPr>
          <p:cNvPr id="8" name="Rectangle 7"/>
          <p:cNvSpPr/>
          <p:nvPr userDrawn="1"/>
        </p:nvSpPr>
        <p:spPr>
          <a:xfrm>
            <a:off x="0" y="1938639"/>
            <a:ext cx="12192000" cy="43631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168400"/>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About Us</a:t>
            </a:r>
            <a:endParaRPr lang="en-US" sz="3400" b="0" dirty="0">
              <a:latin typeface="Calibri Light" panose="020F0302020204030204" pitchFamily="34" charset="0"/>
            </a:endParaRPr>
          </a:p>
        </p:txBody>
      </p:sp>
      <p:sp>
        <p:nvSpPr>
          <p:cNvPr id="11" name="TextBox 10"/>
          <p:cNvSpPr txBox="1"/>
          <p:nvPr userDrawn="1"/>
        </p:nvSpPr>
        <p:spPr>
          <a:xfrm>
            <a:off x="6172200" y="2135062"/>
            <a:ext cx="5019261" cy="3970318"/>
          </a:xfrm>
          <a:prstGeom prst="rect">
            <a:avLst/>
          </a:prstGeom>
          <a:noFill/>
        </p:spPr>
        <p:txBody>
          <a:bodyPr wrap="square" rtlCol="0">
            <a:spAutoFit/>
          </a:bodyPr>
          <a:lstStyle/>
          <a:p>
            <a:r>
              <a:rPr lang="en-US" sz="1800" dirty="0" smtClean="0">
                <a:latin typeface="Calibri Light" panose="020F0302020204030204" pitchFamily="34" charset="0"/>
              </a:rPr>
              <a:t>The Department for Public Health (DPH) is dedicated to improving health and</a:t>
            </a:r>
            <a:r>
              <a:rPr lang="en-US" sz="1800" baseline="0" dirty="0" smtClean="0">
                <a:latin typeface="Calibri Light" panose="020F0302020204030204" pitchFamily="34" charset="0"/>
              </a:rPr>
              <a:t> safety of Kentuckians through </a:t>
            </a:r>
            <a:r>
              <a:rPr lang="en-US" sz="1800" i="1" baseline="0" dirty="0" smtClean="0">
                <a:latin typeface="Calibri Light" panose="020F0302020204030204" pitchFamily="34" charset="0"/>
              </a:rPr>
              <a:t>prevention</a:t>
            </a:r>
            <a:r>
              <a:rPr lang="en-US" sz="1800" baseline="0" dirty="0" smtClean="0">
                <a:latin typeface="Calibri Light" panose="020F0302020204030204" pitchFamily="34" charset="0"/>
              </a:rPr>
              <a:t>, </a:t>
            </a:r>
            <a:r>
              <a:rPr lang="en-US" sz="1800" i="1" baseline="0" dirty="0" smtClean="0">
                <a:latin typeface="Calibri Light" panose="020F0302020204030204" pitchFamily="34" charset="0"/>
              </a:rPr>
              <a:t>promotion</a:t>
            </a:r>
            <a:r>
              <a:rPr lang="en-US" sz="1800" baseline="0" dirty="0" smtClean="0">
                <a:latin typeface="Calibri Light" panose="020F0302020204030204" pitchFamily="34" charset="0"/>
              </a:rPr>
              <a:t>, and </a:t>
            </a:r>
            <a:r>
              <a:rPr lang="en-US" sz="1800" i="1" baseline="0" dirty="0" smtClean="0">
                <a:latin typeface="Calibri Light" panose="020F0302020204030204" pitchFamily="34" charset="0"/>
              </a:rPr>
              <a:t>protection</a:t>
            </a:r>
            <a:r>
              <a:rPr lang="en-US" sz="1800" baseline="0" dirty="0" smtClean="0">
                <a:latin typeface="Calibri Light" panose="020F0302020204030204" pitchFamily="34" charset="0"/>
              </a:rPr>
              <a:t>.</a:t>
            </a:r>
          </a:p>
          <a:p>
            <a:endParaRPr lang="en-US" sz="1800" baseline="0" dirty="0" smtClean="0">
              <a:latin typeface="Calibri Light" panose="020F0302020204030204" pitchFamily="34" charset="0"/>
            </a:endParaRPr>
          </a:p>
          <a:p>
            <a:r>
              <a:rPr lang="en-US" sz="1800" baseline="0" dirty="0" smtClean="0">
                <a:latin typeface="Calibri Light" panose="020F0302020204030204" pitchFamily="34" charset="0"/>
              </a:rPr>
              <a:t>As a major component of the Cabinet for Health and Family Services, DPH provides guidance and support for health departments in all 120 counties.</a:t>
            </a:r>
          </a:p>
          <a:p>
            <a:endParaRPr lang="en-US" sz="1800" baseline="0" dirty="0" smtClean="0">
              <a:latin typeface="Calibri Light" panose="020F0302020204030204" pitchFamily="34" charset="0"/>
            </a:endParaRPr>
          </a:p>
          <a:p>
            <a:r>
              <a:rPr lang="en-US" sz="1800" baseline="0" dirty="0" smtClean="0">
                <a:latin typeface="Calibri Light" panose="020F0302020204030204" pitchFamily="34" charset="0"/>
              </a:rPr>
              <a:t>Serving as Kentucky’s dedicated public health resource, DPH is responsible for identifying and allocating resources to communities and public health institutions in an effort to prevent and protect against diseases, outbreaks, hazards statewide. </a:t>
            </a:r>
            <a:endParaRPr lang="en-US" sz="1800" dirty="0" smtClean="0">
              <a:latin typeface="Calibri Light" panose="020F0302020204030204" pitchFamily="34" charset="0"/>
            </a:endParaRPr>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8166" y="2924404"/>
            <a:ext cx="4833530" cy="2391634"/>
          </a:xfrm>
          <a:prstGeom prst="rect">
            <a:avLst/>
          </a:prstGeom>
        </p:spPr>
      </p:pic>
      <p:grpSp>
        <p:nvGrpSpPr>
          <p:cNvPr id="43" name="Group 42"/>
          <p:cNvGrpSpPr/>
          <p:nvPr userDrawn="1"/>
        </p:nvGrpSpPr>
        <p:grpSpPr>
          <a:xfrm>
            <a:off x="1758" y="1880473"/>
            <a:ext cx="12188484" cy="74025"/>
            <a:chOff x="-2" y="6470422"/>
            <a:chExt cx="12188484" cy="387579"/>
          </a:xfrm>
        </p:grpSpPr>
        <p:sp>
          <p:nvSpPr>
            <p:cNvPr id="44" name="Rectangle 43"/>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5" name="Rectangle 44"/>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6" name="Rectangle 45"/>
            <p:cNvSpPr/>
            <p:nvPr userDrawn="1"/>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grpSp>
        <p:nvGrpSpPr>
          <p:cNvPr id="47" name="Group 46"/>
          <p:cNvGrpSpPr/>
          <p:nvPr userDrawn="1"/>
        </p:nvGrpSpPr>
        <p:grpSpPr>
          <a:xfrm>
            <a:off x="3516" y="6301804"/>
            <a:ext cx="12188484" cy="74025"/>
            <a:chOff x="-2" y="6470422"/>
            <a:chExt cx="12188484" cy="387579"/>
          </a:xfrm>
        </p:grpSpPr>
        <p:sp>
          <p:nvSpPr>
            <p:cNvPr id="48" name="Rectangle 47"/>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49" name="Rectangle 48"/>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50" name="Rectangle 49"/>
            <p:cNvSpPr/>
            <p:nvPr userDrawn="1"/>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spTree>
    <p:extLst>
      <p:ext uri="{BB962C8B-B14F-4D97-AF65-F5344CB8AC3E}">
        <p14:creationId xmlns:p14="http://schemas.microsoft.com/office/powerpoint/2010/main" val="1936016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ission &amp; Vision">
    <p:spTree>
      <p:nvGrpSpPr>
        <p:cNvPr id="1" name=""/>
        <p:cNvGrpSpPr/>
        <p:nvPr/>
      </p:nvGrpSpPr>
      <p:grpSpPr>
        <a:xfrm>
          <a:off x="0" y="0"/>
          <a:ext cx="0" cy="0"/>
          <a:chOff x="0" y="0"/>
          <a:chExt cx="0" cy="0"/>
        </a:xfrm>
      </p:grpSpPr>
      <p:sp>
        <p:nvSpPr>
          <p:cNvPr id="28" name="Title 5"/>
          <p:cNvSpPr txBox="1">
            <a:spLocks/>
          </p:cNvSpPr>
          <p:nvPr userDrawn="1"/>
        </p:nvSpPr>
        <p:spPr>
          <a:xfrm>
            <a:off x="838200" y="381636"/>
            <a:ext cx="10515600"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Kentucky Department for Public Health</a:t>
            </a:r>
            <a:endParaRPr lang="en-US" dirty="0"/>
          </a:p>
        </p:txBody>
      </p:sp>
      <p:sp>
        <p:nvSpPr>
          <p:cNvPr id="8" name="Rectangle 7"/>
          <p:cNvSpPr/>
          <p:nvPr userDrawn="1"/>
        </p:nvSpPr>
        <p:spPr>
          <a:xfrm>
            <a:off x="0" y="1938639"/>
            <a:ext cx="12192000" cy="204959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168400"/>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Mission and Vision in Action</a:t>
            </a:r>
            <a:endParaRPr lang="en-US" sz="3400" b="0" dirty="0">
              <a:latin typeface="Calibri Light" panose="020F0302020204030204" pitchFamily="34" charset="0"/>
            </a:endParaRPr>
          </a:p>
        </p:txBody>
      </p:sp>
      <p:sp>
        <p:nvSpPr>
          <p:cNvPr id="11" name="TextBox 10"/>
          <p:cNvSpPr txBox="1"/>
          <p:nvPr userDrawn="1"/>
        </p:nvSpPr>
        <p:spPr>
          <a:xfrm>
            <a:off x="6205591" y="2331486"/>
            <a:ext cx="4900773" cy="1015663"/>
          </a:xfrm>
          <a:prstGeom prst="rect">
            <a:avLst/>
          </a:prstGeom>
          <a:noFill/>
        </p:spPr>
        <p:txBody>
          <a:bodyPr wrap="square" rtlCol="0">
            <a:spAutoFit/>
          </a:bodyPr>
          <a:lstStyle/>
          <a:p>
            <a:r>
              <a:rPr lang="en-US" sz="2000" dirty="0" smtClean="0">
                <a:latin typeface="Calibri Light" panose="020F0302020204030204" pitchFamily="34" charset="0"/>
              </a:rPr>
              <a:t>Our mission is to improve the health and safety of people in Kentucky through prevention, promotion and protection.</a:t>
            </a:r>
          </a:p>
        </p:txBody>
      </p:sp>
      <p:sp>
        <p:nvSpPr>
          <p:cNvPr id="12" name="Rectangle 11"/>
          <p:cNvSpPr/>
          <p:nvPr userDrawn="1"/>
        </p:nvSpPr>
        <p:spPr>
          <a:xfrm>
            <a:off x="838200" y="2300708"/>
            <a:ext cx="5141359" cy="1077218"/>
          </a:xfrm>
          <a:prstGeom prst="rect">
            <a:avLst/>
          </a:prstGeom>
        </p:spPr>
        <p:txBody>
          <a:bodyPr wrap="square">
            <a:spAutoFit/>
          </a:bodyPr>
          <a:lstStyle/>
          <a:p>
            <a:pPr algn="r"/>
            <a:r>
              <a:rPr lang="en-US" sz="3200" b="1" dirty="0"/>
              <a:t>Healthier People, </a:t>
            </a:r>
            <a:r>
              <a:rPr lang="en-US" sz="3200" b="1" dirty="0" smtClean="0"/>
              <a:t/>
            </a:r>
            <a:br>
              <a:rPr lang="en-US" sz="3200" b="1" dirty="0" smtClean="0"/>
            </a:br>
            <a:r>
              <a:rPr lang="en-US" sz="3200" b="1" dirty="0" smtClean="0"/>
              <a:t>Healthier Communities.</a:t>
            </a:r>
            <a:endParaRPr lang="en-US" sz="3200" b="1" dirty="0"/>
          </a:p>
        </p:txBody>
      </p:sp>
      <p:sp>
        <p:nvSpPr>
          <p:cNvPr id="14" name="Pentagon 13"/>
          <p:cNvSpPr/>
          <p:nvPr userDrawn="1"/>
        </p:nvSpPr>
        <p:spPr>
          <a:xfrm>
            <a:off x="7118195" y="3691136"/>
            <a:ext cx="2678644" cy="578875"/>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Pentagon 14"/>
          <p:cNvSpPr/>
          <p:nvPr userDrawn="1"/>
        </p:nvSpPr>
        <p:spPr>
          <a:xfrm>
            <a:off x="4756678" y="3691136"/>
            <a:ext cx="2678644" cy="578875"/>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Pentagon 15"/>
          <p:cNvSpPr/>
          <p:nvPr userDrawn="1"/>
        </p:nvSpPr>
        <p:spPr>
          <a:xfrm>
            <a:off x="2374613" y="3691136"/>
            <a:ext cx="2678644" cy="57887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TextBox 16"/>
          <p:cNvSpPr txBox="1"/>
          <p:nvPr userDrawn="1"/>
        </p:nvSpPr>
        <p:spPr>
          <a:xfrm>
            <a:off x="3081428" y="3795907"/>
            <a:ext cx="1265014" cy="369332"/>
          </a:xfrm>
          <a:prstGeom prst="rect">
            <a:avLst/>
          </a:prstGeom>
          <a:noFill/>
        </p:spPr>
        <p:txBody>
          <a:bodyPr wrap="square" rtlCol="0">
            <a:spAutoFit/>
          </a:bodyPr>
          <a:lstStyle/>
          <a:p>
            <a:pPr algn="ctr"/>
            <a:r>
              <a:rPr lang="en-US" b="1" dirty="0" smtClean="0">
                <a:solidFill>
                  <a:schemeClr val="bg1"/>
                </a:solidFill>
              </a:rPr>
              <a:t>Prevention</a:t>
            </a:r>
            <a:endParaRPr lang="en-US" b="1" dirty="0">
              <a:solidFill>
                <a:schemeClr val="bg1"/>
              </a:solidFill>
            </a:endParaRPr>
          </a:p>
        </p:txBody>
      </p:sp>
      <p:sp>
        <p:nvSpPr>
          <p:cNvPr id="18" name="TextBox 17"/>
          <p:cNvSpPr txBox="1"/>
          <p:nvPr userDrawn="1"/>
        </p:nvSpPr>
        <p:spPr>
          <a:xfrm>
            <a:off x="5488470" y="3795907"/>
            <a:ext cx="1215060" cy="369332"/>
          </a:xfrm>
          <a:prstGeom prst="rect">
            <a:avLst/>
          </a:prstGeom>
          <a:noFill/>
        </p:spPr>
        <p:txBody>
          <a:bodyPr wrap="square" rtlCol="0">
            <a:spAutoFit/>
          </a:bodyPr>
          <a:lstStyle/>
          <a:p>
            <a:pPr algn="ctr"/>
            <a:r>
              <a:rPr lang="en-US" b="1" dirty="0" smtClean="0">
                <a:solidFill>
                  <a:schemeClr val="bg1"/>
                </a:solidFill>
              </a:rPr>
              <a:t>Protection</a:t>
            </a:r>
            <a:endParaRPr lang="en-US" b="1" dirty="0">
              <a:solidFill>
                <a:schemeClr val="bg1"/>
              </a:solidFill>
            </a:endParaRPr>
          </a:p>
        </p:txBody>
      </p:sp>
      <p:sp>
        <p:nvSpPr>
          <p:cNvPr id="19" name="TextBox 18"/>
          <p:cNvSpPr txBox="1"/>
          <p:nvPr userDrawn="1"/>
        </p:nvSpPr>
        <p:spPr>
          <a:xfrm>
            <a:off x="7838963" y="3795907"/>
            <a:ext cx="1237108" cy="369332"/>
          </a:xfrm>
          <a:prstGeom prst="rect">
            <a:avLst/>
          </a:prstGeom>
          <a:noFill/>
        </p:spPr>
        <p:txBody>
          <a:bodyPr wrap="square" rtlCol="0">
            <a:spAutoFit/>
          </a:bodyPr>
          <a:lstStyle/>
          <a:p>
            <a:pPr algn="ctr"/>
            <a:r>
              <a:rPr lang="en-US" b="1" dirty="0" smtClean="0">
                <a:solidFill>
                  <a:schemeClr val="bg1"/>
                </a:solidFill>
              </a:rPr>
              <a:t>Promotion</a:t>
            </a:r>
            <a:endParaRPr lang="en-US" b="1" dirty="0">
              <a:solidFill>
                <a:schemeClr val="bg1"/>
              </a:solidFill>
            </a:endParaRPr>
          </a:p>
        </p:txBody>
      </p:sp>
      <p:cxnSp>
        <p:nvCxnSpPr>
          <p:cNvPr id="20" name="Straight Connector 19"/>
          <p:cNvCxnSpPr/>
          <p:nvPr userDrawn="1"/>
        </p:nvCxnSpPr>
        <p:spPr>
          <a:xfrm>
            <a:off x="3713935" y="4251846"/>
            <a:ext cx="0" cy="365760"/>
          </a:xfrm>
          <a:prstGeom prst="line">
            <a:avLst/>
          </a:prstGeom>
          <a:ln w="38100">
            <a:solidFill>
              <a:schemeClr val="tx2"/>
            </a:solidFill>
            <a:round/>
            <a:tailEnd type="ova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6096000" y="4251846"/>
            <a:ext cx="0" cy="365760"/>
          </a:xfrm>
          <a:prstGeom prst="line">
            <a:avLst/>
          </a:prstGeom>
          <a:ln w="38100">
            <a:solidFill>
              <a:schemeClr val="accent1"/>
            </a:solidFill>
            <a:round/>
            <a:tailEnd type="ova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8457517" y="4251846"/>
            <a:ext cx="0" cy="365760"/>
          </a:xfrm>
          <a:prstGeom prst="line">
            <a:avLst/>
          </a:prstGeom>
          <a:ln w="38100">
            <a:solidFill>
              <a:schemeClr val="accent2"/>
            </a:solidFill>
            <a:round/>
            <a:tailEnd type="ova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5126562" y="4893707"/>
            <a:ext cx="1970554" cy="1588127"/>
          </a:xfrm>
          <a:prstGeom prst="rect">
            <a:avLst/>
          </a:prstGeom>
          <a:noFill/>
        </p:spPr>
        <p:txBody>
          <a:bodyPr wrap="square" rtlCol="0">
            <a:spAutoFit/>
          </a:bodyPr>
          <a:lstStyle/>
          <a:p>
            <a:pPr algn="ctr">
              <a:lnSpc>
                <a:spcPct val="80000"/>
              </a:lnSpc>
              <a:spcAft>
                <a:spcPts val="1200"/>
              </a:spcAft>
            </a:pPr>
            <a:r>
              <a:rPr lang="en-US" sz="1400" dirty="0" smtClean="0"/>
              <a:t>Environmental Inspections</a:t>
            </a:r>
          </a:p>
          <a:p>
            <a:pPr algn="ctr">
              <a:lnSpc>
                <a:spcPct val="80000"/>
              </a:lnSpc>
              <a:spcAft>
                <a:spcPts val="1200"/>
              </a:spcAft>
            </a:pPr>
            <a:r>
              <a:rPr lang="en-US" sz="1400" dirty="0" smtClean="0"/>
              <a:t>Public Health &amp; Disaster Preparedness</a:t>
            </a:r>
          </a:p>
          <a:p>
            <a:pPr algn="ctr">
              <a:lnSpc>
                <a:spcPct val="80000"/>
              </a:lnSpc>
              <a:spcAft>
                <a:spcPts val="1200"/>
              </a:spcAft>
            </a:pPr>
            <a:r>
              <a:rPr lang="en-US" sz="1400" dirty="0" smtClean="0"/>
              <a:t>Disease Surveillance</a:t>
            </a:r>
          </a:p>
          <a:p>
            <a:pPr algn="ctr">
              <a:lnSpc>
                <a:spcPct val="80000"/>
              </a:lnSpc>
              <a:spcAft>
                <a:spcPts val="1200"/>
              </a:spcAft>
            </a:pPr>
            <a:r>
              <a:rPr lang="en-US" sz="1400" dirty="0" smtClean="0"/>
              <a:t>Mobile Harm Reduction</a:t>
            </a:r>
            <a:endParaRPr lang="en-US" sz="1400" dirty="0"/>
          </a:p>
        </p:txBody>
      </p:sp>
      <p:sp>
        <p:nvSpPr>
          <p:cNvPr id="24" name="TextBox 23"/>
          <p:cNvSpPr txBox="1"/>
          <p:nvPr userDrawn="1"/>
        </p:nvSpPr>
        <p:spPr>
          <a:xfrm>
            <a:off x="2728658" y="4891065"/>
            <a:ext cx="1970554" cy="1243417"/>
          </a:xfrm>
          <a:prstGeom prst="rect">
            <a:avLst/>
          </a:prstGeom>
          <a:noFill/>
        </p:spPr>
        <p:txBody>
          <a:bodyPr wrap="square" rtlCol="0">
            <a:spAutoFit/>
          </a:bodyPr>
          <a:lstStyle/>
          <a:p>
            <a:pPr algn="ctr">
              <a:lnSpc>
                <a:spcPct val="80000"/>
              </a:lnSpc>
              <a:spcAft>
                <a:spcPts val="1200"/>
              </a:spcAft>
            </a:pPr>
            <a:r>
              <a:rPr lang="en-US" sz="1400" dirty="0" smtClean="0"/>
              <a:t>HANDS</a:t>
            </a:r>
          </a:p>
          <a:p>
            <a:pPr algn="ctr">
              <a:lnSpc>
                <a:spcPct val="80000"/>
              </a:lnSpc>
              <a:spcAft>
                <a:spcPts val="1200"/>
              </a:spcAft>
            </a:pPr>
            <a:r>
              <a:rPr lang="en-US" sz="1400" dirty="0" smtClean="0"/>
              <a:t>First Steps</a:t>
            </a:r>
          </a:p>
          <a:p>
            <a:pPr algn="ctr">
              <a:lnSpc>
                <a:spcPct val="80000"/>
              </a:lnSpc>
              <a:spcAft>
                <a:spcPts val="1200"/>
              </a:spcAft>
            </a:pPr>
            <a:r>
              <a:rPr lang="en-US" sz="1400" dirty="0" smtClean="0"/>
              <a:t>Immunizations</a:t>
            </a:r>
          </a:p>
          <a:p>
            <a:pPr algn="ctr">
              <a:lnSpc>
                <a:spcPct val="80000"/>
              </a:lnSpc>
              <a:spcAft>
                <a:spcPts val="1200"/>
              </a:spcAft>
            </a:pPr>
            <a:r>
              <a:rPr lang="en-US" sz="1400" dirty="0" smtClean="0"/>
              <a:t>Newborn Screening</a:t>
            </a:r>
            <a:endParaRPr lang="en-US" sz="1400" dirty="0"/>
          </a:p>
        </p:txBody>
      </p:sp>
      <p:sp>
        <p:nvSpPr>
          <p:cNvPr id="25" name="TextBox 24"/>
          <p:cNvSpPr txBox="1"/>
          <p:nvPr userDrawn="1"/>
        </p:nvSpPr>
        <p:spPr>
          <a:xfrm>
            <a:off x="7472240" y="4891065"/>
            <a:ext cx="1970554" cy="1243417"/>
          </a:xfrm>
          <a:prstGeom prst="rect">
            <a:avLst/>
          </a:prstGeom>
          <a:noFill/>
        </p:spPr>
        <p:txBody>
          <a:bodyPr wrap="square" rtlCol="0">
            <a:spAutoFit/>
          </a:bodyPr>
          <a:lstStyle/>
          <a:p>
            <a:pPr algn="ctr">
              <a:lnSpc>
                <a:spcPct val="80000"/>
              </a:lnSpc>
              <a:spcAft>
                <a:spcPts val="1200"/>
              </a:spcAft>
            </a:pPr>
            <a:r>
              <a:rPr lang="en-US" sz="1400" dirty="0" smtClean="0"/>
              <a:t>WIC</a:t>
            </a:r>
          </a:p>
          <a:p>
            <a:pPr algn="ctr">
              <a:lnSpc>
                <a:spcPct val="80000"/>
              </a:lnSpc>
              <a:spcAft>
                <a:spcPts val="1200"/>
              </a:spcAft>
            </a:pPr>
            <a:r>
              <a:rPr lang="en-US" sz="1400" dirty="0" smtClean="0"/>
              <a:t>Smoking Cessation</a:t>
            </a:r>
          </a:p>
          <a:p>
            <a:pPr algn="ctr">
              <a:lnSpc>
                <a:spcPct val="80000"/>
              </a:lnSpc>
              <a:spcAft>
                <a:spcPts val="1200"/>
              </a:spcAft>
            </a:pPr>
            <a:r>
              <a:rPr lang="en-US" sz="1400" dirty="0" smtClean="0"/>
              <a:t>Diabetes Prevention</a:t>
            </a:r>
          </a:p>
          <a:p>
            <a:pPr algn="ctr">
              <a:lnSpc>
                <a:spcPct val="80000"/>
              </a:lnSpc>
              <a:spcAft>
                <a:spcPts val="1200"/>
              </a:spcAft>
            </a:pPr>
            <a:r>
              <a:rPr lang="en-US" sz="1400" dirty="0" smtClean="0"/>
              <a:t>Prescription Assistance</a:t>
            </a:r>
            <a:endParaRPr lang="en-US" sz="1400"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Tree>
    <p:extLst>
      <p:ext uri="{BB962C8B-B14F-4D97-AF65-F5344CB8AC3E}">
        <p14:creationId xmlns:p14="http://schemas.microsoft.com/office/powerpoint/2010/main" val="1474348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RSA Map">
    <p:spTree>
      <p:nvGrpSpPr>
        <p:cNvPr id="1" name=""/>
        <p:cNvGrpSpPr/>
        <p:nvPr/>
      </p:nvGrpSpPr>
      <p:grpSpPr>
        <a:xfrm>
          <a:off x="0" y="0"/>
          <a:ext cx="0" cy="0"/>
          <a:chOff x="0" y="0"/>
          <a:chExt cx="0" cy="0"/>
        </a:xfrm>
      </p:grpSpPr>
      <p:sp>
        <p:nvSpPr>
          <p:cNvPr id="28" name="Title 5"/>
          <p:cNvSpPr txBox="1">
            <a:spLocks/>
          </p:cNvSpPr>
          <p:nvPr userDrawn="1"/>
        </p:nvSpPr>
        <p:spPr>
          <a:xfrm>
            <a:off x="838200" y="381636"/>
            <a:ext cx="10515600"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Kentucky Department for Public Health</a:t>
            </a:r>
            <a:endParaRPr lang="en-US" dirty="0"/>
          </a:p>
        </p:txBody>
      </p:sp>
      <p:sp>
        <p:nvSpPr>
          <p:cNvPr id="8" name="Rectangle 7"/>
          <p:cNvSpPr/>
          <p:nvPr userDrawn="1"/>
        </p:nvSpPr>
        <p:spPr>
          <a:xfrm>
            <a:off x="0" y="1938639"/>
            <a:ext cx="12192000" cy="24126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5"/>
          <p:cNvSpPr txBox="1">
            <a:spLocks/>
          </p:cNvSpPr>
          <p:nvPr userDrawn="1"/>
        </p:nvSpPr>
        <p:spPr>
          <a:xfrm>
            <a:off x="838200" y="1168400"/>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Response to the Opioid Crisis</a:t>
            </a:r>
            <a:endParaRPr lang="en-US" sz="3400" b="0" dirty="0">
              <a:latin typeface="Calibri Light" panose="020F0302020204030204" pitchFamily="34" charset="0"/>
            </a:endParaRPr>
          </a:p>
        </p:txBody>
      </p:sp>
      <p:sp>
        <p:nvSpPr>
          <p:cNvPr id="14" name="Pentagon 13"/>
          <p:cNvSpPr/>
          <p:nvPr userDrawn="1"/>
        </p:nvSpPr>
        <p:spPr>
          <a:xfrm>
            <a:off x="8287050" y="3490913"/>
            <a:ext cx="2819314" cy="578875"/>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Pentagon 14"/>
          <p:cNvSpPr/>
          <p:nvPr userDrawn="1"/>
        </p:nvSpPr>
        <p:spPr>
          <a:xfrm>
            <a:off x="8287050" y="2839317"/>
            <a:ext cx="2819314" cy="578875"/>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Pentagon 15"/>
          <p:cNvSpPr/>
          <p:nvPr userDrawn="1"/>
        </p:nvSpPr>
        <p:spPr>
          <a:xfrm>
            <a:off x="8287050" y="2191675"/>
            <a:ext cx="2819314" cy="578875"/>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TextBox 16"/>
          <p:cNvSpPr txBox="1"/>
          <p:nvPr userDrawn="1"/>
        </p:nvSpPr>
        <p:spPr>
          <a:xfrm>
            <a:off x="8287050" y="2305057"/>
            <a:ext cx="2045134" cy="369332"/>
          </a:xfrm>
          <a:prstGeom prst="rect">
            <a:avLst/>
          </a:prstGeom>
          <a:noFill/>
        </p:spPr>
        <p:txBody>
          <a:bodyPr wrap="square" rtlCol="0">
            <a:spAutoFit/>
          </a:bodyPr>
          <a:lstStyle/>
          <a:p>
            <a:pPr algn="l"/>
            <a:r>
              <a:rPr lang="en-US" b="1" dirty="0" smtClean="0">
                <a:solidFill>
                  <a:schemeClr val="bg1"/>
                </a:solidFill>
              </a:rPr>
              <a:t>Syringe Exchange</a:t>
            </a:r>
            <a:endParaRPr lang="en-US" b="1" dirty="0">
              <a:solidFill>
                <a:schemeClr val="bg1"/>
              </a:solidFill>
            </a:endParaRPr>
          </a:p>
        </p:txBody>
      </p:sp>
      <p:sp>
        <p:nvSpPr>
          <p:cNvPr id="18" name="TextBox 17"/>
          <p:cNvSpPr txBox="1"/>
          <p:nvPr userDrawn="1"/>
        </p:nvSpPr>
        <p:spPr>
          <a:xfrm>
            <a:off x="8287050" y="2954596"/>
            <a:ext cx="3045346" cy="369332"/>
          </a:xfrm>
          <a:prstGeom prst="rect">
            <a:avLst/>
          </a:prstGeom>
          <a:noFill/>
        </p:spPr>
        <p:txBody>
          <a:bodyPr wrap="square" rtlCol="0">
            <a:spAutoFit/>
          </a:bodyPr>
          <a:lstStyle/>
          <a:p>
            <a:pPr algn="l"/>
            <a:r>
              <a:rPr lang="en-US" b="1" dirty="0" smtClean="0">
                <a:solidFill>
                  <a:schemeClr val="bg1"/>
                </a:solidFill>
              </a:rPr>
              <a:t>www.FindHelpNowKY.org</a:t>
            </a:r>
            <a:endParaRPr lang="en-US" b="1" dirty="0">
              <a:solidFill>
                <a:schemeClr val="bg1"/>
              </a:solidFill>
            </a:endParaRPr>
          </a:p>
        </p:txBody>
      </p:sp>
      <p:sp>
        <p:nvSpPr>
          <p:cNvPr id="19" name="TextBox 18"/>
          <p:cNvSpPr txBox="1"/>
          <p:nvPr userDrawn="1"/>
        </p:nvSpPr>
        <p:spPr>
          <a:xfrm>
            <a:off x="8287049" y="3606724"/>
            <a:ext cx="2538605" cy="369332"/>
          </a:xfrm>
          <a:prstGeom prst="rect">
            <a:avLst/>
          </a:prstGeom>
          <a:noFill/>
        </p:spPr>
        <p:txBody>
          <a:bodyPr wrap="square" rtlCol="0">
            <a:spAutoFit/>
          </a:bodyPr>
          <a:lstStyle/>
          <a:p>
            <a:pPr algn="l"/>
            <a:r>
              <a:rPr lang="en-US" b="1" dirty="0" smtClean="0">
                <a:solidFill>
                  <a:schemeClr val="bg1"/>
                </a:solidFill>
              </a:rPr>
              <a:t>Naloxone Distribution</a:t>
            </a:r>
            <a:endParaRPr lang="en-US" b="1" dirty="0">
              <a:solidFill>
                <a:schemeClr val="bg1"/>
              </a:solidFill>
            </a:endParaRPr>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
        <p:nvSpPr>
          <p:cNvPr id="26" name="Picture Placeholder 2"/>
          <p:cNvSpPr>
            <a:spLocks noGrp="1"/>
          </p:cNvSpPr>
          <p:nvPr>
            <p:ph type="pic" idx="1" hasCustomPrompt="1"/>
          </p:nvPr>
        </p:nvSpPr>
        <p:spPr>
          <a:xfrm>
            <a:off x="495575" y="2191675"/>
            <a:ext cx="7510764" cy="4377946"/>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Insert Updated Map</a:t>
            </a:r>
            <a:endParaRPr lang="en-US" dirty="0"/>
          </a:p>
        </p:txBody>
      </p:sp>
    </p:spTree>
    <p:extLst>
      <p:ext uri="{BB962C8B-B14F-4D97-AF65-F5344CB8AC3E}">
        <p14:creationId xmlns:p14="http://schemas.microsoft.com/office/powerpoint/2010/main" val="3388583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H System1">
    <p:spTree>
      <p:nvGrpSpPr>
        <p:cNvPr id="1" name=""/>
        <p:cNvGrpSpPr/>
        <p:nvPr/>
      </p:nvGrpSpPr>
      <p:grpSpPr>
        <a:xfrm>
          <a:off x="0" y="0"/>
          <a:ext cx="0" cy="0"/>
          <a:chOff x="0" y="0"/>
          <a:chExt cx="0" cy="0"/>
        </a:xfrm>
      </p:grpSpPr>
      <p:sp>
        <p:nvSpPr>
          <p:cNvPr id="25" name="Title 5"/>
          <p:cNvSpPr txBox="1">
            <a:spLocks/>
          </p:cNvSpPr>
          <p:nvPr userDrawn="1"/>
        </p:nvSpPr>
        <p:spPr>
          <a:xfrm>
            <a:off x="675702" y="365124"/>
            <a:ext cx="10840597"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Public Health System in Kentucky</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
        <p:nvSpPr>
          <p:cNvPr id="9" name="Oval 8"/>
          <p:cNvSpPr/>
          <p:nvPr userDrawn="1"/>
        </p:nvSpPr>
        <p:spPr>
          <a:xfrm>
            <a:off x="1638300" y="2370553"/>
            <a:ext cx="1844675" cy="1844675"/>
          </a:xfrm>
          <a:prstGeom prst="ellipse">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userDrawn="1"/>
        </p:nvSpPr>
        <p:spPr>
          <a:xfrm>
            <a:off x="1734740" y="2466993"/>
            <a:ext cx="1651794" cy="1651794"/>
          </a:xfrm>
          <a:prstGeom prst="ellipse">
            <a:avLst/>
          </a:prstGeom>
          <a:solidFill>
            <a:schemeClr val="tx2"/>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2078775" y="2785059"/>
            <a:ext cx="963725" cy="1015663"/>
          </a:xfrm>
          <a:prstGeom prst="rect">
            <a:avLst/>
          </a:prstGeom>
        </p:spPr>
        <p:txBody>
          <a:bodyPr wrap="none">
            <a:spAutoFit/>
          </a:bodyPr>
          <a:lstStyle/>
          <a:p>
            <a:r>
              <a:rPr lang="en-US" sz="6000" b="1" dirty="0" smtClean="0">
                <a:solidFill>
                  <a:schemeClr val="bg1"/>
                </a:solidFill>
              </a:rPr>
              <a:t>61</a:t>
            </a:r>
            <a:endParaRPr lang="en-US" sz="6000" b="1" dirty="0">
              <a:solidFill>
                <a:schemeClr val="bg1"/>
              </a:solidFill>
            </a:endParaRPr>
          </a:p>
        </p:txBody>
      </p:sp>
      <p:cxnSp>
        <p:nvCxnSpPr>
          <p:cNvPr id="12" name="Straight Connector 11"/>
          <p:cNvCxnSpPr/>
          <p:nvPr userDrawn="1"/>
        </p:nvCxnSpPr>
        <p:spPr>
          <a:xfrm>
            <a:off x="2560637" y="4215228"/>
            <a:ext cx="0" cy="457200"/>
          </a:xfrm>
          <a:prstGeom prst="line">
            <a:avLst/>
          </a:prstGeom>
          <a:ln w="38100">
            <a:solidFill>
              <a:schemeClr val="tx2"/>
            </a:solidFill>
            <a:round/>
            <a:tailEnd type="ova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1074737" y="4963942"/>
            <a:ext cx="2989263" cy="1200329"/>
          </a:xfrm>
          <a:prstGeom prst="rect">
            <a:avLst/>
          </a:prstGeom>
          <a:noFill/>
        </p:spPr>
        <p:txBody>
          <a:bodyPr wrap="square" rtlCol="0">
            <a:spAutoFit/>
          </a:bodyPr>
          <a:lstStyle/>
          <a:p>
            <a:pPr algn="ctr"/>
            <a:r>
              <a:rPr lang="en-US" dirty="0" smtClean="0"/>
              <a:t>Partners with 61 local health departments to provide core services in all 120 counties</a:t>
            </a:r>
          </a:p>
          <a:p>
            <a:endParaRPr lang="en-US" dirty="0"/>
          </a:p>
        </p:txBody>
      </p:sp>
      <p:sp>
        <p:nvSpPr>
          <p:cNvPr id="14" name="Oval 13"/>
          <p:cNvSpPr/>
          <p:nvPr userDrawn="1"/>
        </p:nvSpPr>
        <p:spPr>
          <a:xfrm>
            <a:off x="5173662" y="2370553"/>
            <a:ext cx="1844675" cy="1844675"/>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userDrawn="1"/>
        </p:nvSpPr>
        <p:spPr>
          <a:xfrm>
            <a:off x="5270102" y="2466993"/>
            <a:ext cx="1651794" cy="1651794"/>
          </a:xfrm>
          <a:prstGeom prst="ellipse">
            <a:avLst/>
          </a:prstGeom>
          <a:solidFill>
            <a:schemeClr val="accent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5489102" y="2860949"/>
            <a:ext cx="1213794" cy="935000"/>
          </a:xfrm>
          <a:prstGeom prst="rect">
            <a:avLst/>
          </a:prstGeom>
        </p:spPr>
        <p:txBody>
          <a:bodyPr wrap="none">
            <a:spAutoFit/>
          </a:bodyPr>
          <a:lstStyle/>
          <a:p>
            <a:pPr algn="ctr">
              <a:lnSpc>
                <a:spcPct val="60000"/>
              </a:lnSpc>
            </a:pPr>
            <a:r>
              <a:rPr lang="en-US" sz="6000" b="1" dirty="0" smtClean="0">
                <a:solidFill>
                  <a:schemeClr val="bg1"/>
                </a:solidFill>
              </a:rPr>
              <a:t>4</a:t>
            </a:r>
            <a:br>
              <a:rPr lang="en-US" sz="6000" b="1" dirty="0" smtClean="0">
                <a:solidFill>
                  <a:schemeClr val="bg1"/>
                </a:solidFill>
              </a:rPr>
            </a:br>
            <a:r>
              <a:rPr lang="en-US" sz="2800" b="1" dirty="0" smtClean="0">
                <a:solidFill>
                  <a:schemeClr val="bg1"/>
                </a:solidFill>
              </a:rPr>
              <a:t>million</a:t>
            </a:r>
            <a:endParaRPr lang="en-US" sz="2800" b="1" dirty="0">
              <a:solidFill>
                <a:schemeClr val="bg1"/>
              </a:solidFill>
            </a:endParaRPr>
          </a:p>
        </p:txBody>
      </p:sp>
      <p:cxnSp>
        <p:nvCxnSpPr>
          <p:cNvPr id="17" name="Straight Connector 16"/>
          <p:cNvCxnSpPr/>
          <p:nvPr userDrawn="1"/>
        </p:nvCxnSpPr>
        <p:spPr>
          <a:xfrm>
            <a:off x="6095999" y="4215228"/>
            <a:ext cx="0" cy="457200"/>
          </a:xfrm>
          <a:prstGeom prst="line">
            <a:avLst/>
          </a:prstGeom>
          <a:ln w="38100">
            <a:solidFill>
              <a:schemeClr val="accent1"/>
            </a:solidFill>
            <a:round/>
            <a:tailEnd type="ova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4610099" y="4963942"/>
            <a:ext cx="2989263" cy="1200329"/>
          </a:xfrm>
          <a:prstGeom prst="rect">
            <a:avLst/>
          </a:prstGeom>
          <a:noFill/>
        </p:spPr>
        <p:txBody>
          <a:bodyPr wrap="square" rtlCol="0">
            <a:spAutoFit/>
          </a:bodyPr>
          <a:lstStyle/>
          <a:p>
            <a:pPr algn="ctr"/>
            <a:r>
              <a:rPr lang="en-US" dirty="0" smtClean="0"/>
              <a:t>Delivers more than 4 million</a:t>
            </a:r>
            <a:r>
              <a:rPr lang="en-US" baseline="0" dirty="0" smtClean="0"/>
              <a:t> </a:t>
            </a:r>
            <a:r>
              <a:rPr lang="en-US" dirty="0" smtClean="0"/>
              <a:t>services to over 400,000 Kentuckians annually</a:t>
            </a:r>
          </a:p>
          <a:p>
            <a:endParaRPr lang="en-US" dirty="0"/>
          </a:p>
        </p:txBody>
      </p:sp>
      <p:sp>
        <p:nvSpPr>
          <p:cNvPr id="19" name="Oval 18"/>
          <p:cNvSpPr/>
          <p:nvPr userDrawn="1"/>
        </p:nvSpPr>
        <p:spPr>
          <a:xfrm>
            <a:off x="8917213" y="2370553"/>
            <a:ext cx="1844675" cy="1844675"/>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userDrawn="1"/>
        </p:nvSpPr>
        <p:spPr>
          <a:xfrm>
            <a:off x="9013653" y="2466993"/>
            <a:ext cx="1651794" cy="1651794"/>
          </a:xfrm>
          <a:prstGeom prst="ellipse">
            <a:avLst/>
          </a:prstGeom>
          <a:solidFill>
            <a:schemeClr val="accent2"/>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9192578" y="2785058"/>
            <a:ext cx="1293944" cy="1015663"/>
          </a:xfrm>
          <a:prstGeom prst="rect">
            <a:avLst/>
          </a:prstGeom>
        </p:spPr>
        <p:txBody>
          <a:bodyPr wrap="none">
            <a:spAutoFit/>
          </a:bodyPr>
          <a:lstStyle/>
          <a:p>
            <a:r>
              <a:rPr lang="en-US" sz="6000" b="1" dirty="0" smtClean="0">
                <a:solidFill>
                  <a:schemeClr val="bg1"/>
                </a:solidFill>
              </a:rPr>
              <a:t>1/3</a:t>
            </a:r>
            <a:endParaRPr lang="en-US" sz="6000" b="1" dirty="0">
              <a:solidFill>
                <a:schemeClr val="bg1"/>
              </a:solidFill>
            </a:endParaRPr>
          </a:p>
        </p:txBody>
      </p:sp>
      <p:cxnSp>
        <p:nvCxnSpPr>
          <p:cNvPr id="22" name="Straight Connector 21"/>
          <p:cNvCxnSpPr/>
          <p:nvPr userDrawn="1"/>
        </p:nvCxnSpPr>
        <p:spPr>
          <a:xfrm>
            <a:off x="9839550" y="4215228"/>
            <a:ext cx="0" cy="457200"/>
          </a:xfrm>
          <a:prstGeom prst="line">
            <a:avLst/>
          </a:prstGeom>
          <a:ln w="38100">
            <a:solidFill>
              <a:schemeClr val="accent2"/>
            </a:solidFill>
            <a:round/>
            <a:tailEnd type="oval"/>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8353650" y="4963942"/>
            <a:ext cx="2989263" cy="923330"/>
          </a:xfrm>
          <a:prstGeom prst="rect">
            <a:avLst/>
          </a:prstGeom>
          <a:noFill/>
        </p:spPr>
        <p:txBody>
          <a:bodyPr wrap="square" rtlCol="0">
            <a:spAutoFit/>
          </a:bodyPr>
          <a:lstStyle/>
          <a:p>
            <a:pPr algn="ctr"/>
            <a:r>
              <a:rPr lang="en-US" dirty="0" smtClean="0"/>
              <a:t>Regulates an estimated third of Kentucky’s economy</a:t>
            </a:r>
          </a:p>
          <a:p>
            <a:endParaRPr lang="en-US" dirty="0"/>
          </a:p>
        </p:txBody>
      </p:sp>
      <p:sp>
        <p:nvSpPr>
          <p:cNvPr id="24" name="Title 5"/>
          <p:cNvSpPr txBox="1">
            <a:spLocks/>
          </p:cNvSpPr>
          <p:nvPr userDrawn="1"/>
        </p:nvSpPr>
        <p:spPr>
          <a:xfrm>
            <a:off x="0" y="1182468"/>
            <a:ext cx="12192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Overview of the Largest Healthcare System in Kentucky</a:t>
            </a:r>
            <a:endParaRPr lang="en-US" sz="3400" b="0" dirty="0">
              <a:latin typeface="Calibri Light" panose="020F0302020204030204" pitchFamily="34" charset="0"/>
            </a:endParaRPr>
          </a:p>
        </p:txBody>
      </p:sp>
    </p:spTree>
    <p:extLst>
      <p:ext uri="{BB962C8B-B14F-4D97-AF65-F5344CB8AC3E}">
        <p14:creationId xmlns:p14="http://schemas.microsoft.com/office/powerpoint/2010/main" val="290207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H System2">
    <p:spTree>
      <p:nvGrpSpPr>
        <p:cNvPr id="1" name=""/>
        <p:cNvGrpSpPr/>
        <p:nvPr/>
      </p:nvGrpSpPr>
      <p:grpSpPr>
        <a:xfrm>
          <a:off x="0" y="0"/>
          <a:ext cx="0" cy="0"/>
          <a:chOff x="0" y="0"/>
          <a:chExt cx="0" cy="0"/>
        </a:xfrm>
      </p:grpSpPr>
      <p:sp>
        <p:nvSpPr>
          <p:cNvPr id="25" name="Title 5"/>
          <p:cNvSpPr txBox="1">
            <a:spLocks/>
          </p:cNvSpPr>
          <p:nvPr userDrawn="1"/>
        </p:nvSpPr>
        <p:spPr>
          <a:xfrm>
            <a:off x="675702" y="365124"/>
            <a:ext cx="10840597" cy="117847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en-US" dirty="0" smtClean="0"/>
              <a:t>Public Health System in Kentucky</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BB8925F-B6BB-49B0-9469-5285B9C99CB3}" type="slidenum">
              <a:rPr lang="en-US" smtClean="0"/>
              <a:pPr/>
              <a:t>‹#›</a:t>
            </a:fld>
            <a:endParaRPr lang="en-US"/>
          </a:p>
        </p:txBody>
      </p:sp>
      <p:sp>
        <p:nvSpPr>
          <p:cNvPr id="24" name="Title 5"/>
          <p:cNvSpPr txBox="1">
            <a:spLocks/>
          </p:cNvSpPr>
          <p:nvPr userDrawn="1"/>
        </p:nvSpPr>
        <p:spPr>
          <a:xfrm>
            <a:off x="0" y="1182468"/>
            <a:ext cx="12192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latin typeface="Calibri Light" panose="020F0302020204030204" pitchFamily="34" charset="0"/>
              </a:rPr>
              <a:t>Statewide Reach</a:t>
            </a:r>
            <a:endParaRPr lang="en-US" sz="3400" b="0" dirty="0">
              <a:latin typeface="Calibri Light" panose="020F0302020204030204" pitchFamily="34" charset="0"/>
            </a:endParaRPr>
          </a:p>
        </p:txBody>
      </p:sp>
      <p:sp>
        <p:nvSpPr>
          <p:cNvPr id="26" name="Picture Placeholder 2"/>
          <p:cNvSpPr>
            <a:spLocks noGrp="1"/>
          </p:cNvSpPr>
          <p:nvPr>
            <p:ph type="pic" idx="1" hasCustomPrompt="1"/>
          </p:nvPr>
        </p:nvSpPr>
        <p:spPr>
          <a:xfrm>
            <a:off x="1758" y="1954498"/>
            <a:ext cx="12188484" cy="4903502"/>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Insert Updated Map</a:t>
            </a:r>
            <a:endParaRPr lang="en-US" dirty="0"/>
          </a:p>
        </p:txBody>
      </p:sp>
      <p:grpSp>
        <p:nvGrpSpPr>
          <p:cNvPr id="27" name="Group 26"/>
          <p:cNvGrpSpPr/>
          <p:nvPr userDrawn="1"/>
        </p:nvGrpSpPr>
        <p:grpSpPr>
          <a:xfrm>
            <a:off x="1758" y="1880473"/>
            <a:ext cx="12188484" cy="74025"/>
            <a:chOff x="-2" y="6470422"/>
            <a:chExt cx="12188484" cy="387579"/>
          </a:xfrm>
        </p:grpSpPr>
        <p:sp>
          <p:nvSpPr>
            <p:cNvPr id="28" name="Rectangle 27"/>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9" name="Rectangle 28"/>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30" name="Rectangle 29"/>
            <p:cNvSpPr/>
            <p:nvPr userDrawn="1"/>
          </p:nvSpPr>
          <p:spPr>
            <a:xfrm>
              <a:off x="4061460" y="6470422"/>
              <a:ext cx="4069080" cy="387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spTree>
    <p:extLst>
      <p:ext uri="{BB962C8B-B14F-4D97-AF65-F5344CB8AC3E}">
        <p14:creationId xmlns:p14="http://schemas.microsoft.com/office/powerpoint/2010/main" val="1492411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rogram Char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467B39D-87AC-4D39-8154-C6852A584385}" type="datetime1">
              <a:rPr lang="en-US" smtClean="0"/>
              <a:pPr/>
              <a:t>3/21/2019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BB8925F-B6BB-49B0-9469-5285B9C99CB3}" type="slidenum">
              <a:rPr lang="en-US" smtClean="0"/>
              <a:pPr/>
              <a:t>‹#›</a:t>
            </a:fld>
            <a:endParaRPr lang="en-US"/>
          </a:p>
        </p:txBody>
      </p:sp>
      <p:sp>
        <p:nvSpPr>
          <p:cNvPr id="10" name="Rectangle 9"/>
          <p:cNvSpPr/>
          <p:nvPr userDrawn="1"/>
        </p:nvSpPr>
        <p:spPr>
          <a:xfrm>
            <a:off x="-9331" y="0"/>
            <a:ext cx="4069080" cy="68694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5"/>
          <p:cNvSpPr txBox="1">
            <a:spLocks/>
          </p:cNvSpPr>
          <p:nvPr userDrawn="1"/>
        </p:nvSpPr>
        <p:spPr>
          <a:xfrm>
            <a:off x="470796" y="2488568"/>
            <a:ext cx="3162759" cy="8721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3400" b="0" dirty="0" smtClean="0">
                <a:solidFill>
                  <a:schemeClr val="bg1"/>
                </a:solidFill>
                <a:latin typeface="Calibri Light" panose="020F0302020204030204" pitchFamily="34" charset="0"/>
              </a:rPr>
              <a:t>Organizational Chart</a:t>
            </a:r>
            <a:endParaRPr lang="en-US" sz="3400" b="0" dirty="0">
              <a:solidFill>
                <a:schemeClr val="bg1"/>
              </a:solidFill>
              <a:latin typeface="Calibri Light" panose="020F0302020204030204" pitchFamily="34" charset="0"/>
            </a:endParaRPr>
          </a:p>
        </p:txBody>
      </p:sp>
      <p:graphicFrame>
        <p:nvGraphicFramePr>
          <p:cNvPr id="13" name="Diagram 12"/>
          <p:cNvGraphicFramePr/>
          <p:nvPr userDrawn="1">
            <p:extLst>
              <p:ext uri="{D42A27DB-BD31-4B8C-83A1-F6EECF244321}">
                <p14:modId xmlns:p14="http://schemas.microsoft.com/office/powerpoint/2010/main" val="3370687765"/>
              </p:ext>
            </p:extLst>
          </p:nvPr>
        </p:nvGraphicFramePr>
        <p:xfrm>
          <a:off x="3633555" y="592076"/>
          <a:ext cx="6325455" cy="56738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9" name="Rectangle 28"/>
          <p:cNvSpPr/>
          <p:nvPr userDrawn="1"/>
        </p:nvSpPr>
        <p:spPr>
          <a:xfrm>
            <a:off x="9450320" y="523957"/>
            <a:ext cx="2483372" cy="6067815"/>
          </a:xfrm>
          <a:prstGeom prst="rect">
            <a:avLst/>
          </a:prstGeom>
        </p:spPr>
        <p:txBody>
          <a:bodyPr wrap="none">
            <a:spAutoFit/>
          </a:bodyPr>
          <a:lstStyle/>
          <a:p>
            <a:pPr lvl="0" algn="l" defTabSz="889000">
              <a:lnSpc>
                <a:spcPct val="80000"/>
              </a:lnSpc>
              <a:spcBef>
                <a:spcPct val="0"/>
              </a:spcBef>
              <a:spcAft>
                <a:spcPct val="35000"/>
              </a:spcAft>
            </a:pPr>
            <a:r>
              <a:rPr lang="en-US" sz="1100" kern="1200" dirty="0" smtClean="0">
                <a:solidFill>
                  <a:schemeClr val="tx2"/>
                </a:solidFill>
              </a:rPr>
              <a:t>Health Equity</a:t>
            </a:r>
          </a:p>
          <a:p>
            <a:pPr lvl="0" algn="l" defTabSz="889000">
              <a:lnSpc>
                <a:spcPct val="80000"/>
              </a:lnSpc>
              <a:spcBef>
                <a:spcPct val="0"/>
              </a:spcBef>
              <a:spcAft>
                <a:spcPct val="35000"/>
              </a:spcAft>
            </a:pPr>
            <a:r>
              <a:rPr lang="en-US" sz="1100" kern="1200" dirty="0" smtClean="0">
                <a:solidFill>
                  <a:schemeClr val="accent1"/>
                </a:solidFill>
              </a:rPr>
              <a:t>Nutrition Services </a:t>
            </a:r>
          </a:p>
          <a:p>
            <a:pPr lvl="0" algn="l" defTabSz="889000">
              <a:lnSpc>
                <a:spcPct val="80000"/>
              </a:lnSpc>
              <a:spcBef>
                <a:spcPct val="0"/>
              </a:spcBef>
              <a:spcAft>
                <a:spcPct val="35000"/>
              </a:spcAft>
            </a:pPr>
            <a:r>
              <a:rPr lang="en-US" sz="1100" kern="1200" dirty="0" smtClean="0">
                <a:solidFill>
                  <a:schemeClr val="accent1"/>
                </a:solidFill>
              </a:rPr>
              <a:t>Child and Family Health Improvement</a:t>
            </a:r>
          </a:p>
          <a:p>
            <a:pPr lvl="0" algn="l" defTabSz="889000">
              <a:lnSpc>
                <a:spcPct val="80000"/>
              </a:lnSpc>
              <a:spcBef>
                <a:spcPct val="0"/>
              </a:spcBef>
              <a:spcAft>
                <a:spcPct val="35000"/>
              </a:spcAft>
            </a:pPr>
            <a:r>
              <a:rPr lang="en-US" sz="1100" kern="1200" dirty="0" smtClean="0">
                <a:solidFill>
                  <a:schemeClr val="accent1"/>
                </a:solidFill>
              </a:rPr>
              <a:t>Early Childhood Development</a:t>
            </a:r>
          </a:p>
          <a:p>
            <a:pPr lvl="0" algn="l" defTabSz="889000">
              <a:lnSpc>
                <a:spcPct val="80000"/>
              </a:lnSpc>
              <a:spcBef>
                <a:spcPct val="0"/>
              </a:spcBef>
              <a:spcAft>
                <a:spcPct val="35000"/>
              </a:spcAft>
            </a:pPr>
            <a:r>
              <a:rPr lang="en-US" sz="1100" kern="1200" baseline="0" dirty="0" smtClean="0">
                <a:solidFill>
                  <a:schemeClr val="accent6"/>
                </a:solidFill>
              </a:rPr>
              <a:t>Adolescent Health Initiatives</a:t>
            </a:r>
          </a:p>
          <a:p>
            <a:pPr lvl="0" algn="l" defTabSz="889000">
              <a:lnSpc>
                <a:spcPct val="80000"/>
              </a:lnSpc>
              <a:spcBef>
                <a:spcPct val="0"/>
              </a:spcBef>
              <a:spcAft>
                <a:spcPct val="35000"/>
              </a:spcAft>
            </a:pPr>
            <a:r>
              <a:rPr lang="en-US" sz="1100" kern="1200" baseline="0" dirty="0" smtClean="0">
                <a:solidFill>
                  <a:schemeClr val="accent6"/>
                </a:solidFill>
              </a:rPr>
              <a:t>Breast and Cervical Cancer Screening</a:t>
            </a:r>
          </a:p>
          <a:p>
            <a:pPr lvl="0" algn="l" defTabSz="889000">
              <a:lnSpc>
                <a:spcPct val="80000"/>
              </a:lnSpc>
              <a:spcBef>
                <a:spcPct val="0"/>
              </a:spcBef>
              <a:spcAft>
                <a:spcPct val="35000"/>
              </a:spcAft>
            </a:pPr>
            <a:r>
              <a:rPr lang="en-US" sz="1100" kern="1200" baseline="0" dirty="0" smtClean="0">
                <a:solidFill>
                  <a:schemeClr val="accent6"/>
                </a:solidFill>
              </a:rPr>
              <a:t>Family Planning</a:t>
            </a:r>
          </a:p>
          <a:p>
            <a:pPr lvl="0" algn="l" defTabSz="889000">
              <a:lnSpc>
                <a:spcPct val="80000"/>
              </a:lnSpc>
              <a:spcBef>
                <a:spcPct val="0"/>
              </a:spcBef>
              <a:spcAft>
                <a:spcPct val="35000"/>
              </a:spcAft>
            </a:pPr>
            <a:r>
              <a:rPr lang="en-US" sz="1100" kern="1200" baseline="0" dirty="0" smtClean="0">
                <a:solidFill>
                  <a:schemeClr val="accent6"/>
                </a:solidFill>
              </a:rPr>
              <a:t>Preconception Health </a:t>
            </a:r>
          </a:p>
          <a:p>
            <a:pPr lvl="0" algn="l" defTabSz="889000">
              <a:lnSpc>
                <a:spcPct val="80000"/>
              </a:lnSpc>
              <a:spcBef>
                <a:spcPct val="0"/>
              </a:spcBef>
              <a:spcAft>
                <a:spcPct val="35000"/>
              </a:spcAft>
            </a:pPr>
            <a:r>
              <a:rPr lang="en-US" sz="1100" kern="1200" baseline="0" dirty="0" smtClean="0">
                <a:solidFill>
                  <a:schemeClr val="accent6"/>
                </a:solidFill>
              </a:rPr>
              <a:t>Ovarian Cancer Awareness</a:t>
            </a:r>
          </a:p>
          <a:p>
            <a:pPr lvl="0" algn="l" defTabSz="889000">
              <a:lnSpc>
                <a:spcPct val="80000"/>
              </a:lnSpc>
              <a:spcBef>
                <a:spcPct val="0"/>
              </a:spcBef>
              <a:spcAft>
                <a:spcPct val="35000"/>
              </a:spcAft>
            </a:pPr>
            <a:r>
              <a:rPr lang="en-US" sz="1100" kern="1200" baseline="0" dirty="0" smtClean="0">
                <a:solidFill>
                  <a:schemeClr val="accent2"/>
                </a:solidFill>
              </a:rPr>
              <a:t>Chronic Disease Prevention</a:t>
            </a:r>
          </a:p>
          <a:p>
            <a:pPr lvl="0" algn="l" defTabSz="889000">
              <a:lnSpc>
                <a:spcPct val="80000"/>
              </a:lnSpc>
              <a:spcBef>
                <a:spcPct val="0"/>
              </a:spcBef>
              <a:spcAft>
                <a:spcPct val="35000"/>
              </a:spcAft>
            </a:pPr>
            <a:r>
              <a:rPr lang="en-US" sz="1100" kern="1200" baseline="0" dirty="0" smtClean="0">
                <a:solidFill>
                  <a:schemeClr val="accent2"/>
                </a:solidFill>
              </a:rPr>
              <a:t>Health Care Access</a:t>
            </a:r>
          </a:p>
          <a:p>
            <a:pPr marL="0" marR="0" lvl="0" indent="0" algn="l" defTabSz="889000" rtl="0" eaLnBrk="1" fontAlgn="auto" latinLnBrk="0" hangingPunct="1">
              <a:lnSpc>
                <a:spcPct val="80000"/>
              </a:lnSpc>
              <a:spcBef>
                <a:spcPct val="0"/>
              </a:spcBef>
              <a:spcAft>
                <a:spcPct val="35000"/>
              </a:spcAft>
              <a:buClrTx/>
              <a:buSzTx/>
              <a:buFontTx/>
              <a:buNone/>
              <a:tabLst/>
              <a:defRPr/>
            </a:pPr>
            <a:r>
              <a:rPr lang="en-US" sz="1100" kern="1200" dirty="0" smtClean="0">
                <a:solidFill>
                  <a:schemeClr val="accent2"/>
                </a:solidFill>
              </a:rPr>
              <a:t>Health</a:t>
            </a:r>
            <a:r>
              <a:rPr lang="en-US" sz="1100" kern="1200" baseline="0" dirty="0" smtClean="0">
                <a:solidFill>
                  <a:schemeClr val="accent2"/>
                </a:solidFill>
              </a:rPr>
              <a:t> Promotion</a:t>
            </a:r>
          </a:p>
          <a:p>
            <a:pPr lvl="0" algn="l" defTabSz="889000">
              <a:lnSpc>
                <a:spcPct val="80000"/>
              </a:lnSpc>
              <a:spcBef>
                <a:spcPct val="0"/>
              </a:spcBef>
              <a:spcAft>
                <a:spcPct val="35000"/>
              </a:spcAft>
            </a:pPr>
            <a:r>
              <a:rPr lang="en-US" sz="1100" kern="1200" baseline="0" dirty="0" smtClean="0">
                <a:solidFill>
                  <a:schemeClr val="accent3"/>
                </a:solidFill>
              </a:rPr>
              <a:t>HIV/AIDS</a:t>
            </a:r>
          </a:p>
          <a:p>
            <a:pPr lvl="0" algn="l" defTabSz="889000">
              <a:lnSpc>
                <a:spcPct val="80000"/>
              </a:lnSpc>
              <a:spcBef>
                <a:spcPct val="0"/>
              </a:spcBef>
              <a:spcAft>
                <a:spcPct val="35000"/>
              </a:spcAft>
            </a:pPr>
            <a:r>
              <a:rPr lang="en-US" sz="1100" kern="1200" baseline="0" dirty="0" smtClean="0">
                <a:solidFill>
                  <a:schemeClr val="accent3"/>
                </a:solidFill>
              </a:rPr>
              <a:t>Infectious Disease</a:t>
            </a:r>
          </a:p>
          <a:p>
            <a:pPr lvl="0" algn="l" defTabSz="889000">
              <a:lnSpc>
                <a:spcPct val="80000"/>
              </a:lnSpc>
              <a:spcBef>
                <a:spcPct val="0"/>
              </a:spcBef>
              <a:spcAft>
                <a:spcPct val="35000"/>
              </a:spcAft>
            </a:pPr>
            <a:r>
              <a:rPr lang="en-US" sz="1100" kern="1200" baseline="0" dirty="0" smtClean="0">
                <a:solidFill>
                  <a:schemeClr val="accent3"/>
                </a:solidFill>
              </a:rPr>
              <a:t>Vital Statistics</a:t>
            </a:r>
          </a:p>
          <a:p>
            <a:pPr lvl="0" algn="l" defTabSz="889000">
              <a:lnSpc>
                <a:spcPct val="80000"/>
              </a:lnSpc>
              <a:spcBef>
                <a:spcPct val="0"/>
              </a:spcBef>
              <a:spcAft>
                <a:spcPct val="35000"/>
              </a:spcAft>
            </a:pPr>
            <a:r>
              <a:rPr lang="en-US" sz="1100" kern="1200" baseline="0" dirty="0" smtClean="0">
                <a:solidFill>
                  <a:schemeClr val="accent3"/>
                </a:solidFill>
              </a:rPr>
              <a:t>Immunizations</a:t>
            </a:r>
          </a:p>
          <a:p>
            <a:pPr lvl="0" algn="l" defTabSz="889000">
              <a:lnSpc>
                <a:spcPct val="80000"/>
              </a:lnSpc>
              <a:spcBef>
                <a:spcPct val="0"/>
              </a:spcBef>
              <a:spcAft>
                <a:spcPct val="35000"/>
              </a:spcAft>
            </a:pPr>
            <a:r>
              <a:rPr lang="en-US" sz="1100" kern="1200" baseline="0" dirty="0" smtClean="0">
                <a:solidFill>
                  <a:schemeClr val="accent4"/>
                </a:solidFill>
              </a:rPr>
              <a:t>Milk Safety</a:t>
            </a:r>
          </a:p>
          <a:p>
            <a:pPr lvl="0" algn="l" defTabSz="889000">
              <a:lnSpc>
                <a:spcPct val="80000"/>
              </a:lnSpc>
              <a:spcBef>
                <a:spcPct val="0"/>
              </a:spcBef>
              <a:spcAft>
                <a:spcPct val="35000"/>
              </a:spcAft>
            </a:pPr>
            <a:r>
              <a:rPr lang="en-US" sz="1100" kern="1200" baseline="0" dirty="0" smtClean="0">
                <a:solidFill>
                  <a:schemeClr val="accent4"/>
                </a:solidFill>
              </a:rPr>
              <a:t>Food Safety</a:t>
            </a:r>
          </a:p>
          <a:p>
            <a:pPr lvl="0" algn="l" defTabSz="889000">
              <a:lnSpc>
                <a:spcPct val="80000"/>
              </a:lnSpc>
              <a:spcBef>
                <a:spcPct val="0"/>
              </a:spcBef>
              <a:spcAft>
                <a:spcPct val="35000"/>
              </a:spcAft>
            </a:pPr>
            <a:r>
              <a:rPr lang="en-US" sz="1100" kern="1200" baseline="0" dirty="0" smtClean="0">
                <a:solidFill>
                  <a:schemeClr val="accent4"/>
                </a:solidFill>
              </a:rPr>
              <a:t>Environmental Management</a:t>
            </a:r>
          </a:p>
          <a:p>
            <a:pPr lvl="0" algn="l" defTabSz="889000">
              <a:lnSpc>
                <a:spcPct val="80000"/>
              </a:lnSpc>
              <a:spcBef>
                <a:spcPct val="0"/>
              </a:spcBef>
              <a:spcAft>
                <a:spcPct val="35000"/>
              </a:spcAft>
            </a:pPr>
            <a:r>
              <a:rPr lang="en-US" sz="1100" kern="1200" baseline="0" dirty="0" smtClean="0">
                <a:solidFill>
                  <a:schemeClr val="accent4"/>
                </a:solidFill>
              </a:rPr>
              <a:t>Radiation Health</a:t>
            </a:r>
          </a:p>
          <a:p>
            <a:pPr lvl="0" algn="l" defTabSz="889000">
              <a:lnSpc>
                <a:spcPct val="80000"/>
              </a:lnSpc>
              <a:spcBef>
                <a:spcPct val="0"/>
              </a:spcBef>
              <a:spcAft>
                <a:spcPct val="35000"/>
              </a:spcAft>
            </a:pPr>
            <a:r>
              <a:rPr lang="en-US" sz="1100" kern="1200" baseline="0" dirty="0" smtClean="0">
                <a:solidFill>
                  <a:schemeClr val="accent4"/>
                </a:solidFill>
              </a:rPr>
              <a:t>Public Safety</a:t>
            </a:r>
          </a:p>
          <a:p>
            <a:pPr lvl="0" algn="l" defTabSz="889000">
              <a:lnSpc>
                <a:spcPct val="80000"/>
              </a:lnSpc>
              <a:spcBef>
                <a:spcPct val="0"/>
              </a:spcBef>
              <a:spcAft>
                <a:spcPct val="35000"/>
              </a:spcAft>
            </a:pPr>
            <a:r>
              <a:rPr lang="en-US" sz="1100" kern="1200" baseline="0" dirty="0" smtClean="0">
                <a:solidFill>
                  <a:schemeClr val="accent4"/>
                </a:solidFill>
              </a:rPr>
              <a:t>Public Health Preparedness</a:t>
            </a:r>
          </a:p>
          <a:p>
            <a:pPr lvl="0" algn="l" defTabSz="889000">
              <a:lnSpc>
                <a:spcPct val="80000"/>
              </a:lnSpc>
              <a:spcBef>
                <a:spcPct val="0"/>
              </a:spcBef>
              <a:spcAft>
                <a:spcPct val="35000"/>
              </a:spcAft>
            </a:pPr>
            <a:r>
              <a:rPr lang="en-US" sz="1100" kern="1200" baseline="0" dirty="0" smtClean="0">
                <a:solidFill>
                  <a:schemeClr val="accent1"/>
                </a:solidFill>
              </a:rPr>
              <a:t>Microbiology</a:t>
            </a:r>
          </a:p>
          <a:p>
            <a:pPr lvl="0" algn="l" defTabSz="889000">
              <a:lnSpc>
                <a:spcPct val="80000"/>
              </a:lnSpc>
              <a:spcBef>
                <a:spcPct val="0"/>
              </a:spcBef>
              <a:spcAft>
                <a:spcPct val="35000"/>
              </a:spcAft>
            </a:pPr>
            <a:r>
              <a:rPr lang="en-US" sz="1100" kern="1200" baseline="0" dirty="0" smtClean="0">
                <a:solidFill>
                  <a:schemeClr val="accent1"/>
                </a:solidFill>
              </a:rPr>
              <a:t>Molecular and Clinical Chemistry</a:t>
            </a:r>
          </a:p>
          <a:p>
            <a:pPr lvl="0" algn="l" defTabSz="889000">
              <a:lnSpc>
                <a:spcPct val="80000"/>
              </a:lnSpc>
              <a:spcBef>
                <a:spcPct val="0"/>
              </a:spcBef>
              <a:spcAft>
                <a:spcPct val="35000"/>
              </a:spcAft>
            </a:pPr>
            <a:r>
              <a:rPr lang="en-US" sz="1100" kern="1200" baseline="0" dirty="0" smtClean="0">
                <a:solidFill>
                  <a:schemeClr val="accent1"/>
                </a:solidFill>
              </a:rPr>
              <a:t>Global Preparedness and Environmental</a:t>
            </a:r>
          </a:p>
          <a:p>
            <a:pPr lvl="0" algn="l" defTabSz="889000">
              <a:lnSpc>
                <a:spcPct val="80000"/>
              </a:lnSpc>
              <a:spcBef>
                <a:spcPct val="0"/>
              </a:spcBef>
              <a:spcAft>
                <a:spcPct val="35000"/>
              </a:spcAft>
            </a:pPr>
            <a:r>
              <a:rPr lang="en-US" sz="1100" kern="1200" baseline="0" dirty="0" smtClean="0">
                <a:solidFill>
                  <a:schemeClr val="accent1"/>
                </a:solidFill>
              </a:rPr>
              <a:t>Business Operations</a:t>
            </a:r>
          </a:p>
          <a:p>
            <a:pPr lvl="0" algn="l" defTabSz="889000">
              <a:lnSpc>
                <a:spcPct val="80000"/>
              </a:lnSpc>
              <a:spcBef>
                <a:spcPct val="0"/>
              </a:spcBef>
              <a:spcAft>
                <a:spcPct val="35000"/>
              </a:spcAft>
            </a:pPr>
            <a:r>
              <a:rPr lang="en-US" sz="1100" kern="1200" baseline="0" dirty="0" smtClean="0">
                <a:solidFill>
                  <a:schemeClr val="accent2"/>
                </a:solidFill>
              </a:rPr>
              <a:t>Contracts and Payment</a:t>
            </a:r>
          </a:p>
          <a:p>
            <a:pPr lvl="0" algn="l" defTabSz="889000">
              <a:lnSpc>
                <a:spcPct val="80000"/>
              </a:lnSpc>
              <a:spcBef>
                <a:spcPct val="0"/>
              </a:spcBef>
              <a:spcAft>
                <a:spcPct val="35000"/>
              </a:spcAft>
            </a:pPr>
            <a:r>
              <a:rPr lang="en-US" sz="1100" kern="1200" baseline="0" dirty="0" smtClean="0">
                <a:solidFill>
                  <a:schemeClr val="accent2"/>
                </a:solidFill>
              </a:rPr>
              <a:t>Local Health Operations</a:t>
            </a:r>
          </a:p>
          <a:p>
            <a:pPr lvl="0" algn="l" defTabSz="889000">
              <a:lnSpc>
                <a:spcPct val="80000"/>
              </a:lnSpc>
              <a:spcBef>
                <a:spcPct val="0"/>
              </a:spcBef>
              <a:spcAft>
                <a:spcPct val="35000"/>
              </a:spcAft>
            </a:pPr>
            <a:r>
              <a:rPr lang="en-US" sz="1100" kern="1200" baseline="0" dirty="0" smtClean="0">
                <a:solidFill>
                  <a:schemeClr val="accent2"/>
                </a:solidFill>
              </a:rPr>
              <a:t>Budget</a:t>
            </a:r>
          </a:p>
          <a:p>
            <a:pPr lvl="0" algn="l" defTabSz="889000">
              <a:lnSpc>
                <a:spcPct val="80000"/>
              </a:lnSpc>
              <a:spcBef>
                <a:spcPct val="0"/>
              </a:spcBef>
              <a:spcAft>
                <a:spcPct val="35000"/>
              </a:spcAft>
            </a:pPr>
            <a:r>
              <a:rPr lang="en-US" sz="1100" kern="1200" baseline="0" dirty="0" smtClean="0">
                <a:solidFill>
                  <a:schemeClr val="accent2"/>
                </a:solidFill>
              </a:rPr>
              <a:t>Local Health Personnel</a:t>
            </a:r>
          </a:p>
          <a:p>
            <a:pPr lvl="0" algn="l" defTabSz="889000">
              <a:lnSpc>
                <a:spcPct val="80000"/>
              </a:lnSpc>
              <a:spcBef>
                <a:spcPct val="0"/>
              </a:spcBef>
              <a:spcAft>
                <a:spcPct val="35000"/>
              </a:spcAft>
            </a:pPr>
            <a:r>
              <a:rPr lang="en-US" sz="1100" kern="1200" baseline="0" dirty="0" smtClean="0">
                <a:solidFill>
                  <a:schemeClr val="accent2"/>
                </a:solidFill>
              </a:rPr>
              <a:t>Education and Workforce Development</a:t>
            </a:r>
          </a:p>
        </p:txBody>
      </p:sp>
      <p:sp>
        <p:nvSpPr>
          <p:cNvPr id="31" name="Title 5"/>
          <p:cNvSpPr txBox="1">
            <a:spLocks/>
          </p:cNvSpPr>
          <p:nvPr userDrawn="1"/>
        </p:nvSpPr>
        <p:spPr>
          <a:xfrm>
            <a:off x="5909" y="1026254"/>
            <a:ext cx="4038600" cy="8721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4400" b="1" dirty="0" smtClean="0">
                <a:solidFill>
                  <a:schemeClr val="bg1"/>
                </a:solidFill>
                <a:latin typeface="+mj-lt"/>
              </a:rPr>
              <a:t>Kentucky</a:t>
            </a:r>
            <a:br>
              <a:rPr lang="en-US" sz="4400" b="1" dirty="0" smtClean="0">
                <a:solidFill>
                  <a:schemeClr val="bg1"/>
                </a:solidFill>
                <a:latin typeface="+mj-lt"/>
              </a:rPr>
            </a:br>
            <a:r>
              <a:rPr lang="en-US" sz="4400" b="1" dirty="0" smtClean="0">
                <a:solidFill>
                  <a:schemeClr val="bg1"/>
                </a:solidFill>
                <a:latin typeface="+mj-lt"/>
              </a:rPr>
              <a:t>Department for</a:t>
            </a:r>
            <a:br>
              <a:rPr lang="en-US" sz="4400" b="1" dirty="0" smtClean="0">
                <a:solidFill>
                  <a:schemeClr val="bg1"/>
                </a:solidFill>
                <a:latin typeface="+mj-lt"/>
              </a:rPr>
            </a:br>
            <a:r>
              <a:rPr lang="en-US" sz="4400" b="1" dirty="0" smtClean="0">
                <a:solidFill>
                  <a:schemeClr val="bg1"/>
                </a:solidFill>
                <a:latin typeface="+mj-lt"/>
              </a:rPr>
              <a:t>Public Health</a:t>
            </a:r>
            <a:endParaRPr lang="en-US" sz="4400" b="1" dirty="0">
              <a:solidFill>
                <a:schemeClr val="bg1"/>
              </a:solidFill>
              <a:latin typeface="+mj-lt"/>
            </a:endParaRPr>
          </a:p>
        </p:txBody>
      </p:sp>
    </p:spTree>
    <p:extLst>
      <p:ext uri="{BB962C8B-B14F-4D97-AF65-F5344CB8AC3E}">
        <p14:creationId xmlns:p14="http://schemas.microsoft.com/office/powerpoint/2010/main" val="4274432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828800"/>
            <a:ext cx="10468864" cy="1828800"/>
          </a:xfrm>
          <a:ln>
            <a:noFill/>
          </a:ln>
        </p:spPr>
        <p:txBody>
          <a:bodyPr vert="horz" tIns="0" rIns="18288" bIns="0" anchor="ctr" anchorCtr="0">
            <a:normAutofit/>
            <a:scene3d>
              <a:camera prst="orthographicFront"/>
              <a:lightRig rig="freezing" dir="t">
                <a:rot lat="0" lon="0" rev="5640000"/>
              </a:lightRig>
            </a:scene3d>
            <a:sp3d prstMaterial="flat">
              <a:bevelT w="38100" h="38100"/>
              <a:contourClr>
                <a:schemeClr val="tx2"/>
              </a:contourClr>
            </a:sp3d>
          </a:bodyPr>
          <a:lstStyle>
            <a:lvl1pPr algn="ctr" rtl="0">
              <a:spcBef>
                <a:spcPct val="0"/>
              </a:spcBef>
              <a:buNone/>
              <a:defRPr sz="5600" b="1">
                <a:ln>
                  <a:noFill/>
                </a:ln>
                <a:solidFill>
                  <a:srgbClr val="1D304F"/>
                </a:solidFill>
                <a:effectLst>
                  <a:outerShdw blurRad="38100" dist="25400" dir="5400000" algn="tl" rotWithShape="0">
                    <a:srgbClr val="C9DE8F">
                      <a:alpha val="43000"/>
                    </a:srgbClr>
                  </a:outerShdw>
                </a:effectLst>
                <a:latin typeface="+mj-lt"/>
                <a:ea typeface="+mj-ea"/>
                <a:cs typeface="+mj-cs"/>
              </a:defRPr>
            </a:lvl1pPr>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711200" y="3810000"/>
            <a:ext cx="10472928" cy="1447800"/>
          </a:xfrm>
        </p:spPr>
        <p:txBody>
          <a:bodyPr lIns="0" rIns="18288"/>
          <a:lstStyle>
            <a:lvl1pPr marL="0" marR="45720" indent="0" algn="ctr">
              <a:buNone/>
              <a:defRPr>
                <a:solidFill>
                  <a:srgbClr val="1D304F"/>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pic>
        <p:nvPicPr>
          <p:cNvPr id="7" name="Picture 6" descr="public health logo.jpg"/>
          <p:cNvPicPr>
            <a:picLocks noChangeAspect="1"/>
          </p:cNvPicPr>
          <p:nvPr userDrawn="1"/>
        </p:nvPicPr>
        <p:blipFill>
          <a:blip r:embed="rId2" cstate="print">
            <a:clrChange>
              <a:clrFrom>
                <a:srgbClr val="FFFFFE"/>
              </a:clrFrom>
              <a:clrTo>
                <a:srgbClr val="FFFFFE">
                  <a:alpha val="0"/>
                </a:srgbClr>
              </a:clrTo>
            </a:clrChange>
          </a:blip>
          <a:stretch>
            <a:fillRect/>
          </a:stretch>
        </p:blipFill>
        <p:spPr>
          <a:xfrm>
            <a:off x="9347200" y="5793535"/>
            <a:ext cx="2641600" cy="980299"/>
          </a:xfrm>
          <a:prstGeom prst="rect">
            <a:avLst/>
          </a:prstGeom>
        </p:spPr>
      </p:pic>
    </p:spTree>
    <p:extLst>
      <p:ext uri="{BB962C8B-B14F-4D97-AF65-F5344CB8AC3E}">
        <p14:creationId xmlns:p14="http://schemas.microsoft.com/office/powerpoint/2010/main" val="282965018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ption 2">
    <p:spTree>
      <p:nvGrpSpPr>
        <p:cNvPr id="1" name=""/>
        <p:cNvGrpSpPr/>
        <p:nvPr/>
      </p:nvGrpSpPr>
      <p:grpSpPr>
        <a:xfrm>
          <a:off x="0" y="0"/>
          <a:ext cx="0" cy="0"/>
          <a:chOff x="0" y="0"/>
          <a:chExt cx="0" cy="0"/>
        </a:xfrm>
      </p:grpSpPr>
      <p:sp>
        <p:nvSpPr>
          <p:cNvPr id="8" name="Rectangle 7"/>
          <p:cNvSpPr/>
          <p:nvPr userDrawn="1"/>
        </p:nvSpPr>
        <p:spPr>
          <a:xfrm>
            <a:off x="-9331" y="0"/>
            <a:ext cx="4069080" cy="68694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ctrTitle" hasCustomPrompt="1"/>
          </p:nvPr>
        </p:nvSpPr>
        <p:spPr>
          <a:xfrm>
            <a:off x="4689451" y="1742388"/>
            <a:ext cx="6697565" cy="1902191"/>
          </a:xfrm>
        </p:spPr>
        <p:txBody>
          <a:bodyPr anchor="b">
            <a:normAutofit/>
          </a:bodyPr>
          <a:lstStyle>
            <a:lvl1pPr algn="l">
              <a:defRPr sz="4400" b="1">
                <a:solidFill>
                  <a:schemeClr val="tx1"/>
                </a:solidFill>
                <a:latin typeface="+mn-lt"/>
              </a:defRPr>
            </a:lvl1pPr>
          </a:lstStyle>
          <a:p>
            <a:r>
              <a:rPr lang="en-US" dirty="0" smtClean="0"/>
              <a:t>Click to edit title</a:t>
            </a:r>
            <a:endParaRPr lang="en-US" dirty="0"/>
          </a:p>
        </p:txBody>
      </p:sp>
      <p:sp>
        <p:nvSpPr>
          <p:cNvPr id="16" name="Subtitle 2"/>
          <p:cNvSpPr>
            <a:spLocks noGrp="1"/>
          </p:cNvSpPr>
          <p:nvPr>
            <p:ph type="subTitle" idx="1" hasCustomPrompt="1"/>
          </p:nvPr>
        </p:nvSpPr>
        <p:spPr>
          <a:xfrm>
            <a:off x="4689451" y="3644579"/>
            <a:ext cx="6697565" cy="679306"/>
          </a:xfrm>
        </p:spPr>
        <p:txBody>
          <a:bodyPr>
            <a:normAutofit/>
          </a:bodyPr>
          <a:lstStyle>
            <a:lvl1pPr marL="0" indent="0" algn="l">
              <a:buNone/>
              <a:defRPr sz="3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presenter</a:t>
            </a:r>
            <a:endParaRPr lang="en-US" dirty="0"/>
          </a:p>
        </p:txBody>
      </p:sp>
      <p:sp>
        <p:nvSpPr>
          <p:cNvPr id="17" name="Text Placeholder 16"/>
          <p:cNvSpPr>
            <a:spLocks noGrp="1"/>
          </p:cNvSpPr>
          <p:nvPr>
            <p:ph type="body" sz="quarter" idx="13" hasCustomPrompt="1"/>
          </p:nvPr>
        </p:nvSpPr>
        <p:spPr>
          <a:xfrm>
            <a:off x="4689451" y="4342547"/>
            <a:ext cx="6697565" cy="651116"/>
          </a:xfrm>
        </p:spPr>
        <p:txBody>
          <a:bodyPr anchor="t">
            <a:normAutofit/>
          </a:bodyPr>
          <a:lstStyle>
            <a:lvl1pPr marL="0" indent="0" algn="l">
              <a:buNone/>
              <a:defRPr sz="22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smtClean="0"/>
              <a:t>Click to edit date</a:t>
            </a:r>
            <a:endParaRPr lang="en-US" dirty="0"/>
          </a:p>
        </p:txBody>
      </p:sp>
      <p:grpSp>
        <p:nvGrpSpPr>
          <p:cNvPr id="22" name="Group 21"/>
          <p:cNvGrpSpPr/>
          <p:nvPr userDrawn="1"/>
        </p:nvGrpSpPr>
        <p:grpSpPr>
          <a:xfrm>
            <a:off x="-2" y="6470422"/>
            <a:ext cx="12188484" cy="387579"/>
            <a:chOff x="-2" y="6470422"/>
            <a:chExt cx="12188484" cy="387579"/>
          </a:xfrm>
        </p:grpSpPr>
        <p:sp>
          <p:nvSpPr>
            <p:cNvPr id="23" name="Rectangle 2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45168" y="5230368"/>
            <a:ext cx="2048256" cy="1103112"/>
          </a:xfrm>
          <a:prstGeom prst="rect">
            <a:avLst/>
          </a:prstGeom>
        </p:spPr>
      </p:pic>
    </p:spTree>
    <p:extLst>
      <p:ext uri="{BB962C8B-B14F-4D97-AF65-F5344CB8AC3E}">
        <p14:creationId xmlns:p14="http://schemas.microsoft.com/office/powerpoint/2010/main" val="429604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ption 3">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838200" y="967615"/>
            <a:ext cx="10515600" cy="1902191"/>
          </a:xfrm>
        </p:spPr>
        <p:txBody>
          <a:bodyPr anchor="b">
            <a:normAutofit/>
          </a:bodyPr>
          <a:lstStyle>
            <a:lvl1pPr algn="ctr">
              <a:defRPr sz="4400" b="1">
                <a:solidFill>
                  <a:schemeClr val="tx1"/>
                </a:solidFill>
                <a:latin typeface="+mn-lt"/>
              </a:defRPr>
            </a:lvl1pPr>
          </a:lstStyle>
          <a:p>
            <a:r>
              <a:rPr lang="en-US" dirty="0" smtClean="0"/>
              <a:t>Click to edit presentation title</a:t>
            </a:r>
            <a:endParaRPr lang="en-US" dirty="0"/>
          </a:p>
        </p:txBody>
      </p:sp>
      <p:sp>
        <p:nvSpPr>
          <p:cNvPr id="15" name="Subtitle 2"/>
          <p:cNvSpPr>
            <a:spLocks noGrp="1"/>
          </p:cNvSpPr>
          <p:nvPr>
            <p:ph type="subTitle" idx="1" hasCustomPrompt="1"/>
          </p:nvPr>
        </p:nvSpPr>
        <p:spPr>
          <a:xfrm>
            <a:off x="838200" y="2972448"/>
            <a:ext cx="10515600" cy="576664"/>
          </a:xfrm>
        </p:spPr>
        <p:txBody>
          <a:bodyPr>
            <a:normAutofit/>
          </a:bodyPr>
          <a:lstStyle>
            <a:lvl1pPr marL="0" indent="0" algn="ctr">
              <a:buNone/>
              <a:defRPr sz="3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presenter</a:t>
            </a:r>
            <a:endParaRPr lang="en-US" dirty="0"/>
          </a:p>
        </p:txBody>
      </p:sp>
      <p:sp>
        <p:nvSpPr>
          <p:cNvPr id="16" name="Text Placeholder 16"/>
          <p:cNvSpPr>
            <a:spLocks noGrp="1"/>
          </p:cNvSpPr>
          <p:nvPr>
            <p:ph type="body" sz="quarter" idx="10" hasCustomPrompt="1"/>
          </p:nvPr>
        </p:nvSpPr>
        <p:spPr>
          <a:xfrm>
            <a:off x="838200" y="3627140"/>
            <a:ext cx="10515600" cy="573088"/>
          </a:xfrm>
        </p:spPr>
        <p:txBody>
          <a:bodyPr anchor="ctr">
            <a:normAutofit/>
          </a:bodyPr>
          <a:lstStyle>
            <a:lvl1pPr marL="0" indent="0" algn="ctr">
              <a:buNone/>
              <a:defRPr sz="22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smtClean="0"/>
              <a:t>Click to edit date</a:t>
            </a:r>
            <a:endParaRPr lang="en-US" dirty="0"/>
          </a:p>
        </p:txBody>
      </p:sp>
      <p:grpSp>
        <p:nvGrpSpPr>
          <p:cNvPr id="21" name="Group 20"/>
          <p:cNvGrpSpPr/>
          <p:nvPr userDrawn="1"/>
        </p:nvGrpSpPr>
        <p:grpSpPr>
          <a:xfrm>
            <a:off x="-2" y="6470422"/>
            <a:ext cx="12188484" cy="387579"/>
            <a:chOff x="-2" y="6470422"/>
            <a:chExt cx="12188484" cy="387579"/>
          </a:xfrm>
        </p:grpSpPr>
        <p:sp>
          <p:nvSpPr>
            <p:cNvPr id="22" name="Rectangle 21"/>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7552" y="4809744"/>
            <a:ext cx="2596896" cy="1398588"/>
          </a:xfrm>
          <a:prstGeom prst="rect">
            <a:avLst/>
          </a:prstGeom>
        </p:spPr>
      </p:pic>
    </p:spTree>
    <p:extLst>
      <p:ext uri="{BB962C8B-B14F-4D97-AF65-F5344CB8AC3E}">
        <p14:creationId xmlns:p14="http://schemas.microsoft.com/office/powerpoint/2010/main" val="1728447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9" name="Group 18"/>
          <p:cNvGrpSpPr/>
          <p:nvPr userDrawn="1"/>
        </p:nvGrpSpPr>
        <p:grpSpPr>
          <a:xfrm>
            <a:off x="-2" y="6470422"/>
            <a:ext cx="12188484" cy="387579"/>
            <a:chOff x="-2" y="6470422"/>
            <a:chExt cx="12188484" cy="387579"/>
          </a:xfrm>
        </p:grpSpPr>
        <p:sp>
          <p:nvSpPr>
            <p:cNvPr id="20" name="Rectangle 19"/>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Date Placeholder 4"/>
          <p:cNvSpPr>
            <a:spLocks noGrp="1"/>
          </p:cNvSpPr>
          <p:nvPr>
            <p:ph type="dt" sz="half" idx="10"/>
          </p:nvPr>
        </p:nvSpPr>
        <p:spPr/>
        <p:txBody>
          <a:bodyPr/>
          <a:lstStyle>
            <a:lvl1pPr>
              <a:defRPr>
                <a:solidFill>
                  <a:schemeClr val="bg1"/>
                </a:solidFill>
              </a:defRPr>
            </a:lvl1pPr>
          </a:lstStyle>
          <a:p>
            <a:fld id="{98D00DDA-2BCB-4A26-B7F7-5EAAD0BA086D}" type="datetime1">
              <a:rPr lang="en-US" smtClean="0"/>
              <a:pPr/>
              <a:t>3/21/2019</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ABB8925F-B6BB-49B0-9469-5285B9C99CB3}" type="slidenum">
              <a:rPr lang="en-US" smtClean="0"/>
              <a:pPr/>
              <a:t>‹#›</a:t>
            </a:fld>
            <a:endParaRPr lang="en-US"/>
          </a:p>
        </p:txBody>
      </p:sp>
      <p:sp>
        <p:nvSpPr>
          <p:cNvPr id="12" name="Title 1"/>
          <p:cNvSpPr>
            <a:spLocks noGrp="1"/>
          </p:cNvSpPr>
          <p:nvPr>
            <p:ph type="title"/>
          </p:nvPr>
        </p:nvSpPr>
        <p:spPr>
          <a:xfrm>
            <a:off x="839788" y="457200"/>
            <a:ext cx="3932237" cy="1600200"/>
          </a:xfrm>
        </p:spPr>
        <p:txBody>
          <a:bodyPr anchor="b">
            <a:normAutofit/>
          </a:bodyPr>
          <a:lstStyle>
            <a:lvl1pPr algn="l">
              <a:defRPr sz="4000"/>
            </a:lvl1pPr>
          </a:lstStyle>
          <a:p>
            <a:r>
              <a:rPr lang="en-US" dirty="0" smtClean="0"/>
              <a:t>Click to edit Master title style</a:t>
            </a:r>
            <a:endParaRPr lang="en-US" dirty="0"/>
          </a:p>
        </p:txBody>
      </p:sp>
      <p:sp>
        <p:nvSpPr>
          <p:cNvPr id="1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1520833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grpSp>
        <p:nvGrpSpPr>
          <p:cNvPr id="22" name="Group 21"/>
          <p:cNvGrpSpPr/>
          <p:nvPr userDrawn="1"/>
        </p:nvGrpSpPr>
        <p:grpSpPr>
          <a:xfrm>
            <a:off x="-2" y="6470422"/>
            <a:ext cx="12188484" cy="387579"/>
            <a:chOff x="-2" y="6470422"/>
            <a:chExt cx="12188484" cy="387579"/>
          </a:xfrm>
        </p:grpSpPr>
        <p:sp>
          <p:nvSpPr>
            <p:cNvPr id="23" name="Rectangle 2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Text Placeholder 16"/>
          <p:cNvSpPr>
            <a:spLocks noGrp="1"/>
          </p:cNvSpPr>
          <p:nvPr>
            <p:ph type="body" sz="quarter" idx="13"/>
          </p:nvPr>
        </p:nvSpPr>
        <p:spPr>
          <a:xfrm>
            <a:off x="5183189" y="987425"/>
            <a:ext cx="6170612" cy="4881563"/>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2"/>
          <p:cNvSpPr>
            <a:spLocks noGrp="1"/>
          </p:cNvSpPr>
          <p:nvPr>
            <p:ph type="dt" sz="half" idx="10"/>
          </p:nvPr>
        </p:nvSpPr>
        <p:spPr/>
        <p:txBody>
          <a:bodyPr/>
          <a:lstStyle/>
          <a:p>
            <a:fld id="{0467B39D-87AC-4D39-8154-C6852A584385}" type="datetime1">
              <a:rPr lang="en-US" smtClean="0"/>
              <a:pPr/>
              <a:t>3/21/2019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BB8925F-B6BB-49B0-9469-5285B9C99CB3}" type="slidenum">
              <a:rPr lang="en-US" smtClean="0"/>
              <a:pPr/>
              <a:t>‹#›</a:t>
            </a:fld>
            <a:endParaRPr lang="en-US"/>
          </a:p>
        </p:txBody>
      </p:sp>
      <p:sp>
        <p:nvSpPr>
          <p:cNvPr id="13" name="Title 1"/>
          <p:cNvSpPr>
            <a:spLocks noGrp="1"/>
          </p:cNvSpPr>
          <p:nvPr>
            <p:ph type="title"/>
          </p:nvPr>
        </p:nvSpPr>
        <p:spPr>
          <a:xfrm>
            <a:off x="839788" y="457200"/>
            <a:ext cx="3932237" cy="1600200"/>
          </a:xfrm>
        </p:spPr>
        <p:txBody>
          <a:bodyPr anchor="b">
            <a:normAutofit/>
          </a:bodyPr>
          <a:lstStyle>
            <a:lvl1pPr algn="l">
              <a:defRPr sz="4000"/>
            </a:lvl1pPr>
          </a:lstStyle>
          <a:p>
            <a:r>
              <a:rPr lang="en-US" dirty="0" smtClean="0"/>
              <a:t>Click to edit Master title style</a:t>
            </a:r>
            <a:endParaRPr lang="en-US" dirty="0"/>
          </a:p>
        </p:txBody>
      </p:sp>
      <p:sp>
        <p:nvSpPr>
          <p:cNvPr id="15"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3613486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7" name="Group 16"/>
          <p:cNvGrpSpPr/>
          <p:nvPr userDrawn="1"/>
        </p:nvGrpSpPr>
        <p:grpSpPr>
          <a:xfrm>
            <a:off x="-2" y="6470422"/>
            <a:ext cx="12188484" cy="387579"/>
            <a:chOff x="-2" y="6470422"/>
            <a:chExt cx="12188484" cy="387579"/>
          </a:xfrm>
        </p:grpSpPr>
        <p:sp>
          <p:nvSpPr>
            <p:cNvPr id="18" name="Rectangle 17"/>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2C383FD5-3CC7-4907-89E9-8413BF81F2B2}" type="datetime1">
              <a:rPr lang="en-US" smtClean="0"/>
              <a:t>3/21/2019</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B8925F-B6BB-49B0-9469-5285B9C99CB3}" type="slidenum">
              <a:rPr lang="en-US" smtClean="0"/>
              <a:t>‹#›</a:t>
            </a:fld>
            <a:endParaRPr lang="en-US"/>
          </a:p>
        </p:txBody>
      </p:sp>
    </p:spTree>
    <p:extLst>
      <p:ext uri="{BB962C8B-B14F-4D97-AF65-F5344CB8AC3E}">
        <p14:creationId xmlns:p14="http://schemas.microsoft.com/office/powerpoint/2010/main" val="148999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18" name="Group 17"/>
          <p:cNvGrpSpPr/>
          <p:nvPr userDrawn="1"/>
        </p:nvGrpSpPr>
        <p:grpSpPr>
          <a:xfrm>
            <a:off x="-2" y="6470422"/>
            <a:ext cx="12188484" cy="387579"/>
            <a:chOff x="-2" y="6470422"/>
            <a:chExt cx="12188484" cy="387579"/>
          </a:xfrm>
        </p:grpSpPr>
        <p:sp>
          <p:nvSpPr>
            <p:cNvPr id="19" name="Rectangle 18"/>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normAutofit/>
          </a:bodyPr>
          <a:lstStyle>
            <a:lvl1pPr>
              <a:defRPr sz="44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E62C3F8-06FB-4101-86A5-190C2C263B48}" type="datetime1">
              <a:rPr lang="en-US" smtClean="0"/>
              <a:t>3/21/2019</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8925F-B6BB-49B0-9469-5285B9C99CB3}" type="slidenum">
              <a:rPr lang="en-US" smtClean="0"/>
              <a:t>‹#›</a:t>
            </a:fld>
            <a:endParaRPr lang="en-US"/>
          </a:p>
        </p:txBody>
      </p:sp>
    </p:spTree>
    <p:extLst>
      <p:ext uri="{BB962C8B-B14F-4D97-AF65-F5344CB8AC3E}">
        <p14:creationId xmlns:p14="http://schemas.microsoft.com/office/powerpoint/2010/main" val="3922678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3" name="Group 22"/>
          <p:cNvGrpSpPr/>
          <p:nvPr userDrawn="1"/>
        </p:nvGrpSpPr>
        <p:grpSpPr>
          <a:xfrm>
            <a:off x="-2" y="6470422"/>
            <a:ext cx="12188484" cy="387579"/>
            <a:chOff x="-2" y="6470422"/>
            <a:chExt cx="12188484" cy="387579"/>
          </a:xfrm>
        </p:grpSpPr>
        <p:sp>
          <p:nvSpPr>
            <p:cNvPr id="24" name="Rectangle 23"/>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0" name="Date Placeholder 19"/>
          <p:cNvSpPr>
            <a:spLocks noGrp="1"/>
          </p:cNvSpPr>
          <p:nvPr>
            <p:ph type="dt" sz="half" idx="10"/>
          </p:nvPr>
        </p:nvSpPr>
        <p:spPr/>
        <p:txBody>
          <a:bodyPr/>
          <a:lstStyle/>
          <a:p>
            <a:fld id="{9A7F1E38-6BCE-4D70-B387-84CA5702158F}" type="datetime1">
              <a:rPr lang="en-US" smtClean="0"/>
              <a:t>3/21/2019</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22" name="Slide Number Placeholder 21"/>
          <p:cNvSpPr>
            <a:spLocks noGrp="1"/>
          </p:cNvSpPr>
          <p:nvPr>
            <p:ph type="sldNum" sz="quarter" idx="12"/>
          </p:nvPr>
        </p:nvSpPr>
        <p:spPr/>
        <p:txBody>
          <a:bodyPr/>
          <a:lstStyle/>
          <a:p>
            <a:fld id="{ABB8925F-B6BB-49B0-9469-5285B9C99CB3}" type="slidenum">
              <a:rPr lang="en-US" smtClean="0"/>
              <a:pPr/>
              <a:t>‹#›</a:t>
            </a:fld>
            <a:endParaRPr lang="en-US"/>
          </a:p>
        </p:txBody>
      </p:sp>
    </p:spTree>
    <p:extLst>
      <p:ext uri="{BB962C8B-B14F-4D97-AF65-F5344CB8AC3E}">
        <p14:creationId xmlns:p14="http://schemas.microsoft.com/office/powerpoint/2010/main" val="1213291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act Info - single presenter">
    <p:spTree>
      <p:nvGrpSpPr>
        <p:cNvPr id="1" name=""/>
        <p:cNvGrpSpPr/>
        <p:nvPr/>
      </p:nvGrpSpPr>
      <p:grpSpPr>
        <a:xfrm>
          <a:off x="0" y="0"/>
          <a:ext cx="0" cy="0"/>
          <a:chOff x="0" y="0"/>
          <a:chExt cx="0" cy="0"/>
        </a:xfrm>
      </p:grpSpPr>
      <p:sp>
        <p:nvSpPr>
          <p:cNvPr id="11" name="Text Placeholder 35"/>
          <p:cNvSpPr>
            <a:spLocks noGrp="1"/>
          </p:cNvSpPr>
          <p:nvPr>
            <p:ph type="body" sz="quarter" idx="15" hasCustomPrompt="1"/>
          </p:nvPr>
        </p:nvSpPr>
        <p:spPr>
          <a:xfrm>
            <a:off x="1189516" y="3610817"/>
            <a:ext cx="9822971" cy="460258"/>
          </a:xfrm>
          <a:solidFill>
            <a:schemeClr val="bg1"/>
          </a:solidFill>
        </p:spPr>
        <p:txBody>
          <a:bodyPr anchor="ctr">
            <a:normAutofit/>
          </a:bodyPr>
          <a:lstStyle>
            <a:lvl1pPr marL="0" indent="0" algn="ctr">
              <a:buNone/>
              <a:defRPr sz="2200" b="1">
                <a:solidFill>
                  <a:schemeClr val="tx1"/>
                </a:solidFill>
                <a:latin typeface="+mj-lt"/>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Click to enter website</a:t>
            </a:r>
            <a:endParaRPr lang="en-US" dirty="0"/>
          </a:p>
        </p:txBody>
      </p:sp>
      <p:sp>
        <p:nvSpPr>
          <p:cNvPr id="12" name="Rectangle 11"/>
          <p:cNvSpPr/>
          <p:nvPr userDrawn="1"/>
        </p:nvSpPr>
        <p:spPr>
          <a:xfrm>
            <a:off x="1195387" y="1034810"/>
            <a:ext cx="9817100" cy="769441"/>
          </a:xfrm>
          <a:prstGeom prst="rect">
            <a:avLst/>
          </a:prstGeom>
        </p:spPr>
        <p:txBody>
          <a:bodyPr wrap="square">
            <a:spAutoFit/>
          </a:bodyPr>
          <a:lstStyle/>
          <a:p>
            <a:pPr lvl="0" algn="ctr"/>
            <a:r>
              <a:rPr lang="en-US" sz="4400" b="1" dirty="0" smtClean="0">
                <a:solidFill>
                  <a:schemeClr val="tx1"/>
                </a:solidFill>
              </a:rPr>
              <a:t>Thank you!</a:t>
            </a:r>
          </a:p>
        </p:txBody>
      </p:sp>
      <p:sp>
        <p:nvSpPr>
          <p:cNvPr id="13" name="Text Placeholder 35"/>
          <p:cNvSpPr>
            <a:spLocks noGrp="1"/>
          </p:cNvSpPr>
          <p:nvPr>
            <p:ph type="body" sz="quarter" idx="14" hasCustomPrompt="1"/>
          </p:nvPr>
        </p:nvSpPr>
        <p:spPr>
          <a:xfrm>
            <a:off x="1190276" y="1804251"/>
            <a:ext cx="9822211" cy="1719211"/>
          </a:xfrm>
        </p:spPr>
        <p:txBody>
          <a:bodyPr anchor="t"/>
          <a:lstStyle>
            <a:lvl1pPr marL="0" indent="0" algn="ctr">
              <a:buNone/>
              <a:defRPr baseline="0">
                <a:solidFill>
                  <a:schemeClr val="tx1"/>
                </a:solidFill>
                <a:latin typeface="Calibri Light" panose="020F0302020204030204" pitchFamily="34" charset="0"/>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Click to edit presenter name, phone, email</a:t>
            </a:r>
          </a:p>
        </p:txBody>
      </p:sp>
      <p:grpSp>
        <p:nvGrpSpPr>
          <p:cNvPr id="22" name="Group 21"/>
          <p:cNvGrpSpPr/>
          <p:nvPr userDrawn="1"/>
        </p:nvGrpSpPr>
        <p:grpSpPr>
          <a:xfrm>
            <a:off x="-2" y="6470422"/>
            <a:ext cx="12188484" cy="387579"/>
            <a:chOff x="-2" y="6470422"/>
            <a:chExt cx="12188484" cy="387579"/>
          </a:xfrm>
        </p:grpSpPr>
        <p:sp>
          <p:nvSpPr>
            <p:cNvPr id="23" name="Rectangle 22"/>
            <p:cNvSpPr/>
            <p:nvPr userDrawn="1"/>
          </p:nvSpPr>
          <p:spPr>
            <a:xfrm>
              <a:off x="8119402" y="6470422"/>
              <a:ext cx="4069080" cy="3875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2" y="6470422"/>
              <a:ext cx="4069080" cy="3875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4061460" y="6470422"/>
              <a:ext cx="4069080" cy="3875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7552" y="4809744"/>
            <a:ext cx="2596896" cy="1398588"/>
          </a:xfrm>
          <a:prstGeom prst="rect">
            <a:avLst/>
          </a:prstGeom>
        </p:spPr>
      </p:pic>
    </p:spTree>
    <p:extLst>
      <p:ext uri="{BB962C8B-B14F-4D97-AF65-F5344CB8AC3E}">
        <p14:creationId xmlns:p14="http://schemas.microsoft.com/office/powerpoint/2010/main" val="1469467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178471"/>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456070"/>
            <a:ext cx="2743200" cy="254738"/>
          </a:xfrm>
          <a:prstGeom prst="rect">
            <a:avLst/>
          </a:prstGeom>
        </p:spPr>
        <p:txBody>
          <a:bodyPr vert="horz" lIns="91440" tIns="45720" rIns="91440" bIns="45720" rtlCol="0" anchor="ctr"/>
          <a:lstStyle>
            <a:lvl1pPr algn="l">
              <a:defRPr sz="800">
                <a:solidFill>
                  <a:schemeClr val="bg1">
                    <a:lumMod val="95000"/>
                  </a:schemeClr>
                </a:solidFill>
              </a:defRPr>
            </a:lvl1pPr>
          </a:lstStyle>
          <a:p>
            <a:fld id="{0467B39D-87AC-4D39-8154-C6852A584385}" type="datetime1">
              <a:rPr lang="en-US" smtClean="0"/>
              <a:pPr/>
              <a:t>3/21/2019</a:t>
            </a:fld>
            <a:endParaRPr lang="en-US" dirty="0"/>
          </a:p>
        </p:txBody>
      </p:sp>
      <p:sp>
        <p:nvSpPr>
          <p:cNvPr id="5" name="Footer Placeholder 4"/>
          <p:cNvSpPr>
            <a:spLocks noGrp="1"/>
          </p:cNvSpPr>
          <p:nvPr>
            <p:ph type="ftr" sz="quarter" idx="3"/>
          </p:nvPr>
        </p:nvSpPr>
        <p:spPr>
          <a:xfrm>
            <a:off x="4038600" y="6447966"/>
            <a:ext cx="4114800" cy="262842"/>
          </a:xfrm>
          <a:prstGeom prst="rect">
            <a:avLst/>
          </a:prstGeom>
        </p:spPr>
        <p:txBody>
          <a:bodyPr vert="horz" lIns="91440" tIns="45720" rIns="91440" bIns="45720" rtlCol="0" anchor="ctr"/>
          <a:lstStyle>
            <a:lvl1pPr algn="ctr">
              <a:defRPr sz="800">
                <a:solidFill>
                  <a:schemeClr val="bg1">
                    <a:lumMod val="95000"/>
                  </a:schemeClr>
                </a:solidFill>
              </a:defRPr>
            </a:lvl1pPr>
          </a:lstStyle>
          <a:p>
            <a:endParaRPr lang="en-US" dirty="0"/>
          </a:p>
        </p:txBody>
      </p:sp>
      <p:sp>
        <p:nvSpPr>
          <p:cNvPr id="6" name="Slide Number Placeholder 5"/>
          <p:cNvSpPr>
            <a:spLocks noGrp="1"/>
          </p:cNvSpPr>
          <p:nvPr>
            <p:ph type="sldNum" sz="quarter" idx="4"/>
          </p:nvPr>
        </p:nvSpPr>
        <p:spPr>
          <a:xfrm>
            <a:off x="11353799" y="6514978"/>
            <a:ext cx="695325" cy="251816"/>
          </a:xfrm>
          <a:prstGeom prst="rect">
            <a:avLst/>
          </a:prstGeom>
        </p:spPr>
        <p:txBody>
          <a:bodyPr vert="horz" lIns="91440" tIns="45720" rIns="91440" bIns="45720" rtlCol="0" anchor="ctr"/>
          <a:lstStyle>
            <a:lvl1pPr algn="r">
              <a:defRPr sz="1000" b="1">
                <a:solidFill>
                  <a:schemeClr val="bg1">
                    <a:lumMod val="95000"/>
                  </a:schemeClr>
                </a:solidFill>
              </a:defRPr>
            </a:lvl1pPr>
          </a:lstStyle>
          <a:p>
            <a:fld id="{ABB8925F-B6BB-49B0-9469-5285B9C99CB3}" type="slidenum">
              <a:rPr lang="en-US" smtClean="0"/>
              <a:pPr/>
              <a:t>‹#›</a:t>
            </a:fld>
            <a:endParaRPr lang="en-US"/>
          </a:p>
        </p:txBody>
      </p:sp>
      <p:sp>
        <p:nvSpPr>
          <p:cNvPr id="36" name="Title 5"/>
          <p:cNvSpPr txBox="1">
            <a:spLocks/>
          </p:cNvSpPr>
          <p:nvPr userDrawn="1"/>
        </p:nvSpPr>
        <p:spPr>
          <a:xfrm>
            <a:off x="754966" y="1415668"/>
            <a:ext cx="10668000" cy="5275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endParaRPr lang="en-US" sz="3400" b="0" dirty="0">
              <a:latin typeface="Calibri Light" panose="020F0302020204030204" pitchFamily="34" charset="0"/>
            </a:endParaRPr>
          </a:p>
        </p:txBody>
      </p:sp>
    </p:spTree>
    <p:extLst>
      <p:ext uri="{BB962C8B-B14F-4D97-AF65-F5344CB8AC3E}">
        <p14:creationId xmlns:p14="http://schemas.microsoft.com/office/powerpoint/2010/main" val="4135534529"/>
      </p:ext>
    </p:extLst>
  </p:cSld>
  <p:clrMap bg1="lt1" tx1="dk1" bg2="lt2" tx2="dk2" accent1="accent1" accent2="accent2" accent3="accent3" accent4="accent4" accent5="accent5" accent6="accent6" hlink="hlink" folHlink="folHlink"/>
  <p:sldLayoutIdLst>
    <p:sldLayoutId id="2147483747" r:id="rId1"/>
    <p:sldLayoutId id="2147483753" r:id="rId2"/>
    <p:sldLayoutId id="2147483754" r:id="rId3"/>
    <p:sldLayoutId id="2147483748" r:id="rId4"/>
    <p:sldLayoutId id="2147483749" r:id="rId5"/>
    <p:sldLayoutId id="2147483751" r:id="rId6"/>
    <p:sldLayoutId id="2147483750" r:id="rId7"/>
    <p:sldLayoutId id="2147483752" r:id="rId8"/>
    <p:sldLayoutId id="2147483755" r:id="rId9"/>
    <p:sldLayoutId id="2147483740" r:id="rId10"/>
    <p:sldLayoutId id="2147483757" r:id="rId11"/>
    <p:sldLayoutId id="2147483735" r:id="rId12"/>
    <p:sldLayoutId id="2147483729" r:id="rId13"/>
    <p:sldLayoutId id="2147483737" r:id="rId14"/>
    <p:sldLayoutId id="2147483730" r:id="rId15"/>
    <p:sldLayoutId id="2147483739" r:id="rId16"/>
    <p:sldLayoutId id="2147483734" r:id="rId17"/>
    <p:sldLayoutId id="2147483758"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rgbClr val="000000"/>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rgbClr val="000000"/>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rgbClr val="000000"/>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rgbClr val="000000"/>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chfs.ky.gov/agencies/dph/dafm/Pages/lhd-documents.aspx"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Local Health Department Contract Training</a:t>
            </a:r>
            <a:endParaRPr lang="en-US" dirty="0"/>
          </a:p>
        </p:txBody>
      </p:sp>
      <p:sp>
        <p:nvSpPr>
          <p:cNvPr id="3" name="Subtitle 2"/>
          <p:cNvSpPr>
            <a:spLocks noGrp="1"/>
          </p:cNvSpPr>
          <p:nvPr>
            <p:ph type="subTitle" idx="1"/>
          </p:nvPr>
        </p:nvSpPr>
        <p:spPr/>
        <p:txBody>
          <a:bodyPr/>
          <a:lstStyle/>
          <a:p>
            <a:r>
              <a:rPr lang="en-US" dirty="0" smtClean="0"/>
              <a:t>Core Contract Training</a:t>
            </a:r>
          </a:p>
        </p:txBody>
      </p:sp>
    </p:spTree>
    <p:extLst>
      <p:ext uri="{BB962C8B-B14F-4D97-AF65-F5344CB8AC3E}">
        <p14:creationId xmlns:p14="http://schemas.microsoft.com/office/powerpoint/2010/main" val="451737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900" dirty="0">
                <a:latin typeface="Calibri" pitchFamily="34" charset="0"/>
              </a:rPr>
              <a:t>CH51 - </a:t>
            </a:r>
            <a:r>
              <a:rPr lang="en-US" dirty="0" smtClean="0">
                <a:latin typeface="Calibri" pitchFamily="34" charset="0"/>
              </a:rPr>
              <a:t>Employee </a:t>
            </a:r>
            <a:r>
              <a:rPr lang="en-US" dirty="0">
                <a:latin typeface="Calibri" pitchFamily="34" charset="0"/>
              </a:rPr>
              <a:t>Contracting Regulations</a:t>
            </a:r>
            <a:endParaRPr lang="en-US" dirty="0"/>
          </a:p>
        </p:txBody>
      </p:sp>
      <p:sp>
        <p:nvSpPr>
          <p:cNvPr id="3" name="Content Placeholder 2"/>
          <p:cNvSpPr>
            <a:spLocks noGrp="1"/>
          </p:cNvSpPr>
          <p:nvPr>
            <p:ph idx="1"/>
          </p:nvPr>
        </p:nvSpPr>
        <p:spPr/>
        <p:txBody>
          <a:bodyPr>
            <a:normAutofit/>
          </a:bodyPr>
          <a:lstStyle/>
          <a:p>
            <a:pPr marL="342900" indent="-342900"/>
            <a:r>
              <a:rPr lang="en-US" sz="2700" dirty="0"/>
              <a:t>Approved CH51 contracts that exceed 1,200 hours per year or demonstrate a trend of 100 hours per month shall have benefit costs of retirement and health and life insurance</a:t>
            </a:r>
          </a:p>
          <a:p>
            <a:pPr marL="0" indent="0">
              <a:buNone/>
            </a:pPr>
            <a:endParaRPr lang="en-US" sz="2000" dirty="0"/>
          </a:p>
          <a:p>
            <a:pPr marL="342900" indent="-342900"/>
            <a:r>
              <a:rPr lang="en-US" sz="2700" dirty="0"/>
              <a:t>If a retiree that participates in the KY Retirement System (KRS) and works 1,200 hours or more per year (fiscal or calendar), the LHD shall pay into retirement, but not the employee</a:t>
            </a:r>
          </a:p>
          <a:p>
            <a:pPr marL="0" indent="0">
              <a:buNone/>
            </a:pPr>
            <a:endParaRPr lang="en-US" sz="2000" dirty="0"/>
          </a:p>
          <a:p>
            <a:pPr marL="342900" indent="-342900"/>
            <a:r>
              <a:rPr lang="en-US" sz="2700" dirty="0"/>
              <a:t>All retirees returning to work should check with KRS before start date</a:t>
            </a:r>
          </a:p>
          <a:p>
            <a:endParaRPr lang="en-US" dirty="0"/>
          </a:p>
        </p:txBody>
      </p:sp>
    </p:spTree>
    <p:extLst>
      <p:ext uri="{BB962C8B-B14F-4D97-AF65-F5344CB8AC3E}">
        <p14:creationId xmlns:p14="http://schemas.microsoft.com/office/powerpoint/2010/main" val="3870452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900" dirty="0">
                <a:latin typeface="Calibri" pitchFamily="34" charset="0"/>
              </a:rPr>
              <a:t>CH51 - </a:t>
            </a:r>
            <a:r>
              <a:rPr lang="en-US" dirty="0" smtClean="0">
                <a:latin typeface="Calibri" pitchFamily="34" charset="0"/>
              </a:rPr>
              <a:t>Employee </a:t>
            </a:r>
            <a:r>
              <a:rPr lang="en-US" dirty="0">
                <a:latin typeface="Calibri" pitchFamily="34" charset="0"/>
              </a:rPr>
              <a:t>Contracting Regulations</a:t>
            </a:r>
            <a:endParaRPr lang="en-US" dirty="0"/>
          </a:p>
        </p:txBody>
      </p:sp>
      <p:sp>
        <p:nvSpPr>
          <p:cNvPr id="3" name="Content Placeholder 2"/>
          <p:cNvSpPr>
            <a:spLocks noGrp="1"/>
          </p:cNvSpPr>
          <p:nvPr>
            <p:ph idx="1"/>
          </p:nvPr>
        </p:nvSpPr>
        <p:spPr/>
        <p:txBody>
          <a:bodyPr/>
          <a:lstStyle/>
          <a:p>
            <a:pPr marL="0" indent="0">
              <a:buNone/>
              <a:defRPr/>
            </a:pPr>
            <a:r>
              <a:rPr lang="en-US" sz="2400" b="1" dirty="0"/>
              <a:t>902 KAR 8:160, Section 3-Multiple Agency contracting</a:t>
            </a:r>
          </a:p>
          <a:p>
            <a:pPr marL="0" indent="0">
              <a:buNone/>
              <a:defRPr/>
            </a:pPr>
            <a:r>
              <a:rPr lang="en-US" sz="2400" dirty="0"/>
              <a:t>(</a:t>
            </a:r>
            <a:r>
              <a:rPr lang="en-US" sz="2200" dirty="0"/>
              <a:t>2) </a:t>
            </a:r>
            <a:r>
              <a:rPr lang="en-US" sz="2200" dirty="0">
                <a:solidFill>
                  <a:schemeClr val="tx1"/>
                </a:solidFill>
              </a:rPr>
              <a:t>An agency employee shall not:</a:t>
            </a:r>
          </a:p>
          <a:p>
            <a:pPr marL="0" indent="0">
              <a:buNone/>
              <a:defRPr/>
            </a:pPr>
            <a:r>
              <a:rPr lang="en-US" sz="2200" dirty="0">
                <a:solidFill>
                  <a:schemeClr val="tx1"/>
                </a:solidFill>
              </a:rPr>
              <a:t>      (d)   Enter into a contract with or hold an additional full-time or </a:t>
            </a:r>
          </a:p>
          <a:p>
            <a:pPr marL="0" indent="0">
              <a:buNone/>
              <a:defRPr/>
            </a:pPr>
            <a:r>
              <a:rPr lang="en-US" sz="2200" dirty="0">
                <a:solidFill>
                  <a:schemeClr val="tx1"/>
                </a:solidFill>
              </a:rPr>
              <a:t>              part-time position in another agency unless approved by the     	cabinet in writing</a:t>
            </a:r>
          </a:p>
          <a:p>
            <a:pPr marL="1257300" lvl="2" indent="-342900">
              <a:defRPr/>
            </a:pPr>
            <a:r>
              <a:rPr lang="en-US" sz="2200" dirty="0">
                <a:solidFill>
                  <a:schemeClr val="tx1"/>
                </a:solidFill>
              </a:rPr>
              <a:t>If an employee contracts with multiple agencies, the total of all hours worked will be reported to KRS and the employee and agencies may be subject to retirement and insurance contributions</a:t>
            </a:r>
          </a:p>
          <a:p>
            <a:pPr marL="1257300" lvl="2" indent="-342900">
              <a:defRPr/>
            </a:pPr>
            <a:r>
              <a:rPr lang="en-US" sz="2200" dirty="0">
                <a:solidFill>
                  <a:schemeClr val="tx1"/>
                </a:solidFill>
              </a:rPr>
              <a:t>A contracted employee or merit employee may be subcontracted by their agency to work at other agencies  </a:t>
            </a:r>
          </a:p>
          <a:p>
            <a:endParaRPr lang="en-US" dirty="0"/>
          </a:p>
        </p:txBody>
      </p:sp>
      <p:sp>
        <p:nvSpPr>
          <p:cNvPr id="4" name="Title 1"/>
          <p:cNvSpPr txBox="1">
            <a:spLocks/>
          </p:cNvSpPr>
          <p:nvPr/>
        </p:nvSpPr>
        <p:spPr>
          <a:xfrm>
            <a:off x="1553549" y="685800"/>
            <a:ext cx="9143999" cy="1000708"/>
          </a:xfrm>
          <a:prstGeom prst="rect">
            <a:avLst/>
          </a:prstGeom>
          <a:ln>
            <a:noFill/>
          </a:ln>
        </p:spPr>
        <p:txBody>
          <a:bodyPr vert="horz" lIns="0" tIns="0" rIns="18288" bIns="0" anchor="ctr" anchorCtr="0">
            <a:noAutofit/>
            <a:scene3d>
              <a:camera prst="orthographicFront"/>
              <a:lightRig rig="freezing" dir="t">
                <a:rot lat="0" lon="0" rev="5640000"/>
              </a:lightRig>
            </a:scene3d>
            <a:sp3d prstMaterial="flat">
              <a:bevelT w="38100" h="38100"/>
              <a:contourClr>
                <a:schemeClr val="tx2"/>
              </a:contourClr>
            </a:sp3d>
          </a:bodyPr>
          <a:lstStyle>
            <a:lvl1pPr algn="ctr" rtl="0" eaLnBrk="1" latinLnBrk="0" hangingPunct="1">
              <a:spcBef>
                <a:spcPct val="0"/>
              </a:spcBef>
              <a:buNone/>
              <a:defRPr kumimoji="0" sz="5600" b="1" kern="1200">
                <a:ln>
                  <a:noFill/>
                </a:ln>
                <a:solidFill>
                  <a:srgbClr val="1D304F"/>
                </a:solidFill>
                <a:effectLst>
                  <a:outerShdw blurRad="38100" dist="25400" dir="5400000" algn="tl" rotWithShape="0">
                    <a:srgbClr val="C9DE8F">
                      <a:alpha val="43000"/>
                    </a:srgbClr>
                  </a:outerShdw>
                </a:effectLst>
                <a:latin typeface="+mj-lt"/>
                <a:ea typeface="+mj-ea"/>
                <a:cs typeface="+mj-cs"/>
              </a:defRPr>
            </a:lvl1pPr>
          </a:lstStyle>
          <a:p>
            <a:endParaRPr lang="en-US" sz="2400" dirty="0">
              <a:effectLst/>
            </a:endParaRPr>
          </a:p>
        </p:txBody>
      </p:sp>
    </p:spTree>
    <p:extLst>
      <p:ext uri="{BB962C8B-B14F-4D97-AF65-F5344CB8AC3E}">
        <p14:creationId xmlns:p14="http://schemas.microsoft.com/office/powerpoint/2010/main" val="3470572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900" dirty="0">
                <a:latin typeface="Calibri" pitchFamily="34" charset="0"/>
              </a:rPr>
              <a:t>CH51 - </a:t>
            </a:r>
            <a:r>
              <a:rPr lang="en-US" dirty="0" smtClean="0">
                <a:latin typeface="Calibri" pitchFamily="34" charset="0"/>
              </a:rPr>
              <a:t>Employee </a:t>
            </a:r>
            <a:r>
              <a:rPr lang="en-US" dirty="0">
                <a:latin typeface="Calibri" pitchFamily="34" charset="0"/>
              </a:rPr>
              <a:t>Contracting </a:t>
            </a:r>
            <a:r>
              <a:rPr lang="en-US" dirty="0" smtClean="0">
                <a:latin typeface="Calibri" pitchFamily="34" charset="0"/>
              </a:rPr>
              <a:t>Guidelines</a:t>
            </a:r>
            <a:endParaRPr lang="en-US" dirty="0"/>
          </a:p>
        </p:txBody>
      </p:sp>
      <p:sp>
        <p:nvSpPr>
          <p:cNvPr id="3" name="Content Placeholder 2"/>
          <p:cNvSpPr>
            <a:spLocks noGrp="1"/>
          </p:cNvSpPr>
          <p:nvPr>
            <p:ph idx="1"/>
          </p:nvPr>
        </p:nvSpPr>
        <p:spPr/>
        <p:txBody>
          <a:bodyPr/>
          <a:lstStyle/>
          <a:p>
            <a:pPr marL="914400" lvl="1" indent="-457200"/>
            <a:r>
              <a:rPr lang="en-US" sz="2700" dirty="0">
                <a:solidFill>
                  <a:schemeClr val="tx1"/>
                </a:solidFill>
              </a:rPr>
              <a:t>Complete application process</a:t>
            </a:r>
          </a:p>
          <a:p>
            <a:pPr marL="914400" lvl="1" indent="-457200"/>
            <a:r>
              <a:rPr lang="en-US" sz="2700" dirty="0">
                <a:solidFill>
                  <a:schemeClr val="tx1"/>
                </a:solidFill>
              </a:rPr>
              <a:t>Send application to Local Health Personnel and/or Program Lead at the Department for Public Health for program specific qualifying</a:t>
            </a:r>
          </a:p>
          <a:p>
            <a:pPr marL="914400" lvl="1" indent="-457200"/>
            <a:r>
              <a:rPr lang="en-US" sz="2700" dirty="0">
                <a:solidFill>
                  <a:schemeClr val="tx1"/>
                </a:solidFill>
              </a:rPr>
              <a:t>Obtain all contract employee signatures for required documents </a:t>
            </a:r>
          </a:p>
          <a:p>
            <a:pPr marL="914400" lvl="1" indent="-457200"/>
            <a:r>
              <a:rPr lang="en-US" sz="2700" dirty="0">
                <a:solidFill>
                  <a:schemeClr val="tx1"/>
                </a:solidFill>
              </a:rPr>
              <a:t>Send all independent contractor contracts (CH 53M) to KRS for review, if with an individual</a:t>
            </a:r>
          </a:p>
          <a:p>
            <a:pPr marL="914400" lvl="1" indent="-457200"/>
            <a:r>
              <a:rPr lang="en-US" sz="2700" dirty="0">
                <a:solidFill>
                  <a:schemeClr val="tx1"/>
                </a:solidFill>
              </a:rPr>
              <a:t>Contact LHP Branch with any questions</a:t>
            </a:r>
          </a:p>
          <a:p>
            <a:endParaRPr lang="en-US" dirty="0"/>
          </a:p>
        </p:txBody>
      </p:sp>
      <p:sp>
        <p:nvSpPr>
          <p:cNvPr id="4" name="Title 1"/>
          <p:cNvSpPr txBox="1">
            <a:spLocks/>
          </p:cNvSpPr>
          <p:nvPr/>
        </p:nvSpPr>
        <p:spPr>
          <a:xfrm>
            <a:off x="1553549" y="685800"/>
            <a:ext cx="9143999" cy="1000708"/>
          </a:xfrm>
          <a:prstGeom prst="rect">
            <a:avLst/>
          </a:prstGeom>
          <a:ln>
            <a:noFill/>
          </a:ln>
        </p:spPr>
        <p:txBody>
          <a:bodyPr vert="horz" lIns="0" tIns="0" rIns="18288" bIns="0" anchor="ctr" anchorCtr="0">
            <a:noAutofit/>
            <a:scene3d>
              <a:camera prst="orthographicFront"/>
              <a:lightRig rig="freezing" dir="t">
                <a:rot lat="0" lon="0" rev="5640000"/>
              </a:lightRig>
            </a:scene3d>
            <a:sp3d prstMaterial="flat">
              <a:bevelT w="38100" h="38100"/>
              <a:contourClr>
                <a:schemeClr val="tx2"/>
              </a:contourClr>
            </a:sp3d>
          </a:bodyPr>
          <a:lstStyle>
            <a:lvl1pPr algn="ctr" rtl="0" eaLnBrk="1" latinLnBrk="0" hangingPunct="1">
              <a:spcBef>
                <a:spcPct val="0"/>
              </a:spcBef>
              <a:buNone/>
              <a:defRPr kumimoji="0" sz="5600" b="1" kern="1200">
                <a:ln>
                  <a:noFill/>
                </a:ln>
                <a:solidFill>
                  <a:srgbClr val="1D304F"/>
                </a:solidFill>
                <a:effectLst>
                  <a:outerShdw blurRad="38100" dist="25400" dir="5400000" algn="tl" rotWithShape="0">
                    <a:srgbClr val="C9DE8F">
                      <a:alpha val="43000"/>
                    </a:srgbClr>
                  </a:outerShdw>
                </a:effectLst>
                <a:latin typeface="+mj-lt"/>
                <a:ea typeface="+mj-ea"/>
                <a:cs typeface="+mj-cs"/>
              </a:defRPr>
            </a:lvl1pPr>
          </a:lstStyle>
          <a:p>
            <a:endParaRPr lang="en-US" sz="2400" dirty="0">
              <a:effectLst/>
            </a:endParaRPr>
          </a:p>
        </p:txBody>
      </p:sp>
    </p:spTree>
    <p:extLst>
      <p:ext uri="{BB962C8B-B14F-4D97-AF65-F5344CB8AC3E}">
        <p14:creationId xmlns:p14="http://schemas.microsoft.com/office/powerpoint/2010/main" val="4015907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CH-52</a:t>
            </a:r>
            <a:endParaRPr lang="en-US" dirty="0"/>
          </a:p>
        </p:txBody>
      </p:sp>
      <p:sp>
        <p:nvSpPr>
          <p:cNvPr id="3" name="Content Placeholder 2"/>
          <p:cNvSpPr>
            <a:spLocks noGrp="1"/>
          </p:cNvSpPr>
          <p:nvPr>
            <p:ph idx="1"/>
          </p:nvPr>
        </p:nvSpPr>
        <p:spPr/>
        <p:txBody>
          <a:bodyPr>
            <a:normAutofit/>
          </a:bodyPr>
          <a:lstStyle/>
          <a:p>
            <a:pPr>
              <a:defRPr/>
            </a:pPr>
            <a:r>
              <a:rPr lang="en-US" sz="2700" dirty="0"/>
              <a:t>The CH-52 contract type was created by DPH to provide a standardized template that local health departments may use to enter into a contract with a public or private entity to provide needed health services.</a:t>
            </a:r>
            <a:endParaRPr lang="en-US" sz="2000" dirty="0"/>
          </a:p>
          <a:p>
            <a:pPr marL="0" indent="0">
              <a:buNone/>
              <a:defRPr/>
            </a:pPr>
            <a:endParaRPr lang="en-US" sz="2000" dirty="0"/>
          </a:p>
          <a:p>
            <a:pPr>
              <a:defRPr/>
            </a:pPr>
            <a:r>
              <a:rPr lang="en-US" sz="2700" dirty="0"/>
              <a:t>CH-52 is used for agreements between LHDs &amp; Boards of Education</a:t>
            </a:r>
            <a:r>
              <a:rPr lang="en-US" sz="2700" b="1" dirty="0"/>
              <a:t>, </a:t>
            </a:r>
            <a:r>
              <a:rPr lang="en-US" sz="2700" dirty="0"/>
              <a:t> </a:t>
            </a:r>
            <a:r>
              <a:rPr lang="en-US" sz="2700" dirty="0" err="1"/>
              <a:t>Payor</a:t>
            </a:r>
            <a:r>
              <a:rPr lang="en-US" sz="2700" dirty="0"/>
              <a:t> Code 8 agreements, and contracts between 2  LHDs.</a:t>
            </a:r>
          </a:p>
          <a:p>
            <a:pPr>
              <a:defRPr/>
            </a:pPr>
            <a:endParaRPr lang="en-US" dirty="0"/>
          </a:p>
        </p:txBody>
      </p:sp>
      <p:sp>
        <p:nvSpPr>
          <p:cNvPr id="4" name="Title 1"/>
          <p:cNvSpPr txBox="1">
            <a:spLocks/>
          </p:cNvSpPr>
          <p:nvPr/>
        </p:nvSpPr>
        <p:spPr>
          <a:xfrm>
            <a:off x="1553549" y="685800"/>
            <a:ext cx="9143999" cy="1000708"/>
          </a:xfrm>
          <a:prstGeom prst="rect">
            <a:avLst/>
          </a:prstGeom>
          <a:ln>
            <a:noFill/>
          </a:ln>
        </p:spPr>
        <p:txBody>
          <a:bodyPr vert="horz" lIns="0" tIns="0" rIns="18288" bIns="0" anchor="ctr" anchorCtr="0">
            <a:noAutofit/>
            <a:scene3d>
              <a:camera prst="orthographicFront"/>
              <a:lightRig rig="freezing" dir="t">
                <a:rot lat="0" lon="0" rev="5640000"/>
              </a:lightRig>
            </a:scene3d>
            <a:sp3d prstMaterial="flat">
              <a:bevelT w="38100" h="38100"/>
              <a:contourClr>
                <a:schemeClr val="tx2"/>
              </a:contourClr>
            </a:sp3d>
          </a:bodyPr>
          <a:lstStyle>
            <a:lvl1pPr algn="ctr" rtl="0" eaLnBrk="1" latinLnBrk="0" hangingPunct="1">
              <a:spcBef>
                <a:spcPct val="0"/>
              </a:spcBef>
              <a:buNone/>
              <a:defRPr kumimoji="0" sz="5600" b="1" kern="1200">
                <a:ln>
                  <a:noFill/>
                </a:ln>
                <a:solidFill>
                  <a:srgbClr val="1D304F"/>
                </a:solidFill>
                <a:effectLst>
                  <a:outerShdw blurRad="38100" dist="25400" dir="5400000" algn="tl" rotWithShape="0">
                    <a:srgbClr val="C9DE8F">
                      <a:alpha val="43000"/>
                    </a:srgbClr>
                  </a:outerShdw>
                </a:effectLst>
                <a:latin typeface="+mj-lt"/>
                <a:ea typeface="+mj-ea"/>
                <a:cs typeface="+mj-cs"/>
              </a:defRPr>
            </a:lvl1pPr>
          </a:lstStyle>
          <a:p>
            <a:endParaRPr lang="en-US" sz="2400" dirty="0">
              <a:effectLst/>
            </a:endParaRPr>
          </a:p>
        </p:txBody>
      </p:sp>
    </p:spTree>
    <p:extLst>
      <p:ext uri="{BB962C8B-B14F-4D97-AF65-F5344CB8AC3E}">
        <p14:creationId xmlns:p14="http://schemas.microsoft.com/office/powerpoint/2010/main" val="1098892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CH-52</a:t>
            </a:r>
            <a:endParaRPr lang="en-US" dirty="0"/>
          </a:p>
        </p:txBody>
      </p:sp>
      <p:sp>
        <p:nvSpPr>
          <p:cNvPr id="3" name="Content Placeholder 2"/>
          <p:cNvSpPr>
            <a:spLocks noGrp="1"/>
          </p:cNvSpPr>
          <p:nvPr>
            <p:ph idx="1"/>
          </p:nvPr>
        </p:nvSpPr>
        <p:spPr/>
        <p:txBody>
          <a:bodyPr>
            <a:normAutofit/>
          </a:bodyPr>
          <a:lstStyle/>
          <a:p>
            <a:pPr marL="0" indent="0">
              <a:buNone/>
              <a:defRPr/>
            </a:pPr>
            <a:r>
              <a:rPr lang="en-US" sz="2700" dirty="0"/>
              <a:t>When two health departments contract for the services of one employee, the health department requesting the services should write the contract.</a:t>
            </a:r>
          </a:p>
          <a:p>
            <a:pPr marL="0" indent="0">
              <a:buNone/>
              <a:defRPr/>
            </a:pPr>
            <a:endParaRPr lang="en-US" sz="2000" dirty="0"/>
          </a:p>
          <a:p>
            <a:pPr>
              <a:defRPr/>
            </a:pPr>
            <a:r>
              <a:rPr lang="en-US" sz="2700" dirty="0"/>
              <a:t>First Party – requesting the employee</a:t>
            </a:r>
          </a:p>
          <a:p>
            <a:pPr marL="0" indent="0">
              <a:buNone/>
              <a:defRPr/>
            </a:pPr>
            <a:endParaRPr lang="en-US" sz="2000" dirty="0"/>
          </a:p>
          <a:p>
            <a:pPr>
              <a:defRPr/>
            </a:pPr>
            <a:r>
              <a:rPr lang="en-US" sz="2700" dirty="0"/>
              <a:t>Health Department – supplying the employee</a:t>
            </a:r>
          </a:p>
        </p:txBody>
      </p:sp>
      <p:sp>
        <p:nvSpPr>
          <p:cNvPr id="4" name="Title 1"/>
          <p:cNvSpPr txBox="1">
            <a:spLocks/>
          </p:cNvSpPr>
          <p:nvPr/>
        </p:nvSpPr>
        <p:spPr>
          <a:xfrm>
            <a:off x="1553549" y="685800"/>
            <a:ext cx="9143999" cy="1000708"/>
          </a:xfrm>
          <a:prstGeom prst="rect">
            <a:avLst/>
          </a:prstGeom>
          <a:ln>
            <a:noFill/>
          </a:ln>
        </p:spPr>
        <p:txBody>
          <a:bodyPr vert="horz" lIns="0" tIns="0" rIns="18288" bIns="0" anchor="ctr" anchorCtr="0">
            <a:noAutofit/>
            <a:scene3d>
              <a:camera prst="orthographicFront"/>
              <a:lightRig rig="freezing" dir="t">
                <a:rot lat="0" lon="0" rev="5640000"/>
              </a:lightRig>
            </a:scene3d>
            <a:sp3d prstMaterial="flat">
              <a:bevelT w="38100" h="38100"/>
              <a:contourClr>
                <a:schemeClr val="tx2"/>
              </a:contourClr>
            </a:sp3d>
          </a:bodyPr>
          <a:lstStyle>
            <a:lvl1pPr algn="ctr" rtl="0" eaLnBrk="1" latinLnBrk="0" hangingPunct="1">
              <a:spcBef>
                <a:spcPct val="0"/>
              </a:spcBef>
              <a:buNone/>
              <a:defRPr kumimoji="0" sz="5600" b="1" kern="1200">
                <a:ln>
                  <a:noFill/>
                </a:ln>
                <a:solidFill>
                  <a:srgbClr val="1D304F"/>
                </a:solidFill>
                <a:effectLst>
                  <a:outerShdw blurRad="38100" dist="25400" dir="5400000" algn="tl" rotWithShape="0">
                    <a:srgbClr val="C9DE8F">
                      <a:alpha val="43000"/>
                    </a:srgbClr>
                  </a:outerShdw>
                </a:effectLst>
                <a:latin typeface="+mj-lt"/>
                <a:ea typeface="+mj-ea"/>
                <a:cs typeface="+mj-cs"/>
              </a:defRPr>
            </a:lvl1pPr>
          </a:lstStyle>
          <a:p>
            <a:endParaRPr lang="en-US" sz="2400" dirty="0">
              <a:effectLst/>
            </a:endParaRPr>
          </a:p>
        </p:txBody>
      </p:sp>
    </p:spTree>
    <p:extLst>
      <p:ext uri="{BB962C8B-B14F-4D97-AF65-F5344CB8AC3E}">
        <p14:creationId xmlns:p14="http://schemas.microsoft.com/office/powerpoint/2010/main" val="1976447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CH-53M</a:t>
            </a:r>
            <a:endParaRPr lang="en-US" dirty="0"/>
          </a:p>
        </p:txBody>
      </p:sp>
      <p:sp>
        <p:nvSpPr>
          <p:cNvPr id="3" name="Content Placeholder 2"/>
          <p:cNvSpPr>
            <a:spLocks noGrp="1"/>
          </p:cNvSpPr>
          <p:nvPr>
            <p:ph idx="1"/>
          </p:nvPr>
        </p:nvSpPr>
        <p:spPr/>
        <p:txBody>
          <a:bodyPr>
            <a:normAutofit/>
          </a:bodyPr>
          <a:lstStyle/>
          <a:p>
            <a:pPr marL="0" indent="0" algn="ctr">
              <a:buNone/>
              <a:defRPr/>
            </a:pPr>
            <a:endParaRPr lang="en-US" sz="2600" b="1" dirty="0">
              <a:solidFill>
                <a:srgbClr val="1D304F"/>
              </a:solidFill>
              <a:latin typeface="Calibri" pitchFamily="34" charset="0"/>
              <a:ea typeface="+mj-ea"/>
              <a:cs typeface="+mj-cs"/>
            </a:endParaRPr>
          </a:p>
          <a:p>
            <a:pPr marL="0" indent="0" algn="ctr">
              <a:buNone/>
              <a:defRPr/>
            </a:pPr>
            <a:r>
              <a:rPr lang="en-US" sz="3500" dirty="0"/>
              <a:t>Local Health Department</a:t>
            </a:r>
          </a:p>
          <a:p>
            <a:pPr marL="0" indent="0" algn="ctr">
              <a:buNone/>
              <a:defRPr/>
            </a:pPr>
            <a:r>
              <a:rPr lang="en-US" sz="3500" dirty="0"/>
              <a:t>Independent Contractor Agreement</a:t>
            </a:r>
          </a:p>
          <a:p>
            <a:pPr marL="0" indent="0">
              <a:buNone/>
            </a:pPr>
            <a:endParaRPr lang="en-US" dirty="0"/>
          </a:p>
        </p:txBody>
      </p:sp>
      <p:sp>
        <p:nvSpPr>
          <p:cNvPr id="4" name="Title 1"/>
          <p:cNvSpPr txBox="1">
            <a:spLocks/>
          </p:cNvSpPr>
          <p:nvPr/>
        </p:nvSpPr>
        <p:spPr>
          <a:xfrm>
            <a:off x="1553549" y="685800"/>
            <a:ext cx="9143999" cy="1000708"/>
          </a:xfrm>
          <a:prstGeom prst="rect">
            <a:avLst/>
          </a:prstGeom>
          <a:ln>
            <a:noFill/>
          </a:ln>
        </p:spPr>
        <p:txBody>
          <a:bodyPr vert="horz" lIns="0" tIns="0" rIns="18288" bIns="0" anchor="ctr" anchorCtr="0">
            <a:noAutofit/>
            <a:scene3d>
              <a:camera prst="orthographicFront"/>
              <a:lightRig rig="freezing" dir="t">
                <a:rot lat="0" lon="0" rev="5640000"/>
              </a:lightRig>
            </a:scene3d>
            <a:sp3d prstMaterial="flat">
              <a:bevelT w="38100" h="38100"/>
              <a:contourClr>
                <a:schemeClr val="tx2"/>
              </a:contourClr>
            </a:sp3d>
          </a:bodyPr>
          <a:lstStyle>
            <a:lvl1pPr algn="ctr" rtl="0" eaLnBrk="1" latinLnBrk="0" hangingPunct="1">
              <a:spcBef>
                <a:spcPct val="0"/>
              </a:spcBef>
              <a:buNone/>
              <a:defRPr kumimoji="0" sz="5600" b="1" kern="1200">
                <a:ln>
                  <a:noFill/>
                </a:ln>
                <a:solidFill>
                  <a:srgbClr val="1D304F"/>
                </a:solidFill>
                <a:effectLst>
                  <a:outerShdw blurRad="38100" dist="25400" dir="5400000" algn="tl" rotWithShape="0">
                    <a:srgbClr val="C9DE8F">
                      <a:alpha val="43000"/>
                    </a:srgbClr>
                  </a:outerShdw>
                </a:effectLst>
                <a:latin typeface="+mj-lt"/>
                <a:ea typeface="+mj-ea"/>
                <a:cs typeface="+mj-cs"/>
              </a:defRPr>
            </a:lvl1pPr>
          </a:lstStyle>
          <a:p>
            <a:endParaRPr lang="en-US" sz="2400" dirty="0">
              <a:effectLst/>
            </a:endParaRPr>
          </a:p>
        </p:txBody>
      </p:sp>
    </p:spTree>
    <p:extLst>
      <p:ext uri="{BB962C8B-B14F-4D97-AF65-F5344CB8AC3E}">
        <p14:creationId xmlns:p14="http://schemas.microsoft.com/office/powerpoint/2010/main" val="1818144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CH-53M</a:t>
            </a:r>
            <a:endParaRPr lang="en-US" dirty="0"/>
          </a:p>
        </p:txBody>
      </p:sp>
      <p:sp>
        <p:nvSpPr>
          <p:cNvPr id="3" name="Content Placeholder 2"/>
          <p:cNvSpPr>
            <a:spLocks noGrp="1"/>
          </p:cNvSpPr>
          <p:nvPr>
            <p:ph idx="1"/>
          </p:nvPr>
        </p:nvSpPr>
        <p:spPr/>
        <p:txBody>
          <a:bodyPr/>
          <a:lstStyle/>
          <a:p>
            <a:pPr marL="0" indent="0" algn="ctr">
              <a:buNone/>
            </a:pPr>
            <a:r>
              <a:rPr lang="en-US" dirty="0" smtClean="0"/>
              <a:t>The CH-53M contract template shall be used to enter into contractual agreements with independent service providers.</a:t>
            </a:r>
            <a:endParaRPr lang="en-US" dirty="0"/>
          </a:p>
        </p:txBody>
      </p:sp>
    </p:spTree>
    <p:extLst>
      <p:ext uri="{BB962C8B-B14F-4D97-AF65-F5344CB8AC3E}">
        <p14:creationId xmlns:p14="http://schemas.microsoft.com/office/powerpoint/2010/main" val="3297344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lnSpc>
                <a:spcPct val="80000"/>
              </a:lnSpc>
              <a:spcBef>
                <a:spcPct val="20000"/>
              </a:spcBef>
              <a:buClr>
                <a:schemeClr val="accent3"/>
              </a:buClr>
              <a:buSzPct val="95000"/>
              <a:defRPr/>
            </a:pPr>
            <a:r>
              <a:rPr lang="en-US" dirty="0">
                <a:latin typeface="Calibri" pitchFamily="34" charset="0"/>
              </a:rPr>
              <a:t>CH-55</a:t>
            </a:r>
          </a:p>
        </p:txBody>
      </p:sp>
      <p:sp>
        <p:nvSpPr>
          <p:cNvPr id="3" name="Content Placeholder 2"/>
          <p:cNvSpPr>
            <a:spLocks noGrp="1"/>
          </p:cNvSpPr>
          <p:nvPr>
            <p:ph idx="1"/>
          </p:nvPr>
        </p:nvSpPr>
        <p:spPr>
          <a:xfrm>
            <a:off x="838200" y="1543596"/>
            <a:ext cx="10515600" cy="4548860"/>
          </a:xfrm>
        </p:spPr>
        <p:txBody>
          <a:bodyPr>
            <a:noAutofit/>
          </a:bodyPr>
          <a:lstStyle/>
          <a:p>
            <a:pPr marL="0" indent="0" algn="ctr">
              <a:buNone/>
              <a:defRPr/>
            </a:pPr>
            <a:r>
              <a:rPr lang="en-US" sz="3200" dirty="0"/>
              <a:t>Medicaid Statement of Authorization</a:t>
            </a:r>
          </a:p>
          <a:p>
            <a:pPr marL="0" indent="0" algn="ctr">
              <a:buNone/>
              <a:defRPr/>
            </a:pPr>
            <a:r>
              <a:rPr lang="en-US" sz="3200" u="sng" dirty="0"/>
              <a:t>For Independent Contractors only – CH-53M</a:t>
            </a:r>
          </a:p>
          <a:p>
            <a:pPr>
              <a:buNone/>
              <a:defRPr/>
            </a:pPr>
            <a:r>
              <a:rPr lang="en-US" sz="3200" dirty="0"/>
              <a:t>	</a:t>
            </a:r>
          </a:p>
          <a:p>
            <a:pPr marL="0" indent="0">
              <a:buNone/>
              <a:defRPr/>
            </a:pPr>
            <a:r>
              <a:rPr lang="en-US" sz="3200" dirty="0"/>
              <a:t>If the Contractor is performing services </a:t>
            </a:r>
            <a:r>
              <a:rPr lang="en-US" sz="3200" b="1" u="sng" dirty="0"/>
              <a:t>ON-SITE</a:t>
            </a:r>
            <a:r>
              <a:rPr lang="en-US" sz="3200" dirty="0"/>
              <a:t> and the LHD will bill</a:t>
            </a:r>
          </a:p>
          <a:p>
            <a:pPr marL="0" indent="0">
              <a:buNone/>
              <a:defRPr/>
            </a:pPr>
            <a:r>
              <a:rPr lang="en-US" sz="3200" dirty="0"/>
              <a:t>Medicaid on behalf of the Contractor, the CH-55 form is </a:t>
            </a:r>
            <a:r>
              <a:rPr lang="en-US" sz="3200" b="1" dirty="0"/>
              <a:t>required</a:t>
            </a:r>
            <a:r>
              <a:rPr lang="en-US" sz="3200" dirty="0"/>
              <a:t> and shall be included in the CH-53M form, after the signature page.  The contract shall have an “N” at the top of page 1.</a:t>
            </a:r>
          </a:p>
        </p:txBody>
      </p:sp>
      <p:sp>
        <p:nvSpPr>
          <p:cNvPr id="4" name="Title 1"/>
          <p:cNvSpPr txBox="1">
            <a:spLocks/>
          </p:cNvSpPr>
          <p:nvPr/>
        </p:nvSpPr>
        <p:spPr>
          <a:xfrm>
            <a:off x="1553549" y="685800"/>
            <a:ext cx="9143999" cy="1000708"/>
          </a:xfrm>
          <a:prstGeom prst="rect">
            <a:avLst/>
          </a:prstGeom>
          <a:ln>
            <a:noFill/>
          </a:ln>
        </p:spPr>
        <p:txBody>
          <a:bodyPr vert="horz" lIns="0" tIns="0" rIns="18288" bIns="0" anchor="ctr" anchorCtr="0">
            <a:noAutofit/>
            <a:scene3d>
              <a:camera prst="orthographicFront"/>
              <a:lightRig rig="freezing" dir="t">
                <a:rot lat="0" lon="0" rev="5640000"/>
              </a:lightRig>
            </a:scene3d>
            <a:sp3d prstMaterial="flat">
              <a:bevelT w="38100" h="38100"/>
              <a:contourClr>
                <a:schemeClr val="tx2"/>
              </a:contourClr>
            </a:sp3d>
          </a:bodyPr>
          <a:lstStyle>
            <a:lvl1pPr algn="ctr" rtl="0" eaLnBrk="1" latinLnBrk="0" hangingPunct="1">
              <a:spcBef>
                <a:spcPct val="0"/>
              </a:spcBef>
              <a:buNone/>
              <a:defRPr kumimoji="0" sz="5600" b="1" kern="1200">
                <a:ln>
                  <a:noFill/>
                </a:ln>
                <a:solidFill>
                  <a:srgbClr val="1D304F"/>
                </a:solidFill>
                <a:effectLst>
                  <a:outerShdw blurRad="38100" dist="25400" dir="5400000" algn="tl" rotWithShape="0">
                    <a:srgbClr val="C9DE8F">
                      <a:alpha val="43000"/>
                    </a:srgbClr>
                  </a:outerShdw>
                </a:effectLst>
                <a:latin typeface="+mj-lt"/>
                <a:ea typeface="+mj-ea"/>
                <a:cs typeface="+mj-cs"/>
              </a:defRPr>
            </a:lvl1pPr>
          </a:lstStyle>
          <a:p>
            <a:endParaRPr lang="en-US" sz="2400" dirty="0">
              <a:effectLst/>
            </a:endParaRPr>
          </a:p>
        </p:txBody>
      </p:sp>
    </p:spTree>
    <p:extLst>
      <p:ext uri="{BB962C8B-B14F-4D97-AF65-F5344CB8AC3E}">
        <p14:creationId xmlns:p14="http://schemas.microsoft.com/office/powerpoint/2010/main" val="228455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latin typeface="Calibri" pitchFamily="34" charset="0"/>
              </a:rPr>
              <a:t>CH-55</a:t>
            </a:r>
            <a:endParaRPr lang="en-US" dirty="0"/>
          </a:p>
        </p:txBody>
      </p:sp>
      <p:sp>
        <p:nvSpPr>
          <p:cNvPr id="3" name="Content Placeholder 2"/>
          <p:cNvSpPr>
            <a:spLocks noGrp="1"/>
          </p:cNvSpPr>
          <p:nvPr>
            <p:ph idx="1"/>
          </p:nvPr>
        </p:nvSpPr>
        <p:spPr/>
        <p:txBody>
          <a:bodyPr>
            <a:normAutofit/>
          </a:bodyPr>
          <a:lstStyle/>
          <a:p>
            <a:pPr marL="0" indent="0">
              <a:buNone/>
            </a:pPr>
            <a:r>
              <a:rPr lang="en-US" dirty="0"/>
              <a:t>AFM </a:t>
            </a:r>
            <a:r>
              <a:rPr lang="en-US" b="1" u="sng" dirty="0"/>
              <a:t>strongly recommends </a:t>
            </a:r>
            <a:r>
              <a:rPr lang="en-US" dirty="0"/>
              <a:t>if the Contractor is a Medicaid provider that the </a:t>
            </a:r>
            <a:r>
              <a:rPr lang="en-US" u="sng" dirty="0"/>
              <a:t>contractor</a:t>
            </a:r>
            <a:r>
              <a:rPr lang="en-US" dirty="0"/>
              <a:t> bill for the services performed OFF-SITE. </a:t>
            </a:r>
          </a:p>
          <a:p>
            <a:pPr marL="0" indent="0">
              <a:buNone/>
            </a:pPr>
            <a:endParaRPr lang="en-US" dirty="0"/>
          </a:p>
          <a:p>
            <a:pPr marL="0" indent="0">
              <a:buNone/>
            </a:pPr>
            <a:r>
              <a:rPr lang="en-US" dirty="0"/>
              <a:t>The CH-55 form is NOT required in these instances.</a:t>
            </a:r>
          </a:p>
        </p:txBody>
      </p:sp>
      <p:sp>
        <p:nvSpPr>
          <p:cNvPr id="4" name="Title 1"/>
          <p:cNvSpPr txBox="1">
            <a:spLocks/>
          </p:cNvSpPr>
          <p:nvPr/>
        </p:nvSpPr>
        <p:spPr>
          <a:xfrm>
            <a:off x="1553549" y="685800"/>
            <a:ext cx="9143999" cy="1000708"/>
          </a:xfrm>
          <a:prstGeom prst="rect">
            <a:avLst/>
          </a:prstGeom>
          <a:ln>
            <a:noFill/>
          </a:ln>
        </p:spPr>
        <p:txBody>
          <a:bodyPr vert="horz" lIns="0" tIns="0" rIns="18288" bIns="0" anchor="ctr" anchorCtr="0">
            <a:noAutofit/>
            <a:scene3d>
              <a:camera prst="orthographicFront"/>
              <a:lightRig rig="freezing" dir="t">
                <a:rot lat="0" lon="0" rev="5640000"/>
              </a:lightRig>
            </a:scene3d>
            <a:sp3d prstMaterial="flat">
              <a:bevelT w="38100" h="38100"/>
              <a:contourClr>
                <a:schemeClr val="tx2"/>
              </a:contourClr>
            </a:sp3d>
          </a:bodyPr>
          <a:lstStyle>
            <a:lvl1pPr algn="ctr" rtl="0" eaLnBrk="1" latinLnBrk="0" hangingPunct="1">
              <a:spcBef>
                <a:spcPct val="0"/>
              </a:spcBef>
              <a:buNone/>
              <a:defRPr kumimoji="0" sz="5600" b="1" kern="1200">
                <a:ln>
                  <a:noFill/>
                </a:ln>
                <a:solidFill>
                  <a:srgbClr val="1D304F"/>
                </a:solidFill>
                <a:effectLst>
                  <a:outerShdw blurRad="38100" dist="25400" dir="5400000" algn="tl" rotWithShape="0">
                    <a:srgbClr val="C9DE8F">
                      <a:alpha val="43000"/>
                    </a:srgbClr>
                  </a:outerShdw>
                </a:effectLst>
                <a:latin typeface="+mj-lt"/>
                <a:ea typeface="+mj-ea"/>
                <a:cs typeface="+mj-cs"/>
              </a:defRPr>
            </a:lvl1pPr>
          </a:lstStyle>
          <a:p>
            <a:endParaRPr lang="en-US" sz="2400" dirty="0">
              <a:effectLst/>
            </a:endParaRPr>
          </a:p>
        </p:txBody>
      </p:sp>
    </p:spTree>
    <p:extLst>
      <p:ext uri="{BB962C8B-B14F-4D97-AF65-F5344CB8AC3E}">
        <p14:creationId xmlns:p14="http://schemas.microsoft.com/office/powerpoint/2010/main" val="3700516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latin typeface="Calibri" pitchFamily="34" charset="0"/>
              </a:rPr>
              <a:t>LHD to </a:t>
            </a:r>
            <a:r>
              <a:rPr lang="en-US" dirty="0" smtClean="0">
                <a:latin typeface="Calibri" pitchFamily="34" charset="0"/>
              </a:rPr>
              <a:t>Bill Third Party</a:t>
            </a:r>
            <a:endParaRPr lang="en-US" dirty="0"/>
          </a:p>
        </p:txBody>
      </p:sp>
      <p:sp>
        <p:nvSpPr>
          <p:cNvPr id="3" name="Content Placeholder 2"/>
          <p:cNvSpPr>
            <a:spLocks noGrp="1"/>
          </p:cNvSpPr>
          <p:nvPr>
            <p:ph idx="1"/>
          </p:nvPr>
        </p:nvSpPr>
        <p:spPr/>
        <p:txBody>
          <a:bodyPr>
            <a:normAutofit/>
          </a:bodyPr>
          <a:lstStyle/>
          <a:p>
            <a:pPr>
              <a:spcBef>
                <a:spcPts val="0"/>
              </a:spcBef>
              <a:buNone/>
              <a:defRPr/>
            </a:pPr>
            <a:r>
              <a:rPr lang="en-US" dirty="0"/>
              <a:t>If the LHD contracts with a Contractor and the LHD will be</a:t>
            </a:r>
          </a:p>
          <a:p>
            <a:pPr>
              <a:spcBef>
                <a:spcPts val="0"/>
              </a:spcBef>
              <a:buNone/>
              <a:defRPr/>
            </a:pPr>
            <a:r>
              <a:rPr lang="en-US" dirty="0"/>
              <a:t>the third party biller:</a:t>
            </a:r>
          </a:p>
          <a:p>
            <a:pPr>
              <a:buSzPct val="100000"/>
              <a:buFont typeface="Constantia" panose="02030602050306030303" pitchFamily="18" charset="0"/>
              <a:buChar char="•"/>
              <a:defRPr/>
            </a:pPr>
            <a:r>
              <a:rPr lang="en-US" sz="2700" dirty="0"/>
              <a:t>This includes patients that are provided services by the Contractor at the contractor site, who have insurance, Medicaid, Medicare, etc. (with the exception of Lab services).</a:t>
            </a:r>
            <a:endParaRPr lang="en-US" sz="1000" dirty="0"/>
          </a:p>
          <a:p>
            <a:pPr marL="0" indent="0">
              <a:buSzPct val="100000"/>
              <a:buNone/>
              <a:defRPr/>
            </a:pPr>
            <a:endParaRPr lang="en-US" sz="1000" dirty="0"/>
          </a:p>
          <a:p>
            <a:pPr>
              <a:buSzPct val="100000"/>
              <a:buFont typeface="Constantia" panose="02030602050306030303" pitchFamily="18" charset="0"/>
              <a:buChar char="•"/>
              <a:defRPr/>
            </a:pPr>
            <a:r>
              <a:rPr lang="en-US" sz="2700" dirty="0"/>
              <a:t>For CPT codes not listed on the DPH Medicaid Preventive Fee Schedule, the LHD will not receive payment from Medicaid.</a:t>
            </a:r>
          </a:p>
          <a:p>
            <a:endParaRPr lang="en-US" dirty="0"/>
          </a:p>
        </p:txBody>
      </p:sp>
      <p:sp>
        <p:nvSpPr>
          <p:cNvPr id="4" name="Title 1"/>
          <p:cNvSpPr txBox="1">
            <a:spLocks/>
          </p:cNvSpPr>
          <p:nvPr/>
        </p:nvSpPr>
        <p:spPr>
          <a:xfrm>
            <a:off x="1553549" y="685800"/>
            <a:ext cx="9143999" cy="1000708"/>
          </a:xfrm>
          <a:prstGeom prst="rect">
            <a:avLst/>
          </a:prstGeom>
          <a:ln>
            <a:noFill/>
          </a:ln>
        </p:spPr>
        <p:txBody>
          <a:bodyPr vert="horz" lIns="0" tIns="0" rIns="18288" bIns="0" anchor="ctr" anchorCtr="0">
            <a:noAutofit/>
            <a:scene3d>
              <a:camera prst="orthographicFront"/>
              <a:lightRig rig="freezing" dir="t">
                <a:rot lat="0" lon="0" rev="5640000"/>
              </a:lightRig>
            </a:scene3d>
            <a:sp3d prstMaterial="flat">
              <a:bevelT w="38100" h="38100"/>
              <a:contourClr>
                <a:schemeClr val="tx2"/>
              </a:contourClr>
            </a:sp3d>
          </a:bodyPr>
          <a:lstStyle>
            <a:lvl1pPr algn="ctr" rtl="0" eaLnBrk="1" latinLnBrk="0" hangingPunct="1">
              <a:spcBef>
                <a:spcPct val="0"/>
              </a:spcBef>
              <a:buNone/>
              <a:defRPr kumimoji="0" sz="5600" b="1" kern="1200">
                <a:ln>
                  <a:noFill/>
                </a:ln>
                <a:solidFill>
                  <a:srgbClr val="1D304F"/>
                </a:solidFill>
                <a:effectLst>
                  <a:outerShdw blurRad="38100" dist="25400" dir="5400000" algn="tl" rotWithShape="0">
                    <a:srgbClr val="C9DE8F">
                      <a:alpha val="43000"/>
                    </a:srgbClr>
                  </a:outerShdw>
                </a:effectLst>
                <a:latin typeface="+mj-lt"/>
                <a:ea typeface="+mj-ea"/>
                <a:cs typeface="+mj-cs"/>
              </a:defRPr>
            </a:lvl1pPr>
          </a:lstStyle>
          <a:p>
            <a:endParaRPr lang="en-US" sz="2400" dirty="0">
              <a:effectLst/>
            </a:endParaRPr>
          </a:p>
        </p:txBody>
      </p:sp>
    </p:spTree>
    <p:extLst>
      <p:ext uri="{BB962C8B-B14F-4D97-AF65-F5344CB8AC3E}">
        <p14:creationId xmlns:p14="http://schemas.microsoft.com/office/powerpoint/2010/main" val="150168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alibri" pitchFamily="34" charset="0"/>
              </a:rPr>
              <a:t>902KAR 8:170</a:t>
            </a:r>
            <a:endParaRPr lang="en-US" dirty="0"/>
          </a:p>
        </p:txBody>
      </p:sp>
      <p:sp>
        <p:nvSpPr>
          <p:cNvPr id="3" name="Content Placeholder 2"/>
          <p:cNvSpPr>
            <a:spLocks noGrp="1"/>
          </p:cNvSpPr>
          <p:nvPr>
            <p:ph idx="1"/>
          </p:nvPr>
        </p:nvSpPr>
        <p:spPr/>
        <p:txBody>
          <a:bodyPr/>
          <a:lstStyle/>
          <a:p>
            <a:pPr marL="0" indent="0" algn="ctr">
              <a:buNone/>
              <a:defRPr/>
            </a:pPr>
            <a:r>
              <a:rPr lang="en-US" dirty="0"/>
              <a:t>Local Health Department </a:t>
            </a:r>
          </a:p>
          <a:p>
            <a:pPr marL="0" indent="0" algn="ctr">
              <a:buNone/>
              <a:defRPr/>
            </a:pPr>
            <a:r>
              <a:rPr lang="en-US" dirty="0"/>
              <a:t>Financial Management Requirements</a:t>
            </a:r>
          </a:p>
          <a:p>
            <a:pPr marL="0" indent="0" algn="ctr">
              <a:buNone/>
              <a:defRPr/>
            </a:pPr>
            <a:endParaRPr lang="en-US" sz="2000" dirty="0"/>
          </a:p>
          <a:p>
            <a:pPr marL="0" indent="0" algn="ctr">
              <a:buNone/>
              <a:defRPr/>
            </a:pPr>
            <a:r>
              <a:rPr lang="en-US" dirty="0"/>
              <a:t>Section 7</a:t>
            </a:r>
          </a:p>
          <a:p>
            <a:pPr marL="0" indent="0" algn="ctr">
              <a:buNone/>
              <a:defRPr/>
            </a:pPr>
            <a:r>
              <a:rPr lang="en-US" dirty="0"/>
              <a:t>Contracting for services</a:t>
            </a:r>
          </a:p>
          <a:p>
            <a:endParaRPr lang="en-US" dirty="0"/>
          </a:p>
          <a:p>
            <a:pPr marL="0" indent="0">
              <a:buNone/>
            </a:pPr>
            <a:endParaRPr lang="en-US" dirty="0"/>
          </a:p>
        </p:txBody>
      </p:sp>
    </p:spTree>
    <p:extLst>
      <p:ext uri="{BB962C8B-B14F-4D97-AF65-F5344CB8AC3E}">
        <p14:creationId xmlns:p14="http://schemas.microsoft.com/office/powerpoint/2010/main" val="2749287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LHD to Bill Third Party</a:t>
            </a:r>
            <a:endParaRPr lang="en-US" dirty="0"/>
          </a:p>
        </p:txBody>
      </p:sp>
      <p:sp>
        <p:nvSpPr>
          <p:cNvPr id="3" name="Content Placeholder 2"/>
          <p:cNvSpPr>
            <a:spLocks noGrp="1"/>
          </p:cNvSpPr>
          <p:nvPr>
            <p:ph idx="1"/>
          </p:nvPr>
        </p:nvSpPr>
        <p:spPr/>
        <p:txBody>
          <a:bodyPr>
            <a:normAutofit/>
          </a:bodyPr>
          <a:lstStyle/>
          <a:p>
            <a:pPr>
              <a:defRPr/>
            </a:pPr>
            <a:r>
              <a:rPr lang="en-US" sz="2700" dirty="0"/>
              <a:t>If CPT codes are not billable by LHDs to Medicaid or other third party plans, the LHD should not agree to bill on behalf of the contractor.</a:t>
            </a:r>
            <a:endParaRPr lang="en-US" sz="1500" dirty="0"/>
          </a:p>
          <a:p>
            <a:pPr>
              <a:defRPr/>
            </a:pPr>
            <a:endParaRPr lang="en-US" sz="1500" dirty="0"/>
          </a:p>
          <a:p>
            <a:pPr>
              <a:defRPr/>
            </a:pPr>
            <a:r>
              <a:rPr lang="en-US" sz="2700" dirty="0"/>
              <a:t>If the LHD is responsible for billing the third party </a:t>
            </a:r>
            <a:r>
              <a:rPr lang="en-US" sz="2700" dirty="0" err="1"/>
              <a:t>payors</a:t>
            </a:r>
            <a:r>
              <a:rPr lang="en-US" sz="2700" dirty="0"/>
              <a:t>, the contractor should not bill third party </a:t>
            </a:r>
            <a:r>
              <a:rPr lang="en-US" sz="2700" dirty="0" err="1"/>
              <a:t>payors</a:t>
            </a:r>
            <a:r>
              <a:rPr lang="en-US" sz="2700" dirty="0"/>
              <a:t>.</a:t>
            </a:r>
          </a:p>
        </p:txBody>
      </p:sp>
      <p:sp>
        <p:nvSpPr>
          <p:cNvPr id="4" name="Title 1"/>
          <p:cNvSpPr txBox="1">
            <a:spLocks/>
          </p:cNvSpPr>
          <p:nvPr/>
        </p:nvSpPr>
        <p:spPr>
          <a:xfrm>
            <a:off x="1553549" y="685800"/>
            <a:ext cx="9143999" cy="1000708"/>
          </a:xfrm>
          <a:prstGeom prst="rect">
            <a:avLst/>
          </a:prstGeom>
          <a:ln>
            <a:noFill/>
          </a:ln>
        </p:spPr>
        <p:txBody>
          <a:bodyPr vert="horz" lIns="0" tIns="0" rIns="18288" bIns="0" anchor="ctr" anchorCtr="0">
            <a:noAutofit/>
            <a:scene3d>
              <a:camera prst="orthographicFront"/>
              <a:lightRig rig="freezing" dir="t">
                <a:rot lat="0" lon="0" rev="5640000"/>
              </a:lightRig>
            </a:scene3d>
            <a:sp3d prstMaterial="flat">
              <a:bevelT w="38100" h="38100"/>
              <a:contourClr>
                <a:schemeClr val="tx2"/>
              </a:contourClr>
            </a:sp3d>
          </a:bodyPr>
          <a:lstStyle>
            <a:lvl1pPr algn="ctr" rtl="0" eaLnBrk="1" latinLnBrk="0" hangingPunct="1">
              <a:spcBef>
                <a:spcPct val="0"/>
              </a:spcBef>
              <a:buNone/>
              <a:defRPr kumimoji="0" sz="5600" b="1" kern="1200">
                <a:ln>
                  <a:noFill/>
                </a:ln>
                <a:solidFill>
                  <a:srgbClr val="1D304F"/>
                </a:solidFill>
                <a:effectLst>
                  <a:outerShdw blurRad="38100" dist="25400" dir="5400000" algn="tl" rotWithShape="0">
                    <a:srgbClr val="C9DE8F">
                      <a:alpha val="43000"/>
                    </a:srgbClr>
                  </a:outerShdw>
                </a:effectLst>
                <a:latin typeface="+mj-lt"/>
                <a:ea typeface="+mj-ea"/>
                <a:cs typeface="+mj-cs"/>
              </a:defRPr>
            </a:lvl1pPr>
          </a:lstStyle>
          <a:p>
            <a:endParaRPr lang="en-US" sz="2400" dirty="0">
              <a:effectLst/>
            </a:endParaRPr>
          </a:p>
        </p:txBody>
      </p:sp>
    </p:spTree>
    <p:extLst>
      <p:ext uri="{BB962C8B-B14F-4D97-AF65-F5344CB8AC3E}">
        <p14:creationId xmlns:p14="http://schemas.microsoft.com/office/powerpoint/2010/main" val="1356938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latin typeface="Calibri" pitchFamily="34" charset="0"/>
              </a:rPr>
              <a:t>Payment Information</a:t>
            </a:r>
            <a:endParaRPr lang="en-US" dirty="0"/>
          </a:p>
        </p:txBody>
      </p:sp>
      <p:sp>
        <p:nvSpPr>
          <p:cNvPr id="3" name="Content Placeholder 2"/>
          <p:cNvSpPr>
            <a:spLocks noGrp="1"/>
          </p:cNvSpPr>
          <p:nvPr>
            <p:ph idx="1"/>
          </p:nvPr>
        </p:nvSpPr>
        <p:spPr/>
        <p:txBody>
          <a:bodyPr>
            <a:noAutofit/>
          </a:bodyPr>
          <a:lstStyle/>
          <a:p>
            <a:pPr>
              <a:buNone/>
              <a:defRPr/>
            </a:pPr>
            <a:r>
              <a:rPr lang="en-US" sz="2000" dirty="0"/>
              <a:t>Without an amendment, total payments detailed CH-53M may be up to 20% greater than the total contract (amount listed in #1</a:t>
            </a:r>
            <a:r>
              <a:rPr lang="en-US" sz="2000" dirty="0" smtClean="0"/>
              <a:t>).</a:t>
            </a:r>
            <a:endParaRPr lang="en-US" sz="2000" dirty="0"/>
          </a:p>
          <a:p>
            <a:pPr>
              <a:buNone/>
              <a:defRPr/>
            </a:pPr>
            <a:r>
              <a:rPr lang="en-US" sz="2000" dirty="0"/>
              <a:t>(1) This Payment made under the terms of each section of this contract shall not   </a:t>
            </a:r>
          </a:p>
          <a:p>
            <a:pPr>
              <a:buNone/>
              <a:defRPr/>
            </a:pPr>
            <a:r>
              <a:rPr lang="en-US" sz="2000" dirty="0"/>
              <a:t>       exceed:</a:t>
            </a:r>
          </a:p>
          <a:p>
            <a:pPr>
              <a:buNone/>
              <a:defRPr/>
            </a:pPr>
            <a:r>
              <a:rPr lang="en-US" sz="2000" b="1" dirty="0"/>
              <a:t>          </a:t>
            </a:r>
            <a:r>
              <a:rPr lang="en-US" sz="2000" b="1" u="sng" dirty="0"/>
              <a:t>Contract Section #</a:t>
            </a:r>
            <a:r>
              <a:rPr lang="en-US" sz="2000" dirty="0"/>
              <a:t>    </a:t>
            </a:r>
            <a:r>
              <a:rPr lang="en-US" sz="2000" b="1" u="sng" dirty="0"/>
              <a:t>Amount</a:t>
            </a:r>
            <a:r>
              <a:rPr lang="en-US" sz="2000" dirty="0"/>
              <a:t>		</a:t>
            </a:r>
          </a:p>
          <a:p>
            <a:pPr>
              <a:buNone/>
              <a:defRPr/>
            </a:pPr>
            <a:r>
              <a:rPr lang="en-US" sz="2000" dirty="0"/>
              <a:t> 		20112		$10,000</a:t>
            </a:r>
          </a:p>
          <a:p>
            <a:pPr>
              <a:buNone/>
              <a:defRPr/>
            </a:pPr>
            <a:r>
              <a:rPr lang="en-US" sz="2000" dirty="0"/>
              <a:t>		24510		$</a:t>
            </a:r>
            <a:r>
              <a:rPr lang="en-US" sz="2000" dirty="0" smtClean="0"/>
              <a:t>10,000</a:t>
            </a:r>
            <a:endParaRPr lang="en-US" sz="2000" dirty="0"/>
          </a:p>
          <a:p>
            <a:pPr>
              <a:buNone/>
              <a:defRPr/>
            </a:pPr>
            <a:r>
              <a:rPr lang="en-US" sz="2000" dirty="0"/>
              <a:t>(2) The total payments made under the terms of this contract shall not exceed  </a:t>
            </a:r>
          </a:p>
          <a:p>
            <a:pPr>
              <a:buNone/>
              <a:defRPr/>
            </a:pPr>
            <a:r>
              <a:rPr lang="en-US" sz="2000" dirty="0"/>
              <a:t>       $24,000</a:t>
            </a:r>
            <a:r>
              <a:rPr lang="en-US" sz="2000" dirty="0" smtClean="0"/>
              <a:t>:</a:t>
            </a:r>
            <a:endParaRPr lang="en-US" sz="2000" dirty="0"/>
          </a:p>
          <a:p>
            <a:pPr>
              <a:buNone/>
              <a:defRPr/>
            </a:pPr>
            <a:r>
              <a:rPr lang="en-US" sz="2000" dirty="0"/>
              <a:t>		($10,000+ $10,000) x 1.2 = $24,000</a:t>
            </a:r>
          </a:p>
          <a:p>
            <a:pPr>
              <a:buNone/>
              <a:defRPr/>
            </a:pPr>
            <a:r>
              <a:rPr lang="en-US" sz="2000" dirty="0"/>
              <a:t>		Payment in #2 cannot exceed $24,000</a:t>
            </a:r>
          </a:p>
          <a:p>
            <a:pPr>
              <a:buNone/>
              <a:defRPr/>
            </a:pPr>
            <a:endParaRPr lang="en-US" sz="2000" dirty="0"/>
          </a:p>
          <a:p>
            <a:pPr>
              <a:buNone/>
              <a:defRPr/>
            </a:pPr>
            <a:endParaRPr lang="en-US" sz="2000" dirty="0"/>
          </a:p>
          <a:p>
            <a:pPr marL="0" indent="0">
              <a:buNone/>
            </a:pPr>
            <a:endParaRPr lang="en-US" sz="2000" dirty="0"/>
          </a:p>
        </p:txBody>
      </p:sp>
      <p:sp>
        <p:nvSpPr>
          <p:cNvPr id="4" name="Title 1"/>
          <p:cNvSpPr txBox="1">
            <a:spLocks/>
          </p:cNvSpPr>
          <p:nvPr/>
        </p:nvSpPr>
        <p:spPr>
          <a:xfrm>
            <a:off x="1553549" y="685800"/>
            <a:ext cx="9143999" cy="1000708"/>
          </a:xfrm>
          <a:prstGeom prst="rect">
            <a:avLst/>
          </a:prstGeom>
          <a:ln>
            <a:noFill/>
          </a:ln>
        </p:spPr>
        <p:txBody>
          <a:bodyPr vert="horz" lIns="0" tIns="0" rIns="18288" bIns="0" anchor="ctr" anchorCtr="0">
            <a:noAutofit/>
            <a:scene3d>
              <a:camera prst="orthographicFront"/>
              <a:lightRig rig="freezing" dir="t">
                <a:rot lat="0" lon="0" rev="5640000"/>
              </a:lightRig>
            </a:scene3d>
            <a:sp3d prstMaterial="flat">
              <a:bevelT w="38100" h="38100"/>
              <a:contourClr>
                <a:schemeClr val="tx2"/>
              </a:contourClr>
            </a:sp3d>
          </a:bodyPr>
          <a:lstStyle>
            <a:lvl1pPr algn="ctr" rtl="0" eaLnBrk="1" latinLnBrk="0" hangingPunct="1">
              <a:spcBef>
                <a:spcPct val="0"/>
              </a:spcBef>
              <a:buNone/>
              <a:defRPr kumimoji="0" sz="5600" b="1" kern="1200">
                <a:ln>
                  <a:noFill/>
                </a:ln>
                <a:solidFill>
                  <a:srgbClr val="1D304F"/>
                </a:solidFill>
                <a:effectLst>
                  <a:outerShdw blurRad="38100" dist="25400" dir="5400000" algn="tl" rotWithShape="0">
                    <a:srgbClr val="C9DE8F">
                      <a:alpha val="43000"/>
                    </a:srgbClr>
                  </a:outerShdw>
                </a:effectLst>
                <a:latin typeface="+mj-lt"/>
                <a:ea typeface="+mj-ea"/>
                <a:cs typeface="+mj-cs"/>
              </a:defRPr>
            </a:lvl1pPr>
          </a:lstStyle>
          <a:p>
            <a:endParaRPr lang="en-US" sz="2400" dirty="0">
              <a:effectLst/>
            </a:endParaRPr>
          </a:p>
        </p:txBody>
      </p:sp>
    </p:spTree>
    <p:extLst>
      <p:ext uri="{BB962C8B-B14F-4D97-AF65-F5344CB8AC3E}">
        <p14:creationId xmlns:p14="http://schemas.microsoft.com/office/powerpoint/2010/main" val="1545206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Labs</a:t>
            </a:r>
            <a:endParaRPr lang="en-US" dirty="0"/>
          </a:p>
        </p:txBody>
      </p:sp>
      <p:sp>
        <p:nvSpPr>
          <p:cNvPr id="3" name="Content Placeholder 2"/>
          <p:cNvSpPr>
            <a:spLocks noGrp="1"/>
          </p:cNvSpPr>
          <p:nvPr>
            <p:ph idx="1"/>
          </p:nvPr>
        </p:nvSpPr>
        <p:spPr/>
        <p:txBody>
          <a:bodyPr/>
          <a:lstStyle/>
          <a:p>
            <a:pPr>
              <a:buNone/>
              <a:defRPr/>
            </a:pPr>
            <a:r>
              <a:rPr lang="en-US" sz="2700" dirty="0"/>
              <a:t>The independent contractor shall be responsible for billing</a:t>
            </a:r>
          </a:p>
          <a:p>
            <a:pPr>
              <a:buNone/>
              <a:defRPr/>
            </a:pPr>
            <a:r>
              <a:rPr lang="en-US" sz="2700" dirty="0"/>
              <a:t>all third parties for lab services </a:t>
            </a:r>
          </a:p>
          <a:p>
            <a:pPr>
              <a:buNone/>
              <a:defRPr/>
            </a:pPr>
            <a:r>
              <a:rPr lang="en-US" sz="2700" dirty="0"/>
              <a:t>(201 </a:t>
            </a:r>
            <a:r>
              <a:rPr lang="en-US" sz="2700" dirty="0">
                <a:solidFill>
                  <a:srgbClr val="FF0000"/>
                </a:solidFill>
              </a:rPr>
              <a:t>“Pathologist”</a:t>
            </a:r>
            <a:r>
              <a:rPr lang="en-US" sz="2700" dirty="0"/>
              <a:t> and 250 provider numbers).</a:t>
            </a:r>
            <a:endParaRPr lang="en-US" sz="2000" dirty="0"/>
          </a:p>
          <a:p>
            <a:pPr>
              <a:buNone/>
              <a:defRPr/>
            </a:pPr>
            <a:endParaRPr lang="en-US" sz="2000" dirty="0"/>
          </a:p>
          <a:p>
            <a:pPr>
              <a:buNone/>
              <a:defRPr/>
            </a:pPr>
            <a:r>
              <a:rPr lang="en-US" sz="2700" u="sng" dirty="0">
                <a:solidFill>
                  <a:srgbClr val="FF0000"/>
                </a:solidFill>
              </a:rPr>
              <a:t>Examples of 201 provider service:</a:t>
            </a:r>
          </a:p>
          <a:p>
            <a:pPr>
              <a:buNone/>
              <a:defRPr/>
            </a:pPr>
            <a:r>
              <a:rPr lang="en-US" sz="2700" i="1" dirty="0">
                <a:solidFill>
                  <a:srgbClr val="FF0000"/>
                </a:solidFill>
              </a:rPr>
              <a:t>Level IV pathology specimen – 88305</a:t>
            </a:r>
          </a:p>
          <a:p>
            <a:pPr>
              <a:buNone/>
              <a:defRPr/>
            </a:pPr>
            <a:r>
              <a:rPr lang="en-US" sz="2700" i="1" dirty="0">
                <a:solidFill>
                  <a:srgbClr val="FF0000"/>
                </a:solidFill>
              </a:rPr>
              <a:t>Level V pathology specimen - 88307</a:t>
            </a:r>
          </a:p>
          <a:p>
            <a:endParaRPr lang="en-US" dirty="0"/>
          </a:p>
        </p:txBody>
      </p:sp>
      <p:sp>
        <p:nvSpPr>
          <p:cNvPr id="4" name="Title 1"/>
          <p:cNvSpPr txBox="1">
            <a:spLocks/>
          </p:cNvSpPr>
          <p:nvPr/>
        </p:nvSpPr>
        <p:spPr>
          <a:xfrm>
            <a:off x="1553549" y="685800"/>
            <a:ext cx="9143999" cy="1000708"/>
          </a:xfrm>
          <a:prstGeom prst="rect">
            <a:avLst/>
          </a:prstGeom>
          <a:ln>
            <a:noFill/>
          </a:ln>
        </p:spPr>
        <p:txBody>
          <a:bodyPr vert="horz" lIns="0" tIns="0" rIns="18288" bIns="0" anchor="ctr" anchorCtr="0">
            <a:noAutofit/>
            <a:scene3d>
              <a:camera prst="orthographicFront"/>
              <a:lightRig rig="freezing" dir="t">
                <a:rot lat="0" lon="0" rev="5640000"/>
              </a:lightRig>
            </a:scene3d>
            <a:sp3d prstMaterial="flat">
              <a:bevelT w="38100" h="38100"/>
              <a:contourClr>
                <a:schemeClr val="tx2"/>
              </a:contourClr>
            </a:sp3d>
          </a:bodyPr>
          <a:lstStyle>
            <a:lvl1pPr algn="ctr" rtl="0" eaLnBrk="1" latinLnBrk="0" hangingPunct="1">
              <a:spcBef>
                <a:spcPct val="0"/>
              </a:spcBef>
              <a:buNone/>
              <a:defRPr kumimoji="0" sz="5600" b="1" kern="1200">
                <a:ln>
                  <a:noFill/>
                </a:ln>
                <a:solidFill>
                  <a:srgbClr val="1D304F"/>
                </a:solidFill>
                <a:effectLst>
                  <a:outerShdw blurRad="38100" dist="25400" dir="5400000" algn="tl" rotWithShape="0">
                    <a:srgbClr val="C9DE8F">
                      <a:alpha val="43000"/>
                    </a:srgbClr>
                  </a:outerShdw>
                </a:effectLst>
                <a:latin typeface="+mj-lt"/>
                <a:ea typeface="+mj-ea"/>
                <a:cs typeface="+mj-cs"/>
              </a:defRPr>
            </a:lvl1pPr>
          </a:lstStyle>
          <a:p>
            <a:endParaRPr lang="en-US" sz="2400" dirty="0">
              <a:effectLst/>
            </a:endParaRPr>
          </a:p>
        </p:txBody>
      </p:sp>
    </p:spTree>
    <p:extLst>
      <p:ext uri="{BB962C8B-B14F-4D97-AF65-F5344CB8AC3E}">
        <p14:creationId xmlns:p14="http://schemas.microsoft.com/office/powerpoint/2010/main" val="96154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alibri" pitchFamily="34" charset="0"/>
              </a:rPr>
              <a:t>Supplemental Reporting</a:t>
            </a:r>
            <a:endParaRPr lang="en-US" dirty="0"/>
          </a:p>
        </p:txBody>
      </p:sp>
      <p:sp>
        <p:nvSpPr>
          <p:cNvPr id="3" name="Content Placeholder 2"/>
          <p:cNvSpPr>
            <a:spLocks noGrp="1"/>
          </p:cNvSpPr>
          <p:nvPr>
            <p:ph idx="1"/>
          </p:nvPr>
        </p:nvSpPr>
        <p:spPr/>
        <p:txBody>
          <a:bodyPr/>
          <a:lstStyle/>
          <a:p>
            <a:pPr marL="0" indent="0">
              <a:buNone/>
            </a:pPr>
            <a:r>
              <a:rPr lang="en-US" sz="2700" dirty="0"/>
              <a:t>When the contracted provider bills third party </a:t>
            </a:r>
            <a:r>
              <a:rPr lang="en-US" sz="2700" dirty="0" err="1"/>
              <a:t>payors</a:t>
            </a:r>
            <a:r>
              <a:rPr lang="en-US" sz="2700" dirty="0"/>
              <a:t>, there are some services that DPH requests LHDs to report through the Supplemental Reporting System to obtain necessary federal &amp; state data information.</a:t>
            </a:r>
          </a:p>
          <a:p>
            <a:endParaRPr lang="en-US" dirty="0"/>
          </a:p>
        </p:txBody>
      </p:sp>
      <p:sp>
        <p:nvSpPr>
          <p:cNvPr id="4" name="Title 1"/>
          <p:cNvSpPr txBox="1">
            <a:spLocks/>
          </p:cNvSpPr>
          <p:nvPr/>
        </p:nvSpPr>
        <p:spPr>
          <a:xfrm>
            <a:off x="1553549" y="685800"/>
            <a:ext cx="9143999" cy="1000708"/>
          </a:xfrm>
          <a:prstGeom prst="rect">
            <a:avLst/>
          </a:prstGeom>
          <a:ln>
            <a:noFill/>
          </a:ln>
        </p:spPr>
        <p:txBody>
          <a:bodyPr vert="horz" lIns="0" tIns="0" rIns="18288" bIns="0" anchor="ctr" anchorCtr="0">
            <a:noAutofit/>
            <a:scene3d>
              <a:camera prst="orthographicFront"/>
              <a:lightRig rig="freezing" dir="t">
                <a:rot lat="0" lon="0" rev="5640000"/>
              </a:lightRig>
            </a:scene3d>
            <a:sp3d prstMaterial="flat">
              <a:bevelT w="38100" h="38100"/>
              <a:contourClr>
                <a:schemeClr val="tx2"/>
              </a:contourClr>
            </a:sp3d>
          </a:bodyPr>
          <a:lstStyle>
            <a:lvl1pPr algn="ctr" rtl="0" eaLnBrk="1" latinLnBrk="0" hangingPunct="1">
              <a:spcBef>
                <a:spcPct val="0"/>
              </a:spcBef>
              <a:buNone/>
              <a:defRPr kumimoji="0" sz="5600" b="1" kern="1200">
                <a:ln>
                  <a:noFill/>
                </a:ln>
                <a:solidFill>
                  <a:srgbClr val="1D304F"/>
                </a:solidFill>
                <a:effectLst>
                  <a:outerShdw blurRad="38100" dist="25400" dir="5400000" algn="tl" rotWithShape="0">
                    <a:srgbClr val="C9DE8F">
                      <a:alpha val="43000"/>
                    </a:srgbClr>
                  </a:outerShdw>
                </a:effectLst>
                <a:latin typeface="+mj-lt"/>
                <a:ea typeface="+mj-ea"/>
                <a:cs typeface="+mj-cs"/>
              </a:defRPr>
            </a:lvl1pPr>
          </a:lstStyle>
          <a:p>
            <a:endParaRPr lang="en-US" sz="2400" dirty="0">
              <a:effectLst/>
            </a:endParaRPr>
          </a:p>
        </p:txBody>
      </p:sp>
    </p:spTree>
    <p:extLst>
      <p:ext uri="{BB962C8B-B14F-4D97-AF65-F5344CB8AC3E}">
        <p14:creationId xmlns:p14="http://schemas.microsoft.com/office/powerpoint/2010/main" val="3374065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alibri" pitchFamily="34" charset="0"/>
              </a:rPr>
              <a:t>Supplemental Reporting</a:t>
            </a:r>
            <a:endParaRPr lang="en-US" dirty="0"/>
          </a:p>
        </p:txBody>
      </p:sp>
      <p:sp>
        <p:nvSpPr>
          <p:cNvPr id="3" name="Content Placeholder 2"/>
          <p:cNvSpPr>
            <a:spLocks noGrp="1"/>
          </p:cNvSpPr>
          <p:nvPr>
            <p:ph idx="1"/>
          </p:nvPr>
        </p:nvSpPr>
        <p:spPr/>
        <p:txBody>
          <a:bodyPr>
            <a:normAutofit/>
          </a:bodyPr>
          <a:lstStyle/>
          <a:p>
            <a:pPr>
              <a:spcBef>
                <a:spcPts val="0"/>
              </a:spcBef>
              <a:buNone/>
              <a:defRPr/>
            </a:pPr>
            <a:r>
              <a:rPr lang="en-US" sz="2700" dirty="0"/>
              <a:t>Some of those services include: Mammograms, Breast </a:t>
            </a:r>
          </a:p>
          <a:p>
            <a:pPr>
              <a:spcBef>
                <a:spcPts val="0"/>
              </a:spcBef>
              <a:buNone/>
              <a:defRPr/>
            </a:pPr>
            <a:r>
              <a:rPr lang="en-US" sz="2700" dirty="0"/>
              <a:t>Ultrasounds, PAPS, HPV Tests, Lead Tests, etc.  </a:t>
            </a:r>
          </a:p>
          <a:p>
            <a:pPr>
              <a:spcBef>
                <a:spcPts val="0"/>
              </a:spcBef>
              <a:buNone/>
              <a:defRPr/>
            </a:pPr>
            <a:endParaRPr lang="en-US" sz="2000" dirty="0"/>
          </a:p>
          <a:p>
            <a:pPr>
              <a:spcBef>
                <a:spcPts val="0"/>
              </a:spcBef>
              <a:buNone/>
              <a:defRPr/>
            </a:pPr>
            <a:r>
              <a:rPr lang="en-US" sz="2700" dirty="0" smtClean="0"/>
              <a:t>The CH-47 Patient Services Supplemental Reporting Document can be found at the link below</a:t>
            </a:r>
            <a:r>
              <a:rPr lang="en-US" dirty="0" smtClean="0"/>
              <a:t>:</a:t>
            </a:r>
          </a:p>
          <a:p>
            <a:pPr>
              <a:spcBef>
                <a:spcPts val="0"/>
              </a:spcBef>
              <a:buNone/>
              <a:defRPr/>
            </a:pPr>
            <a:endParaRPr lang="en-US" dirty="0" smtClean="0"/>
          </a:p>
          <a:p>
            <a:pPr algn="ctr">
              <a:spcBef>
                <a:spcPts val="0"/>
              </a:spcBef>
              <a:buNone/>
              <a:defRPr/>
            </a:pPr>
            <a:r>
              <a:rPr lang="en-US" sz="3000" dirty="0">
                <a:hlinkClick r:id="rId2"/>
              </a:rPr>
              <a:t>https://chfs.ky.gov/agencies/dph/dafm/Pages/lhd-documents.aspx</a:t>
            </a:r>
            <a:endParaRPr lang="en-US" sz="3000" dirty="0"/>
          </a:p>
        </p:txBody>
      </p:sp>
      <p:sp>
        <p:nvSpPr>
          <p:cNvPr id="4" name="Title 1"/>
          <p:cNvSpPr txBox="1">
            <a:spLocks/>
          </p:cNvSpPr>
          <p:nvPr/>
        </p:nvSpPr>
        <p:spPr>
          <a:xfrm>
            <a:off x="1553549" y="685800"/>
            <a:ext cx="9143999" cy="1000708"/>
          </a:xfrm>
          <a:prstGeom prst="rect">
            <a:avLst/>
          </a:prstGeom>
          <a:ln>
            <a:noFill/>
          </a:ln>
        </p:spPr>
        <p:txBody>
          <a:bodyPr vert="horz" lIns="0" tIns="0" rIns="18288" bIns="0" anchor="ctr" anchorCtr="0">
            <a:noAutofit/>
            <a:scene3d>
              <a:camera prst="orthographicFront"/>
              <a:lightRig rig="freezing" dir="t">
                <a:rot lat="0" lon="0" rev="5640000"/>
              </a:lightRig>
            </a:scene3d>
            <a:sp3d prstMaterial="flat">
              <a:bevelT w="38100" h="38100"/>
              <a:contourClr>
                <a:schemeClr val="tx2"/>
              </a:contourClr>
            </a:sp3d>
          </a:bodyPr>
          <a:lstStyle>
            <a:lvl1pPr algn="ctr" rtl="0" eaLnBrk="1" latinLnBrk="0" hangingPunct="1">
              <a:spcBef>
                <a:spcPct val="0"/>
              </a:spcBef>
              <a:buNone/>
              <a:defRPr kumimoji="0" sz="5600" b="1" kern="1200">
                <a:ln>
                  <a:noFill/>
                </a:ln>
                <a:solidFill>
                  <a:srgbClr val="1D304F"/>
                </a:solidFill>
                <a:effectLst>
                  <a:outerShdw blurRad="38100" dist="25400" dir="5400000" algn="tl" rotWithShape="0">
                    <a:srgbClr val="C9DE8F">
                      <a:alpha val="43000"/>
                    </a:srgbClr>
                  </a:outerShdw>
                </a:effectLst>
                <a:latin typeface="+mj-lt"/>
                <a:ea typeface="+mj-ea"/>
                <a:cs typeface="+mj-cs"/>
              </a:defRPr>
            </a:lvl1pPr>
          </a:lstStyle>
          <a:p>
            <a:endParaRPr lang="en-US" sz="2400" dirty="0">
              <a:effectLst/>
            </a:endParaRPr>
          </a:p>
        </p:txBody>
      </p:sp>
    </p:spTree>
    <p:extLst>
      <p:ext uri="{BB962C8B-B14F-4D97-AF65-F5344CB8AC3E}">
        <p14:creationId xmlns:p14="http://schemas.microsoft.com/office/powerpoint/2010/main" val="2248562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alibri" pitchFamily="34" charset="0"/>
              </a:rPr>
              <a:t>Board of Health Member </a:t>
            </a:r>
            <a:r>
              <a:rPr lang="en-US" dirty="0" smtClean="0">
                <a:latin typeface="Calibri" pitchFamily="34" charset="0"/>
              </a:rPr>
              <a:t>Contracts</a:t>
            </a:r>
            <a:endParaRPr lang="en-US" dirty="0"/>
          </a:p>
        </p:txBody>
      </p:sp>
      <p:sp>
        <p:nvSpPr>
          <p:cNvPr id="3" name="Content Placeholder 2"/>
          <p:cNvSpPr>
            <a:spLocks noGrp="1"/>
          </p:cNvSpPr>
          <p:nvPr>
            <p:ph idx="1"/>
          </p:nvPr>
        </p:nvSpPr>
        <p:spPr/>
        <p:txBody>
          <a:bodyPr/>
          <a:lstStyle/>
          <a:p>
            <a:pPr>
              <a:buNone/>
              <a:defRPr/>
            </a:pPr>
            <a:r>
              <a:rPr lang="en-US" sz="2700" dirty="0"/>
              <a:t>If a contracting medical professional is a governing board </a:t>
            </a:r>
          </a:p>
          <a:p>
            <a:pPr>
              <a:buNone/>
              <a:defRPr/>
            </a:pPr>
            <a:r>
              <a:rPr lang="en-US" sz="2700" dirty="0"/>
              <a:t>of health member, then an automatic exception to the </a:t>
            </a:r>
          </a:p>
          <a:p>
            <a:pPr>
              <a:buNone/>
              <a:defRPr/>
            </a:pPr>
            <a:r>
              <a:rPr lang="en-US" sz="2700" dirty="0"/>
              <a:t>conflict of interest provision of the contract policies is </a:t>
            </a:r>
          </a:p>
          <a:p>
            <a:pPr>
              <a:buNone/>
              <a:defRPr/>
            </a:pPr>
            <a:r>
              <a:rPr lang="en-US" sz="2700" dirty="0"/>
              <a:t>made </a:t>
            </a:r>
            <a:r>
              <a:rPr lang="en-US" sz="2700" b="1" u="sng" dirty="0"/>
              <a:t>if the annual amount will not exceed $10,000.</a:t>
            </a:r>
          </a:p>
          <a:p>
            <a:pPr>
              <a:buNone/>
              <a:defRPr/>
            </a:pPr>
            <a:endParaRPr lang="en-US" sz="2000" dirty="0"/>
          </a:p>
          <a:p>
            <a:pPr>
              <a:buNone/>
              <a:defRPr/>
            </a:pPr>
            <a:r>
              <a:rPr lang="en-US" sz="3000" b="1" dirty="0"/>
              <a:t>902 KAR 8:170, Section 7, (6) (a) 4(b)</a:t>
            </a:r>
          </a:p>
          <a:p>
            <a:endParaRPr lang="en-US" dirty="0"/>
          </a:p>
        </p:txBody>
      </p:sp>
      <p:sp>
        <p:nvSpPr>
          <p:cNvPr id="4" name="Title 1"/>
          <p:cNvSpPr txBox="1">
            <a:spLocks/>
          </p:cNvSpPr>
          <p:nvPr/>
        </p:nvSpPr>
        <p:spPr>
          <a:xfrm>
            <a:off x="1553549" y="685800"/>
            <a:ext cx="9143999" cy="1000708"/>
          </a:xfrm>
          <a:prstGeom prst="rect">
            <a:avLst/>
          </a:prstGeom>
          <a:ln>
            <a:noFill/>
          </a:ln>
        </p:spPr>
        <p:txBody>
          <a:bodyPr vert="horz" lIns="0" tIns="0" rIns="18288" bIns="0" anchor="ctr" anchorCtr="0">
            <a:noAutofit/>
            <a:scene3d>
              <a:camera prst="orthographicFront"/>
              <a:lightRig rig="freezing" dir="t">
                <a:rot lat="0" lon="0" rev="5640000"/>
              </a:lightRig>
            </a:scene3d>
            <a:sp3d prstMaterial="flat">
              <a:bevelT w="38100" h="38100"/>
              <a:contourClr>
                <a:schemeClr val="tx2"/>
              </a:contourClr>
            </a:sp3d>
          </a:bodyPr>
          <a:lstStyle>
            <a:lvl1pPr algn="ctr" rtl="0" eaLnBrk="1" latinLnBrk="0" hangingPunct="1">
              <a:spcBef>
                <a:spcPct val="0"/>
              </a:spcBef>
              <a:buNone/>
              <a:defRPr kumimoji="0" sz="5600" b="1" kern="1200">
                <a:ln>
                  <a:noFill/>
                </a:ln>
                <a:solidFill>
                  <a:srgbClr val="1D304F"/>
                </a:solidFill>
                <a:effectLst>
                  <a:outerShdw blurRad="38100" dist="25400" dir="5400000" algn="tl" rotWithShape="0">
                    <a:srgbClr val="C9DE8F">
                      <a:alpha val="43000"/>
                    </a:srgbClr>
                  </a:outerShdw>
                </a:effectLst>
                <a:latin typeface="+mj-lt"/>
                <a:ea typeface="+mj-ea"/>
                <a:cs typeface="+mj-cs"/>
              </a:defRPr>
            </a:lvl1pPr>
          </a:lstStyle>
          <a:p>
            <a:endParaRPr lang="en-US" sz="2400" dirty="0">
              <a:effectLst/>
            </a:endParaRPr>
          </a:p>
        </p:txBody>
      </p:sp>
    </p:spTree>
    <p:extLst>
      <p:ext uri="{BB962C8B-B14F-4D97-AF65-F5344CB8AC3E}">
        <p14:creationId xmlns:p14="http://schemas.microsoft.com/office/powerpoint/2010/main" val="1560463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alibri" pitchFamily="34" charset="0"/>
              </a:rPr>
              <a:t>Board of Health Member Contracts</a:t>
            </a:r>
            <a:endParaRPr lang="en-US" dirty="0"/>
          </a:p>
        </p:txBody>
      </p:sp>
      <p:sp>
        <p:nvSpPr>
          <p:cNvPr id="3" name="Content Placeholder 2"/>
          <p:cNvSpPr>
            <a:spLocks noGrp="1"/>
          </p:cNvSpPr>
          <p:nvPr>
            <p:ph idx="1"/>
          </p:nvPr>
        </p:nvSpPr>
        <p:spPr/>
        <p:txBody>
          <a:bodyPr>
            <a:normAutofit/>
          </a:bodyPr>
          <a:lstStyle/>
          <a:p>
            <a:pPr>
              <a:buNone/>
              <a:defRPr/>
            </a:pPr>
            <a:r>
              <a:rPr lang="en-US" sz="2700" dirty="0"/>
              <a:t>Contracts exceeding $10,000 must be approved by the </a:t>
            </a:r>
          </a:p>
          <a:p>
            <a:pPr>
              <a:buNone/>
              <a:defRPr/>
            </a:pPr>
            <a:r>
              <a:rPr lang="en-US" sz="2700" dirty="0"/>
              <a:t>Commissioner of the Department for Public Health.               </a:t>
            </a:r>
          </a:p>
          <a:p>
            <a:pPr>
              <a:buNone/>
              <a:defRPr/>
            </a:pPr>
            <a:r>
              <a:rPr lang="en-US" sz="2700" dirty="0"/>
              <a:t>A letter of justification indicating the necessity and rationale  </a:t>
            </a:r>
          </a:p>
          <a:p>
            <a:pPr>
              <a:buNone/>
              <a:defRPr/>
            </a:pPr>
            <a:r>
              <a:rPr lang="en-US" sz="2700" dirty="0"/>
              <a:t>for contracting with a board member must be submitted to </a:t>
            </a:r>
          </a:p>
          <a:p>
            <a:pPr>
              <a:buNone/>
              <a:defRPr/>
            </a:pPr>
            <a:r>
              <a:rPr lang="en-US" sz="2700" dirty="0"/>
              <a:t>the Commissioner’s office with the proposed contract.</a:t>
            </a:r>
          </a:p>
          <a:p>
            <a:endParaRPr lang="en-US" dirty="0"/>
          </a:p>
        </p:txBody>
      </p:sp>
    </p:spTree>
    <p:extLst>
      <p:ext uri="{BB962C8B-B14F-4D97-AF65-F5344CB8AC3E}">
        <p14:creationId xmlns:p14="http://schemas.microsoft.com/office/powerpoint/2010/main" val="741255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CH-54</a:t>
            </a:r>
            <a:endParaRPr lang="en-US" dirty="0"/>
          </a:p>
        </p:txBody>
      </p:sp>
      <p:sp>
        <p:nvSpPr>
          <p:cNvPr id="3" name="Content Placeholder 2"/>
          <p:cNvSpPr>
            <a:spLocks noGrp="1"/>
          </p:cNvSpPr>
          <p:nvPr>
            <p:ph idx="1"/>
          </p:nvPr>
        </p:nvSpPr>
        <p:spPr/>
        <p:txBody>
          <a:bodyPr/>
          <a:lstStyle/>
          <a:p>
            <a:pPr marL="0" indent="0" algn="ctr">
              <a:buNone/>
            </a:pPr>
            <a:r>
              <a:rPr lang="en-US" dirty="0" smtClean="0"/>
              <a:t>The CH-54 contract template shall be used for entering into service agreements for LHD audit purposes.</a:t>
            </a:r>
            <a:endParaRPr lang="en-US" dirty="0"/>
          </a:p>
        </p:txBody>
      </p:sp>
    </p:spTree>
    <p:extLst>
      <p:ext uri="{BB962C8B-B14F-4D97-AF65-F5344CB8AC3E}">
        <p14:creationId xmlns:p14="http://schemas.microsoft.com/office/powerpoint/2010/main" val="1540340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CH-58</a:t>
            </a:r>
            <a:endParaRPr lang="en-US" dirty="0"/>
          </a:p>
        </p:txBody>
      </p:sp>
      <p:sp>
        <p:nvSpPr>
          <p:cNvPr id="3" name="Content Placeholder 2"/>
          <p:cNvSpPr>
            <a:spLocks noGrp="1"/>
          </p:cNvSpPr>
          <p:nvPr>
            <p:ph idx="1"/>
          </p:nvPr>
        </p:nvSpPr>
        <p:spPr/>
        <p:txBody>
          <a:bodyPr/>
          <a:lstStyle/>
          <a:p>
            <a:pPr marL="0" indent="0" algn="ctr">
              <a:buNone/>
            </a:pPr>
            <a:r>
              <a:rPr lang="en-US" dirty="0" smtClean="0"/>
              <a:t>The CH-58 contract template shall be used for entering into service agreements for LHD taxing district audits.</a:t>
            </a:r>
            <a:endParaRPr lang="en-US" dirty="0"/>
          </a:p>
        </p:txBody>
      </p:sp>
    </p:spTree>
    <p:extLst>
      <p:ext uri="{BB962C8B-B14F-4D97-AF65-F5344CB8AC3E}">
        <p14:creationId xmlns:p14="http://schemas.microsoft.com/office/powerpoint/2010/main" val="479828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Lease Agreements</a:t>
            </a:r>
            <a:endParaRPr lang="en-US" dirty="0"/>
          </a:p>
        </p:txBody>
      </p:sp>
      <p:sp>
        <p:nvSpPr>
          <p:cNvPr id="3" name="Content Placeholder 2"/>
          <p:cNvSpPr>
            <a:spLocks noGrp="1"/>
          </p:cNvSpPr>
          <p:nvPr>
            <p:ph idx="1"/>
          </p:nvPr>
        </p:nvSpPr>
        <p:spPr/>
        <p:txBody>
          <a:bodyPr/>
          <a:lstStyle/>
          <a:p>
            <a:pPr marL="0" indent="0" algn="ctr">
              <a:buNone/>
            </a:pPr>
            <a:r>
              <a:rPr lang="en-US" dirty="0" smtClean="0"/>
              <a:t>DPH provides a standard lease agreement document for use by LHDs.</a:t>
            </a:r>
            <a:endParaRPr lang="en-US" dirty="0"/>
          </a:p>
        </p:txBody>
      </p:sp>
    </p:spTree>
    <p:extLst>
      <p:ext uri="{BB962C8B-B14F-4D97-AF65-F5344CB8AC3E}">
        <p14:creationId xmlns:p14="http://schemas.microsoft.com/office/powerpoint/2010/main" val="3174305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alibri" pitchFamily="34" charset="0"/>
              </a:rPr>
              <a:t>902KAR 8:170</a:t>
            </a:r>
            <a:endParaRPr lang="en-US" dirty="0"/>
          </a:p>
        </p:txBody>
      </p:sp>
      <p:sp>
        <p:nvSpPr>
          <p:cNvPr id="3" name="Content Placeholder 2"/>
          <p:cNvSpPr>
            <a:spLocks noGrp="1"/>
          </p:cNvSpPr>
          <p:nvPr>
            <p:ph idx="1"/>
          </p:nvPr>
        </p:nvSpPr>
        <p:spPr/>
        <p:txBody>
          <a:bodyPr/>
          <a:lstStyle/>
          <a:p>
            <a:pPr marL="0" indent="0">
              <a:buNone/>
            </a:pPr>
            <a:r>
              <a:rPr lang="en-US" dirty="0"/>
              <a:t>The contract is between the Local Health Department (LHD) and the Contractor (provider) and should be signed by both parties prior to July 1 each fiscal year to ensure no interruption of services.  Technically, if the contract is not signed by July 1 by both parties there is no effective contract in place. Services should only be provided once both parties have signed the agreement.</a:t>
            </a:r>
          </a:p>
          <a:p>
            <a:endParaRPr lang="en-US" dirty="0"/>
          </a:p>
        </p:txBody>
      </p:sp>
    </p:spTree>
    <p:extLst>
      <p:ext uri="{BB962C8B-B14F-4D97-AF65-F5344CB8AC3E}">
        <p14:creationId xmlns:p14="http://schemas.microsoft.com/office/powerpoint/2010/main" val="510268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Templates</a:t>
            </a:r>
            <a:endParaRPr lang="en-US" dirty="0"/>
          </a:p>
        </p:txBody>
      </p:sp>
      <p:sp>
        <p:nvSpPr>
          <p:cNvPr id="3" name="Content Placeholder 2"/>
          <p:cNvSpPr>
            <a:spLocks noGrp="1"/>
          </p:cNvSpPr>
          <p:nvPr>
            <p:ph idx="1"/>
          </p:nvPr>
        </p:nvSpPr>
        <p:spPr/>
        <p:txBody>
          <a:bodyPr/>
          <a:lstStyle/>
          <a:p>
            <a:pPr marL="0" indent="0" algn="ctr">
              <a:buNone/>
            </a:pPr>
            <a:r>
              <a:rPr lang="en-US" dirty="0" smtClean="0"/>
              <a:t>Current templates can be found on the L: drive under the </a:t>
            </a:r>
            <a:r>
              <a:rPr lang="en-US" dirty="0" err="1" smtClean="0"/>
              <a:t>LHDContracts</a:t>
            </a:r>
            <a:r>
              <a:rPr lang="en-US" dirty="0" smtClean="0"/>
              <a:t> folder, in the folder appropriate to the pertinent fiscal year. This is also where you will find training presentation materials, program specific boilerplate language, and program specific rate grids.</a:t>
            </a:r>
            <a:endParaRPr lang="en-US" dirty="0"/>
          </a:p>
        </p:txBody>
      </p:sp>
    </p:spTree>
    <p:extLst>
      <p:ext uri="{BB962C8B-B14F-4D97-AF65-F5344CB8AC3E}">
        <p14:creationId xmlns:p14="http://schemas.microsoft.com/office/powerpoint/2010/main" val="1164564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alibri" pitchFamily="34" charset="0"/>
              </a:rPr>
              <a:t>902KAR 8:170, Section 7 (10)</a:t>
            </a:r>
            <a:endParaRPr lang="en-US" dirty="0"/>
          </a:p>
        </p:txBody>
      </p:sp>
      <p:sp>
        <p:nvSpPr>
          <p:cNvPr id="3" name="Content Placeholder 2"/>
          <p:cNvSpPr>
            <a:spLocks noGrp="1"/>
          </p:cNvSpPr>
          <p:nvPr>
            <p:ph idx="1"/>
          </p:nvPr>
        </p:nvSpPr>
        <p:spPr/>
        <p:txBody>
          <a:bodyPr/>
          <a:lstStyle/>
          <a:p>
            <a:pPr marL="0" indent="0" algn="ctr">
              <a:buNone/>
            </a:pPr>
            <a:r>
              <a:rPr lang="en-US" dirty="0" smtClean="0"/>
              <a:t>All Local Health Department contracts and contract amendments are subject to review by the Department for Public Health.</a:t>
            </a:r>
            <a:endParaRPr lang="en-US" dirty="0"/>
          </a:p>
        </p:txBody>
      </p:sp>
    </p:spTree>
    <p:extLst>
      <p:ext uri="{BB962C8B-B14F-4D97-AF65-F5344CB8AC3E}">
        <p14:creationId xmlns:p14="http://schemas.microsoft.com/office/powerpoint/2010/main" val="2455773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CH-50</a:t>
            </a:r>
            <a:endParaRPr lang="en-US" dirty="0"/>
          </a:p>
        </p:txBody>
      </p:sp>
      <p:sp>
        <p:nvSpPr>
          <p:cNvPr id="3" name="Content Placeholder 2"/>
          <p:cNvSpPr>
            <a:spLocks noGrp="1"/>
          </p:cNvSpPr>
          <p:nvPr>
            <p:ph idx="1"/>
          </p:nvPr>
        </p:nvSpPr>
        <p:spPr/>
        <p:txBody>
          <a:bodyPr/>
          <a:lstStyle/>
          <a:p>
            <a:pPr marL="0" indent="0">
              <a:buNone/>
            </a:pPr>
            <a:r>
              <a:rPr lang="en-US" dirty="0"/>
              <a:t>The CH-50 template was created for contracts related to Minor Object Codes 180-189, under General Ledger Account #573, as detailed in the Financial Management section of the Administrative Reference. Please review contracts for provider numbers “18***” to verify usage of the appropriate template.</a:t>
            </a:r>
          </a:p>
        </p:txBody>
      </p:sp>
    </p:spTree>
    <p:extLst>
      <p:ext uri="{BB962C8B-B14F-4D97-AF65-F5344CB8AC3E}">
        <p14:creationId xmlns:p14="http://schemas.microsoft.com/office/powerpoint/2010/main" val="2866433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CH-51</a:t>
            </a:r>
            <a:endParaRPr lang="en-US" dirty="0"/>
          </a:p>
        </p:txBody>
      </p:sp>
      <p:sp>
        <p:nvSpPr>
          <p:cNvPr id="3" name="Content Placeholder 2"/>
          <p:cNvSpPr>
            <a:spLocks noGrp="1"/>
          </p:cNvSpPr>
          <p:nvPr>
            <p:ph idx="1"/>
          </p:nvPr>
        </p:nvSpPr>
        <p:spPr/>
        <p:txBody>
          <a:bodyPr>
            <a:normAutofit/>
          </a:bodyPr>
          <a:lstStyle/>
          <a:p>
            <a:pPr marL="0" indent="0" algn="ctr">
              <a:buNone/>
            </a:pPr>
            <a:r>
              <a:rPr lang="en-US" sz="3000" dirty="0"/>
              <a:t>Local Health Department</a:t>
            </a:r>
          </a:p>
          <a:p>
            <a:pPr marL="0" indent="0" algn="ctr">
              <a:buNone/>
            </a:pPr>
            <a:r>
              <a:rPr lang="en-US" sz="3000" dirty="0"/>
              <a:t>Employment Contract</a:t>
            </a:r>
          </a:p>
        </p:txBody>
      </p:sp>
      <p:sp>
        <p:nvSpPr>
          <p:cNvPr id="4" name="Title 1"/>
          <p:cNvSpPr txBox="1">
            <a:spLocks/>
          </p:cNvSpPr>
          <p:nvPr/>
        </p:nvSpPr>
        <p:spPr>
          <a:xfrm>
            <a:off x="1553549" y="685800"/>
            <a:ext cx="9143999" cy="1000708"/>
          </a:xfrm>
          <a:prstGeom prst="rect">
            <a:avLst/>
          </a:prstGeom>
          <a:ln>
            <a:noFill/>
          </a:ln>
        </p:spPr>
        <p:txBody>
          <a:bodyPr vert="horz" lIns="0" tIns="0" rIns="18288" bIns="0" anchor="ctr" anchorCtr="0">
            <a:noAutofit/>
            <a:scene3d>
              <a:camera prst="orthographicFront"/>
              <a:lightRig rig="freezing" dir="t">
                <a:rot lat="0" lon="0" rev="5640000"/>
              </a:lightRig>
            </a:scene3d>
            <a:sp3d prstMaterial="flat">
              <a:bevelT w="38100" h="38100"/>
              <a:contourClr>
                <a:schemeClr val="tx2"/>
              </a:contourClr>
            </a:sp3d>
          </a:bodyPr>
          <a:lstStyle>
            <a:lvl1pPr algn="ctr" rtl="0" eaLnBrk="1" latinLnBrk="0" hangingPunct="1">
              <a:spcBef>
                <a:spcPct val="0"/>
              </a:spcBef>
              <a:buNone/>
              <a:defRPr kumimoji="0" sz="5600" b="1" kern="1200">
                <a:ln>
                  <a:noFill/>
                </a:ln>
                <a:solidFill>
                  <a:srgbClr val="1D304F"/>
                </a:solidFill>
                <a:effectLst>
                  <a:outerShdw blurRad="38100" dist="25400" dir="5400000" algn="tl" rotWithShape="0">
                    <a:srgbClr val="C9DE8F">
                      <a:alpha val="43000"/>
                    </a:srgbClr>
                  </a:outerShdw>
                </a:effectLst>
                <a:latin typeface="+mj-lt"/>
                <a:ea typeface="+mj-ea"/>
                <a:cs typeface="+mj-cs"/>
              </a:defRPr>
            </a:lvl1pPr>
          </a:lstStyle>
          <a:p>
            <a:endParaRPr lang="en-US" sz="2400" dirty="0">
              <a:effectLst/>
            </a:endParaRPr>
          </a:p>
        </p:txBody>
      </p:sp>
    </p:spTree>
    <p:extLst>
      <p:ext uri="{BB962C8B-B14F-4D97-AF65-F5344CB8AC3E}">
        <p14:creationId xmlns:p14="http://schemas.microsoft.com/office/powerpoint/2010/main" val="3582913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900" dirty="0">
                <a:latin typeface="Calibri" pitchFamily="34" charset="0"/>
              </a:rPr>
              <a:t>CH51 - </a:t>
            </a:r>
            <a:r>
              <a:rPr lang="en-US" dirty="0">
                <a:latin typeface="Calibri" pitchFamily="34" charset="0"/>
              </a:rPr>
              <a:t>Employee Contracting Regulations</a:t>
            </a:r>
            <a:endParaRPr lang="en-US" dirty="0"/>
          </a:p>
        </p:txBody>
      </p:sp>
      <p:sp>
        <p:nvSpPr>
          <p:cNvPr id="3" name="Content Placeholder 2"/>
          <p:cNvSpPr>
            <a:spLocks noGrp="1"/>
          </p:cNvSpPr>
          <p:nvPr>
            <p:ph idx="1"/>
          </p:nvPr>
        </p:nvSpPr>
        <p:spPr/>
        <p:txBody>
          <a:bodyPr/>
          <a:lstStyle/>
          <a:p>
            <a:pPr marL="0" indent="0" algn="ctr">
              <a:buNone/>
            </a:pPr>
            <a:r>
              <a:rPr lang="en-US" dirty="0" smtClean="0"/>
              <a:t>For questions and concerns related to contracted employees, please contact the </a:t>
            </a:r>
          </a:p>
          <a:p>
            <a:pPr marL="0" indent="0" algn="ctr">
              <a:buNone/>
            </a:pPr>
            <a:r>
              <a:rPr lang="en-US" dirty="0" smtClean="0"/>
              <a:t>Local Health Personnel Branch</a:t>
            </a:r>
          </a:p>
          <a:p>
            <a:pPr marL="0" indent="0" algn="ctr">
              <a:buNone/>
            </a:pPr>
            <a:r>
              <a:rPr lang="en-US" dirty="0" smtClean="0"/>
              <a:t>at</a:t>
            </a:r>
          </a:p>
          <a:p>
            <a:pPr marL="0" indent="0" algn="ctr">
              <a:buNone/>
            </a:pPr>
            <a:r>
              <a:rPr lang="en-US" dirty="0" smtClean="0"/>
              <a:t>502-564-6663, option 5 </a:t>
            </a:r>
            <a:endParaRPr lang="en-US" dirty="0"/>
          </a:p>
        </p:txBody>
      </p:sp>
    </p:spTree>
    <p:extLst>
      <p:ext uri="{BB962C8B-B14F-4D97-AF65-F5344CB8AC3E}">
        <p14:creationId xmlns:p14="http://schemas.microsoft.com/office/powerpoint/2010/main" val="3289386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 51-Personal Service Contracts</a:t>
            </a:r>
            <a:endParaRPr lang="en-US" dirty="0"/>
          </a:p>
        </p:txBody>
      </p:sp>
      <p:sp>
        <p:nvSpPr>
          <p:cNvPr id="3" name="Content Placeholder 2"/>
          <p:cNvSpPr>
            <a:spLocks noGrp="1"/>
          </p:cNvSpPr>
          <p:nvPr>
            <p:ph idx="1"/>
          </p:nvPr>
        </p:nvSpPr>
        <p:spPr/>
        <p:txBody>
          <a:bodyPr>
            <a:normAutofit/>
          </a:bodyPr>
          <a:lstStyle/>
          <a:p>
            <a:pPr marL="0" indent="0">
              <a:buNone/>
            </a:pPr>
            <a:r>
              <a:rPr lang="en-US" sz="2700" dirty="0"/>
              <a:t>CH 51 contracts should be used to fill positions not available in the Local Health Merit Classifications.  All CH 51 contracts will be reviewed by the Local Health Personnel Branch prior to execution.  Positions in the below programs will be allowed to contract when requested:</a:t>
            </a:r>
          </a:p>
          <a:p>
            <a:r>
              <a:rPr lang="en-US" sz="2700" dirty="0"/>
              <a:t>Home Health</a:t>
            </a:r>
          </a:p>
          <a:p>
            <a:r>
              <a:rPr lang="en-US" sz="2700" dirty="0"/>
              <a:t>HANDS</a:t>
            </a:r>
          </a:p>
          <a:p>
            <a:r>
              <a:rPr lang="en-US" sz="2700" dirty="0"/>
              <a:t>School Health</a:t>
            </a:r>
          </a:p>
          <a:p>
            <a:r>
              <a:rPr lang="en-US" sz="2700" dirty="0"/>
              <a:t>First Steps</a:t>
            </a:r>
          </a:p>
          <a:p>
            <a:endParaRPr lang="en-US" sz="2700" dirty="0"/>
          </a:p>
          <a:p>
            <a:endParaRPr lang="en-US" dirty="0"/>
          </a:p>
        </p:txBody>
      </p:sp>
      <p:sp>
        <p:nvSpPr>
          <p:cNvPr id="4" name="Title 1"/>
          <p:cNvSpPr txBox="1">
            <a:spLocks/>
          </p:cNvSpPr>
          <p:nvPr/>
        </p:nvSpPr>
        <p:spPr>
          <a:xfrm>
            <a:off x="1553549" y="685800"/>
            <a:ext cx="9143999" cy="1000708"/>
          </a:xfrm>
          <a:prstGeom prst="rect">
            <a:avLst/>
          </a:prstGeom>
          <a:ln>
            <a:noFill/>
          </a:ln>
        </p:spPr>
        <p:txBody>
          <a:bodyPr vert="horz" lIns="0" tIns="0" rIns="18288" bIns="0" anchor="ctr" anchorCtr="0">
            <a:noAutofit/>
            <a:scene3d>
              <a:camera prst="orthographicFront"/>
              <a:lightRig rig="freezing" dir="t">
                <a:rot lat="0" lon="0" rev="5640000"/>
              </a:lightRig>
            </a:scene3d>
            <a:sp3d prstMaterial="flat">
              <a:bevelT w="38100" h="38100"/>
              <a:contourClr>
                <a:schemeClr val="tx2"/>
              </a:contourClr>
            </a:sp3d>
          </a:bodyPr>
          <a:lstStyle>
            <a:lvl1pPr algn="ctr" rtl="0" eaLnBrk="1" latinLnBrk="0" hangingPunct="1">
              <a:spcBef>
                <a:spcPct val="0"/>
              </a:spcBef>
              <a:buNone/>
              <a:defRPr kumimoji="0" sz="5600" b="1" kern="1200">
                <a:ln>
                  <a:noFill/>
                </a:ln>
                <a:solidFill>
                  <a:srgbClr val="1D304F"/>
                </a:solidFill>
                <a:effectLst>
                  <a:outerShdw blurRad="38100" dist="25400" dir="5400000" algn="tl" rotWithShape="0">
                    <a:srgbClr val="C9DE8F">
                      <a:alpha val="43000"/>
                    </a:srgbClr>
                  </a:outerShdw>
                </a:effectLst>
                <a:latin typeface="+mj-lt"/>
                <a:ea typeface="+mj-ea"/>
                <a:cs typeface="+mj-cs"/>
              </a:defRPr>
            </a:lvl1pPr>
          </a:lstStyle>
          <a:p>
            <a:endParaRPr lang="en-US" sz="2400" dirty="0">
              <a:effectLst/>
            </a:endParaRPr>
          </a:p>
        </p:txBody>
      </p:sp>
    </p:spTree>
    <p:extLst>
      <p:ext uri="{BB962C8B-B14F-4D97-AF65-F5344CB8AC3E}">
        <p14:creationId xmlns:p14="http://schemas.microsoft.com/office/powerpoint/2010/main" val="296728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dirty="0">
                <a:latin typeface="Calibri" pitchFamily="34" charset="0"/>
              </a:rPr>
              <a:t>CH51 </a:t>
            </a:r>
            <a:r>
              <a:rPr lang="en-US" dirty="0" smtClean="0">
                <a:latin typeface="Calibri" pitchFamily="34" charset="0"/>
              </a:rPr>
              <a:t>- </a:t>
            </a:r>
            <a:r>
              <a:rPr lang="en-US" sz="4000" dirty="0">
                <a:latin typeface="Calibri" pitchFamily="34" charset="0"/>
              </a:rPr>
              <a:t>Employee Contracting Regulations</a:t>
            </a:r>
            <a:endParaRPr lang="en-US" sz="4000" dirty="0"/>
          </a:p>
        </p:txBody>
      </p:sp>
      <p:sp>
        <p:nvSpPr>
          <p:cNvPr id="3" name="Content Placeholder 2"/>
          <p:cNvSpPr>
            <a:spLocks noGrp="1"/>
          </p:cNvSpPr>
          <p:nvPr>
            <p:ph idx="1"/>
          </p:nvPr>
        </p:nvSpPr>
        <p:spPr/>
        <p:txBody>
          <a:bodyPr/>
          <a:lstStyle/>
          <a:p>
            <a:pPr marL="0" indent="0">
              <a:buNone/>
              <a:defRPr/>
            </a:pPr>
            <a:r>
              <a:rPr lang="en-US" sz="2400" b="1" dirty="0"/>
              <a:t>902 KAR 8:170, Section 7</a:t>
            </a:r>
            <a:r>
              <a:rPr lang="en-US" sz="2400" dirty="0"/>
              <a:t> </a:t>
            </a:r>
          </a:p>
          <a:p>
            <a:pPr marL="0" indent="0">
              <a:buNone/>
              <a:defRPr/>
            </a:pPr>
            <a:r>
              <a:rPr lang="en-US" sz="2200" dirty="0"/>
              <a:t>(4)  (b) A health department shall not use a personal services contract to substitute for establishing a position in the local health department</a:t>
            </a:r>
          </a:p>
          <a:p>
            <a:pPr marL="0" indent="0">
              <a:buNone/>
              <a:defRPr/>
            </a:pPr>
            <a:r>
              <a:rPr lang="en-US" sz="2200" dirty="0"/>
              <a:t>       (c) 	A health department shall not contract for personal services 	with an individual who works 1,200 hours or more in a year, 	except with Department for Public Health (DPH)approval.</a:t>
            </a:r>
          </a:p>
          <a:p>
            <a:pPr marL="1257300" lvl="2" indent="-342900">
              <a:defRPr/>
            </a:pPr>
            <a:r>
              <a:rPr lang="en-US" sz="2200" dirty="0">
                <a:solidFill>
                  <a:schemeClr val="tx1"/>
                </a:solidFill>
              </a:rPr>
              <a:t>All CH51 contracts are to be sent to DPH for review to determine if DPH approval is needed</a:t>
            </a:r>
          </a:p>
          <a:p>
            <a:pPr marL="1257300" lvl="2" indent="-342900">
              <a:defRPr/>
            </a:pPr>
            <a:r>
              <a:rPr lang="en-US" sz="2200" dirty="0">
                <a:solidFill>
                  <a:schemeClr val="tx1"/>
                </a:solidFill>
              </a:rPr>
              <a:t>Some merit positions may be approved for contracting if they are time limited or other unique situation</a:t>
            </a:r>
          </a:p>
          <a:p>
            <a:endParaRPr lang="en-US" dirty="0"/>
          </a:p>
        </p:txBody>
      </p:sp>
      <p:sp>
        <p:nvSpPr>
          <p:cNvPr id="4" name="Title 1"/>
          <p:cNvSpPr txBox="1">
            <a:spLocks/>
          </p:cNvSpPr>
          <p:nvPr/>
        </p:nvSpPr>
        <p:spPr>
          <a:xfrm>
            <a:off x="1553549" y="685800"/>
            <a:ext cx="9143999" cy="1000708"/>
          </a:xfrm>
          <a:prstGeom prst="rect">
            <a:avLst/>
          </a:prstGeom>
          <a:ln>
            <a:noFill/>
          </a:ln>
        </p:spPr>
        <p:txBody>
          <a:bodyPr vert="horz" lIns="0" tIns="0" rIns="18288" bIns="0" anchor="ctr" anchorCtr="0">
            <a:noAutofit/>
            <a:scene3d>
              <a:camera prst="orthographicFront"/>
              <a:lightRig rig="freezing" dir="t">
                <a:rot lat="0" lon="0" rev="5640000"/>
              </a:lightRig>
            </a:scene3d>
            <a:sp3d prstMaterial="flat">
              <a:bevelT w="38100" h="38100"/>
              <a:contourClr>
                <a:schemeClr val="tx2"/>
              </a:contourClr>
            </a:sp3d>
          </a:bodyPr>
          <a:lstStyle>
            <a:lvl1pPr algn="ctr" rtl="0" eaLnBrk="1" latinLnBrk="0" hangingPunct="1">
              <a:spcBef>
                <a:spcPct val="0"/>
              </a:spcBef>
              <a:buNone/>
              <a:defRPr kumimoji="0" sz="5600" b="1" kern="1200">
                <a:ln>
                  <a:noFill/>
                </a:ln>
                <a:solidFill>
                  <a:srgbClr val="1D304F"/>
                </a:solidFill>
                <a:effectLst>
                  <a:outerShdw blurRad="38100" dist="25400" dir="5400000" algn="tl" rotWithShape="0">
                    <a:srgbClr val="C9DE8F">
                      <a:alpha val="43000"/>
                    </a:srgbClr>
                  </a:outerShdw>
                </a:effectLst>
                <a:latin typeface="+mj-lt"/>
                <a:ea typeface="+mj-ea"/>
                <a:cs typeface="+mj-cs"/>
              </a:defRPr>
            </a:lvl1pPr>
          </a:lstStyle>
          <a:p>
            <a:endParaRPr lang="en-US" sz="2400" dirty="0">
              <a:effectLst/>
            </a:endParaRPr>
          </a:p>
        </p:txBody>
      </p:sp>
    </p:spTree>
    <p:extLst>
      <p:ext uri="{BB962C8B-B14F-4D97-AF65-F5344CB8AC3E}">
        <p14:creationId xmlns:p14="http://schemas.microsoft.com/office/powerpoint/2010/main" val="1629572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PH Overview Slides">
  <a:themeElements>
    <a:clrScheme name="DPH Template">
      <a:dk1>
        <a:sysClr val="windowText" lastClr="000000"/>
      </a:dk1>
      <a:lt1>
        <a:sysClr val="window" lastClr="FFFFFF"/>
      </a:lt1>
      <a:dk2>
        <a:srgbClr val="002649"/>
      </a:dk2>
      <a:lt2>
        <a:srgbClr val="D8D8D8"/>
      </a:lt2>
      <a:accent1>
        <a:srgbClr val="518D7B"/>
      </a:accent1>
      <a:accent2>
        <a:srgbClr val="9F2936"/>
      </a:accent2>
      <a:accent3>
        <a:srgbClr val="DDA405"/>
      </a:accent3>
      <a:accent4>
        <a:srgbClr val="604878"/>
      </a:accent4>
      <a:accent5>
        <a:srgbClr val="005EB6"/>
      </a:accent5>
      <a:accent6>
        <a:srgbClr val="085494"/>
      </a:accent6>
      <a:hlink>
        <a:srgbClr val="C1A875"/>
      </a:hlink>
      <a:folHlink>
        <a:srgbClr val="C1A87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B8C99993BA6FB44A802663507C36A5C" ma:contentTypeVersion="3" ma:contentTypeDescription="Create a new document." ma:contentTypeScope="" ma:versionID="978dc31ae1e19be5877862faa1710112">
  <xsd:schema xmlns:xsd="http://www.w3.org/2001/XMLSchema" xmlns:xs="http://www.w3.org/2001/XMLSchema" xmlns:p="http://schemas.microsoft.com/office/2006/metadata/properties" xmlns:ns2="f6f81231-3c0e-4249-bb01-83110b06ea91" xmlns:ns3="9d98fa39-7fbd-4685-a488-797cac822720" targetNamespace="http://schemas.microsoft.com/office/2006/metadata/properties" ma:root="true" ma:fieldsID="7a072b3d406375392bcb80e4bcaa1154" ns2:_="" ns3:_="">
    <xsd:import namespace="f6f81231-3c0e-4249-bb01-83110b06ea91"/>
    <xsd:import namespace="9d98fa39-7fbd-4685-a488-797cac822720"/>
    <xsd:element name="properties">
      <xsd:complexType>
        <xsd:sequence>
          <xsd:element name="documentManagement">
            <xsd:complexType>
              <xsd:all>
                <xsd:element ref="ns2:solDphContractsType"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f81231-3c0e-4249-bb01-83110b06ea91" elementFormDefault="qualified">
    <xsd:import namespace="http://schemas.microsoft.com/office/2006/documentManagement/types"/>
    <xsd:import namespace="http://schemas.microsoft.com/office/infopath/2007/PartnerControls"/>
    <xsd:element name="solDphContractsType" ma:index="8" nillable="true" ma:displayName="Contract Doc Type" ma:format="Dropdown" ma:internalName="solDphContractsType">
      <xsd:simpleType>
        <xsd:restriction base="dms:Choice">
          <xsd:enumeration value="Templates"/>
          <xsd:enumeration value="Training"/>
          <xsd:enumeration value="Other"/>
        </xsd:restriction>
      </xsd:simpleType>
    </xsd:element>
  </xsd:schema>
  <xsd:schema xmlns:xsd="http://www.w3.org/2001/XMLSchema" xmlns:xs="http://www.w3.org/2001/XMLSchema" xmlns:dms="http://schemas.microsoft.com/office/2006/documentManagement/types" xmlns:pc="http://schemas.microsoft.com/office/infopath/2007/PartnerControls" targetNamespace="9d98fa39-7fbd-4685-a488-797cac822720" elementFormDefault="qualified">
    <xsd:import namespace="http://schemas.microsoft.com/office/2006/documentManagement/types"/>
    <xsd:import namespace="http://schemas.microsoft.com/office/infopath/2007/PartnerControls"/>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olDphContractsType xmlns="f6f81231-3c0e-4249-bb01-83110b06ea91">Training</solDphContractsType>
  </documentManagement>
</p:properties>
</file>

<file path=customXml/itemProps1.xml><?xml version="1.0" encoding="utf-8"?>
<ds:datastoreItem xmlns:ds="http://schemas.openxmlformats.org/officeDocument/2006/customXml" ds:itemID="{1914A172-5170-46EF-8C28-2736B3B1735B}"/>
</file>

<file path=customXml/itemProps2.xml><?xml version="1.0" encoding="utf-8"?>
<ds:datastoreItem xmlns:ds="http://schemas.openxmlformats.org/officeDocument/2006/customXml" ds:itemID="{20400121-8110-41A1-B51A-238B1BC80D9F}"/>
</file>

<file path=customXml/itemProps3.xml><?xml version="1.0" encoding="utf-8"?>
<ds:datastoreItem xmlns:ds="http://schemas.openxmlformats.org/officeDocument/2006/customXml" ds:itemID="{0EBD29A8-11E0-4489-B73E-C3C6096992F0}"/>
</file>

<file path=docProps/app.xml><?xml version="1.0" encoding="utf-8"?>
<Properties xmlns="http://schemas.openxmlformats.org/officeDocument/2006/extended-properties" xmlns:vt="http://schemas.openxmlformats.org/officeDocument/2006/docPropsVTypes">
  <Template/>
  <TotalTime>2318</TotalTime>
  <Words>1170</Words>
  <Application>Microsoft Office PowerPoint</Application>
  <PresentationFormat>Widescreen</PresentationFormat>
  <Paragraphs>139</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Constantia</vt:lpstr>
      <vt:lpstr>DPH Overview Slides</vt:lpstr>
      <vt:lpstr>Local Health Department Contract Training</vt:lpstr>
      <vt:lpstr>902KAR 8:170</vt:lpstr>
      <vt:lpstr>902KAR 8:170</vt:lpstr>
      <vt:lpstr>902KAR 8:170, Section 7 (10)</vt:lpstr>
      <vt:lpstr>CH-50</vt:lpstr>
      <vt:lpstr>CH-51</vt:lpstr>
      <vt:lpstr>CH51 - Employee Contracting Regulations</vt:lpstr>
      <vt:lpstr>CH 51-Personal Service Contracts</vt:lpstr>
      <vt:lpstr>CH51 - Employee Contracting Regulations</vt:lpstr>
      <vt:lpstr>CH51 - Employee Contracting Regulations</vt:lpstr>
      <vt:lpstr>CH51 - Employee Contracting Regulations</vt:lpstr>
      <vt:lpstr>CH51 - Employee Contracting Guidelines</vt:lpstr>
      <vt:lpstr>CH-52</vt:lpstr>
      <vt:lpstr>CH-52</vt:lpstr>
      <vt:lpstr>CH-53M</vt:lpstr>
      <vt:lpstr>CH-53M</vt:lpstr>
      <vt:lpstr>CH-55</vt:lpstr>
      <vt:lpstr>CH-55</vt:lpstr>
      <vt:lpstr>LHD to Bill Third Party</vt:lpstr>
      <vt:lpstr>LHD to Bill Third Party</vt:lpstr>
      <vt:lpstr>Payment Information</vt:lpstr>
      <vt:lpstr>Labs</vt:lpstr>
      <vt:lpstr>Supplemental Reporting</vt:lpstr>
      <vt:lpstr>Supplemental Reporting</vt:lpstr>
      <vt:lpstr>Board of Health Member Contracts</vt:lpstr>
      <vt:lpstr>Board of Health Member Contracts</vt:lpstr>
      <vt:lpstr>CH-54</vt:lpstr>
      <vt:lpstr>CH-58</vt:lpstr>
      <vt:lpstr>Lease Agreements</vt:lpstr>
      <vt:lpstr>Templates</vt:lpstr>
    </vt:vector>
  </TitlesOfParts>
  <Company>Cabinet for Health and Family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LHD Contract Training - Core Contract Training</dc:title>
  <dc:creator>Erin Hester</dc:creator>
  <cp:lastModifiedBy>Tibbles, Mark A (CHS-PH)</cp:lastModifiedBy>
  <cp:revision>121</cp:revision>
  <cp:lastPrinted>2019-02-27T16:19:59Z</cp:lastPrinted>
  <dcterms:created xsi:type="dcterms:W3CDTF">2018-07-02T16:39:44Z</dcterms:created>
  <dcterms:modified xsi:type="dcterms:W3CDTF">2019-03-21T19:20:15Z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0x010100FB8C99993BA6FB44A802663507C36A5C</vt:lpwstr>
  </property>
</Properties>
</file>