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layout1.xml" ContentType="application/vnd.openxmlformats-officedocument.drawingml.diagramLayout+xml"/>
  <Override PartName="/ppt/theme/theme1.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0"/>
  </p:notesMasterIdLst>
  <p:handoutMasterIdLst>
    <p:handoutMasterId r:id="rId11"/>
  </p:handoutMasterIdLst>
  <p:sldIdLst>
    <p:sldId id="256" r:id="rId2"/>
    <p:sldId id="294" r:id="rId3"/>
    <p:sldId id="312" r:id="rId4"/>
    <p:sldId id="313" r:id="rId5"/>
    <p:sldId id="311" r:id="rId6"/>
    <p:sldId id="314" r:id="rId7"/>
    <p:sldId id="316" r:id="rId8"/>
    <p:sldId id="290"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D6A5C"/>
    <a:srgbClr val="008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032" autoAdjust="0"/>
    <p:restoredTop sz="85938" autoAdjust="0"/>
  </p:normalViewPr>
  <p:slideViewPr>
    <p:cSldViewPr snapToGrid="0" showGuides="1">
      <p:cViewPr varScale="1">
        <p:scale>
          <a:sx n="54" d="100"/>
          <a:sy n="54" d="100"/>
        </p:scale>
        <p:origin x="960" y="5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1312"/>
    </p:cViewPr>
  </p:sorterViewPr>
  <p:notesViewPr>
    <p:cSldViewPr snapToGrid="0" showGuides="1">
      <p:cViewPr>
        <p:scale>
          <a:sx n="90" d="100"/>
          <a:sy n="90" d="100"/>
        </p:scale>
        <p:origin x="1688" y="-3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smtClean="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smtClean="0">
              <a:solidFill>
                <a:schemeClr val="bg1"/>
              </a:solidFill>
            </a:rPr>
            <a:t>Maternal and Child Health</a:t>
          </a:r>
          <a:endParaRPr lang="en-US" sz="2000" dirty="0" smtClean="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smtClean="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smtClean="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smtClean="0">
              <a:solidFill>
                <a:schemeClr val="bg1"/>
              </a:solidFill>
            </a:rPr>
            <a:t>Epidemiology and Health Planning</a:t>
          </a:r>
          <a:endParaRPr lang="en-US" sz="2000" dirty="0">
            <a:solidFill>
              <a:schemeClr val="bg1"/>
            </a:solidFill>
          </a:endParaRP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smtClean="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smtClean="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smtClean="0">
              <a:solidFill>
                <a:schemeClr val="bg1"/>
              </a:solidFill>
            </a:rPr>
            <a:t>Administration and Financial Management</a:t>
          </a:r>
          <a:endParaRPr lang="en-US" sz="2000" dirty="0">
            <a:solidFill>
              <a:schemeClr val="bg1"/>
            </a:solidFill>
          </a:endParaRP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t>
        <a:bodyPr/>
        <a:lstStyle/>
        <a:p>
          <a:endParaRPr lang="en-US"/>
        </a:p>
      </dgm:t>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t>
        <a:bodyPr/>
        <a:lstStyle/>
        <a:p>
          <a:endParaRPr lang="en-US"/>
        </a:p>
      </dgm:t>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t>
        <a:bodyPr/>
        <a:lstStyle/>
        <a:p>
          <a:endParaRPr lang="en-US"/>
        </a:p>
      </dgm:t>
    </dgm:pt>
    <dgm:pt modelId="{6B7C93FC-AC31-42CB-8D37-AAC8C06B8586}" type="pres">
      <dgm:prSet presAssocID="{77F292DC-768C-46DC-A5A2-2814249D4427}" presName="connTx" presStyleLbl="parChTrans1D2" presStyleIdx="0" presStyleCnt="7"/>
      <dgm:spPr/>
      <dgm:t>
        <a:bodyPr/>
        <a:lstStyle/>
        <a:p>
          <a:endParaRPr lang="en-US"/>
        </a:p>
      </dgm:t>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t>
        <a:bodyPr/>
        <a:lstStyle/>
        <a:p>
          <a:endParaRPr lang="en-US"/>
        </a:p>
      </dgm:t>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t>
        <a:bodyPr/>
        <a:lstStyle/>
        <a:p>
          <a:endParaRPr lang="en-US"/>
        </a:p>
      </dgm:t>
    </dgm:pt>
    <dgm:pt modelId="{35252E8D-499F-40C3-9DF8-944FDD4B4038}" type="pres">
      <dgm:prSet presAssocID="{DE51D134-8779-4301-88E6-D2DB7E3DA2B0}" presName="connTx" presStyleLbl="parChTrans1D2" presStyleIdx="1" presStyleCnt="7"/>
      <dgm:spPr/>
      <dgm:t>
        <a:bodyPr/>
        <a:lstStyle/>
        <a:p>
          <a:endParaRPr lang="en-US"/>
        </a:p>
      </dgm:t>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t>
        <a:bodyPr/>
        <a:lstStyle/>
        <a:p>
          <a:endParaRPr lang="en-US"/>
        </a:p>
      </dgm:t>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t>
        <a:bodyPr/>
        <a:lstStyle/>
        <a:p>
          <a:endParaRPr lang="en-US"/>
        </a:p>
      </dgm:t>
    </dgm:pt>
    <dgm:pt modelId="{CAEB46D4-E49D-409F-B7A0-0E1F95B7EAE8}" type="pres">
      <dgm:prSet presAssocID="{D14EEE02-1E0C-472A-AE60-766A94DFBC14}" presName="connTx" presStyleLbl="parChTrans1D2" presStyleIdx="2" presStyleCnt="7"/>
      <dgm:spPr/>
      <dgm:t>
        <a:bodyPr/>
        <a:lstStyle/>
        <a:p>
          <a:endParaRPr lang="en-US"/>
        </a:p>
      </dgm:t>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t>
        <a:bodyPr/>
        <a:lstStyle/>
        <a:p>
          <a:endParaRPr lang="en-US"/>
        </a:p>
      </dgm:t>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t>
        <a:bodyPr/>
        <a:lstStyle/>
        <a:p>
          <a:endParaRPr lang="en-US"/>
        </a:p>
      </dgm:t>
    </dgm:pt>
    <dgm:pt modelId="{A41A1603-939C-4827-9FCF-316C0B1C80C5}" type="pres">
      <dgm:prSet presAssocID="{D58D50F6-D6AB-466F-85E4-B320AD3F42A8}" presName="connTx" presStyleLbl="parChTrans1D2" presStyleIdx="3" presStyleCnt="7"/>
      <dgm:spPr/>
      <dgm:t>
        <a:bodyPr/>
        <a:lstStyle/>
        <a:p>
          <a:endParaRPr lang="en-US"/>
        </a:p>
      </dgm:t>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t>
        <a:bodyPr/>
        <a:lstStyle/>
        <a:p>
          <a:endParaRPr lang="en-US"/>
        </a:p>
      </dgm:t>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t>
        <a:bodyPr/>
        <a:lstStyle/>
        <a:p>
          <a:endParaRPr lang="en-US"/>
        </a:p>
      </dgm:t>
    </dgm:pt>
    <dgm:pt modelId="{379F408F-4D82-4738-A54E-47C405F251E4}" type="pres">
      <dgm:prSet presAssocID="{DFBE4F42-37DA-48B1-A71F-E90B731FF0F4}" presName="connTx" presStyleLbl="parChTrans1D2" presStyleIdx="4" presStyleCnt="7"/>
      <dgm:spPr/>
      <dgm:t>
        <a:bodyPr/>
        <a:lstStyle/>
        <a:p>
          <a:endParaRPr lang="en-US"/>
        </a:p>
      </dgm:t>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t>
        <a:bodyPr/>
        <a:lstStyle/>
        <a:p>
          <a:endParaRPr lang="en-US"/>
        </a:p>
      </dgm:t>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t>
        <a:bodyPr/>
        <a:lstStyle/>
        <a:p>
          <a:endParaRPr lang="en-US"/>
        </a:p>
      </dgm:t>
    </dgm:pt>
    <dgm:pt modelId="{306D64F2-4C84-48E1-A409-2866D8738324}" type="pres">
      <dgm:prSet presAssocID="{06BED08C-6348-42D4-AD94-D8D52B989DCF}" presName="connTx" presStyleLbl="parChTrans1D2" presStyleIdx="5" presStyleCnt="7"/>
      <dgm:spPr/>
      <dgm:t>
        <a:bodyPr/>
        <a:lstStyle/>
        <a:p>
          <a:endParaRPr lang="en-US"/>
        </a:p>
      </dgm:t>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t>
        <a:bodyPr/>
        <a:lstStyle/>
        <a:p>
          <a:endParaRPr lang="en-US"/>
        </a:p>
      </dgm:t>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t>
        <a:bodyPr/>
        <a:lstStyle/>
        <a:p>
          <a:endParaRPr lang="en-US"/>
        </a:p>
      </dgm:t>
    </dgm:pt>
    <dgm:pt modelId="{7C7E430D-68D7-4EDE-AC27-89BFBE44E6D7}" type="pres">
      <dgm:prSet presAssocID="{A6D27D9B-563E-4B23-AA07-2FD5245494B2}" presName="connTx" presStyleLbl="parChTrans1D2" presStyleIdx="6" presStyleCnt="7"/>
      <dgm:spPr/>
      <dgm:t>
        <a:bodyPr/>
        <a:lstStyle/>
        <a:p>
          <a:endParaRPr lang="en-US"/>
        </a:p>
      </dgm:t>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t>
        <a:bodyPr/>
        <a:lstStyle/>
        <a:p>
          <a:endParaRPr lang="en-US"/>
        </a:p>
      </dgm:t>
    </dgm:pt>
    <dgm:pt modelId="{456D3CD5-F779-47AD-9A81-6FD6FE9F5B2F}" type="pres">
      <dgm:prSet presAssocID="{B81D7114-4009-4981-9A51-5763C8737810}" presName="level3hierChild" presStyleCnt="0"/>
      <dgm:spPr/>
    </dgm:pt>
  </dgm:ptLst>
  <dgm:cxnLst>
    <dgm:cxn modelId="{08917AFD-A714-4A5B-AF64-B3A4BA2BBA66}" type="presOf" srcId="{98F641F5-43FC-4A7F-91B1-545C5E7DD563}" destId="{86B6F8FD-94AF-47EE-A573-412109D0A061}"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96445356-D426-40E5-852B-5437C3AD0746}" type="presOf" srcId="{A0E5D163-823F-4EB7-A974-8639FA53F1AE}" destId="{42D61C59-8415-4E78-A2CC-696EF3213CB7}"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7900B103-A435-41DC-BBE9-8084DF8D33EC}" type="presOf" srcId="{B81D7114-4009-4981-9A51-5763C8737810}" destId="{0060CFB8-2A8A-4A1B-B7AA-F0317BA7B739}"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52E189A3-B253-43A8-B623-F5746A9DF72F}" type="presOf" srcId="{DFBE4F42-37DA-48B1-A71F-E90B731FF0F4}" destId="{379F408F-4D82-4738-A54E-47C405F251E4}" srcOrd="1" destOrd="0" presId="urn:microsoft.com/office/officeart/2008/layout/HorizontalMultiLevelHierarchy"/>
    <dgm:cxn modelId="{10F4CA64-C138-4FD2-BC9C-38223871F00B}" type="presOf" srcId="{77F292DC-768C-46DC-A5A2-2814249D4427}" destId="{6B7C93FC-AC31-42CB-8D37-AAC8C06B8586}" srcOrd="1"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FD2A0356-C497-4AD4-8A60-D4855A4C1C0F}" type="presOf" srcId="{DE51D134-8779-4301-88E6-D2DB7E3DA2B0}" destId="{35252E8D-499F-40C3-9DF8-944FDD4B4038}" srcOrd="1" destOrd="0" presId="urn:microsoft.com/office/officeart/2008/layout/HorizontalMultiLevelHierarchy"/>
    <dgm:cxn modelId="{A1F41535-11EB-417C-BE97-9902CCFE5F8F}" type="presOf" srcId="{A6D27D9B-563E-4B23-AA07-2FD5245494B2}" destId="{7C7E430D-68D7-4EDE-AC27-89BFBE44E6D7}" srcOrd="1"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EB50B5D5-FAE6-4F48-A7BF-0B4147406890}" type="presOf" srcId="{DE51D134-8779-4301-88E6-D2DB7E3DA2B0}" destId="{6BE7391D-3772-45C7-BB03-B5B214683C6E}"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CC515B48-77B5-4D76-AA99-6C6B24B80A11}" srcId="{27F0A3CF-5B14-424A-9756-5E1F5AE39F84}" destId="{D6BC36C3-C210-4A00-9247-EC06B7C445C6}" srcOrd="2" destOrd="0" parTransId="{D14EEE02-1E0C-472A-AE60-766A94DFBC14}" sibTransId="{7291E221-0BAB-4182-9161-51E79B6002CD}"/>
    <dgm:cxn modelId="{3F778B27-C081-46B6-BA0F-3B531FC2E99F}" type="presOf" srcId="{4951533E-B55E-4DDB-A2A1-0DD1A410B39D}" destId="{B73CF9B0-EB3F-4577-8369-54F3E07425DB}" srcOrd="0" destOrd="0" presId="urn:microsoft.com/office/officeart/2008/layout/HorizontalMultiLevelHierarchy"/>
    <dgm:cxn modelId="{DB34F0E8-7771-41E8-B188-7744CE3A86D9}" type="presOf" srcId="{B5169929-1A00-4B39-BAB7-B500300888FC}" destId="{62AF9A13-65A2-4B89-B474-136A27FEBFF4}" srcOrd="0" destOrd="0" presId="urn:microsoft.com/office/officeart/2008/layout/HorizontalMultiLevelHierarchy"/>
    <dgm:cxn modelId="{D67BDE55-4492-4F91-8DBD-3C534EDF7BB9}" type="presOf" srcId="{D14EEE02-1E0C-472A-AE60-766A94DFBC14}" destId="{CAEB46D4-E49D-409F-B7A0-0E1F95B7EAE8}" srcOrd="1"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325B7936-EB04-4B28-8DED-A2BFCE252A6B}" type="presOf" srcId="{06BED08C-6348-42D4-AD94-D8D52B989DCF}" destId="{306D64F2-4C84-48E1-A409-2866D8738324}" srcOrd="1"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8ACBA049-CD24-4F06-87A4-A2FAEA5BB835}" type="presOf" srcId="{27F0A3CF-5B14-424A-9756-5E1F5AE39F84}" destId="{59935916-D8C6-4C4E-B14F-48A57B6B9F68}" srcOrd="0"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317243"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4023714"/>
        <a:ext cx="126923" cy="126923"/>
      </dsp:txXfrm>
    </dsp:sp>
    <dsp:sp modelId="{4BAC4599-5689-437F-90F2-D586D824B66C}">
      <dsp:nvSpPr>
        <dsp:cNvPr id="0" name=""/>
        <dsp:cNvSpPr/>
      </dsp:nvSpPr>
      <dsp:spPr>
        <a:xfrm>
          <a:off x="1317243"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3627340"/>
        <a:ext cx="86171" cy="86171"/>
      </dsp:txXfrm>
    </dsp:sp>
    <dsp:sp modelId="{E20EDDB1-67FA-4D7D-9539-9F9A64C6DD66}">
      <dsp:nvSpPr>
        <dsp:cNvPr id="0" name=""/>
        <dsp:cNvSpPr/>
      </dsp:nvSpPr>
      <dsp:spPr>
        <a:xfrm>
          <a:off x="1317243"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3230142"/>
        <a:ext cx="47065" cy="47065"/>
      </dsp:txXfrm>
    </dsp:sp>
    <dsp:sp modelId="{4014ECEF-0888-4009-892D-AB08DF214F2C}">
      <dsp:nvSpPr>
        <dsp:cNvPr id="0" name=""/>
        <dsp:cNvSpPr/>
      </dsp:nvSpPr>
      <dsp:spPr>
        <a:xfrm>
          <a:off x="1317243"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25018" y="2825988"/>
        <a:ext cx="21871" cy="21871"/>
      </dsp:txXfrm>
    </dsp:sp>
    <dsp:sp modelId="{31B24B2D-92AE-440C-A1A6-5F475784AD35}">
      <dsp:nvSpPr>
        <dsp:cNvPr id="0" name=""/>
        <dsp:cNvSpPr/>
      </dsp:nvSpPr>
      <dsp:spPr>
        <a:xfrm>
          <a:off x="1317243"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2396641"/>
        <a:ext cx="47065" cy="47065"/>
      </dsp:txXfrm>
    </dsp:sp>
    <dsp:sp modelId="{6BE7391D-3772-45C7-BB03-B5B214683C6E}">
      <dsp:nvSpPr>
        <dsp:cNvPr id="0" name=""/>
        <dsp:cNvSpPr/>
      </dsp:nvSpPr>
      <dsp:spPr>
        <a:xfrm>
          <a:off x="1317243"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1960337"/>
        <a:ext cx="86171" cy="86171"/>
      </dsp:txXfrm>
    </dsp:sp>
    <dsp:sp modelId="{D06C129D-FFB9-48A9-9033-F70ED61AAC72}">
      <dsp:nvSpPr>
        <dsp:cNvPr id="0" name=""/>
        <dsp:cNvSpPr/>
      </dsp:nvSpPr>
      <dsp:spPr>
        <a:xfrm>
          <a:off x="1317243"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1523210"/>
        <a:ext cx="126923" cy="126923"/>
      </dsp:txXfrm>
    </dsp:sp>
    <dsp:sp modelId="{59935916-D8C6-4C4E-B14F-48A57B6B9F68}">
      <dsp:nvSpPr>
        <dsp:cNvPr id="0" name=""/>
        <dsp:cNvSpPr/>
      </dsp:nvSpPr>
      <dsp:spPr>
        <a:xfrm rot="16200000">
          <a:off x="-1604177" y="2460438"/>
          <a:ext cx="5089868" cy="752971"/>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Commissioner’s Office</a:t>
          </a:r>
          <a:endParaRPr lang="en-US" sz="2000" i="1" kern="1200" dirty="0">
            <a:solidFill>
              <a:schemeClr val="bg1"/>
            </a:solidFill>
          </a:endParaRPr>
        </a:p>
      </dsp:txBody>
      <dsp:txXfrm>
        <a:off x="-1604177" y="2460438"/>
        <a:ext cx="5089868" cy="752971"/>
      </dsp:txXfrm>
    </dsp:sp>
    <dsp:sp modelId="{B73CF9B0-EB3F-4577-8369-54F3E07425DB}">
      <dsp:nvSpPr>
        <dsp:cNvPr id="0" name=""/>
        <dsp:cNvSpPr/>
      </dsp:nvSpPr>
      <dsp:spPr>
        <a:xfrm>
          <a:off x="1754664" y="3019"/>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Maternal and Child Health</a:t>
          </a:r>
          <a:endParaRPr lang="en-US" sz="2000" kern="1200" dirty="0" smtClean="0">
            <a:solidFill>
              <a:schemeClr val="bg1"/>
            </a:solidFill>
          </a:endParaRPr>
        </a:p>
      </dsp:txBody>
      <dsp:txXfrm>
        <a:off x="1754664" y="3019"/>
        <a:ext cx="4006519" cy="666801"/>
      </dsp:txXfrm>
    </dsp:sp>
    <dsp:sp modelId="{57F0B218-B8AE-4220-9430-48E42516228E}">
      <dsp:nvSpPr>
        <dsp:cNvPr id="0" name=""/>
        <dsp:cNvSpPr/>
      </dsp:nvSpPr>
      <dsp:spPr>
        <a:xfrm>
          <a:off x="1754664" y="836520"/>
          <a:ext cx="4006519" cy="666801"/>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Women’s Health</a:t>
          </a:r>
          <a:endParaRPr lang="en-US" sz="2000" kern="1200" dirty="0">
            <a:solidFill>
              <a:schemeClr val="bg1"/>
            </a:solidFill>
          </a:endParaRPr>
        </a:p>
      </dsp:txBody>
      <dsp:txXfrm>
        <a:off x="1754664" y="836520"/>
        <a:ext cx="4006519" cy="666801"/>
      </dsp:txXfrm>
    </dsp:sp>
    <dsp:sp modelId="{7273DBFA-A064-4CD0-8B35-089175BB930D}">
      <dsp:nvSpPr>
        <dsp:cNvPr id="0" name=""/>
        <dsp:cNvSpPr/>
      </dsp:nvSpPr>
      <dsp:spPr>
        <a:xfrm>
          <a:off x="1754664" y="1670022"/>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Prevention and Quality Improvement</a:t>
          </a:r>
          <a:endParaRPr lang="en-US" sz="2000" kern="1200" dirty="0">
            <a:solidFill>
              <a:schemeClr val="bg1"/>
            </a:solidFill>
          </a:endParaRPr>
        </a:p>
      </dsp:txBody>
      <dsp:txXfrm>
        <a:off x="1754664" y="1670022"/>
        <a:ext cx="4006519" cy="666801"/>
      </dsp:txXfrm>
    </dsp:sp>
    <dsp:sp modelId="{6D7F8648-288A-4A1F-B54A-807646FA6E13}">
      <dsp:nvSpPr>
        <dsp:cNvPr id="0" name=""/>
        <dsp:cNvSpPr/>
      </dsp:nvSpPr>
      <dsp:spPr>
        <a:xfrm>
          <a:off x="1754664" y="2503523"/>
          <a:ext cx="4006519" cy="666801"/>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Epidemiology and Health Planning</a:t>
          </a:r>
          <a:endParaRPr lang="en-US" sz="2000" kern="1200" dirty="0">
            <a:solidFill>
              <a:schemeClr val="bg1"/>
            </a:solidFill>
          </a:endParaRPr>
        </a:p>
      </dsp:txBody>
      <dsp:txXfrm>
        <a:off x="1754664" y="2503523"/>
        <a:ext cx="4006519" cy="666801"/>
      </dsp:txXfrm>
    </dsp:sp>
    <dsp:sp modelId="{42D61C59-8415-4E78-A2CC-696EF3213CB7}">
      <dsp:nvSpPr>
        <dsp:cNvPr id="0" name=""/>
        <dsp:cNvSpPr/>
      </dsp:nvSpPr>
      <dsp:spPr>
        <a:xfrm>
          <a:off x="1754664" y="3337025"/>
          <a:ext cx="4006519" cy="666801"/>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Public Health Protection and Safety</a:t>
          </a:r>
          <a:endParaRPr lang="en-US" sz="2000" kern="1200" dirty="0">
            <a:solidFill>
              <a:schemeClr val="bg1"/>
            </a:solidFill>
          </a:endParaRPr>
        </a:p>
      </dsp:txBody>
      <dsp:txXfrm>
        <a:off x="1754664" y="3337025"/>
        <a:ext cx="4006519" cy="666801"/>
      </dsp:txXfrm>
    </dsp:sp>
    <dsp:sp modelId="{86B6F8FD-94AF-47EE-A573-412109D0A061}">
      <dsp:nvSpPr>
        <dsp:cNvPr id="0" name=""/>
        <dsp:cNvSpPr/>
      </dsp:nvSpPr>
      <dsp:spPr>
        <a:xfrm>
          <a:off x="1754664" y="4170526"/>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Laboratory Services</a:t>
          </a:r>
          <a:endParaRPr lang="en-US" sz="2000" kern="1200" dirty="0">
            <a:solidFill>
              <a:schemeClr val="bg1"/>
            </a:solidFill>
          </a:endParaRPr>
        </a:p>
      </dsp:txBody>
      <dsp:txXfrm>
        <a:off x="1754664" y="4170526"/>
        <a:ext cx="4006519" cy="666801"/>
      </dsp:txXfrm>
    </dsp:sp>
    <dsp:sp modelId="{0060CFB8-2A8A-4A1B-B7AA-F0317BA7B739}">
      <dsp:nvSpPr>
        <dsp:cNvPr id="0" name=""/>
        <dsp:cNvSpPr/>
      </dsp:nvSpPr>
      <dsp:spPr>
        <a:xfrm>
          <a:off x="1754664" y="5004028"/>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Administration and Financial Management</a:t>
          </a:r>
          <a:endParaRPr lang="en-US" sz="2000" kern="1200" dirty="0">
            <a:solidFill>
              <a:schemeClr val="bg1"/>
            </a:solidFill>
          </a:endParaRPr>
        </a:p>
      </dsp:txBody>
      <dsp:txXfrm>
        <a:off x="1754664" y="5004028"/>
        <a:ext cx="4006519" cy="66680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DFA29149-8115-4F97-A7DE-8B4901D9F730}" type="datetimeFigureOut">
              <a:rPr lang="en-US" smtClean="0"/>
              <a:t>3/1/2019</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27BFF56-1F20-4316-B65F-697182A2B903}" type="slidenum">
              <a:rPr lang="en-US" smtClean="0"/>
              <a:t>‹#›</a:t>
            </a:fld>
            <a:endParaRPr lang="en-US"/>
          </a:p>
        </p:txBody>
      </p:sp>
    </p:spTree>
    <p:extLst>
      <p:ext uri="{BB962C8B-B14F-4D97-AF65-F5344CB8AC3E}">
        <p14:creationId xmlns:p14="http://schemas.microsoft.com/office/powerpoint/2010/main" val="11024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2042ED44-4110-4B2A-9AF4-3735870CBD30}" type="datetimeFigureOut">
              <a:rPr lang="en-US" smtClean="0"/>
              <a:t>3/1/2019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2715CA2-1010-4D62-B76A-13944E30DDA1}" type="slidenum">
              <a:rPr lang="en-US" smtClean="0"/>
              <a:t>‹#›</a:t>
            </a:fld>
            <a:endParaRPr lang="en-US"/>
          </a:p>
        </p:txBody>
      </p:sp>
    </p:spTree>
    <p:extLst>
      <p:ext uri="{BB962C8B-B14F-4D97-AF65-F5344CB8AC3E}">
        <p14:creationId xmlns:p14="http://schemas.microsoft.com/office/powerpoint/2010/main" val="79635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15CA2-1010-4D62-B76A-13944E30DDA1}" type="slidenum">
              <a:rPr lang="en-US" smtClean="0"/>
              <a:t>1</a:t>
            </a:fld>
            <a:endParaRPr lang="en-US"/>
          </a:p>
        </p:txBody>
      </p:sp>
    </p:spTree>
    <p:extLst>
      <p:ext uri="{BB962C8B-B14F-4D97-AF65-F5344CB8AC3E}">
        <p14:creationId xmlns:p14="http://schemas.microsoft.com/office/powerpoint/2010/main" val="785075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The KWCSP is a statewide safety net program that ensures that age-appropriate, underserved, low-income women have access to lifesaving breast and cervical cancer screenings, diagnostics and treatment if needed.  </a:t>
            </a:r>
          </a:p>
          <a:p>
            <a:pPr defTabSz="933237">
              <a:defRPr/>
            </a:pPr>
            <a:endParaRPr lang="en-US" dirty="0"/>
          </a:p>
          <a:p>
            <a:pPr defTabSz="933237">
              <a:defRPr/>
            </a:pPr>
            <a:r>
              <a:rPr lang="en-US" dirty="0"/>
              <a:t>The program is 100% federally funded by the CDC's National Breast and Cervical Cancer Early Detection Program (NBCCEDP) and the grant award funds are allocated to participating LHDs and contract providers. The KWCSP also </a:t>
            </a:r>
            <a:r>
              <a:rPr lang="en-US" dirty="0" smtClean="0"/>
              <a:t>supports </a:t>
            </a:r>
            <a:r>
              <a:rPr lang="en-US" dirty="0" smtClean="0"/>
              <a:t>the LHDs in case management, outreach</a:t>
            </a:r>
            <a:r>
              <a:rPr lang="en-US" dirty="0"/>
              <a:t>, education and recruitment activities for eligible </a:t>
            </a:r>
            <a:r>
              <a:rPr lang="en-US" dirty="0" smtClean="0"/>
              <a:t>women.  </a:t>
            </a:r>
            <a:endParaRPr lang="en-US" dirty="0"/>
          </a:p>
          <a:p>
            <a:pPr defTabSz="933237">
              <a:defRPr/>
            </a:pPr>
            <a:endParaRPr lang="en-US" dirty="0"/>
          </a:p>
          <a:p>
            <a:pPr lvl="0">
              <a:defRPr/>
            </a:pPr>
            <a:r>
              <a:rPr lang="en-US" dirty="0"/>
              <a:t>The KWCSP sincerely appreciates the LHDs that provide breast and cervical care and that serve as the medical home for many women throughout the Commonwealth. </a:t>
            </a:r>
          </a:p>
        </p:txBody>
      </p:sp>
      <p:sp>
        <p:nvSpPr>
          <p:cNvPr id="4" name="Slide Number Placeholder 3"/>
          <p:cNvSpPr>
            <a:spLocks noGrp="1"/>
          </p:cNvSpPr>
          <p:nvPr>
            <p:ph type="sldNum" sz="quarter" idx="10"/>
          </p:nvPr>
        </p:nvSpPr>
        <p:spPr/>
        <p:txBody>
          <a:bodyPr/>
          <a:lstStyle/>
          <a:p>
            <a:fld id="{42715CA2-1010-4D62-B76A-13944E30DDA1}" type="slidenum">
              <a:rPr lang="en-US" smtClean="0"/>
              <a:t>2</a:t>
            </a:fld>
            <a:endParaRPr lang="en-US"/>
          </a:p>
        </p:txBody>
      </p:sp>
    </p:spTree>
    <p:extLst>
      <p:ext uri="{BB962C8B-B14F-4D97-AF65-F5344CB8AC3E}">
        <p14:creationId xmlns:p14="http://schemas.microsoft.com/office/powerpoint/2010/main" val="2096829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KWCSP reimburses for clinical services via the LHDs contracts with clinical service providers for breast and cervical cancer screenings and diagnostics for program eligible women.</a:t>
            </a:r>
          </a:p>
          <a:p>
            <a:endParaRPr lang="en-US" dirty="0" smtClean="0"/>
          </a:p>
          <a:p>
            <a:r>
              <a:rPr lang="en-US" dirty="0">
                <a:solidFill>
                  <a:srgbClr val="000000"/>
                </a:solidFill>
              </a:rPr>
              <a:t>The KWCSP reimburses at the highest allowable Medicare Part B rate.</a:t>
            </a:r>
          </a:p>
          <a:p>
            <a:endParaRPr lang="en-US" dirty="0"/>
          </a:p>
          <a:p>
            <a:r>
              <a:rPr lang="en-US" dirty="0" smtClean="0"/>
              <a:t>Every year, prior to the contract season, an email is sent to all LHDs and their directors, providing the newly approved KWCSP CPT codes and reimbursement rates for that fiscal year.</a:t>
            </a:r>
          </a:p>
          <a:p>
            <a:pPr lvl="1"/>
            <a:endParaRPr lang="en-US" i="1" dirty="0" smtClean="0"/>
          </a:p>
        </p:txBody>
      </p:sp>
      <p:sp>
        <p:nvSpPr>
          <p:cNvPr id="4" name="Slide Number Placeholder 3"/>
          <p:cNvSpPr>
            <a:spLocks noGrp="1"/>
          </p:cNvSpPr>
          <p:nvPr>
            <p:ph type="sldNum" sz="quarter" idx="10"/>
          </p:nvPr>
        </p:nvSpPr>
        <p:spPr/>
        <p:txBody>
          <a:bodyPr/>
          <a:lstStyle/>
          <a:p>
            <a:fld id="{42715CA2-1010-4D62-B76A-13944E30DDA1}" type="slidenum">
              <a:rPr lang="en-US" smtClean="0"/>
              <a:t>3</a:t>
            </a:fld>
            <a:endParaRPr lang="en-US"/>
          </a:p>
        </p:txBody>
      </p:sp>
    </p:spTree>
    <p:extLst>
      <p:ext uri="{BB962C8B-B14F-4D97-AF65-F5344CB8AC3E}">
        <p14:creationId xmlns:p14="http://schemas.microsoft.com/office/powerpoint/2010/main" val="219772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form is known as the ‘KWCSP rate </a:t>
            </a:r>
            <a:r>
              <a:rPr lang="en-US" dirty="0" smtClean="0"/>
              <a:t>sheet.’</a:t>
            </a:r>
            <a:endParaRPr lang="en-US" dirty="0"/>
          </a:p>
          <a:p>
            <a:endParaRPr lang="en-US" sz="200" dirty="0"/>
          </a:p>
          <a:p>
            <a:endParaRPr lang="en-US" dirty="0" smtClean="0"/>
          </a:p>
          <a:p>
            <a:r>
              <a:rPr lang="en-US" dirty="0" smtClean="0"/>
              <a:t>A </a:t>
            </a:r>
            <a:r>
              <a:rPr lang="en-US" dirty="0"/>
              <a:t>KWCSP rate sheet </a:t>
            </a:r>
            <a:r>
              <a:rPr lang="en-US" dirty="0" smtClean="0"/>
              <a:t>should </a:t>
            </a:r>
            <a:r>
              <a:rPr lang="en-US" dirty="0"/>
              <a:t>be included in all LHD/KWCSP </a:t>
            </a:r>
            <a:r>
              <a:rPr lang="en-US" dirty="0" smtClean="0"/>
              <a:t>contracts.</a:t>
            </a:r>
            <a:endParaRPr lang="en-US" dirty="0"/>
          </a:p>
          <a:p>
            <a:endParaRPr lang="en-US" sz="200" dirty="0"/>
          </a:p>
          <a:p>
            <a:endParaRPr lang="en-US" dirty="0" smtClean="0"/>
          </a:p>
          <a:p>
            <a:r>
              <a:rPr lang="en-US" dirty="0" smtClean="0"/>
              <a:t>The </a:t>
            </a:r>
            <a:r>
              <a:rPr lang="en-US" dirty="0"/>
              <a:t>KWCSP rate sheet should only list the CPT codes that will be reimbursed to the contracted </a:t>
            </a:r>
            <a:r>
              <a:rPr lang="en-US" dirty="0" smtClean="0"/>
              <a:t>clinical service provider </a:t>
            </a:r>
            <a:r>
              <a:rPr lang="en-US" dirty="0"/>
              <a:t>by the LHD for KWCSP </a:t>
            </a:r>
            <a:r>
              <a:rPr lang="en-US" dirty="0" smtClean="0"/>
              <a:t>services.</a:t>
            </a:r>
            <a:endParaRPr lang="en-US" dirty="0"/>
          </a:p>
          <a:p>
            <a:endParaRPr lang="en-US" dirty="0"/>
          </a:p>
        </p:txBody>
      </p:sp>
      <p:sp>
        <p:nvSpPr>
          <p:cNvPr id="4" name="Slide Number Placeholder 3"/>
          <p:cNvSpPr>
            <a:spLocks noGrp="1"/>
          </p:cNvSpPr>
          <p:nvPr>
            <p:ph type="sldNum" sz="quarter" idx="10"/>
          </p:nvPr>
        </p:nvSpPr>
        <p:spPr/>
        <p:txBody>
          <a:bodyPr/>
          <a:lstStyle/>
          <a:p>
            <a:fld id="{42715CA2-1010-4D62-B76A-13944E30DDA1}" type="slidenum">
              <a:rPr lang="en-US" smtClean="0"/>
              <a:t>4</a:t>
            </a:fld>
            <a:endParaRPr lang="en-US"/>
          </a:p>
        </p:txBody>
      </p:sp>
    </p:spTree>
    <p:extLst>
      <p:ext uri="{BB962C8B-B14F-4D97-AF65-F5344CB8AC3E}">
        <p14:creationId xmlns:p14="http://schemas.microsoft.com/office/powerpoint/2010/main" val="761107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LHD / KWCSP contract language states that contractors </a:t>
            </a:r>
            <a:r>
              <a:rPr lang="en-US" dirty="0"/>
              <a:t>will:</a:t>
            </a:r>
          </a:p>
          <a:p>
            <a:pPr marL="174982" indent="-174982">
              <a:buFont typeface="Arial" panose="020B0604020202020204" pitchFamily="34" charset="0"/>
              <a:buChar char="•"/>
            </a:pPr>
            <a:r>
              <a:rPr lang="en-US" dirty="0"/>
              <a:t>Perform KWCSP services in lieu of the LHDs providing direct clinical services for a KWCSP </a:t>
            </a:r>
            <a:r>
              <a:rPr lang="en-US" dirty="0" smtClean="0"/>
              <a:t>patient.</a:t>
            </a:r>
          </a:p>
          <a:p>
            <a:pPr marL="174982" indent="-174982">
              <a:buFont typeface="Arial" panose="020B0604020202020204" pitchFamily="34" charset="0"/>
              <a:buChar char="•"/>
            </a:pPr>
            <a:r>
              <a:rPr lang="en-US" dirty="0" smtClean="0"/>
              <a:t>Comply </a:t>
            </a:r>
            <a:r>
              <a:rPr lang="en-US" dirty="0"/>
              <a:t>with the </a:t>
            </a:r>
            <a:r>
              <a:rPr lang="en-US" dirty="0" smtClean="0"/>
              <a:t>KDPH’s Core </a:t>
            </a:r>
            <a:r>
              <a:rPr lang="en-US" dirty="0"/>
              <a:t>Clinical Service Guide’s (CCSG’s) </a:t>
            </a:r>
            <a:r>
              <a:rPr lang="en-US" i="1" dirty="0"/>
              <a:t>Cancer Screening/Follow-Up </a:t>
            </a:r>
            <a:r>
              <a:rPr lang="en-US" dirty="0" smtClean="0"/>
              <a:t>sections. </a:t>
            </a:r>
          </a:p>
          <a:p>
            <a:pPr marL="174982" indent="-174982">
              <a:buFont typeface="Arial" panose="020B0604020202020204" pitchFamily="34" charset="0"/>
              <a:buChar char="•"/>
            </a:pPr>
            <a:r>
              <a:rPr lang="en-US" dirty="0" smtClean="0"/>
              <a:t>Will never bill the KWCSP-eligible patient</a:t>
            </a:r>
          </a:p>
          <a:p>
            <a:pPr marL="174982" indent="-174982">
              <a:buFont typeface="Arial" panose="020B0604020202020204" pitchFamily="34" charset="0"/>
              <a:buChar char="•"/>
            </a:pPr>
            <a:r>
              <a:rPr lang="en-US" dirty="0" smtClean="0"/>
              <a:t>Include </a:t>
            </a:r>
            <a:r>
              <a:rPr lang="en-US" dirty="0"/>
              <a:t>approved CPT codes </a:t>
            </a:r>
            <a:r>
              <a:rPr lang="en-US" dirty="0" smtClean="0"/>
              <a:t>in the contract, utilizing </a:t>
            </a:r>
            <a:r>
              <a:rPr lang="en-US" dirty="0"/>
              <a:t>the KWCSP rate </a:t>
            </a:r>
            <a:r>
              <a:rPr lang="en-US" dirty="0" smtClean="0"/>
              <a:t>sheet shown on the previous slide.</a:t>
            </a:r>
            <a:endParaRPr lang="en-US" i="1" dirty="0"/>
          </a:p>
          <a:p>
            <a:endParaRPr lang="en-US" dirty="0"/>
          </a:p>
        </p:txBody>
      </p:sp>
      <p:sp>
        <p:nvSpPr>
          <p:cNvPr id="4" name="Slide Number Placeholder 3"/>
          <p:cNvSpPr>
            <a:spLocks noGrp="1"/>
          </p:cNvSpPr>
          <p:nvPr>
            <p:ph type="sldNum" sz="quarter" idx="10"/>
          </p:nvPr>
        </p:nvSpPr>
        <p:spPr/>
        <p:txBody>
          <a:bodyPr/>
          <a:lstStyle/>
          <a:p>
            <a:fld id="{42715CA2-1010-4D62-B76A-13944E30DDA1}" type="slidenum">
              <a:rPr lang="en-US" smtClean="0"/>
              <a:t>5</a:t>
            </a:fld>
            <a:endParaRPr lang="en-US"/>
          </a:p>
        </p:txBody>
      </p:sp>
    </p:spTree>
    <p:extLst>
      <p:ext uri="{BB962C8B-B14F-4D97-AF65-F5344CB8AC3E}">
        <p14:creationId xmlns:p14="http://schemas.microsoft.com/office/powerpoint/2010/main" val="379348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1163638"/>
            <a:ext cx="5584825" cy="3141662"/>
          </a:xfrm>
        </p:spPr>
      </p:sp>
      <p:sp>
        <p:nvSpPr>
          <p:cNvPr id="3" name="Notes Placeholder 2"/>
          <p:cNvSpPr>
            <a:spLocks noGrp="1"/>
          </p:cNvSpPr>
          <p:nvPr>
            <p:ph type="body" idx="1"/>
          </p:nvPr>
        </p:nvSpPr>
        <p:spPr/>
        <p:txBody>
          <a:bodyPr/>
          <a:lstStyle/>
          <a:p>
            <a:r>
              <a:rPr lang="en-US" dirty="0" smtClean="0"/>
              <a:t>LHDs may negotiate </a:t>
            </a:r>
            <a:r>
              <a:rPr lang="en-US" dirty="0" smtClean="0"/>
              <a:t>lower reimbursement </a:t>
            </a:r>
            <a:r>
              <a:rPr lang="en-US" dirty="0" smtClean="0"/>
              <a:t>rates with contract providers, but know:</a:t>
            </a:r>
          </a:p>
          <a:p>
            <a:endParaRPr lang="en-US" dirty="0" smtClean="0"/>
          </a:p>
          <a:p>
            <a:r>
              <a:rPr lang="en-US" dirty="0" smtClean="0"/>
              <a:t>No matter the negotiated rate, KWCSP reimburses at the maximum allowable amount per Medicare Part B.</a:t>
            </a:r>
          </a:p>
          <a:p>
            <a:endParaRPr lang="en-US" dirty="0" smtClean="0"/>
          </a:p>
          <a:p>
            <a:r>
              <a:rPr lang="en-US" dirty="0" smtClean="0"/>
              <a:t>We have found that during our contract review/approval process that the most common comment to the LHDs pertained to contracts submitted with rates greater than KWCSP approved rates.  </a:t>
            </a:r>
          </a:p>
          <a:p>
            <a:pPr lvl="1"/>
            <a:endParaRPr lang="en-US" dirty="0" smtClean="0"/>
          </a:p>
          <a:p>
            <a:r>
              <a:rPr lang="en-US" dirty="0" smtClean="0"/>
              <a:t>So ensure that your contracted providers know that KWCSP will not reimburse over the amount listed on the KWCSP’s Approved CPT Codes and Reimbursement Rate sheet.  </a:t>
            </a:r>
          </a:p>
          <a:p>
            <a:endParaRPr lang="en-US" dirty="0" smtClean="0"/>
          </a:p>
          <a:p>
            <a:r>
              <a:rPr lang="en-US" dirty="0" smtClean="0"/>
              <a:t>Any negotiated rate greater than KWCSP's rate will be the responsibility of the LHD. </a:t>
            </a:r>
          </a:p>
        </p:txBody>
      </p:sp>
      <p:sp>
        <p:nvSpPr>
          <p:cNvPr id="4" name="Slide Number Placeholder 3"/>
          <p:cNvSpPr>
            <a:spLocks noGrp="1"/>
          </p:cNvSpPr>
          <p:nvPr>
            <p:ph type="sldNum" sz="quarter" idx="10"/>
          </p:nvPr>
        </p:nvSpPr>
        <p:spPr/>
        <p:txBody>
          <a:bodyPr/>
          <a:lstStyle/>
          <a:p>
            <a:fld id="{42715CA2-1010-4D62-B76A-13944E30DDA1}" type="slidenum">
              <a:rPr lang="en-US" smtClean="0"/>
              <a:t>6</a:t>
            </a:fld>
            <a:endParaRPr lang="en-US"/>
          </a:p>
        </p:txBody>
      </p:sp>
    </p:spTree>
    <p:extLst>
      <p:ext uri="{BB962C8B-B14F-4D97-AF65-F5344CB8AC3E}">
        <p14:creationId xmlns:p14="http://schemas.microsoft.com/office/powerpoint/2010/main" val="765260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rPr>
              <a:t>Ensuring your contracted providers are educated on the KWCSP eligibility and services can result in increased LHD revenue. </a:t>
            </a:r>
          </a:p>
          <a:p>
            <a:endParaRPr lang="en-US" dirty="0">
              <a:solidFill>
                <a:srgbClr val="000000"/>
              </a:solidFill>
            </a:endParaRPr>
          </a:p>
          <a:p>
            <a:r>
              <a:rPr lang="en-US" dirty="0">
                <a:solidFill>
                  <a:srgbClr val="000000"/>
                </a:solidFill>
              </a:rPr>
              <a:t>Ways the LHDs can do this is by ensuring their providers:</a:t>
            </a:r>
          </a:p>
          <a:p>
            <a:pPr marL="291636" indent="-291636">
              <a:buFont typeface="Arial" panose="020B0604020202020204" pitchFamily="34" charset="0"/>
              <a:buChar char="•"/>
            </a:pPr>
            <a:r>
              <a:rPr lang="en-US" dirty="0">
                <a:solidFill>
                  <a:srgbClr val="000000"/>
                </a:solidFill>
              </a:rPr>
              <a:t>Evaluate, identify women who may be eligible, provide services to KWCSP-eligibles and then make referrals back to LHD for assistance with receiving treatment through Medicaid’s Breast and Cervical Cancer Treatment Program.</a:t>
            </a:r>
          </a:p>
          <a:p>
            <a:pPr marL="291636" indent="-291636">
              <a:buFont typeface="Arial" panose="020B0604020202020204" pitchFamily="34" charset="0"/>
              <a:buChar char="•"/>
            </a:pPr>
            <a:r>
              <a:rPr lang="en-US" dirty="0">
                <a:solidFill>
                  <a:srgbClr val="000000"/>
                </a:solidFill>
              </a:rPr>
              <a:t>Bill LHDs for KWCSP-eligible services provided.</a:t>
            </a:r>
          </a:p>
          <a:p>
            <a:pPr marL="291636" indent="-291636">
              <a:buFont typeface="Arial" panose="020B0604020202020204" pitchFamily="34" charset="0"/>
              <a:buChar char="•"/>
            </a:pPr>
            <a:r>
              <a:rPr lang="en-US" dirty="0">
                <a:solidFill>
                  <a:srgbClr val="000000"/>
                </a:solidFill>
              </a:rPr>
              <a:t>Encourage providers to promote access to care and assist the KWCSP in reaching screening goals that will help secure future CDC funding in order to continue our efforts to decrease the breast and cervical cancer burden for women in the Commonwealth.</a:t>
            </a:r>
          </a:p>
          <a:p>
            <a:pPr marL="291636" indent="-291636">
              <a:buFont typeface="Arial" panose="020B0604020202020204" pitchFamily="34" charset="0"/>
              <a:buChar char="•"/>
            </a:pPr>
            <a:r>
              <a:rPr lang="en-US" dirty="0">
                <a:solidFill>
                  <a:srgbClr val="000000"/>
                </a:solidFill>
              </a:rPr>
              <a:t>And lastly, </a:t>
            </a:r>
            <a:r>
              <a:rPr lang="en-US" dirty="0" smtClean="0">
                <a:solidFill>
                  <a:srgbClr val="000000"/>
                </a:solidFill>
              </a:rPr>
              <a:t>consider providing contractors with the </a:t>
            </a:r>
            <a:r>
              <a:rPr lang="en-US" i="1" dirty="0">
                <a:solidFill>
                  <a:srgbClr val="7030A0"/>
                </a:solidFill>
              </a:rPr>
              <a:t>Quick Reference Guide for Healthcare providers:  Breast and Cervical Cancer Screening and Treatment in Kentucky</a:t>
            </a:r>
            <a:r>
              <a:rPr lang="en-US" dirty="0">
                <a:solidFill>
                  <a:srgbClr val="000000"/>
                </a:solidFill>
              </a:rPr>
              <a:t>.  Go to kycancerprogram.org, professional education and training.  </a:t>
            </a:r>
          </a:p>
        </p:txBody>
      </p:sp>
      <p:sp>
        <p:nvSpPr>
          <p:cNvPr id="4" name="Slide Number Placeholder 3"/>
          <p:cNvSpPr>
            <a:spLocks noGrp="1"/>
          </p:cNvSpPr>
          <p:nvPr>
            <p:ph type="sldNum" sz="quarter" idx="10"/>
          </p:nvPr>
        </p:nvSpPr>
        <p:spPr/>
        <p:txBody>
          <a:bodyPr/>
          <a:lstStyle/>
          <a:p>
            <a:fld id="{42715CA2-1010-4D62-B76A-13944E30DDA1}" type="slidenum">
              <a:rPr lang="en-US" smtClean="0"/>
              <a:t>7</a:t>
            </a:fld>
            <a:endParaRPr lang="en-US"/>
          </a:p>
        </p:txBody>
      </p:sp>
    </p:spTree>
    <p:extLst>
      <p:ext uri="{BB962C8B-B14F-4D97-AF65-F5344CB8AC3E}">
        <p14:creationId xmlns:p14="http://schemas.microsoft.com/office/powerpoint/2010/main" val="3617336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15CA2-1010-4D62-B76A-13944E30DDA1}" type="slidenum">
              <a:rPr lang="en-US" smtClean="0"/>
              <a:t>8</a:t>
            </a:fld>
            <a:endParaRPr lang="en-US"/>
          </a:p>
        </p:txBody>
      </p:sp>
    </p:spTree>
    <p:extLst>
      <p:ext uri="{BB962C8B-B14F-4D97-AF65-F5344CB8AC3E}">
        <p14:creationId xmlns:p14="http://schemas.microsoft.com/office/powerpoint/2010/main" val="2095095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About Us</a:t>
            </a:r>
            <a:endParaRPr lang="en-US" sz="3400" b="0" dirty="0">
              <a:latin typeface="Calibri Light" panose="020F0302020204030204" pitchFamily="34" charset="0"/>
            </a:endParaRPr>
          </a:p>
        </p:txBody>
      </p:sp>
      <p:sp>
        <p:nvSpPr>
          <p:cNvPr id="11" name="TextBox 10"/>
          <p:cNvSpPr txBox="1"/>
          <p:nvPr userDrawn="1"/>
        </p:nvSpPr>
        <p:spPr>
          <a:xfrm>
            <a:off x="6172200" y="2135062"/>
            <a:ext cx="5019261" cy="3970318"/>
          </a:xfrm>
          <a:prstGeom prst="rect">
            <a:avLst/>
          </a:prstGeom>
          <a:noFill/>
        </p:spPr>
        <p:txBody>
          <a:bodyPr wrap="square" rtlCol="0">
            <a:spAutoFit/>
          </a:bodyPr>
          <a:lstStyle/>
          <a:p>
            <a:r>
              <a:rPr lang="en-US" sz="1800" dirty="0" smtClean="0">
                <a:latin typeface="Calibri Light" panose="020F0302020204030204" pitchFamily="34" charset="0"/>
              </a:rPr>
              <a:t>The Department for Public Health (DPH) is dedicated to improving health and</a:t>
            </a:r>
            <a:r>
              <a:rPr lang="en-US" sz="1800" baseline="0" dirty="0" smtClean="0">
                <a:latin typeface="Calibri Light" panose="020F0302020204030204" pitchFamily="34" charset="0"/>
              </a:rPr>
              <a:t> safety of Kentuckians through </a:t>
            </a:r>
            <a:r>
              <a:rPr lang="en-US" sz="1800" i="1" baseline="0" dirty="0" smtClean="0">
                <a:latin typeface="Calibri Light" panose="020F0302020204030204" pitchFamily="34" charset="0"/>
              </a:rPr>
              <a:t>prevention</a:t>
            </a:r>
            <a:r>
              <a:rPr lang="en-US" sz="1800" baseline="0" dirty="0" smtClean="0">
                <a:latin typeface="Calibri Light" panose="020F0302020204030204" pitchFamily="34" charset="0"/>
              </a:rPr>
              <a:t>, </a:t>
            </a:r>
            <a:r>
              <a:rPr lang="en-US" sz="1800" i="1" baseline="0" dirty="0" smtClean="0">
                <a:latin typeface="Calibri Light" panose="020F0302020204030204" pitchFamily="34" charset="0"/>
              </a:rPr>
              <a:t>promotion</a:t>
            </a:r>
            <a:r>
              <a:rPr lang="en-US" sz="1800" baseline="0" dirty="0" smtClean="0">
                <a:latin typeface="Calibri Light" panose="020F0302020204030204" pitchFamily="34" charset="0"/>
              </a:rPr>
              <a:t>, and </a:t>
            </a:r>
            <a:r>
              <a:rPr lang="en-US" sz="1800" i="1" baseline="0" dirty="0" smtClean="0">
                <a:latin typeface="Calibri Light" panose="020F0302020204030204" pitchFamily="34" charset="0"/>
              </a:rPr>
              <a:t>protection</a:t>
            </a:r>
            <a:r>
              <a:rPr lang="en-US" sz="1800" baseline="0" dirty="0" smtClean="0">
                <a:latin typeface="Calibri Light" panose="020F0302020204030204" pitchFamily="34" charset="0"/>
              </a:rPr>
              <a:t>.</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As a major component of the Cabinet for Health and Family Services, DPH provides guidance and support for health departments in all 120 counties.</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800" dirty="0" smtClean="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166" y="2924404"/>
            <a:ext cx="4833530" cy="2391634"/>
          </a:xfrm>
          <a:prstGeom prst="rect">
            <a:avLst/>
          </a:prstGeom>
        </p:spPr>
      </p:pic>
      <p:grpSp>
        <p:nvGrpSpPr>
          <p:cNvPr id="43" name="Group 42"/>
          <p:cNvGrpSpPr/>
          <p:nvPr userDrawn="1"/>
        </p:nvGrpSpPr>
        <p:grpSpPr>
          <a:xfrm>
            <a:off x="1758" y="1880473"/>
            <a:ext cx="12188484" cy="74025"/>
            <a:chOff x="-2" y="6470422"/>
            <a:chExt cx="12188484" cy="387579"/>
          </a:xfrm>
        </p:grpSpPr>
        <p:sp>
          <p:nvSpPr>
            <p:cNvPr id="44" name="Rectangle 4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5" name="Rectangle 4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6" name="Rectangle 45"/>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47" name="Group 46"/>
          <p:cNvGrpSpPr/>
          <p:nvPr userDrawn="1"/>
        </p:nvGrpSpPr>
        <p:grpSpPr>
          <a:xfrm>
            <a:off x="3516" y="6301804"/>
            <a:ext cx="12188484" cy="74025"/>
            <a:chOff x="-2" y="6470422"/>
            <a:chExt cx="12188484" cy="387579"/>
          </a:xfrm>
        </p:grpSpPr>
        <p:sp>
          <p:nvSpPr>
            <p:cNvPr id="48" name="Rectangle 4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0" name="Rectangle 4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93601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838200" y="967615"/>
            <a:ext cx="10515600" cy="1902191"/>
          </a:xfrm>
        </p:spPr>
        <p:txBody>
          <a:bodyPr anchor="b">
            <a:normAutofit/>
          </a:bodyPr>
          <a:lstStyle>
            <a:lvl1pPr algn="ctr">
              <a:defRPr sz="4400" b="1">
                <a:solidFill>
                  <a:schemeClr val="tx1"/>
                </a:solidFill>
                <a:latin typeface="+mn-lt"/>
              </a:defRPr>
            </a:lvl1pPr>
          </a:lstStyle>
          <a:p>
            <a:r>
              <a:rPr lang="en-US" dirty="0" smtClean="0"/>
              <a:t>Click to edit presentation title</a:t>
            </a:r>
            <a:endParaRPr lang="en-US" dirty="0"/>
          </a:p>
        </p:txBody>
      </p:sp>
      <p:sp>
        <p:nvSpPr>
          <p:cNvPr id="15" name="Subtitle 2"/>
          <p:cNvSpPr>
            <a:spLocks noGrp="1"/>
          </p:cNvSpPr>
          <p:nvPr>
            <p:ph type="subTitle" idx="1" hasCustomPrompt="1"/>
          </p:nvPr>
        </p:nvSpPr>
        <p:spPr>
          <a:xfrm>
            <a:off x="838200" y="2972448"/>
            <a:ext cx="10515600" cy="576664"/>
          </a:xfrm>
        </p:spPr>
        <p:txBody>
          <a:bodyPr>
            <a:normAutofit/>
          </a:bodyPr>
          <a:lstStyle>
            <a:lvl1pPr marL="0" indent="0" algn="ctr">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6"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1" name="Group 20"/>
          <p:cNvGrpSpPr/>
          <p:nvPr userDrawn="1"/>
        </p:nvGrpSpPr>
        <p:grpSpPr>
          <a:xfrm>
            <a:off x="-2" y="6470422"/>
            <a:ext cx="12188484" cy="387579"/>
            <a:chOff x="-2" y="6470422"/>
            <a:chExt cx="12188484" cy="387579"/>
          </a:xfrm>
        </p:grpSpPr>
        <p:sp>
          <p:nvSpPr>
            <p:cNvPr id="22" name="Rectangle 21"/>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2189535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822971"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982221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200485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726133"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481113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sp>
        <p:nvSpPr>
          <p:cNvPr id="3" name="Text Placeholder 2"/>
          <p:cNvSpPr>
            <a:spLocks noGrp="1"/>
          </p:cNvSpPr>
          <p:nvPr>
            <p:ph type="body" sz="quarter" idx="16" hasCustomPrompt="1"/>
          </p:nvPr>
        </p:nvSpPr>
        <p:spPr>
          <a:xfrm>
            <a:off x="6103937" y="1804226"/>
            <a:ext cx="4811712" cy="1719262"/>
          </a:xfrm>
        </p:spPr>
        <p:txBody>
          <a:bodyPr/>
          <a:lstStyle>
            <a:lvl1pPr marL="0" indent="0" algn="ctr">
              <a:buNone/>
              <a:defRPr baseline="0">
                <a:latin typeface="Calibri Light" panose="020F0302020204030204" pitchFamily="34"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smtClean="0"/>
              <a:t>Click to edit second presenter name, phone, email</a:t>
            </a:r>
          </a:p>
        </p:txBody>
      </p:sp>
      <p:grpSp>
        <p:nvGrpSpPr>
          <p:cNvPr id="14" name="Group 13"/>
          <p:cNvGrpSpPr/>
          <p:nvPr userDrawn="1"/>
        </p:nvGrpSpPr>
        <p:grpSpPr>
          <a:xfrm>
            <a:off x="-2" y="6470422"/>
            <a:ext cx="12188484" cy="387579"/>
            <a:chOff x="-2" y="6470422"/>
            <a:chExt cx="12188484" cy="387579"/>
          </a:xfrm>
        </p:grpSpPr>
        <p:sp>
          <p:nvSpPr>
            <p:cNvPr id="15" name="Rectangle 14"/>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425631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fld id="{0467B39D-87AC-4D39-8154-C6852A584385}" type="datetime1">
              <a:rPr lang="en-US" smtClean="0"/>
              <a:pPr/>
              <a:t>3/1/2019</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1197864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Mission and Vision in Action</a:t>
            </a:r>
            <a:endParaRPr lang="en-US" sz="3400" b="0" dirty="0">
              <a:latin typeface="Calibri Light" panose="020F0302020204030204" pitchFamily="34" charset="0"/>
            </a:endParaRPr>
          </a:p>
        </p:txBody>
      </p:sp>
      <p:sp>
        <p:nvSpPr>
          <p:cNvPr id="11" name="TextBox 10"/>
          <p:cNvSpPr txBox="1"/>
          <p:nvPr userDrawn="1"/>
        </p:nvSpPr>
        <p:spPr>
          <a:xfrm>
            <a:off x="6205591" y="2331486"/>
            <a:ext cx="4900773" cy="1015663"/>
          </a:xfrm>
          <a:prstGeom prst="rect">
            <a:avLst/>
          </a:prstGeom>
          <a:noFill/>
        </p:spPr>
        <p:txBody>
          <a:bodyPr wrap="square" rtlCol="0">
            <a:spAutoFit/>
          </a:bodyPr>
          <a:lstStyle/>
          <a:p>
            <a:r>
              <a:rPr lang="en-US" sz="2000" dirty="0" smtClean="0">
                <a:latin typeface="Calibri Light" panose="020F0302020204030204" pitchFamily="34" charset="0"/>
              </a:rPr>
              <a:t>Our mission is to improve the health and safety of people in Kentucky through prevention, promotion and protection.</a:t>
            </a:r>
          </a:p>
        </p:txBody>
      </p:sp>
      <p:sp>
        <p:nvSpPr>
          <p:cNvPr id="12" name="Rectangle 11"/>
          <p:cNvSpPr/>
          <p:nvPr userDrawn="1"/>
        </p:nvSpPr>
        <p:spPr>
          <a:xfrm>
            <a:off x="838200" y="2300708"/>
            <a:ext cx="5141359" cy="1077218"/>
          </a:xfrm>
          <a:prstGeom prst="rect">
            <a:avLst/>
          </a:prstGeom>
        </p:spPr>
        <p:txBody>
          <a:bodyPr wrap="square">
            <a:spAutoFit/>
          </a:bodyPr>
          <a:lstStyle/>
          <a:p>
            <a:pPr algn="r"/>
            <a:r>
              <a:rPr lang="en-US" sz="3200" b="1" dirty="0"/>
              <a:t>Healthier People, </a:t>
            </a:r>
            <a:r>
              <a:rPr lang="en-US" sz="3200" b="1" dirty="0" smtClean="0"/>
              <a:t/>
            </a:r>
            <a:br>
              <a:rPr lang="en-US" sz="3200" b="1" dirty="0" smtClean="0"/>
            </a:br>
            <a:r>
              <a:rPr lang="en-US" sz="3200" b="1" dirty="0" smtClean="0"/>
              <a:t>Healthier Communities.</a:t>
            </a:r>
            <a:endParaRPr lang="en-US" sz="3200" b="1" dirty="0"/>
          </a:p>
        </p:txBody>
      </p:sp>
      <p:sp>
        <p:nvSpPr>
          <p:cNvPr id="14" name="Pentagon 13"/>
          <p:cNvSpPr/>
          <p:nvPr userDrawn="1"/>
        </p:nvSpPr>
        <p:spPr>
          <a:xfrm>
            <a:off x="7118195" y="3691136"/>
            <a:ext cx="267864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4756678" y="3691136"/>
            <a:ext cx="267864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2374613" y="3691136"/>
            <a:ext cx="267864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3081428" y="3795907"/>
            <a:ext cx="1265014" cy="369332"/>
          </a:xfrm>
          <a:prstGeom prst="rect">
            <a:avLst/>
          </a:prstGeom>
          <a:noFill/>
        </p:spPr>
        <p:txBody>
          <a:bodyPr wrap="square" rtlCol="0">
            <a:spAutoFit/>
          </a:bodyPr>
          <a:lstStyle/>
          <a:p>
            <a:pPr algn="ctr"/>
            <a:r>
              <a:rPr lang="en-US" b="1" dirty="0" smtClean="0">
                <a:solidFill>
                  <a:schemeClr val="bg1"/>
                </a:solidFill>
              </a:rPr>
              <a:t>Prevention</a:t>
            </a:r>
            <a:endParaRPr lang="en-US" b="1" dirty="0">
              <a:solidFill>
                <a:schemeClr val="bg1"/>
              </a:solidFill>
            </a:endParaRPr>
          </a:p>
        </p:txBody>
      </p:sp>
      <p:sp>
        <p:nvSpPr>
          <p:cNvPr id="18" name="TextBox 17"/>
          <p:cNvSpPr txBox="1"/>
          <p:nvPr userDrawn="1"/>
        </p:nvSpPr>
        <p:spPr>
          <a:xfrm>
            <a:off x="5488470" y="3795907"/>
            <a:ext cx="1215060" cy="369332"/>
          </a:xfrm>
          <a:prstGeom prst="rect">
            <a:avLst/>
          </a:prstGeom>
          <a:noFill/>
        </p:spPr>
        <p:txBody>
          <a:bodyPr wrap="square" rtlCol="0">
            <a:spAutoFit/>
          </a:bodyPr>
          <a:lstStyle/>
          <a:p>
            <a:pPr algn="ctr"/>
            <a:r>
              <a:rPr lang="en-US" b="1" dirty="0" smtClean="0">
                <a:solidFill>
                  <a:schemeClr val="bg1"/>
                </a:solidFill>
              </a:rPr>
              <a:t>Protection</a:t>
            </a:r>
            <a:endParaRPr lang="en-US" b="1" dirty="0">
              <a:solidFill>
                <a:schemeClr val="bg1"/>
              </a:solidFill>
            </a:endParaRPr>
          </a:p>
        </p:txBody>
      </p:sp>
      <p:sp>
        <p:nvSpPr>
          <p:cNvPr id="19" name="TextBox 18"/>
          <p:cNvSpPr txBox="1"/>
          <p:nvPr userDrawn="1"/>
        </p:nvSpPr>
        <p:spPr>
          <a:xfrm>
            <a:off x="7838963" y="3795907"/>
            <a:ext cx="1237108" cy="369332"/>
          </a:xfrm>
          <a:prstGeom prst="rect">
            <a:avLst/>
          </a:prstGeom>
          <a:noFill/>
        </p:spPr>
        <p:txBody>
          <a:bodyPr wrap="square" rtlCol="0">
            <a:spAutoFit/>
          </a:bodyPr>
          <a:lstStyle/>
          <a:p>
            <a:pPr algn="ctr"/>
            <a:r>
              <a:rPr lang="en-US" b="1" dirty="0" smtClean="0">
                <a:solidFill>
                  <a:schemeClr val="bg1"/>
                </a:solidFill>
              </a:rPr>
              <a:t>Promotion</a:t>
            </a:r>
            <a:endParaRPr lang="en-US" b="1" dirty="0">
              <a:solidFill>
                <a:schemeClr val="bg1"/>
              </a:solidFill>
            </a:endParaRPr>
          </a:p>
        </p:txBody>
      </p:sp>
      <p:cxnSp>
        <p:nvCxnSpPr>
          <p:cNvPr id="20" name="Straight Connector 19"/>
          <p:cNvCxnSpPr/>
          <p:nvPr userDrawn="1"/>
        </p:nvCxnSpPr>
        <p:spPr>
          <a:xfrm>
            <a:off x="3713935"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096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457517"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5126562" y="4893707"/>
            <a:ext cx="1970554" cy="1588127"/>
          </a:xfrm>
          <a:prstGeom prst="rect">
            <a:avLst/>
          </a:prstGeom>
          <a:noFill/>
        </p:spPr>
        <p:txBody>
          <a:bodyPr wrap="square" rtlCol="0">
            <a:spAutoFit/>
          </a:bodyPr>
          <a:lstStyle/>
          <a:p>
            <a:pPr algn="ctr">
              <a:lnSpc>
                <a:spcPct val="80000"/>
              </a:lnSpc>
              <a:spcAft>
                <a:spcPts val="1200"/>
              </a:spcAft>
            </a:pPr>
            <a:r>
              <a:rPr lang="en-US" sz="1400" dirty="0" smtClean="0"/>
              <a:t>Environmental Inspections</a:t>
            </a:r>
          </a:p>
          <a:p>
            <a:pPr algn="ctr">
              <a:lnSpc>
                <a:spcPct val="80000"/>
              </a:lnSpc>
              <a:spcAft>
                <a:spcPts val="1200"/>
              </a:spcAft>
            </a:pPr>
            <a:r>
              <a:rPr lang="en-US" sz="1400" dirty="0" smtClean="0"/>
              <a:t>Public Health &amp; Disaster Preparedness</a:t>
            </a:r>
          </a:p>
          <a:p>
            <a:pPr algn="ctr">
              <a:lnSpc>
                <a:spcPct val="80000"/>
              </a:lnSpc>
              <a:spcAft>
                <a:spcPts val="1200"/>
              </a:spcAft>
            </a:pPr>
            <a:r>
              <a:rPr lang="en-US" sz="1400" dirty="0" smtClean="0"/>
              <a:t>Disease Surveillance</a:t>
            </a:r>
          </a:p>
          <a:p>
            <a:pPr algn="ctr">
              <a:lnSpc>
                <a:spcPct val="80000"/>
              </a:lnSpc>
              <a:spcAft>
                <a:spcPts val="1200"/>
              </a:spcAft>
            </a:pPr>
            <a:r>
              <a:rPr lang="en-US" sz="1400" dirty="0" smtClean="0"/>
              <a:t>Mobile Harm Reduction</a:t>
            </a:r>
            <a:endParaRPr lang="en-US" sz="1400" dirty="0"/>
          </a:p>
        </p:txBody>
      </p:sp>
      <p:sp>
        <p:nvSpPr>
          <p:cNvPr id="24" name="TextBox 23"/>
          <p:cNvSpPr txBox="1"/>
          <p:nvPr userDrawn="1"/>
        </p:nvSpPr>
        <p:spPr>
          <a:xfrm>
            <a:off x="2728658"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HANDS</a:t>
            </a:r>
          </a:p>
          <a:p>
            <a:pPr algn="ctr">
              <a:lnSpc>
                <a:spcPct val="80000"/>
              </a:lnSpc>
              <a:spcAft>
                <a:spcPts val="1200"/>
              </a:spcAft>
            </a:pPr>
            <a:r>
              <a:rPr lang="en-US" sz="1400" dirty="0" smtClean="0"/>
              <a:t>First Steps</a:t>
            </a:r>
          </a:p>
          <a:p>
            <a:pPr algn="ctr">
              <a:lnSpc>
                <a:spcPct val="80000"/>
              </a:lnSpc>
              <a:spcAft>
                <a:spcPts val="1200"/>
              </a:spcAft>
            </a:pPr>
            <a:r>
              <a:rPr lang="en-US" sz="1400" dirty="0" smtClean="0"/>
              <a:t>Immunizations</a:t>
            </a:r>
          </a:p>
          <a:p>
            <a:pPr algn="ctr">
              <a:lnSpc>
                <a:spcPct val="80000"/>
              </a:lnSpc>
              <a:spcAft>
                <a:spcPts val="1200"/>
              </a:spcAft>
            </a:pPr>
            <a:r>
              <a:rPr lang="en-US" sz="1400" dirty="0" smtClean="0"/>
              <a:t>Newborn Screening</a:t>
            </a:r>
            <a:endParaRPr lang="en-US" sz="1400" dirty="0"/>
          </a:p>
        </p:txBody>
      </p:sp>
      <p:sp>
        <p:nvSpPr>
          <p:cNvPr id="25" name="TextBox 24"/>
          <p:cNvSpPr txBox="1"/>
          <p:nvPr userDrawn="1"/>
        </p:nvSpPr>
        <p:spPr>
          <a:xfrm>
            <a:off x="7472240"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WIC</a:t>
            </a:r>
          </a:p>
          <a:p>
            <a:pPr algn="ctr">
              <a:lnSpc>
                <a:spcPct val="80000"/>
              </a:lnSpc>
              <a:spcAft>
                <a:spcPts val="1200"/>
              </a:spcAft>
            </a:pPr>
            <a:r>
              <a:rPr lang="en-US" sz="1400" dirty="0" smtClean="0"/>
              <a:t>Smoking Cessation</a:t>
            </a:r>
          </a:p>
          <a:p>
            <a:pPr algn="ctr">
              <a:lnSpc>
                <a:spcPct val="80000"/>
              </a:lnSpc>
              <a:spcAft>
                <a:spcPts val="1200"/>
              </a:spcAft>
            </a:pPr>
            <a:r>
              <a:rPr lang="en-US" sz="1400" dirty="0" smtClean="0"/>
              <a:t>Diabetes Prevention</a:t>
            </a:r>
          </a:p>
          <a:p>
            <a:pPr algn="ctr">
              <a:lnSpc>
                <a:spcPct val="80000"/>
              </a:lnSpc>
              <a:spcAft>
                <a:spcPts val="1200"/>
              </a:spcAft>
            </a:pPr>
            <a:r>
              <a:rPr lang="en-US" sz="1400" dirty="0" smtClean="0"/>
              <a:t>Prescription Assistance</a:t>
            </a:r>
            <a:endParaRPr lang="en-US" sz="1400"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14743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Response to the Opioid Crisis</a:t>
            </a:r>
            <a:endParaRPr lang="en-US" sz="3400" b="0" dirty="0">
              <a:latin typeface="Calibri Light" panose="020F0302020204030204" pitchFamily="34" charset="0"/>
            </a:endParaRPr>
          </a:p>
        </p:txBody>
      </p:sp>
      <p:sp>
        <p:nvSpPr>
          <p:cNvPr id="14" name="Pentagon 13"/>
          <p:cNvSpPr/>
          <p:nvPr userDrawn="1"/>
        </p:nvSpPr>
        <p:spPr>
          <a:xfrm>
            <a:off x="8287050" y="3490913"/>
            <a:ext cx="281931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045134" cy="369332"/>
          </a:xfrm>
          <a:prstGeom prst="rect">
            <a:avLst/>
          </a:prstGeom>
          <a:noFill/>
        </p:spPr>
        <p:txBody>
          <a:bodyPr wrap="square" rtlCol="0">
            <a:spAutoFit/>
          </a:bodyPr>
          <a:lstStyle/>
          <a:p>
            <a:pPr algn="l"/>
            <a:r>
              <a:rPr lang="en-US" b="1" dirty="0" smtClean="0">
                <a:solidFill>
                  <a:schemeClr val="bg1"/>
                </a:solidFill>
              </a:rPr>
              <a:t>Syringe Exchange</a:t>
            </a:r>
            <a:endParaRPr lang="en-US" b="1" dirty="0">
              <a:solidFill>
                <a:schemeClr val="bg1"/>
              </a:solidFill>
            </a:endParaRPr>
          </a:p>
        </p:txBody>
      </p:sp>
      <p:sp>
        <p:nvSpPr>
          <p:cNvPr id="18" name="TextBox 17"/>
          <p:cNvSpPr txBox="1"/>
          <p:nvPr userDrawn="1"/>
        </p:nvSpPr>
        <p:spPr>
          <a:xfrm>
            <a:off x="8287050" y="2954596"/>
            <a:ext cx="3045346" cy="369332"/>
          </a:xfrm>
          <a:prstGeom prst="rect">
            <a:avLst/>
          </a:prstGeom>
          <a:noFill/>
        </p:spPr>
        <p:txBody>
          <a:bodyPr wrap="square" rtlCol="0">
            <a:spAutoFit/>
          </a:bodyPr>
          <a:lstStyle/>
          <a:p>
            <a:pPr algn="l"/>
            <a:r>
              <a:rPr lang="en-US" b="1" dirty="0" smtClean="0">
                <a:solidFill>
                  <a:schemeClr val="bg1"/>
                </a:solidFill>
              </a:rPr>
              <a:t>www.FindHelpNowKY.org</a:t>
            </a:r>
            <a:endParaRPr lang="en-US" b="1" dirty="0">
              <a:solidFill>
                <a:schemeClr val="bg1"/>
              </a:solidFill>
            </a:endParaRPr>
          </a:p>
        </p:txBody>
      </p:sp>
      <p:sp>
        <p:nvSpPr>
          <p:cNvPr id="19" name="TextBox 18"/>
          <p:cNvSpPr txBox="1"/>
          <p:nvPr userDrawn="1"/>
        </p:nvSpPr>
        <p:spPr>
          <a:xfrm>
            <a:off x="8287049" y="3606724"/>
            <a:ext cx="2538605" cy="369332"/>
          </a:xfrm>
          <a:prstGeom prst="rect">
            <a:avLst/>
          </a:prstGeom>
          <a:noFill/>
        </p:spPr>
        <p:txBody>
          <a:bodyPr wrap="square" rtlCol="0">
            <a:spAutoFit/>
          </a:bodyPr>
          <a:lstStyle/>
          <a:p>
            <a:pPr algn="l"/>
            <a:r>
              <a:rPr lang="en-US" b="1" dirty="0" smtClean="0">
                <a:solidFill>
                  <a:schemeClr val="bg1"/>
                </a:solidFill>
              </a:rPr>
              <a:t>Naloxone Distribution</a:t>
            </a:r>
            <a:endParaRPr lang="en-US" b="1" dirty="0">
              <a:solidFill>
                <a:schemeClr val="bg1"/>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6" name="Picture Placeholder 2"/>
          <p:cNvSpPr>
            <a:spLocks noGrp="1"/>
          </p:cNvSpPr>
          <p:nvPr>
            <p:ph type="pic" idx="1" hasCustomPrompt="1"/>
          </p:nvPr>
        </p:nvSpPr>
        <p:spPr>
          <a:xfrm>
            <a:off x="495575" y="2191675"/>
            <a:ext cx="7510764" cy="4377946"/>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spTree>
    <p:extLst>
      <p:ext uri="{BB962C8B-B14F-4D97-AF65-F5344CB8AC3E}">
        <p14:creationId xmlns:p14="http://schemas.microsoft.com/office/powerpoint/2010/main" val="338858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 System">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9" name="Oval 8"/>
          <p:cNvSpPr/>
          <p:nvPr userDrawn="1"/>
        </p:nvSpPr>
        <p:spPr>
          <a:xfrm>
            <a:off x="1638300" y="2370553"/>
            <a:ext cx="1844675"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78775" y="2785059"/>
            <a:ext cx="963725" cy="1015663"/>
          </a:xfrm>
          <a:prstGeom prst="rect">
            <a:avLst/>
          </a:prstGeom>
        </p:spPr>
        <p:txBody>
          <a:bodyPr wrap="none">
            <a:spAutoFit/>
          </a:bodyPr>
          <a:lstStyle/>
          <a:p>
            <a:r>
              <a:rPr lang="en-US" sz="6000" b="1" dirty="0" smtClean="0">
                <a:solidFill>
                  <a:schemeClr val="bg1"/>
                </a:solidFill>
              </a:rPr>
              <a:t>61</a:t>
            </a:r>
            <a:endParaRPr lang="en-US" sz="6000" b="1" dirty="0">
              <a:solidFill>
                <a:schemeClr val="bg1"/>
              </a:solidFill>
            </a:endParaRPr>
          </a:p>
        </p:txBody>
      </p:sp>
      <p:cxnSp>
        <p:nvCxnSpPr>
          <p:cNvPr id="12" name="Straight Connector 11"/>
          <p:cNvCxnSpPr/>
          <p:nvPr userDrawn="1"/>
        </p:nvCxnSpPr>
        <p:spPr>
          <a:xfrm>
            <a:off x="2560637"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smtClean="0"/>
              <a:t>Partners with 61 local health departments to provide core services in all 120 counties</a:t>
            </a:r>
          </a:p>
          <a:p>
            <a:endParaRPr lang="en-US" dirty="0"/>
          </a:p>
        </p:txBody>
      </p:sp>
      <p:sp>
        <p:nvSpPr>
          <p:cNvPr id="14" name="Oval 13"/>
          <p:cNvSpPr/>
          <p:nvPr userDrawn="1"/>
        </p:nvSpPr>
        <p:spPr>
          <a:xfrm>
            <a:off x="5173662" y="2370553"/>
            <a:ext cx="1844675"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89102" y="2860949"/>
            <a:ext cx="1213794" cy="935000"/>
          </a:xfrm>
          <a:prstGeom prst="rect">
            <a:avLst/>
          </a:prstGeom>
        </p:spPr>
        <p:txBody>
          <a:bodyPr wrap="none">
            <a:spAutoFit/>
          </a:bodyPr>
          <a:lstStyle/>
          <a:p>
            <a:pPr algn="ctr">
              <a:lnSpc>
                <a:spcPct val="60000"/>
              </a:lnSpc>
            </a:pPr>
            <a:r>
              <a:rPr lang="en-US" sz="6000" b="1" dirty="0" smtClean="0">
                <a:solidFill>
                  <a:schemeClr val="bg1"/>
                </a:solidFill>
              </a:rPr>
              <a:t>4</a:t>
            </a:r>
            <a:br>
              <a:rPr lang="en-US" sz="6000" b="1" dirty="0" smtClean="0">
                <a:solidFill>
                  <a:schemeClr val="bg1"/>
                </a:solidFill>
              </a:rPr>
            </a:br>
            <a:r>
              <a:rPr lang="en-US" sz="2800" b="1" dirty="0" smtClean="0">
                <a:solidFill>
                  <a:schemeClr val="bg1"/>
                </a:solidFill>
              </a:rPr>
              <a:t>million</a:t>
            </a:r>
            <a:endParaRPr lang="en-US" sz="2800" b="1" dirty="0">
              <a:solidFill>
                <a:schemeClr val="bg1"/>
              </a:solidFill>
            </a:endParaRPr>
          </a:p>
        </p:txBody>
      </p:sp>
      <p:cxnSp>
        <p:nvCxnSpPr>
          <p:cNvPr id="17" name="Straight Connector 16"/>
          <p:cNvCxnSpPr/>
          <p:nvPr userDrawn="1"/>
        </p:nvCxnSpPr>
        <p:spPr>
          <a:xfrm>
            <a:off x="6095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smtClean="0"/>
              <a:t>Delivers more than 4 million</a:t>
            </a:r>
            <a:r>
              <a:rPr lang="en-US" baseline="0" dirty="0" smtClean="0"/>
              <a:t> </a:t>
            </a:r>
            <a:r>
              <a:rPr lang="en-US" dirty="0" smtClean="0"/>
              <a:t>services to over 400,000 Kentuckians annually</a:t>
            </a:r>
          </a:p>
          <a:p>
            <a:endParaRPr lang="en-US" dirty="0"/>
          </a:p>
        </p:txBody>
      </p:sp>
      <p:sp>
        <p:nvSpPr>
          <p:cNvPr id="19" name="Oval 18"/>
          <p:cNvSpPr/>
          <p:nvPr userDrawn="1"/>
        </p:nvSpPr>
        <p:spPr>
          <a:xfrm>
            <a:off x="8917213" y="2370553"/>
            <a:ext cx="1844675"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92578" y="2785058"/>
            <a:ext cx="1293944" cy="1015663"/>
          </a:xfrm>
          <a:prstGeom prst="rect">
            <a:avLst/>
          </a:prstGeom>
        </p:spPr>
        <p:txBody>
          <a:bodyPr wrap="none">
            <a:spAutoFit/>
          </a:bodyPr>
          <a:lstStyle/>
          <a:p>
            <a:r>
              <a:rPr lang="en-US" sz="6000" b="1" dirty="0" smtClean="0">
                <a:solidFill>
                  <a:schemeClr val="bg1"/>
                </a:solidFill>
              </a:rPr>
              <a:t>1/3</a:t>
            </a:r>
            <a:endParaRPr lang="en-US" sz="6000" b="1" dirty="0">
              <a:solidFill>
                <a:schemeClr val="bg1"/>
              </a:solidFill>
            </a:endParaRPr>
          </a:p>
        </p:txBody>
      </p:sp>
      <p:cxnSp>
        <p:nvCxnSpPr>
          <p:cNvPr id="22" name="Straight Connector 21"/>
          <p:cNvCxnSpPr/>
          <p:nvPr userDrawn="1"/>
        </p:nvCxnSpPr>
        <p:spPr>
          <a:xfrm>
            <a:off x="9839550"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smtClean="0"/>
              <a:t>Regulates an estimated third of Kentucky’s economy</a:t>
            </a:r>
          </a:p>
          <a:p>
            <a:endParaRPr lang="en-US" dirty="0"/>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Overview of the Largest Healthcare System in Kentucky</a:t>
            </a:r>
            <a:endParaRPr lang="en-US" sz="3400" b="0" dirty="0">
              <a:latin typeface="Calibri Light" panose="020F0302020204030204" pitchFamily="34" charset="0"/>
            </a:endParaRPr>
          </a:p>
        </p:txBody>
      </p:sp>
    </p:spTree>
    <p:extLst>
      <p:ext uri="{BB962C8B-B14F-4D97-AF65-F5344CB8AC3E}">
        <p14:creationId xmlns:p14="http://schemas.microsoft.com/office/powerpoint/2010/main" val="29020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H System">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Statewide Reach</a:t>
            </a:r>
            <a:endParaRPr lang="en-US" sz="3400" b="0" dirty="0">
              <a:latin typeface="Calibri Light" panose="020F0302020204030204" pitchFamily="34" charset="0"/>
            </a:endParaRPr>
          </a:p>
        </p:txBody>
      </p:sp>
      <p:sp>
        <p:nvSpPr>
          <p:cNvPr id="26" name="Picture Placeholder 2"/>
          <p:cNvSpPr>
            <a:spLocks noGrp="1"/>
          </p:cNvSpPr>
          <p:nvPr>
            <p:ph type="pic" idx="1" hasCustomPrompt="1"/>
          </p:nvPr>
        </p:nvSpPr>
        <p:spPr>
          <a:xfrm>
            <a:off x="1758" y="1954498"/>
            <a:ext cx="12188484" cy="490350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grpSp>
        <p:nvGrpSpPr>
          <p:cNvPr id="27" name="Group 26"/>
          <p:cNvGrpSpPr/>
          <p:nvPr userDrawn="1"/>
        </p:nvGrpSpPr>
        <p:grpSpPr>
          <a:xfrm>
            <a:off x="1758" y="1880473"/>
            <a:ext cx="12188484" cy="74025"/>
            <a:chOff x="-2" y="6470422"/>
            <a:chExt cx="12188484" cy="387579"/>
          </a:xfrm>
        </p:grpSpPr>
        <p:sp>
          <p:nvSpPr>
            <p:cNvPr id="28" name="Rectangle 2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9" name="Rectangle 2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0" name="Rectangle 2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49241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67B39D-87AC-4D39-8154-C6852A584385}" type="datetime1">
              <a:rPr lang="en-US" smtClean="0"/>
              <a:pPr/>
              <a:t>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0" name="Rectangle 9"/>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488568"/>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solidFill>
                  <a:schemeClr val="bg1"/>
                </a:solidFill>
                <a:latin typeface="Calibri Light" panose="020F0302020204030204" pitchFamily="34" charset="0"/>
              </a:rPr>
              <a:t>Organizational Chart</a:t>
            </a:r>
            <a:endParaRPr lang="en-US" sz="3400" b="0" dirty="0">
              <a:solidFill>
                <a:schemeClr val="bg1"/>
              </a:solidFill>
              <a:latin typeface="Calibri Light" panose="020F0302020204030204" pitchFamily="34" charset="0"/>
            </a:endParaRPr>
          </a:p>
        </p:txBody>
      </p:sp>
      <p:graphicFrame>
        <p:nvGraphicFramePr>
          <p:cNvPr id="13" name="Diagram 12"/>
          <p:cNvGraphicFramePr/>
          <p:nvPr userDrawn="1">
            <p:extLst>
              <p:ext uri="{D42A27DB-BD31-4B8C-83A1-F6EECF244321}">
                <p14:modId xmlns:p14="http://schemas.microsoft.com/office/powerpoint/2010/main" val="3370687765"/>
              </p:ext>
            </p:extLst>
          </p:nvPr>
        </p:nvGraphicFramePr>
        <p:xfrm>
          <a:off x="3633555" y="592076"/>
          <a:ext cx="6325455"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450320" y="523957"/>
            <a:ext cx="2483372" cy="5873146"/>
          </a:xfrm>
          <a:prstGeom prst="rect">
            <a:avLst/>
          </a:prstGeom>
        </p:spPr>
        <p:txBody>
          <a:bodyPr wrap="none">
            <a:spAutoFit/>
          </a:bodyPr>
          <a:lstStyle/>
          <a:p>
            <a:pPr lvl="0" algn="l" defTabSz="889000">
              <a:lnSpc>
                <a:spcPct val="80000"/>
              </a:lnSpc>
              <a:spcBef>
                <a:spcPct val="0"/>
              </a:spcBef>
              <a:spcAft>
                <a:spcPct val="35000"/>
              </a:spcAft>
            </a:pPr>
            <a:r>
              <a:rPr lang="en-US" sz="1100" kern="1200" dirty="0" smtClean="0">
                <a:solidFill>
                  <a:schemeClr val="tx2"/>
                </a:solidFill>
              </a:rPr>
              <a:t>Health Equity</a:t>
            </a:r>
          </a:p>
          <a:p>
            <a:pPr lvl="0" algn="l" defTabSz="889000">
              <a:lnSpc>
                <a:spcPct val="80000"/>
              </a:lnSpc>
              <a:spcBef>
                <a:spcPct val="0"/>
              </a:spcBef>
              <a:spcAft>
                <a:spcPct val="35000"/>
              </a:spcAft>
            </a:pPr>
            <a:r>
              <a:rPr lang="en-US" sz="1100" kern="1200" dirty="0" smtClean="0">
                <a:solidFill>
                  <a:schemeClr val="accent1"/>
                </a:solidFill>
              </a:rPr>
              <a:t>Nutrition Services </a:t>
            </a:r>
          </a:p>
          <a:p>
            <a:pPr lvl="0" algn="l" defTabSz="889000">
              <a:lnSpc>
                <a:spcPct val="80000"/>
              </a:lnSpc>
              <a:spcBef>
                <a:spcPct val="0"/>
              </a:spcBef>
              <a:spcAft>
                <a:spcPct val="35000"/>
              </a:spcAft>
            </a:pPr>
            <a:r>
              <a:rPr lang="en-US" sz="1100" kern="1200" dirty="0" smtClean="0">
                <a:solidFill>
                  <a:schemeClr val="accent1"/>
                </a:solidFill>
              </a:rPr>
              <a:t>Child and Family Health Improvement</a:t>
            </a:r>
          </a:p>
          <a:p>
            <a:pPr lvl="0" algn="l" defTabSz="889000">
              <a:lnSpc>
                <a:spcPct val="80000"/>
              </a:lnSpc>
              <a:spcBef>
                <a:spcPct val="0"/>
              </a:spcBef>
              <a:spcAft>
                <a:spcPct val="35000"/>
              </a:spcAft>
            </a:pPr>
            <a:r>
              <a:rPr lang="en-US" sz="1100" kern="1200" dirty="0" smtClean="0">
                <a:solidFill>
                  <a:schemeClr val="accent1"/>
                </a:solidFill>
              </a:rPr>
              <a:t>Early Childhood Development</a:t>
            </a:r>
          </a:p>
          <a:p>
            <a:pPr lvl="0" algn="l" defTabSz="889000">
              <a:lnSpc>
                <a:spcPct val="80000"/>
              </a:lnSpc>
              <a:spcBef>
                <a:spcPct val="0"/>
              </a:spcBef>
              <a:spcAft>
                <a:spcPct val="35000"/>
              </a:spcAft>
            </a:pPr>
            <a:r>
              <a:rPr lang="en-US" sz="1100" kern="1200" dirty="0" smtClean="0">
                <a:solidFill>
                  <a:schemeClr val="accent1"/>
                </a:solidFill>
              </a:rPr>
              <a:t>Health</a:t>
            </a:r>
            <a:r>
              <a:rPr lang="en-US" sz="1100" kern="1200" baseline="0" dirty="0" smtClean="0">
                <a:solidFill>
                  <a:schemeClr val="accent1"/>
                </a:solidFill>
              </a:rPr>
              <a:t> Promotion</a:t>
            </a:r>
          </a:p>
          <a:p>
            <a:pPr lvl="0" algn="l" defTabSz="889000">
              <a:lnSpc>
                <a:spcPct val="80000"/>
              </a:lnSpc>
              <a:spcBef>
                <a:spcPct val="0"/>
              </a:spcBef>
              <a:spcAft>
                <a:spcPct val="35000"/>
              </a:spcAft>
            </a:pPr>
            <a:r>
              <a:rPr lang="en-US" sz="1100" kern="1200" baseline="0" dirty="0" smtClean="0">
                <a:solidFill>
                  <a:schemeClr val="accent6"/>
                </a:solidFill>
              </a:rPr>
              <a:t>Adolescent Health Initiatives</a:t>
            </a:r>
          </a:p>
          <a:p>
            <a:pPr lvl="0" algn="l" defTabSz="889000">
              <a:lnSpc>
                <a:spcPct val="80000"/>
              </a:lnSpc>
              <a:spcBef>
                <a:spcPct val="0"/>
              </a:spcBef>
              <a:spcAft>
                <a:spcPct val="35000"/>
              </a:spcAft>
            </a:pPr>
            <a:r>
              <a:rPr lang="en-US" sz="1100" kern="1200" baseline="0" dirty="0" smtClean="0">
                <a:solidFill>
                  <a:schemeClr val="accent6"/>
                </a:solidFill>
              </a:rPr>
              <a:t>Breast and Cervical Cancer Screening</a:t>
            </a:r>
          </a:p>
          <a:p>
            <a:pPr lvl="0" algn="l" defTabSz="889000">
              <a:lnSpc>
                <a:spcPct val="80000"/>
              </a:lnSpc>
              <a:spcBef>
                <a:spcPct val="0"/>
              </a:spcBef>
              <a:spcAft>
                <a:spcPct val="35000"/>
              </a:spcAft>
            </a:pPr>
            <a:r>
              <a:rPr lang="en-US" sz="1100" kern="1200" baseline="0" dirty="0" smtClean="0">
                <a:solidFill>
                  <a:schemeClr val="accent6"/>
                </a:solidFill>
              </a:rPr>
              <a:t>Family Planning</a:t>
            </a:r>
          </a:p>
          <a:p>
            <a:pPr lvl="0" algn="l" defTabSz="889000">
              <a:lnSpc>
                <a:spcPct val="80000"/>
              </a:lnSpc>
              <a:spcBef>
                <a:spcPct val="0"/>
              </a:spcBef>
              <a:spcAft>
                <a:spcPct val="35000"/>
              </a:spcAft>
            </a:pPr>
            <a:r>
              <a:rPr lang="en-US" sz="1100" kern="1200" baseline="0" dirty="0" smtClean="0">
                <a:solidFill>
                  <a:schemeClr val="accent6"/>
                </a:solidFill>
              </a:rPr>
              <a:t>Preconception Health </a:t>
            </a:r>
          </a:p>
          <a:p>
            <a:pPr lvl="0" algn="l" defTabSz="889000">
              <a:lnSpc>
                <a:spcPct val="80000"/>
              </a:lnSpc>
              <a:spcBef>
                <a:spcPct val="0"/>
              </a:spcBef>
              <a:spcAft>
                <a:spcPct val="35000"/>
              </a:spcAft>
            </a:pPr>
            <a:r>
              <a:rPr lang="en-US" sz="1100" kern="1200" baseline="0" dirty="0" smtClean="0">
                <a:solidFill>
                  <a:schemeClr val="accent6"/>
                </a:solidFill>
              </a:rPr>
              <a:t>Ovarian Cancer Awareness</a:t>
            </a:r>
          </a:p>
          <a:p>
            <a:pPr lvl="0" algn="l" defTabSz="889000">
              <a:lnSpc>
                <a:spcPct val="80000"/>
              </a:lnSpc>
              <a:spcBef>
                <a:spcPct val="0"/>
              </a:spcBef>
              <a:spcAft>
                <a:spcPct val="35000"/>
              </a:spcAft>
            </a:pPr>
            <a:r>
              <a:rPr lang="en-US" sz="1100" kern="1200" baseline="0" dirty="0" smtClean="0">
                <a:solidFill>
                  <a:schemeClr val="accent2"/>
                </a:solidFill>
              </a:rPr>
              <a:t>Chronic Disease Prevention</a:t>
            </a:r>
          </a:p>
          <a:p>
            <a:pPr lvl="0" algn="l" defTabSz="889000">
              <a:lnSpc>
                <a:spcPct val="80000"/>
              </a:lnSpc>
              <a:spcBef>
                <a:spcPct val="0"/>
              </a:spcBef>
              <a:spcAft>
                <a:spcPct val="35000"/>
              </a:spcAft>
            </a:pPr>
            <a:r>
              <a:rPr lang="en-US" sz="1100" kern="1200" baseline="0" dirty="0" smtClean="0">
                <a:solidFill>
                  <a:schemeClr val="accent2"/>
                </a:solidFill>
              </a:rPr>
              <a:t>Health Care Access</a:t>
            </a:r>
          </a:p>
          <a:p>
            <a:pPr lvl="0" algn="l" defTabSz="889000">
              <a:lnSpc>
                <a:spcPct val="80000"/>
              </a:lnSpc>
              <a:spcBef>
                <a:spcPct val="0"/>
              </a:spcBef>
              <a:spcAft>
                <a:spcPct val="35000"/>
              </a:spcAft>
            </a:pPr>
            <a:r>
              <a:rPr lang="en-US" sz="1100" kern="1200" baseline="0" dirty="0" smtClean="0">
                <a:solidFill>
                  <a:schemeClr val="accent3"/>
                </a:solidFill>
              </a:rPr>
              <a:t>HIV/AIDS Branch</a:t>
            </a:r>
          </a:p>
          <a:p>
            <a:pPr lvl="0" algn="l" defTabSz="889000">
              <a:lnSpc>
                <a:spcPct val="80000"/>
              </a:lnSpc>
              <a:spcBef>
                <a:spcPct val="0"/>
              </a:spcBef>
              <a:spcAft>
                <a:spcPct val="35000"/>
              </a:spcAft>
            </a:pPr>
            <a:r>
              <a:rPr lang="en-US" sz="1100" kern="1200" baseline="0" dirty="0" smtClean="0">
                <a:solidFill>
                  <a:schemeClr val="accent3"/>
                </a:solidFill>
              </a:rPr>
              <a:t>Infectious Disease</a:t>
            </a:r>
          </a:p>
          <a:p>
            <a:pPr lvl="0" algn="l" defTabSz="889000">
              <a:lnSpc>
                <a:spcPct val="80000"/>
              </a:lnSpc>
              <a:spcBef>
                <a:spcPct val="0"/>
              </a:spcBef>
              <a:spcAft>
                <a:spcPct val="35000"/>
              </a:spcAft>
            </a:pPr>
            <a:r>
              <a:rPr lang="en-US" sz="1100" kern="1200" baseline="0" dirty="0" smtClean="0">
                <a:solidFill>
                  <a:schemeClr val="accent3"/>
                </a:solidFill>
              </a:rPr>
              <a:t>Vital Statistics </a:t>
            </a:r>
          </a:p>
          <a:p>
            <a:pPr lvl="0" algn="l" defTabSz="889000">
              <a:lnSpc>
                <a:spcPct val="80000"/>
              </a:lnSpc>
              <a:spcBef>
                <a:spcPct val="0"/>
              </a:spcBef>
              <a:spcAft>
                <a:spcPct val="35000"/>
              </a:spcAft>
            </a:pPr>
            <a:r>
              <a:rPr lang="en-US" sz="1100" kern="1200" baseline="0" dirty="0" smtClean="0">
                <a:solidFill>
                  <a:schemeClr val="accent4"/>
                </a:solidFill>
              </a:rPr>
              <a:t>Milk Safety</a:t>
            </a:r>
          </a:p>
          <a:p>
            <a:pPr lvl="0" algn="l" defTabSz="889000">
              <a:lnSpc>
                <a:spcPct val="80000"/>
              </a:lnSpc>
              <a:spcBef>
                <a:spcPct val="0"/>
              </a:spcBef>
              <a:spcAft>
                <a:spcPct val="35000"/>
              </a:spcAft>
            </a:pPr>
            <a:r>
              <a:rPr lang="en-US" sz="1100" kern="1200" baseline="0" dirty="0" smtClean="0">
                <a:solidFill>
                  <a:schemeClr val="accent4"/>
                </a:solidFill>
              </a:rPr>
              <a:t>Food Safety</a:t>
            </a:r>
          </a:p>
          <a:p>
            <a:pPr lvl="0" algn="l" defTabSz="889000">
              <a:lnSpc>
                <a:spcPct val="80000"/>
              </a:lnSpc>
              <a:spcBef>
                <a:spcPct val="0"/>
              </a:spcBef>
              <a:spcAft>
                <a:spcPct val="35000"/>
              </a:spcAft>
            </a:pPr>
            <a:r>
              <a:rPr lang="en-US" sz="1100" kern="1200" baseline="0" dirty="0" smtClean="0">
                <a:solidFill>
                  <a:schemeClr val="accent4"/>
                </a:solidFill>
              </a:rPr>
              <a:t>Environmental Management</a:t>
            </a:r>
          </a:p>
          <a:p>
            <a:pPr lvl="0" algn="l" defTabSz="889000">
              <a:lnSpc>
                <a:spcPct val="80000"/>
              </a:lnSpc>
              <a:spcBef>
                <a:spcPct val="0"/>
              </a:spcBef>
              <a:spcAft>
                <a:spcPct val="35000"/>
              </a:spcAft>
            </a:pPr>
            <a:r>
              <a:rPr lang="en-US" sz="1100" kern="1200" baseline="0" dirty="0" smtClean="0">
                <a:solidFill>
                  <a:schemeClr val="accent4"/>
                </a:solidFill>
              </a:rPr>
              <a:t>Radiation Health</a:t>
            </a:r>
          </a:p>
          <a:p>
            <a:pPr lvl="0" algn="l" defTabSz="889000">
              <a:lnSpc>
                <a:spcPct val="80000"/>
              </a:lnSpc>
              <a:spcBef>
                <a:spcPct val="0"/>
              </a:spcBef>
              <a:spcAft>
                <a:spcPct val="35000"/>
              </a:spcAft>
            </a:pPr>
            <a:r>
              <a:rPr lang="en-US" sz="1100" kern="1200" baseline="0" dirty="0" smtClean="0">
                <a:solidFill>
                  <a:schemeClr val="accent4"/>
                </a:solidFill>
              </a:rPr>
              <a:t>Public Safety</a:t>
            </a:r>
          </a:p>
          <a:p>
            <a:pPr lvl="0" algn="l" defTabSz="889000">
              <a:lnSpc>
                <a:spcPct val="80000"/>
              </a:lnSpc>
              <a:spcBef>
                <a:spcPct val="0"/>
              </a:spcBef>
              <a:spcAft>
                <a:spcPct val="35000"/>
              </a:spcAft>
            </a:pPr>
            <a:r>
              <a:rPr lang="en-US" sz="1100" kern="1200" baseline="0" dirty="0" smtClean="0">
                <a:solidFill>
                  <a:schemeClr val="accent4"/>
                </a:solidFill>
              </a:rPr>
              <a:t>Public Health Preparedness</a:t>
            </a:r>
          </a:p>
          <a:p>
            <a:pPr lvl="0" algn="l" defTabSz="889000">
              <a:lnSpc>
                <a:spcPct val="80000"/>
              </a:lnSpc>
              <a:spcBef>
                <a:spcPct val="0"/>
              </a:spcBef>
              <a:spcAft>
                <a:spcPct val="35000"/>
              </a:spcAft>
            </a:pPr>
            <a:r>
              <a:rPr lang="en-US" sz="1100" kern="1200" baseline="0" dirty="0" smtClean="0">
                <a:solidFill>
                  <a:schemeClr val="accent1"/>
                </a:solidFill>
              </a:rPr>
              <a:t>Microbiology</a:t>
            </a:r>
          </a:p>
          <a:p>
            <a:pPr lvl="0" algn="l" defTabSz="889000">
              <a:lnSpc>
                <a:spcPct val="80000"/>
              </a:lnSpc>
              <a:spcBef>
                <a:spcPct val="0"/>
              </a:spcBef>
              <a:spcAft>
                <a:spcPct val="35000"/>
              </a:spcAft>
            </a:pPr>
            <a:r>
              <a:rPr lang="en-US" sz="1100" kern="1200" baseline="0" dirty="0" smtClean="0">
                <a:solidFill>
                  <a:schemeClr val="accent1"/>
                </a:solidFill>
              </a:rPr>
              <a:t>Molecular and Clinical Chemistry</a:t>
            </a:r>
          </a:p>
          <a:p>
            <a:pPr lvl="0" algn="l" defTabSz="889000">
              <a:lnSpc>
                <a:spcPct val="80000"/>
              </a:lnSpc>
              <a:spcBef>
                <a:spcPct val="0"/>
              </a:spcBef>
              <a:spcAft>
                <a:spcPct val="35000"/>
              </a:spcAft>
            </a:pPr>
            <a:r>
              <a:rPr lang="en-US" sz="1100" kern="1200" baseline="0" dirty="0" smtClean="0">
                <a:solidFill>
                  <a:schemeClr val="accent1"/>
                </a:solidFill>
              </a:rPr>
              <a:t>Global Preparedness and Environmental</a:t>
            </a:r>
          </a:p>
          <a:p>
            <a:pPr lvl="0" algn="l" defTabSz="889000">
              <a:lnSpc>
                <a:spcPct val="80000"/>
              </a:lnSpc>
              <a:spcBef>
                <a:spcPct val="0"/>
              </a:spcBef>
              <a:spcAft>
                <a:spcPct val="35000"/>
              </a:spcAft>
            </a:pPr>
            <a:r>
              <a:rPr lang="en-US" sz="1100" kern="1200" baseline="0" dirty="0" smtClean="0">
                <a:solidFill>
                  <a:schemeClr val="accent1"/>
                </a:solidFill>
              </a:rPr>
              <a:t>Business Operations</a:t>
            </a:r>
          </a:p>
          <a:p>
            <a:pPr lvl="0" algn="l" defTabSz="889000">
              <a:lnSpc>
                <a:spcPct val="80000"/>
              </a:lnSpc>
              <a:spcBef>
                <a:spcPct val="0"/>
              </a:spcBef>
              <a:spcAft>
                <a:spcPct val="35000"/>
              </a:spcAft>
            </a:pPr>
            <a:r>
              <a:rPr lang="en-US" sz="1100" kern="1200" baseline="0" dirty="0" smtClean="0">
                <a:solidFill>
                  <a:schemeClr val="accent2"/>
                </a:solidFill>
              </a:rPr>
              <a:t>Contracts and Payment</a:t>
            </a:r>
          </a:p>
          <a:p>
            <a:pPr lvl="0" algn="l" defTabSz="889000">
              <a:lnSpc>
                <a:spcPct val="80000"/>
              </a:lnSpc>
              <a:spcBef>
                <a:spcPct val="0"/>
              </a:spcBef>
              <a:spcAft>
                <a:spcPct val="35000"/>
              </a:spcAft>
            </a:pPr>
            <a:r>
              <a:rPr lang="en-US" sz="1100" kern="1200" baseline="0" dirty="0" smtClean="0">
                <a:solidFill>
                  <a:schemeClr val="accent2"/>
                </a:solidFill>
              </a:rPr>
              <a:t>Local Health Operations</a:t>
            </a:r>
          </a:p>
          <a:p>
            <a:pPr lvl="0" algn="l" defTabSz="889000">
              <a:lnSpc>
                <a:spcPct val="80000"/>
              </a:lnSpc>
              <a:spcBef>
                <a:spcPct val="0"/>
              </a:spcBef>
              <a:spcAft>
                <a:spcPct val="35000"/>
              </a:spcAft>
            </a:pPr>
            <a:r>
              <a:rPr lang="en-US" sz="1100" kern="1200" baseline="0" dirty="0" smtClean="0">
                <a:solidFill>
                  <a:schemeClr val="accent2"/>
                </a:solidFill>
              </a:rPr>
              <a:t>Budget</a:t>
            </a:r>
          </a:p>
          <a:p>
            <a:pPr lvl="0" algn="l" defTabSz="889000">
              <a:lnSpc>
                <a:spcPct val="80000"/>
              </a:lnSpc>
              <a:spcBef>
                <a:spcPct val="0"/>
              </a:spcBef>
              <a:spcAft>
                <a:spcPct val="35000"/>
              </a:spcAft>
            </a:pPr>
            <a:r>
              <a:rPr lang="en-US" sz="1100" kern="1200" baseline="0" dirty="0" smtClean="0">
                <a:solidFill>
                  <a:schemeClr val="accent2"/>
                </a:solidFill>
              </a:rPr>
              <a:t>Local Health Personnel</a:t>
            </a:r>
          </a:p>
          <a:p>
            <a:pPr lvl="0" algn="l" defTabSz="889000">
              <a:lnSpc>
                <a:spcPct val="80000"/>
              </a:lnSpc>
              <a:spcBef>
                <a:spcPct val="0"/>
              </a:spcBef>
              <a:spcAft>
                <a:spcPct val="35000"/>
              </a:spcAft>
            </a:pPr>
            <a:r>
              <a:rPr lang="en-US" sz="1100" kern="1200" baseline="0" dirty="0" smtClean="0">
                <a:solidFill>
                  <a:schemeClr val="accent2"/>
                </a:solidFill>
              </a:rPr>
              <a:t>Education and Workforce Development</a:t>
            </a:r>
          </a:p>
        </p:txBody>
      </p:sp>
      <p:sp>
        <p:nvSpPr>
          <p:cNvPr id="31" name="Title 5"/>
          <p:cNvSpPr txBox="1">
            <a:spLocks/>
          </p:cNvSpPr>
          <p:nvPr userDrawn="1"/>
        </p:nvSpPr>
        <p:spPr>
          <a:xfrm>
            <a:off x="5909" y="1026254"/>
            <a:ext cx="4038600"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4400" b="1" dirty="0" smtClean="0">
                <a:solidFill>
                  <a:schemeClr val="bg1"/>
                </a:solidFill>
                <a:latin typeface="+mj-lt"/>
              </a:rPr>
              <a:t>Kentucky</a:t>
            </a:r>
            <a:br>
              <a:rPr lang="en-US" sz="4400" b="1" dirty="0" smtClean="0">
                <a:solidFill>
                  <a:schemeClr val="bg1"/>
                </a:solidFill>
                <a:latin typeface="+mj-lt"/>
              </a:rPr>
            </a:br>
            <a:r>
              <a:rPr lang="en-US" sz="4400" b="1" dirty="0" smtClean="0">
                <a:solidFill>
                  <a:schemeClr val="bg1"/>
                </a:solidFill>
                <a:latin typeface="+mj-lt"/>
              </a:rPr>
              <a:t>Department for</a:t>
            </a:r>
            <a:br>
              <a:rPr lang="en-US" sz="4400" b="1" dirty="0" smtClean="0">
                <a:solidFill>
                  <a:schemeClr val="bg1"/>
                </a:solidFill>
                <a:latin typeface="+mj-lt"/>
              </a:rPr>
            </a:br>
            <a:r>
              <a:rPr lang="en-US" sz="4400" b="1" dirty="0" smtClean="0">
                <a:solidFill>
                  <a:schemeClr val="bg1"/>
                </a:solidFill>
                <a:latin typeface="+mj-lt"/>
              </a:rPr>
              <a:t>Public Health</a:t>
            </a:r>
            <a:endParaRPr lang="en-US" sz="4400" b="1" dirty="0">
              <a:solidFill>
                <a:schemeClr val="bg1"/>
              </a:solidFill>
              <a:latin typeface="+mj-lt"/>
            </a:endParaRPr>
          </a:p>
        </p:txBody>
      </p:sp>
    </p:spTree>
    <p:extLst>
      <p:ext uri="{BB962C8B-B14F-4D97-AF65-F5344CB8AC3E}">
        <p14:creationId xmlns:p14="http://schemas.microsoft.com/office/powerpoint/2010/main" val="42744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Option 1">
    <p:spTree>
      <p:nvGrpSpPr>
        <p:cNvPr id="1" name=""/>
        <p:cNvGrpSpPr/>
        <p:nvPr/>
      </p:nvGrpSpPr>
      <p:grpSpPr>
        <a:xfrm>
          <a:off x="0" y="0"/>
          <a:ext cx="0" cy="0"/>
          <a:chOff x="0" y="0"/>
          <a:chExt cx="0" cy="0"/>
        </a:xfrm>
      </p:grpSpPr>
      <p:sp>
        <p:nvSpPr>
          <p:cNvPr id="18" name="Rectangle 17"/>
          <p:cNvSpPr/>
          <p:nvPr userDrawn="1"/>
        </p:nvSpPr>
        <p:spPr>
          <a:xfrm>
            <a:off x="0" y="1"/>
            <a:ext cx="12191998"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838200" y="976393"/>
            <a:ext cx="10515600" cy="1896149"/>
          </a:xfrm>
          <a:noFill/>
        </p:spPr>
        <p:txBody>
          <a:bodyPr anchor="b">
            <a:normAutofit/>
          </a:bodyPr>
          <a:lstStyle>
            <a:lvl1pPr algn="ctr">
              <a:defRPr sz="4400" b="1">
                <a:solidFill>
                  <a:schemeClr val="bg1"/>
                </a:solidFill>
                <a:latin typeface="+mn-lt"/>
              </a:defRPr>
            </a:lvl1pPr>
          </a:lstStyle>
          <a:p>
            <a:r>
              <a:rPr lang="en-US" dirty="0" smtClean="0"/>
              <a:t>Click to edit presentation title</a:t>
            </a:r>
            <a:endParaRPr lang="en-US" dirty="0"/>
          </a:p>
        </p:txBody>
      </p:sp>
      <p:sp>
        <p:nvSpPr>
          <p:cNvPr id="3" name="Subtitle 2"/>
          <p:cNvSpPr>
            <a:spLocks noGrp="1"/>
          </p:cNvSpPr>
          <p:nvPr>
            <p:ph type="subTitle" idx="1" hasCustomPrompt="1"/>
          </p:nvPr>
        </p:nvSpPr>
        <p:spPr bwMode="invGray">
          <a:xfrm>
            <a:off x="838200" y="2910456"/>
            <a:ext cx="10515600" cy="576664"/>
          </a:xfrm>
        </p:spPr>
        <p:txBody>
          <a:bodyPr>
            <a:normAutofit/>
          </a:bodyPr>
          <a:lstStyle>
            <a:lvl1pPr marL="0" indent="0" algn="ctr">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r>
              <a:rPr lang="en-US" sz="1600" dirty="0" smtClean="0"/>
              <a:t>Dr. Jeffrey D. Howard, </a:t>
            </a:r>
            <a:r>
              <a:rPr lang="en-US" sz="1600" i="1" dirty="0" smtClean="0"/>
              <a:t>Commissioner</a:t>
            </a:r>
          </a:p>
        </p:txBody>
      </p:sp>
      <p:sp>
        <p:nvSpPr>
          <p:cNvPr id="17"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12" name="Group 11"/>
          <p:cNvGrpSpPr/>
          <p:nvPr userDrawn="1"/>
        </p:nvGrpSpPr>
        <p:grpSpPr>
          <a:xfrm>
            <a:off x="-2" y="6470422"/>
            <a:ext cx="12188484" cy="387579"/>
            <a:chOff x="-2" y="6470422"/>
            <a:chExt cx="12188484" cy="387579"/>
          </a:xfrm>
        </p:grpSpPr>
        <p:sp>
          <p:nvSpPr>
            <p:cNvPr id="13" name="Rectangle 1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9012" y="4562856"/>
            <a:ext cx="2093976" cy="1127735"/>
          </a:xfrm>
          <a:prstGeom prst="rect">
            <a:avLst/>
          </a:prstGeom>
        </p:spPr>
      </p:pic>
    </p:spTree>
    <p:extLst>
      <p:ext uri="{BB962C8B-B14F-4D97-AF65-F5344CB8AC3E}">
        <p14:creationId xmlns:p14="http://schemas.microsoft.com/office/powerpoint/2010/main" val="3871599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grpSp>
        <p:nvGrpSpPr>
          <p:cNvPr id="17" name="Group 16"/>
          <p:cNvGrpSpPr/>
          <p:nvPr userDrawn="1"/>
        </p:nvGrpSpPr>
        <p:grpSpPr>
          <a:xfrm>
            <a:off x="-2" y="6470422"/>
            <a:ext cx="12188484" cy="387579"/>
            <a:chOff x="-2" y="6470422"/>
            <a:chExt cx="12188484" cy="387579"/>
          </a:xfrm>
        </p:grpSpPr>
        <p:sp>
          <p:nvSpPr>
            <p:cNvPr id="18" name="Rectangle 1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2C383FD5-3CC7-4907-89E9-8413BF81F2B2}" type="datetime1">
              <a:rPr lang="en-US" smtClean="0"/>
              <a:t>3/1/2019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2544692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ption 2">
    <p:spTree>
      <p:nvGrpSpPr>
        <p:cNvPr id="1" name=""/>
        <p:cNvGrpSpPr/>
        <p:nvPr/>
      </p:nvGrpSpPr>
      <p:grpSpPr>
        <a:xfrm>
          <a:off x="0" y="0"/>
          <a:ext cx="0" cy="0"/>
          <a:chOff x="0" y="0"/>
          <a:chExt cx="0" cy="0"/>
        </a:xfrm>
      </p:grpSpPr>
      <p:sp>
        <p:nvSpPr>
          <p:cNvPr id="8" name="Rectangle 7"/>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ctrTitle" hasCustomPrompt="1"/>
          </p:nvPr>
        </p:nvSpPr>
        <p:spPr>
          <a:xfrm>
            <a:off x="4689451" y="1742388"/>
            <a:ext cx="6697565" cy="1902191"/>
          </a:xfrm>
        </p:spPr>
        <p:txBody>
          <a:bodyPr anchor="b">
            <a:normAutofit/>
          </a:bodyPr>
          <a:lstStyle>
            <a:lvl1pPr algn="l">
              <a:defRPr sz="4400" b="1">
                <a:solidFill>
                  <a:schemeClr val="tx1"/>
                </a:solidFill>
                <a:latin typeface="+mn-lt"/>
              </a:defRPr>
            </a:lvl1pPr>
          </a:lstStyle>
          <a:p>
            <a:r>
              <a:rPr lang="en-US" dirty="0" smtClean="0"/>
              <a:t>Click to edit title</a:t>
            </a:r>
            <a:endParaRPr lang="en-US" dirty="0"/>
          </a:p>
        </p:txBody>
      </p:sp>
      <p:sp>
        <p:nvSpPr>
          <p:cNvPr id="16" name="Subtitle 2"/>
          <p:cNvSpPr>
            <a:spLocks noGrp="1"/>
          </p:cNvSpPr>
          <p:nvPr>
            <p:ph type="subTitle" idx="1" hasCustomPrompt="1"/>
          </p:nvPr>
        </p:nvSpPr>
        <p:spPr>
          <a:xfrm>
            <a:off x="4689451" y="3644579"/>
            <a:ext cx="6697565" cy="679306"/>
          </a:xfrm>
        </p:spPr>
        <p:txBody>
          <a:bodyPr>
            <a:normAutofit/>
          </a:bodyPr>
          <a:lstStyle>
            <a:lvl1pPr marL="0" indent="0" algn="l">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7" name="Text Placeholder 16"/>
          <p:cNvSpPr>
            <a:spLocks noGrp="1"/>
          </p:cNvSpPr>
          <p:nvPr>
            <p:ph type="body" sz="quarter" idx="13" hasCustomPrompt="1"/>
          </p:nvPr>
        </p:nvSpPr>
        <p:spPr>
          <a:xfrm>
            <a:off x="4689451" y="4342547"/>
            <a:ext cx="6697565" cy="651116"/>
          </a:xfrm>
        </p:spPr>
        <p:txBody>
          <a:bodyPr anchor="t">
            <a:normAutofit/>
          </a:bodyPr>
          <a:lstStyle>
            <a:lvl1pPr marL="0" indent="0" algn="l">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45168" y="5230368"/>
            <a:ext cx="2048256" cy="1103112"/>
          </a:xfrm>
          <a:prstGeom prst="rect">
            <a:avLst/>
          </a:prstGeom>
        </p:spPr>
      </p:pic>
    </p:spTree>
    <p:extLst>
      <p:ext uri="{BB962C8B-B14F-4D97-AF65-F5344CB8AC3E}">
        <p14:creationId xmlns:p14="http://schemas.microsoft.com/office/powerpoint/2010/main" val="3740054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456070"/>
            <a:ext cx="2743200" cy="254738"/>
          </a:xfrm>
          <a:prstGeom prst="rect">
            <a:avLst/>
          </a:prstGeom>
        </p:spPr>
        <p:txBody>
          <a:bodyPr vert="horz" lIns="91440" tIns="45720" rIns="91440" bIns="45720" rtlCol="0" anchor="ctr"/>
          <a:lstStyle>
            <a:lvl1pPr algn="l">
              <a:defRPr sz="800">
                <a:solidFill>
                  <a:schemeClr val="bg1">
                    <a:lumMod val="95000"/>
                  </a:schemeClr>
                </a:solidFill>
              </a:defRPr>
            </a:lvl1pPr>
          </a:lstStyle>
          <a:p>
            <a:fld id="{0467B39D-87AC-4D39-8154-C6852A584385}" type="datetime1">
              <a:rPr lang="en-US" smtClean="0"/>
              <a:pPr/>
              <a:t>3/1/2019</a:t>
            </a:fld>
            <a:endParaRPr lang="en-US" dirty="0"/>
          </a:p>
        </p:txBody>
      </p:sp>
      <p:sp>
        <p:nvSpPr>
          <p:cNvPr id="5" name="Footer Placeholder 4"/>
          <p:cNvSpPr>
            <a:spLocks noGrp="1"/>
          </p:cNvSpPr>
          <p:nvPr>
            <p:ph type="ftr" sz="quarter" idx="3"/>
          </p:nvPr>
        </p:nvSpPr>
        <p:spPr>
          <a:xfrm>
            <a:off x="4038600" y="6447966"/>
            <a:ext cx="4114800" cy="262842"/>
          </a:xfrm>
          <a:prstGeom prst="rect">
            <a:avLst/>
          </a:prstGeom>
        </p:spPr>
        <p:txBody>
          <a:bodyPr vert="horz" lIns="91440" tIns="45720" rIns="91440" bIns="45720" rtlCol="0" anchor="ctr"/>
          <a:lstStyle>
            <a:lvl1pPr algn="ctr">
              <a:defRPr sz="800">
                <a:solidFill>
                  <a:schemeClr val="bg1">
                    <a:lumMod val="95000"/>
                  </a:schemeClr>
                </a:solidFill>
              </a:defRPr>
            </a:lvl1pPr>
          </a:lstStyle>
          <a:p>
            <a:endParaRPr lang="en-US" dirty="0"/>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000" b="1">
                <a:solidFill>
                  <a:schemeClr val="bg1">
                    <a:lumMod val="95000"/>
                  </a:schemeClr>
                </a:solidFill>
              </a:defRPr>
            </a:lvl1pPr>
          </a:lstStyle>
          <a:p>
            <a:fld id="{ABB8925F-B6BB-49B0-9469-5285B9C99CB3}" type="slidenum">
              <a:rPr lang="en-US" smtClean="0"/>
              <a:pPr/>
              <a:t>‹#›</a:t>
            </a:fld>
            <a:endParaRPr lang="en-US"/>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Tree>
    <p:extLst>
      <p:ext uri="{BB962C8B-B14F-4D97-AF65-F5344CB8AC3E}">
        <p14:creationId xmlns:p14="http://schemas.microsoft.com/office/powerpoint/2010/main" val="4135534529"/>
      </p:ext>
    </p:extLst>
  </p:cSld>
  <p:clrMap bg1="lt1" tx1="dk1" bg2="lt2" tx2="dk2" accent1="accent1" accent2="accent2" accent3="accent3" accent4="accent4" accent5="accent5" accent6="accent6" hlink="hlink" folHlink="folHlink"/>
  <p:sldLayoutIdLst>
    <p:sldLayoutId id="2147483735" r:id="rId1"/>
    <p:sldLayoutId id="2147483729" r:id="rId2"/>
    <p:sldLayoutId id="2147483737" r:id="rId3"/>
    <p:sldLayoutId id="2147483730" r:id="rId4"/>
    <p:sldLayoutId id="2147483739" r:id="rId5"/>
    <p:sldLayoutId id="2147483734" r:id="rId6"/>
    <p:sldLayoutId id="2147483741" r:id="rId7"/>
    <p:sldLayoutId id="2147483745" r:id="rId8"/>
    <p:sldLayoutId id="2147483687" r:id="rId9"/>
    <p:sldLayoutId id="2147483699" r:id="rId10"/>
    <p:sldLayoutId id="2147483716" r:id="rId11"/>
    <p:sldLayoutId id="2147483740" r:id="rId12"/>
    <p:sldLayoutId id="214748373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www.kycancerprogram.org/professional-education-and-training"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mailto:Ellen.Barnard@ky.gov" TargetMode="External"/><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hyperlink" Target="mailto:SivaramR.Maratha@ky.gov" TargetMode="External"/><Relationship Id="rId4" Type="http://schemas.openxmlformats.org/officeDocument/2006/relationships/hyperlink" Target="mailto:Colleen.Toftness@ky.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68173"/>
            <a:ext cx="10515600" cy="1896149"/>
          </a:xfrm>
        </p:spPr>
        <p:txBody>
          <a:bodyPr>
            <a:normAutofit fontScale="90000"/>
          </a:bodyPr>
          <a:lstStyle/>
          <a:p>
            <a:r>
              <a:rPr lang="en-US" dirty="0" smtClean="0"/>
              <a:t>Kentucky Women’s Cancer Screening Program (KWCSP)</a:t>
            </a:r>
            <a:br>
              <a:rPr lang="en-US" dirty="0" smtClean="0"/>
            </a:br>
            <a:r>
              <a:rPr lang="en-US" i="1" dirty="0" smtClean="0"/>
              <a:t>Contract Training</a:t>
            </a:r>
            <a:endParaRPr lang="en-US" i="1" dirty="0"/>
          </a:p>
        </p:txBody>
      </p:sp>
      <p:sp>
        <p:nvSpPr>
          <p:cNvPr id="3" name="Subtitle 2"/>
          <p:cNvSpPr>
            <a:spLocks noGrp="1"/>
          </p:cNvSpPr>
          <p:nvPr>
            <p:ph type="subTitle" idx="1"/>
          </p:nvPr>
        </p:nvSpPr>
        <p:spPr/>
        <p:txBody>
          <a:bodyPr/>
          <a:lstStyle/>
          <a:p>
            <a:r>
              <a:rPr lang="en-US" dirty="0" smtClean="0"/>
              <a:t>Ellen Barnard, Director</a:t>
            </a:r>
            <a:endParaRPr lang="en-US" dirty="0"/>
          </a:p>
        </p:txBody>
      </p:sp>
      <p:sp>
        <p:nvSpPr>
          <p:cNvPr id="4" name="Text Placeholder 3"/>
          <p:cNvSpPr>
            <a:spLocks noGrp="1"/>
          </p:cNvSpPr>
          <p:nvPr>
            <p:ph type="body" sz="quarter" idx="10"/>
          </p:nvPr>
        </p:nvSpPr>
        <p:spPr/>
        <p:txBody>
          <a:bodyPr/>
          <a:lstStyle/>
          <a:p>
            <a:r>
              <a:rPr lang="en-US" dirty="0" smtClean="0"/>
              <a:t>03.2019</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4664" y="5123831"/>
            <a:ext cx="2805701" cy="64747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7520" y="4996441"/>
            <a:ext cx="1433333" cy="984444"/>
          </a:xfrm>
          <a:prstGeom prst="rect">
            <a:avLst/>
          </a:prstGeom>
        </p:spPr>
      </p:pic>
    </p:spTree>
    <p:extLst>
      <p:ext uri="{BB962C8B-B14F-4D97-AF65-F5344CB8AC3E}">
        <p14:creationId xmlns:p14="http://schemas.microsoft.com/office/powerpoint/2010/main" val="385755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483" y="544529"/>
            <a:ext cx="3678148" cy="5650788"/>
          </a:xfrm>
        </p:spPr>
        <p:txBody>
          <a:bodyPr>
            <a:noAutofit/>
          </a:bodyPr>
          <a:lstStyle/>
          <a:p>
            <a:r>
              <a:rPr lang="en-US" sz="3600" i="1" dirty="0">
                <a:solidFill>
                  <a:schemeClr val="bg1"/>
                </a:solidFill>
              </a:rPr>
              <a:t>The KWCSP sincerely appreciates the LHDs that provide breast and cervical care and that serve as the medical home for many women throughout the Commonwealth.</a:t>
            </a:r>
            <a:r>
              <a:rPr lang="en-US" sz="3600" dirty="0">
                <a:solidFill>
                  <a:schemeClr val="bg1"/>
                </a:solidFill>
              </a:rPr>
              <a:t>    </a:t>
            </a:r>
          </a:p>
        </p:txBody>
      </p:sp>
      <p:sp>
        <p:nvSpPr>
          <p:cNvPr id="3" name="Slide Number Placeholder 2"/>
          <p:cNvSpPr>
            <a:spLocks noGrp="1"/>
          </p:cNvSpPr>
          <p:nvPr>
            <p:ph type="sldNum" sz="quarter" idx="4294967295"/>
          </p:nvPr>
        </p:nvSpPr>
        <p:spPr>
          <a:xfrm>
            <a:off x="11496675" y="6515100"/>
            <a:ext cx="695325" cy="252413"/>
          </a:xfrm>
        </p:spPr>
        <p:txBody>
          <a:bodyPr/>
          <a:lstStyle/>
          <a:p>
            <a:fld id="{ABB8925F-B6BB-49B0-9469-5285B9C99CB3}" type="slidenum">
              <a:rPr lang="en-US" smtClean="0"/>
              <a:t>2</a:t>
            </a:fld>
            <a:endParaRPr lang="en-US"/>
          </a:p>
        </p:txBody>
      </p:sp>
      <p:sp>
        <p:nvSpPr>
          <p:cNvPr id="6" name="Content Placeholder 2"/>
          <p:cNvSpPr txBox="1">
            <a:spLocks/>
          </p:cNvSpPr>
          <p:nvPr/>
        </p:nvSpPr>
        <p:spPr>
          <a:xfrm>
            <a:off x="4325422" y="980713"/>
            <a:ext cx="7530956" cy="4722857"/>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32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32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8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8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8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endParaRPr lang="en-US" sz="800" b="1" dirty="0">
              <a:solidFill>
                <a:schemeClr val="accent1">
                  <a:lumMod val="75000"/>
                </a:schemeClr>
              </a:solidFill>
            </a:endParaRPr>
          </a:p>
          <a:p>
            <a:r>
              <a:rPr lang="en-US" sz="2800" b="1" dirty="0">
                <a:solidFill>
                  <a:schemeClr val="accent1">
                    <a:lumMod val="75000"/>
                  </a:schemeClr>
                </a:solidFill>
              </a:rPr>
              <a:t>T</a:t>
            </a:r>
            <a:r>
              <a:rPr lang="en-US" sz="2800" b="1" dirty="0" smtClean="0">
                <a:solidFill>
                  <a:schemeClr val="accent1">
                    <a:lumMod val="75000"/>
                  </a:schemeClr>
                </a:solidFill>
              </a:rPr>
              <a:t>he KWCSP is 100% federally funded by a grant from the CDC’s National Breast and Cervical Cancer Early Detection Program (NBCCEDP)</a:t>
            </a:r>
          </a:p>
          <a:p>
            <a:r>
              <a:rPr lang="en-US" sz="2800" b="1" dirty="0" smtClean="0">
                <a:solidFill>
                  <a:schemeClr val="accent1">
                    <a:lumMod val="75000"/>
                  </a:schemeClr>
                </a:solidFill>
              </a:rPr>
              <a:t>Grant award funds are allocated to LHDs for:</a:t>
            </a:r>
          </a:p>
          <a:p>
            <a:pPr lvl="1"/>
            <a:r>
              <a:rPr lang="en-US" sz="2800" b="1" i="1" dirty="0" smtClean="0">
                <a:solidFill>
                  <a:schemeClr val="accent1">
                    <a:lumMod val="75000"/>
                  </a:schemeClr>
                </a:solidFill>
              </a:rPr>
              <a:t>Clinical service reimbursements</a:t>
            </a:r>
          </a:p>
          <a:p>
            <a:pPr lvl="1"/>
            <a:r>
              <a:rPr lang="en-US" sz="2800" b="1" i="1" dirty="0" smtClean="0">
                <a:solidFill>
                  <a:schemeClr val="accent1">
                    <a:lumMod val="75000"/>
                  </a:schemeClr>
                </a:solidFill>
              </a:rPr>
              <a:t>Case management</a:t>
            </a:r>
          </a:p>
          <a:p>
            <a:pPr lvl="1"/>
            <a:r>
              <a:rPr lang="en-US" sz="2800" b="1" i="1" dirty="0" smtClean="0">
                <a:solidFill>
                  <a:schemeClr val="accent1">
                    <a:lumMod val="75000"/>
                  </a:schemeClr>
                </a:solidFill>
              </a:rPr>
              <a:t>Outreach, education and recruitment activities for all women and potential/contracted providers   </a:t>
            </a:r>
          </a:p>
          <a:p>
            <a:endParaRPr lang="en-US" sz="2800" b="1" dirty="0" smtClean="0">
              <a:solidFill>
                <a:schemeClr val="accent1">
                  <a:lumMod val="75000"/>
                </a:schemeClr>
              </a:solidFill>
            </a:endParaRPr>
          </a:p>
          <a:p>
            <a:endParaRPr lang="en-US" sz="2400" b="1" dirty="0">
              <a:solidFill>
                <a:schemeClr val="accent1">
                  <a:lumMod val="75000"/>
                </a:schemeClr>
              </a:solidFill>
            </a:endParaRPr>
          </a:p>
        </p:txBody>
      </p:sp>
      <p:sp>
        <p:nvSpPr>
          <p:cNvPr id="5" name="Title 1"/>
          <p:cNvSpPr txBox="1">
            <a:spLocks/>
          </p:cNvSpPr>
          <p:nvPr/>
        </p:nvSpPr>
        <p:spPr>
          <a:xfrm>
            <a:off x="4229100" y="-634"/>
            <a:ext cx="7627278" cy="103849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pPr algn="ctr"/>
            <a:r>
              <a:rPr lang="en-US" dirty="0" smtClean="0">
                <a:solidFill>
                  <a:schemeClr val="accent1">
                    <a:lumMod val="75000"/>
                  </a:schemeClr>
                </a:solidFill>
              </a:rPr>
              <a:t>KWCSP</a:t>
            </a:r>
            <a:endParaRPr lang="en-US" i="1" dirty="0"/>
          </a:p>
        </p:txBody>
      </p:sp>
    </p:spTree>
    <p:extLst>
      <p:ext uri="{BB962C8B-B14F-4D97-AF65-F5344CB8AC3E}">
        <p14:creationId xmlns:p14="http://schemas.microsoft.com/office/powerpoint/2010/main" val="3702878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030" y="365125"/>
            <a:ext cx="8980170" cy="1178471"/>
          </a:xfrm>
        </p:spPr>
        <p:txBody>
          <a:bodyPr>
            <a:noAutofit/>
          </a:bodyPr>
          <a:lstStyle/>
          <a:p>
            <a:r>
              <a:rPr lang="en-US" dirty="0" smtClean="0">
                <a:solidFill>
                  <a:schemeClr val="accent1">
                    <a:lumMod val="75000"/>
                  </a:schemeClr>
                </a:solidFill>
              </a:rPr>
              <a:t>KWCSP Approved CPT Codes and Reimbursement Rates </a:t>
            </a:r>
            <a:endParaRPr lang="en-US" i="1" dirty="0"/>
          </a:p>
        </p:txBody>
      </p:sp>
      <p:sp>
        <p:nvSpPr>
          <p:cNvPr id="3" name="Slide Number Placeholder 2"/>
          <p:cNvSpPr>
            <a:spLocks noGrp="1"/>
          </p:cNvSpPr>
          <p:nvPr>
            <p:ph type="sldNum" sz="quarter" idx="12"/>
          </p:nvPr>
        </p:nvSpPr>
        <p:spPr/>
        <p:txBody>
          <a:bodyPr/>
          <a:lstStyle/>
          <a:p>
            <a:fld id="{ABB8925F-B6BB-49B0-9469-5285B9C99CB3}" type="slidenum">
              <a:rPr lang="en-US" smtClean="0"/>
              <a:t>3</a:t>
            </a:fld>
            <a:endParaRPr lang="en-US"/>
          </a:p>
        </p:txBody>
      </p:sp>
      <p:sp>
        <p:nvSpPr>
          <p:cNvPr id="4" name="Content Placeholder 2"/>
          <p:cNvSpPr txBox="1">
            <a:spLocks/>
          </p:cNvSpPr>
          <p:nvPr/>
        </p:nvSpPr>
        <p:spPr>
          <a:xfrm>
            <a:off x="1828800" y="1832610"/>
            <a:ext cx="8534400" cy="444246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32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32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8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8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8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sz="2800" b="1" dirty="0" smtClean="0">
                <a:solidFill>
                  <a:schemeClr val="accent1">
                    <a:lumMod val="75000"/>
                  </a:schemeClr>
                </a:solidFill>
              </a:rPr>
              <a:t>The </a:t>
            </a:r>
            <a:r>
              <a:rPr lang="en-US" sz="2800" b="1" dirty="0">
                <a:solidFill>
                  <a:schemeClr val="accent1">
                    <a:lumMod val="75000"/>
                  </a:schemeClr>
                </a:solidFill>
              </a:rPr>
              <a:t>KWCSP reimburses contracted providers via the LHDs for breast and cervical cancer screening services to program eligible </a:t>
            </a:r>
            <a:r>
              <a:rPr lang="en-US" sz="2800" b="1" dirty="0" smtClean="0">
                <a:solidFill>
                  <a:schemeClr val="accent1">
                    <a:lumMod val="75000"/>
                  </a:schemeClr>
                </a:solidFill>
              </a:rPr>
              <a:t>women </a:t>
            </a:r>
          </a:p>
          <a:p>
            <a:endParaRPr lang="en-US" sz="2800" b="1" dirty="0" smtClean="0">
              <a:solidFill>
                <a:schemeClr val="accent1">
                  <a:lumMod val="75000"/>
                </a:schemeClr>
              </a:solidFill>
            </a:endParaRPr>
          </a:p>
          <a:p>
            <a:r>
              <a:rPr lang="en-US" sz="2800" b="1" dirty="0">
                <a:solidFill>
                  <a:schemeClr val="accent1">
                    <a:lumMod val="75000"/>
                  </a:schemeClr>
                </a:solidFill>
              </a:rPr>
              <a:t>KWCSP reimburses at the highest allowable Medicare Part B rate</a:t>
            </a:r>
          </a:p>
          <a:p>
            <a:endParaRPr lang="en-US" sz="2800" b="1" dirty="0" smtClean="0">
              <a:solidFill>
                <a:schemeClr val="accent1">
                  <a:lumMod val="75000"/>
                </a:schemeClr>
              </a:solidFill>
            </a:endParaRPr>
          </a:p>
          <a:p>
            <a:r>
              <a:rPr lang="en-US" sz="2800" b="1" dirty="0" smtClean="0">
                <a:solidFill>
                  <a:schemeClr val="accent1">
                    <a:lumMod val="75000"/>
                  </a:schemeClr>
                </a:solidFill>
              </a:rPr>
              <a:t>Every </a:t>
            </a:r>
            <a:r>
              <a:rPr lang="en-US" sz="2800" b="1" dirty="0">
                <a:solidFill>
                  <a:schemeClr val="accent1">
                    <a:lumMod val="75000"/>
                  </a:schemeClr>
                </a:solidFill>
              </a:rPr>
              <a:t>fiscal year the KWCSP provides </a:t>
            </a:r>
            <a:r>
              <a:rPr lang="en-US" sz="2800" b="1" dirty="0" smtClean="0">
                <a:solidFill>
                  <a:schemeClr val="accent1">
                    <a:lumMod val="75000"/>
                  </a:schemeClr>
                </a:solidFill>
              </a:rPr>
              <a:t>LHDs with the </a:t>
            </a:r>
            <a:r>
              <a:rPr lang="en-US" sz="2800" b="1" dirty="0">
                <a:solidFill>
                  <a:schemeClr val="accent1">
                    <a:lumMod val="75000"/>
                  </a:schemeClr>
                </a:solidFill>
              </a:rPr>
              <a:t>newly approved </a:t>
            </a:r>
            <a:r>
              <a:rPr lang="en-US" sz="2800" b="1" dirty="0" smtClean="0">
                <a:solidFill>
                  <a:schemeClr val="accent1">
                    <a:lumMod val="75000"/>
                  </a:schemeClr>
                </a:solidFill>
              </a:rPr>
              <a:t>CPT codes </a:t>
            </a:r>
            <a:r>
              <a:rPr lang="en-US" sz="2800" b="1" dirty="0">
                <a:solidFill>
                  <a:schemeClr val="accent1">
                    <a:lumMod val="75000"/>
                  </a:schemeClr>
                </a:solidFill>
              </a:rPr>
              <a:t>and reimbursement </a:t>
            </a:r>
            <a:r>
              <a:rPr lang="en-US" sz="2800" b="1" dirty="0" smtClean="0">
                <a:solidFill>
                  <a:schemeClr val="accent1">
                    <a:lumMod val="75000"/>
                  </a:schemeClr>
                </a:solidFill>
              </a:rPr>
              <a:t>rates</a:t>
            </a:r>
          </a:p>
          <a:p>
            <a:endParaRPr lang="en-US" sz="2800" b="1" dirty="0">
              <a:solidFill>
                <a:schemeClr val="accent1">
                  <a:lumMod val="75000"/>
                </a:schemeClr>
              </a:solidFill>
            </a:endParaRPr>
          </a:p>
        </p:txBody>
      </p:sp>
    </p:spTree>
    <p:extLst>
      <p:ext uri="{BB962C8B-B14F-4D97-AF65-F5344CB8AC3E}">
        <p14:creationId xmlns:p14="http://schemas.microsoft.com/office/powerpoint/2010/main" val="1874188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11496675" y="6515100"/>
            <a:ext cx="695325" cy="252413"/>
          </a:xfrm>
        </p:spPr>
        <p:txBody>
          <a:bodyPr/>
          <a:lstStyle/>
          <a:p>
            <a:fld id="{ABB8925F-B6BB-49B0-9469-5285B9C99CB3}" type="slidenum">
              <a:rPr lang="en-US" smtClean="0"/>
              <a:t>4</a:t>
            </a:fld>
            <a:endParaRPr lang="en-US"/>
          </a:p>
        </p:txBody>
      </p:sp>
      <p:sp>
        <p:nvSpPr>
          <p:cNvPr id="6" name="Content Placeholder 2"/>
          <p:cNvSpPr txBox="1">
            <a:spLocks/>
          </p:cNvSpPr>
          <p:nvPr/>
        </p:nvSpPr>
        <p:spPr>
          <a:xfrm>
            <a:off x="4325422" y="1289323"/>
            <a:ext cx="7530956" cy="3682727"/>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32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32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8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8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8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endParaRPr lang="en-US" sz="800" b="1" dirty="0">
              <a:solidFill>
                <a:schemeClr val="accent1">
                  <a:lumMod val="75000"/>
                </a:schemeClr>
              </a:solidFill>
            </a:endParaRPr>
          </a:p>
          <a:p>
            <a:r>
              <a:rPr lang="en-US" sz="2800" b="1" dirty="0" smtClean="0">
                <a:solidFill>
                  <a:schemeClr val="accent1">
                    <a:lumMod val="75000"/>
                  </a:schemeClr>
                </a:solidFill>
              </a:rPr>
              <a:t>This </a:t>
            </a:r>
            <a:r>
              <a:rPr lang="en-US" sz="2800" b="1" dirty="0">
                <a:solidFill>
                  <a:schemeClr val="accent1">
                    <a:lumMod val="75000"/>
                  </a:schemeClr>
                </a:solidFill>
              </a:rPr>
              <a:t>form is known as </a:t>
            </a:r>
            <a:r>
              <a:rPr lang="en-US" sz="2800" b="1" dirty="0" smtClean="0">
                <a:solidFill>
                  <a:schemeClr val="accent1">
                    <a:lumMod val="75000"/>
                  </a:schemeClr>
                </a:solidFill>
              </a:rPr>
              <a:t>the </a:t>
            </a:r>
            <a:r>
              <a:rPr lang="en-US" sz="2800" b="1" dirty="0">
                <a:solidFill>
                  <a:schemeClr val="accent1">
                    <a:lumMod val="75000"/>
                  </a:schemeClr>
                </a:solidFill>
              </a:rPr>
              <a:t>‘KWCSP rate </a:t>
            </a:r>
            <a:r>
              <a:rPr lang="en-US" sz="2800" b="1" dirty="0" smtClean="0">
                <a:solidFill>
                  <a:schemeClr val="accent1">
                    <a:lumMod val="75000"/>
                  </a:schemeClr>
                </a:solidFill>
              </a:rPr>
              <a:t>sheet’</a:t>
            </a:r>
          </a:p>
          <a:p>
            <a:endParaRPr lang="en-US" sz="800" b="1" dirty="0" smtClean="0">
              <a:solidFill>
                <a:schemeClr val="accent1">
                  <a:lumMod val="75000"/>
                </a:schemeClr>
              </a:solidFill>
            </a:endParaRPr>
          </a:p>
          <a:p>
            <a:r>
              <a:rPr lang="en-US" sz="2800" b="1" dirty="0">
                <a:solidFill>
                  <a:schemeClr val="accent1">
                    <a:lumMod val="75000"/>
                  </a:schemeClr>
                </a:solidFill>
              </a:rPr>
              <a:t>A KWCSP rate sheet must be included in all LHD/KWCSP </a:t>
            </a:r>
            <a:r>
              <a:rPr lang="en-US" sz="2800" b="1" dirty="0" smtClean="0">
                <a:solidFill>
                  <a:schemeClr val="accent1">
                    <a:lumMod val="75000"/>
                  </a:schemeClr>
                </a:solidFill>
              </a:rPr>
              <a:t>contracts</a:t>
            </a:r>
          </a:p>
          <a:p>
            <a:endParaRPr lang="en-US" sz="800" b="1" dirty="0" smtClean="0">
              <a:solidFill>
                <a:schemeClr val="accent1">
                  <a:lumMod val="75000"/>
                </a:schemeClr>
              </a:solidFill>
            </a:endParaRPr>
          </a:p>
          <a:p>
            <a:r>
              <a:rPr lang="en-US" sz="2800" b="1" dirty="0">
                <a:solidFill>
                  <a:schemeClr val="accent1">
                    <a:lumMod val="75000"/>
                  </a:schemeClr>
                </a:solidFill>
              </a:rPr>
              <a:t>The KWCSP rate sheet should only list the CPT codes that will be reimbursed to the contracted provider by the LHD for KWCSP </a:t>
            </a:r>
            <a:r>
              <a:rPr lang="en-US" sz="2800" b="1" dirty="0" smtClean="0">
                <a:solidFill>
                  <a:schemeClr val="accent1">
                    <a:lumMod val="75000"/>
                  </a:schemeClr>
                </a:solidFill>
              </a:rPr>
              <a:t>services</a:t>
            </a:r>
            <a:endParaRPr lang="en-US" sz="2800" b="1" dirty="0">
              <a:solidFill>
                <a:schemeClr val="accent1">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754" y="801389"/>
            <a:ext cx="3668878" cy="5010366"/>
          </a:xfrm>
          <a:prstGeom prst="rect">
            <a:avLst/>
          </a:prstGeom>
        </p:spPr>
      </p:pic>
      <p:sp>
        <p:nvSpPr>
          <p:cNvPr id="8" name="Title 1"/>
          <p:cNvSpPr txBox="1">
            <a:spLocks/>
          </p:cNvSpPr>
          <p:nvPr/>
        </p:nvSpPr>
        <p:spPr>
          <a:xfrm>
            <a:off x="4229100" y="-634"/>
            <a:ext cx="7627278" cy="103849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pPr algn="ctr"/>
            <a:r>
              <a:rPr lang="en-US" dirty="0" smtClean="0">
                <a:solidFill>
                  <a:schemeClr val="accent1">
                    <a:lumMod val="75000"/>
                  </a:schemeClr>
                </a:solidFill>
              </a:rPr>
              <a:t>KWCSP Negotiated Rates Sheet</a:t>
            </a:r>
            <a:endParaRPr lang="en-US" i="1" dirty="0"/>
          </a:p>
        </p:txBody>
      </p:sp>
    </p:spTree>
    <p:extLst>
      <p:ext uri="{BB962C8B-B14F-4D97-AF65-F5344CB8AC3E}">
        <p14:creationId xmlns:p14="http://schemas.microsoft.com/office/powerpoint/2010/main" val="408974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65125"/>
            <a:ext cx="11546204" cy="1178471"/>
          </a:xfrm>
        </p:spPr>
        <p:txBody>
          <a:bodyPr>
            <a:normAutofit/>
          </a:bodyPr>
          <a:lstStyle/>
          <a:p>
            <a:r>
              <a:rPr lang="en-US" dirty="0" smtClean="0">
                <a:solidFill>
                  <a:schemeClr val="accent1">
                    <a:lumMod val="75000"/>
                  </a:schemeClr>
                </a:solidFill>
              </a:rPr>
              <a:t>LHD/KWCSP Provider Contract Language </a:t>
            </a:r>
            <a:r>
              <a:rPr lang="en-US" i="1" dirty="0" smtClean="0">
                <a:solidFill>
                  <a:schemeClr val="accent1">
                    <a:lumMod val="75000"/>
                  </a:schemeClr>
                </a:solidFill>
              </a:rPr>
              <a:t> </a:t>
            </a:r>
            <a:endParaRPr lang="en-US" i="1" dirty="0"/>
          </a:p>
        </p:txBody>
      </p:sp>
      <p:sp>
        <p:nvSpPr>
          <p:cNvPr id="3" name="Slide Number Placeholder 2"/>
          <p:cNvSpPr>
            <a:spLocks noGrp="1"/>
          </p:cNvSpPr>
          <p:nvPr>
            <p:ph type="sldNum" sz="quarter" idx="12"/>
          </p:nvPr>
        </p:nvSpPr>
        <p:spPr/>
        <p:txBody>
          <a:bodyPr/>
          <a:lstStyle/>
          <a:p>
            <a:fld id="{ABB8925F-B6BB-49B0-9469-5285B9C99CB3}" type="slidenum">
              <a:rPr lang="en-US" smtClean="0"/>
              <a:t>5</a:t>
            </a:fld>
            <a:endParaRPr lang="en-US"/>
          </a:p>
        </p:txBody>
      </p:sp>
      <p:sp>
        <p:nvSpPr>
          <p:cNvPr id="4" name="Content Placeholder 2"/>
          <p:cNvSpPr txBox="1">
            <a:spLocks/>
          </p:cNvSpPr>
          <p:nvPr/>
        </p:nvSpPr>
        <p:spPr>
          <a:xfrm>
            <a:off x="1828800" y="1523999"/>
            <a:ext cx="8534400" cy="4686795"/>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32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32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8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8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8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b="1" dirty="0" smtClean="0">
                <a:solidFill>
                  <a:schemeClr val="accent1">
                    <a:lumMod val="75000"/>
                  </a:schemeClr>
                </a:solidFill>
              </a:rPr>
              <a:t>Contractors will:</a:t>
            </a:r>
          </a:p>
          <a:p>
            <a:r>
              <a:rPr lang="en-US" sz="2800" b="1" dirty="0" smtClean="0">
                <a:solidFill>
                  <a:schemeClr val="accent1">
                    <a:lumMod val="75000"/>
                  </a:schemeClr>
                </a:solidFill>
              </a:rPr>
              <a:t>Perform </a:t>
            </a:r>
            <a:r>
              <a:rPr lang="en-US" sz="2800" b="1" dirty="0">
                <a:solidFill>
                  <a:schemeClr val="accent1">
                    <a:lumMod val="75000"/>
                  </a:schemeClr>
                </a:solidFill>
              </a:rPr>
              <a:t>KWCSP services in lieu of the LHDs providing direct clinical services for a KWCSP </a:t>
            </a:r>
            <a:r>
              <a:rPr lang="en-US" sz="2800" b="1" dirty="0" smtClean="0">
                <a:solidFill>
                  <a:schemeClr val="accent1">
                    <a:lumMod val="75000"/>
                  </a:schemeClr>
                </a:solidFill>
              </a:rPr>
              <a:t>patient</a:t>
            </a:r>
          </a:p>
          <a:p>
            <a:endParaRPr lang="en-US" sz="800" b="1" dirty="0">
              <a:solidFill>
                <a:schemeClr val="accent1">
                  <a:lumMod val="75000"/>
                </a:schemeClr>
              </a:solidFill>
            </a:endParaRPr>
          </a:p>
          <a:p>
            <a:r>
              <a:rPr lang="en-US" sz="2800" b="1" dirty="0">
                <a:solidFill>
                  <a:schemeClr val="accent1">
                    <a:lumMod val="75000"/>
                  </a:schemeClr>
                </a:solidFill>
              </a:rPr>
              <a:t>Comply with the Core Clinical Service Guide’s (CCSG’s) Cancer Screening/Follow-Up </a:t>
            </a:r>
            <a:r>
              <a:rPr lang="en-US" sz="2800" b="1" dirty="0" smtClean="0">
                <a:solidFill>
                  <a:schemeClr val="accent1">
                    <a:lumMod val="75000"/>
                  </a:schemeClr>
                </a:solidFill>
              </a:rPr>
              <a:t>sections</a:t>
            </a:r>
          </a:p>
          <a:p>
            <a:pPr lvl="1"/>
            <a:r>
              <a:rPr lang="en-US" sz="2800" b="1" i="1" dirty="0" smtClean="0">
                <a:solidFill>
                  <a:schemeClr val="accent1">
                    <a:lumMod val="75000"/>
                  </a:schemeClr>
                </a:solidFill>
              </a:rPr>
              <a:t>The CCSG is located on the KDPH LHD home page </a:t>
            </a:r>
          </a:p>
          <a:p>
            <a:endParaRPr lang="en-US" sz="800" b="1" dirty="0">
              <a:solidFill>
                <a:schemeClr val="accent1">
                  <a:lumMod val="75000"/>
                </a:schemeClr>
              </a:solidFill>
            </a:endParaRPr>
          </a:p>
          <a:p>
            <a:r>
              <a:rPr lang="en-US" sz="2800" b="1" dirty="0" smtClean="0">
                <a:solidFill>
                  <a:schemeClr val="accent1">
                    <a:lumMod val="75000"/>
                  </a:schemeClr>
                </a:solidFill>
              </a:rPr>
              <a:t>Will never bill the KWCSP-eligible patient</a:t>
            </a:r>
          </a:p>
          <a:p>
            <a:r>
              <a:rPr lang="en-US" sz="2800" b="1" dirty="0" smtClean="0">
                <a:solidFill>
                  <a:schemeClr val="accent1">
                    <a:lumMod val="75000"/>
                  </a:schemeClr>
                </a:solidFill>
              </a:rPr>
              <a:t>Include </a:t>
            </a:r>
            <a:r>
              <a:rPr lang="en-US" sz="2800" b="1" dirty="0">
                <a:solidFill>
                  <a:schemeClr val="accent1">
                    <a:lumMod val="75000"/>
                  </a:schemeClr>
                </a:solidFill>
              </a:rPr>
              <a:t>approved CPT codes via the KWCSP rate </a:t>
            </a:r>
            <a:r>
              <a:rPr lang="en-US" sz="2800" b="1" dirty="0" smtClean="0">
                <a:solidFill>
                  <a:schemeClr val="accent1">
                    <a:lumMod val="75000"/>
                  </a:schemeClr>
                </a:solidFill>
              </a:rPr>
              <a:t>sheet</a:t>
            </a:r>
            <a:endParaRPr lang="en-US" sz="2800" b="1" i="1" dirty="0">
              <a:solidFill>
                <a:schemeClr val="accent1">
                  <a:lumMod val="75000"/>
                </a:schemeClr>
              </a:solidFill>
            </a:endParaRPr>
          </a:p>
        </p:txBody>
      </p:sp>
    </p:spTree>
    <p:extLst>
      <p:ext uri="{BB962C8B-B14F-4D97-AF65-F5344CB8AC3E}">
        <p14:creationId xmlns:p14="http://schemas.microsoft.com/office/powerpoint/2010/main" val="2728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65125"/>
            <a:ext cx="11546204" cy="1178471"/>
          </a:xfrm>
        </p:spPr>
        <p:txBody>
          <a:bodyPr>
            <a:normAutofit/>
          </a:bodyPr>
          <a:lstStyle/>
          <a:p>
            <a:r>
              <a:rPr lang="en-US" dirty="0">
                <a:solidFill>
                  <a:schemeClr val="accent1">
                    <a:lumMod val="75000"/>
                  </a:schemeClr>
                </a:solidFill>
              </a:rPr>
              <a:t>Negotiated Rates for KWCSP Services</a:t>
            </a:r>
            <a:endParaRPr lang="en-US" i="1" dirty="0"/>
          </a:p>
        </p:txBody>
      </p:sp>
      <p:sp>
        <p:nvSpPr>
          <p:cNvPr id="3" name="Slide Number Placeholder 2"/>
          <p:cNvSpPr>
            <a:spLocks noGrp="1"/>
          </p:cNvSpPr>
          <p:nvPr>
            <p:ph type="sldNum" sz="quarter" idx="12"/>
          </p:nvPr>
        </p:nvSpPr>
        <p:spPr/>
        <p:txBody>
          <a:bodyPr/>
          <a:lstStyle/>
          <a:p>
            <a:fld id="{ABB8925F-B6BB-49B0-9469-5285B9C99CB3}" type="slidenum">
              <a:rPr lang="en-US" smtClean="0"/>
              <a:t>6</a:t>
            </a:fld>
            <a:endParaRPr lang="en-US"/>
          </a:p>
        </p:txBody>
      </p:sp>
      <p:sp>
        <p:nvSpPr>
          <p:cNvPr id="4" name="Content Placeholder 2"/>
          <p:cNvSpPr txBox="1">
            <a:spLocks/>
          </p:cNvSpPr>
          <p:nvPr/>
        </p:nvSpPr>
        <p:spPr>
          <a:xfrm>
            <a:off x="1828800" y="1524000"/>
            <a:ext cx="8965870" cy="48768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32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32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8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8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8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sz="2800" b="1" dirty="0" smtClean="0">
                <a:solidFill>
                  <a:schemeClr val="accent1">
                    <a:lumMod val="75000"/>
                  </a:schemeClr>
                </a:solidFill>
              </a:rPr>
              <a:t>LHDs </a:t>
            </a:r>
            <a:r>
              <a:rPr lang="en-US" sz="2800" b="1" dirty="0">
                <a:solidFill>
                  <a:schemeClr val="accent1">
                    <a:lumMod val="75000"/>
                  </a:schemeClr>
                </a:solidFill>
              </a:rPr>
              <a:t>may negotiate </a:t>
            </a:r>
            <a:r>
              <a:rPr lang="en-US" sz="2800" b="1" dirty="0" smtClean="0">
                <a:solidFill>
                  <a:schemeClr val="accent1">
                    <a:lumMod val="75000"/>
                  </a:schemeClr>
                </a:solidFill>
              </a:rPr>
              <a:t>lower reimbursement </a:t>
            </a:r>
            <a:r>
              <a:rPr lang="en-US" sz="2800" b="1" dirty="0">
                <a:solidFill>
                  <a:schemeClr val="accent1">
                    <a:lumMod val="75000"/>
                  </a:schemeClr>
                </a:solidFill>
              </a:rPr>
              <a:t>rates with contract providers, but know</a:t>
            </a:r>
            <a:r>
              <a:rPr lang="en-US" sz="2800" b="1" dirty="0" smtClean="0">
                <a:solidFill>
                  <a:schemeClr val="accent1">
                    <a:lumMod val="75000"/>
                  </a:schemeClr>
                </a:solidFill>
              </a:rPr>
              <a:t>:</a:t>
            </a:r>
          </a:p>
          <a:p>
            <a:pPr lvl="1"/>
            <a:r>
              <a:rPr lang="en-US" sz="2800" b="1" i="1" dirty="0">
                <a:solidFill>
                  <a:schemeClr val="accent1">
                    <a:lumMod val="75000"/>
                  </a:schemeClr>
                </a:solidFill>
              </a:rPr>
              <a:t>No matter the negotiated rate, KWCSP reimburses at the maximum allowable </a:t>
            </a:r>
            <a:r>
              <a:rPr lang="en-US" sz="2800" b="1" i="1" dirty="0" smtClean="0">
                <a:solidFill>
                  <a:schemeClr val="accent1">
                    <a:lumMod val="75000"/>
                  </a:schemeClr>
                </a:solidFill>
              </a:rPr>
              <a:t>amount, no </a:t>
            </a:r>
            <a:r>
              <a:rPr lang="en-US" sz="2800" b="1" i="1" dirty="0">
                <a:solidFill>
                  <a:schemeClr val="accent1">
                    <a:lumMod val="75000"/>
                  </a:schemeClr>
                </a:solidFill>
              </a:rPr>
              <a:t>more, no </a:t>
            </a:r>
            <a:r>
              <a:rPr lang="en-US" sz="2800" b="1" i="1" dirty="0" smtClean="0">
                <a:solidFill>
                  <a:schemeClr val="accent1">
                    <a:lumMod val="75000"/>
                  </a:schemeClr>
                </a:solidFill>
              </a:rPr>
              <a:t>less</a:t>
            </a:r>
          </a:p>
          <a:p>
            <a:r>
              <a:rPr lang="en-US" sz="2800" b="1" dirty="0">
                <a:solidFill>
                  <a:schemeClr val="accent1">
                    <a:lumMod val="75000"/>
                  </a:schemeClr>
                </a:solidFill>
              </a:rPr>
              <a:t>In other words: KWCSP will not reimburse over the amount listed on the </a:t>
            </a:r>
            <a:r>
              <a:rPr lang="en-US" sz="2800" b="1" i="1" dirty="0">
                <a:solidFill>
                  <a:schemeClr val="accent1">
                    <a:lumMod val="75000"/>
                  </a:schemeClr>
                </a:solidFill>
              </a:rPr>
              <a:t>KWCSP’s Approved CPT Codes and Reimbursement Rate </a:t>
            </a:r>
            <a:r>
              <a:rPr lang="en-US" sz="2800" b="1" dirty="0" smtClean="0">
                <a:solidFill>
                  <a:schemeClr val="accent1">
                    <a:lumMod val="75000"/>
                  </a:schemeClr>
                </a:solidFill>
              </a:rPr>
              <a:t>sheet</a:t>
            </a:r>
          </a:p>
          <a:p>
            <a:pPr lvl="1"/>
            <a:r>
              <a:rPr lang="en-US" sz="2800" b="1" i="1" dirty="0">
                <a:solidFill>
                  <a:schemeClr val="accent1">
                    <a:lumMod val="75000"/>
                  </a:schemeClr>
                </a:solidFill>
              </a:rPr>
              <a:t>Any </a:t>
            </a:r>
            <a:r>
              <a:rPr lang="en-US" sz="2800" b="1" i="1" dirty="0" smtClean="0">
                <a:solidFill>
                  <a:schemeClr val="accent1">
                    <a:lumMod val="75000"/>
                  </a:schemeClr>
                </a:solidFill>
              </a:rPr>
              <a:t>negotiated rate </a:t>
            </a:r>
            <a:r>
              <a:rPr lang="en-US" sz="2800" b="1" i="1" dirty="0">
                <a:solidFill>
                  <a:schemeClr val="accent1">
                    <a:lumMod val="75000"/>
                  </a:schemeClr>
                </a:solidFill>
              </a:rPr>
              <a:t>greater than KWCSP's rate will be the responsibility of the LHD </a:t>
            </a:r>
            <a:endParaRPr lang="en-US" sz="2800" b="1" dirty="0">
              <a:solidFill>
                <a:schemeClr val="accent1">
                  <a:lumMod val="75000"/>
                </a:schemeClr>
              </a:solidFill>
            </a:endParaRPr>
          </a:p>
        </p:txBody>
      </p:sp>
    </p:spTree>
    <p:extLst>
      <p:ext uri="{BB962C8B-B14F-4D97-AF65-F5344CB8AC3E}">
        <p14:creationId xmlns:p14="http://schemas.microsoft.com/office/powerpoint/2010/main" val="253654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370" y="365125"/>
            <a:ext cx="8823960" cy="1178471"/>
          </a:xfrm>
        </p:spPr>
        <p:txBody>
          <a:bodyPr>
            <a:noAutofit/>
          </a:bodyPr>
          <a:lstStyle/>
          <a:p>
            <a:r>
              <a:rPr lang="en-US" dirty="0">
                <a:solidFill>
                  <a:schemeClr val="accent1">
                    <a:lumMod val="75000"/>
                  </a:schemeClr>
                </a:solidFill>
              </a:rPr>
              <a:t>Provider Education to Enhance Opportunities for Fiscal Efficiency</a:t>
            </a:r>
            <a:endParaRPr lang="en-US" i="1" dirty="0"/>
          </a:p>
        </p:txBody>
      </p:sp>
      <p:sp>
        <p:nvSpPr>
          <p:cNvPr id="3" name="Slide Number Placeholder 2"/>
          <p:cNvSpPr>
            <a:spLocks noGrp="1"/>
          </p:cNvSpPr>
          <p:nvPr>
            <p:ph type="sldNum" sz="quarter" idx="12"/>
          </p:nvPr>
        </p:nvSpPr>
        <p:spPr/>
        <p:txBody>
          <a:bodyPr/>
          <a:lstStyle/>
          <a:p>
            <a:fld id="{ABB8925F-B6BB-49B0-9469-5285B9C99CB3}" type="slidenum">
              <a:rPr lang="en-US" smtClean="0"/>
              <a:t>7</a:t>
            </a:fld>
            <a:endParaRPr lang="en-US"/>
          </a:p>
        </p:txBody>
      </p:sp>
      <p:sp>
        <p:nvSpPr>
          <p:cNvPr id="4" name="Content Placeholder 2"/>
          <p:cNvSpPr txBox="1">
            <a:spLocks/>
          </p:cNvSpPr>
          <p:nvPr/>
        </p:nvSpPr>
        <p:spPr>
          <a:xfrm>
            <a:off x="914400" y="1661160"/>
            <a:ext cx="10927080" cy="424815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32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32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8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8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8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sz="2800" b="1" dirty="0">
                <a:solidFill>
                  <a:schemeClr val="accent1">
                    <a:lumMod val="75000"/>
                  </a:schemeClr>
                </a:solidFill>
              </a:rPr>
              <a:t>Educate contracted providers to ensure they:</a:t>
            </a:r>
          </a:p>
          <a:p>
            <a:pPr lvl="1">
              <a:buFont typeface="Courier New" panose="02070309020205020404" pitchFamily="49" charset="0"/>
              <a:buChar char="o"/>
            </a:pPr>
            <a:r>
              <a:rPr lang="en-US" sz="2800" b="1" i="1" dirty="0" smtClean="0">
                <a:solidFill>
                  <a:schemeClr val="accent1">
                    <a:lumMod val="75000"/>
                  </a:schemeClr>
                </a:solidFill>
              </a:rPr>
              <a:t>Identify KWCSP-eligibles, provide screening and </a:t>
            </a:r>
            <a:r>
              <a:rPr lang="en-US" sz="2800" b="1" i="1" dirty="0">
                <a:solidFill>
                  <a:schemeClr val="accent1">
                    <a:lumMod val="75000"/>
                  </a:schemeClr>
                </a:solidFill>
              </a:rPr>
              <a:t>make referrals to LHDs for treatment, if needed</a:t>
            </a:r>
          </a:p>
          <a:p>
            <a:pPr lvl="1">
              <a:buFont typeface="Courier New" panose="02070309020205020404" pitchFamily="49" charset="0"/>
              <a:buChar char="o"/>
            </a:pPr>
            <a:endParaRPr lang="en-US" sz="800" b="1" i="1" dirty="0">
              <a:solidFill>
                <a:schemeClr val="accent1">
                  <a:lumMod val="75000"/>
                </a:schemeClr>
              </a:solidFill>
            </a:endParaRPr>
          </a:p>
          <a:p>
            <a:pPr lvl="1">
              <a:buFont typeface="Courier New" panose="02070309020205020404" pitchFamily="49" charset="0"/>
              <a:buChar char="o"/>
            </a:pPr>
            <a:r>
              <a:rPr lang="en-US" sz="2800" b="1" i="1" dirty="0">
                <a:solidFill>
                  <a:schemeClr val="accent1">
                    <a:lumMod val="75000"/>
                  </a:schemeClr>
                </a:solidFill>
              </a:rPr>
              <a:t>Bill LHDs for KWCSP services</a:t>
            </a:r>
          </a:p>
          <a:p>
            <a:pPr lvl="1">
              <a:buFont typeface="Courier New" panose="02070309020205020404" pitchFamily="49" charset="0"/>
              <a:buChar char="o"/>
            </a:pPr>
            <a:endParaRPr lang="en-US" sz="800" b="1" i="1" dirty="0">
              <a:solidFill>
                <a:schemeClr val="accent1">
                  <a:lumMod val="75000"/>
                </a:schemeClr>
              </a:solidFill>
            </a:endParaRPr>
          </a:p>
          <a:p>
            <a:pPr lvl="1">
              <a:buFont typeface="Courier New" panose="02070309020205020404" pitchFamily="49" charset="0"/>
              <a:buChar char="o"/>
            </a:pPr>
            <a:r>
              <a:rPr lang="en-US" sz="2800" b="1" i="1" dirty="0">
                <a:solidFill>
                  <a:schemeClr val="accent1">
                    <a:lumMod val="75000"/>
                  </a:schemeClr>
                </a:solidFill>
              </a:rPr>
              <a:t>A</a:t>
            </a:r>
            <a:r>
              <a:rPr lang="en-US" sz="2800" b="1" i="1" dirty="0" smtClean="0">
                <a:solidFill>
                  <a:schemeClr val="accent1">
                    <a:lumMod val="75000"/>
                  </a:schemeClr>
                </a:solidFill>
              </a:rPr>
              <a:t>ssist </a:t>
            </a:r>
            <a:r>
              <a:rPr lang="en-US" sz="2800" b="1" i="1" dirty="0">
                <a:solidFill>
                  <a:schemeClr val="accent1">
                    <a:lumMod val="75000"/>
                  </a:schemeClr>
                </a:solidFill>
              </a:rPr>
              <a:t>the KWCSP in reaching screening goals to secure future CDC funding to decrease the breast and cervical cancer burden for women in the Commonwealth</a:t>
            </a:r>
          </a:p>
          <a:p>
            <a:pPr lvl="1">
              <a:buFont typeface="Courier New" panose="02070309020205020404" pitchFamily="49" charset="0"/>
              <a:buChar char="o"/>
            </a:pPr>
            <a:endParaRPr lang="en-US" sz="800" b="1" i="1" dirty="0">
              <a:solidFill>
                <a:schemeClr val="accent1">
                  <a:lumMod val="75000"/>
                </a:schemeClr>
              </a:solidFill>
            </a:endParaRPr>
          </a:p>
          <a:p>
            <a:pPr lvl="1">
              <a:buFont typeface="Courier New" panose="02070309020205020404" pitchFamily="49" charset="0"/>
              <a:buChar char="o"/>
            </a:pPr>
            <a:r>
              <a:rPr lang="en-US" sz="2800" b="1" i="1" dirty="0">
                <a:solidFill>
                  <a:schemeClr val="accent1">
                    <a:lumMod val="75000"/>
                  </a:schemeClr>
                </a:solidFill>
              </a:rPr>
              <a:t>Utilize the </a:t>
            </a:r>
            <a:r>
              <a:rPr lang="en-US" sz="2800" b="1" dirty="0">
                <a:solidFill>
                  <a:schemeClr val="accent1">
                    <a:lumMod val="75000"/>
                  </a:schemeClr>
                </a:solidFill>
              </a:rPr>
              <a:t>Quick Reference Guide for Healthcare Providers: Breast and Cervical Cancer Screening and Treatment in </a:t>
            </a:r>
            <a:r>
              <a:rPr lang="en-US" sz="2800" b="1" dirty="0" smtClean="0">
                <a:solidFill>
                  <a:schemeClr val="accent1">
                    <a:lumMod val="75000"/>
                  </a:schemeClr>
                </a:solidFill>
              </a:rPr>
              <a:t>KY.  Link below:</a:t>
            </a:r>
          </a:p>
          <a:p>
            <a:pPr lvl="1">
              <a:buFont typeface="Courier New" panose="02070309020205020404" pitchFamily="49" charset="0"/>
              <a:buChar char="o"/>
            </a:pPr>
            <a:r>
              <a:rPr lang="en-US" sz="2800" b="1" i="1" dirty="0">
                <a:hlinkClick r:id="rId3"/>
              </a:rPr>
              <a:t>www.kycancerprogram.org/professional-education-and-training</a:t>
            </a:r>
            <a:endParaRPr lang="en-US" sz="2800" b="1" i="1" dirty="0"/>
          </a:p>
          <a:p>
            <a:pPr lvl="1">
              <a:buFont typeface="Courier New" panose="02070309020205020404" pitchFamily="49" charset="0"/>
              <a:buChar char="o"/>
            </a:pPr>
            <a:endParaRPr lang="en-US" sz="2800" b="1" dirty="0">
              <a:solidFill>
                <a:schemeClr val="accent1">
                  <a:lumMod val="75000"/>
                </a:schemeClr>
              </a:solidFill>
            </a:endParaRPr>
          </a:p>
          <a:p>
            <a:endParaRPr lang="en-US" sz="2800" b="1" dirty="0">
              <a:solidFill>
                <a:schemeClr val="accent1">
                  <a:lumMod val="75000"/>
                </a:schemeClr>
              </a:solidFill>
            </a:endParaRPr>
          </a:p>
          <a:p>
            <a:endParaRPr lang="en-US" sz="2800" b="1" i="1" dirty="0">
              <a:solidFill>
                <a:schemeClr val="accent1">
                  <a:lumMod val="75000"/>
                </a:schemeClr>
              </a:solidFill>
            </a:endParaRPr>
          </a:p>
          <a:p>
            <a:endParaRPr lang="en-US" sz="2800" b="1" dirty="0">
              <a:solidFill>
                <a:schemeClr val="accent1">
                  <a:lumMod val="75000"/>
                </a:schemeClr>
              </a:solidFill>
            </a:endParaRPr>
          </a:p>
          <a:p>
            <a:endParaRPr lang="en-US" sz="2800" b="1" dirty="0" smtClean="0">
              <a:solidFill>
                <a:schemeClr val="accent1">
                  <a:lumMod val="75000"/>
                </a:schemeClr>
              </a:solidFill>
            </a:endParaRPr>
          </a:p>
        </p:txBody>
      </p:sp>
    </p:spTree>
    <p:extLst>
      <p:ext uri="{BB962C8B-B14F-4D97-AF65-F5344CB8AC3E}">
        <p14:creationId xmlns:p14="http://schemas.microsoft.com/office/powerpoint/2010/main" val="170842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34390" y="2177415"/>
            <a:ext cx="4320540" cy="2285600"/>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buFont typeface="Arial" panose="020B0604020202020204" pitchFamily="34" charset="0"/>
              <a:buNone/>
            </a:pPr>
            <a:r>
              <a:rPr lang="en-US" sz="7000" b="1" dirty="0" smtClean="0">
                <a:solidFill>
                  <a:srgbClr val="3D6A5C"/>
                </a:solidFill>
              </a:rPr>
              <a:t>Ellen Barnard</a:t>
            </a:r>
          </a:p>
          <a:p>
            <a:pPr marL="0" indent="0" algn="ctr">
              <a:spcBef>
                <a:spcPct val="0"/>
              </a:spcBef>
              <a:buFont typeface="Arial" panose="020B0604020202020204" pitchFamily="34" charset="0"/>
              <a:buNone/>
            </a:pPr>
            <a:r>
              <a:rPr lang="en-US" sz="7000" b="1" dirty="0" smtClean="0">
                <a:solidFill>
                  <a:srgbClr val="3D6A5C"/>
                </a:solidFill>
              </a:rPr>
              <a:t>Director</a:t>
            </a:r>
          </a:p>
          <a:p>
            <a:pPr marL="0" indent="0" algn="ctr">
              <a:spcBef>
                <a:spcPct val="0"/>
              </a:spcBef>
              <a:buFont typeface="Arial" panose="020B0604020202020204" pitchFamily="34" charset="0"/>
              <a:buNone/>
            </a:pPr>
            <a:r>
              <a:rPr lang="en-US" sz="7000" b="1" dirty="0" smtClean="0">
                <a:solidFill>
                  <a:srgbClr val="00B0F0"/>
                </a:solidFill>
                <a:hlinkClick r:id="rId3"/>
              </a:rPr>
              <a:t>Ellen.Barnard@ky.gov</a:t>
            </a:r>
            <a:endParaRPr lang="en-US" sz="7000" b="1" dirty="0" smtClean="0">
              <a:solidFill>
                <a:srgbClr val="00B0F0"/>
              </a:solidFill>
            </a:endParaRPr>
          </a:p>
          <a:p>
            <a:pPr marL="0" indent="0" algn="ctr">
              <a:spcBef>
                <a:spcPct val="0"/>
              </a:spcBef>
              <a:buFont typeface="Arial" panose="020B0604020202020204" pitchFamily="34" charset="0"/>
              <a:buNone/>
            </a:pPr>
            <a:r>
              <a:rPr lang="en-US" sz="7000" b="1" dirty="0" smtClean="0">
                <a:solidFill>
                  <a:srgbClr val="3D6A5C"/>
                </a:solidFill>
              </a:rPr>
              <a:t>502-564-3236 x 4157</a:t>
            </a:r>
          </a:p>
          <a:p>
            <a:pPr marL="0" indent="0" algn="ctr">
              <a:spcBef>
                <a:spcPct val="0"/>
              </a:spcBef>
              <a:buFont typeface="Arial" panose="020B0604020202020204" pitchFamily="34" charset="0"/>
              <a:buNone/>
            </a:pPr>
            <a:r>
              <a:rPr lang="en-US" sz="7000" b="1" dirty="0" smtClean="0">
                <a:solidFill>
                  <a:srgbClr val="3D6A5C"/>
                </a:solidFill>
              </a:rPr>
              <a:t> </a:t>
            </a:r>
          </a:p>
          <a:p>
            <a:pPr marL="0" indent="0" algn="ctr">
              <a:spcBef>
                <a:spcPct val="0"/>
              </a:spcBef>
              <a:buFont typeface="Arial" panose="020B0604020202020204" pitchFamily="34" charset="0"/>
              <a:buNone/>
            </a:pPr>
            <a:endParaRPr lang="en-US" sz="7000" b="1" dirty="0" smtClean="0">
              <a:solidFill>
                <a:srgbClr val="3D6A5C"/>
              </a:solidFill>
            </a:endParaRPr>
          </a:p>
          <a:p>
            <a:pPr marL="0" indent="0">
              <a:spcBef>
                <a:spcPct val="0"/>
              </a:spcBef>
              <a:buFont typeface="Arial" panose="020B0604020202020204" pitchFamily="34" charset="0"/>
              <a:buNone/>
            </a:pPr>
            <a:endParaRPr lang="en-US" dirty="0" smtClean="0"/>
          </a:p>
          <a:p>
            <a:pPr marL="0" indent="0">
              <a:spcBef>
                <a:spcPct val="0"/>
              </a:spcBef>
              <a:buFont typeface="Arial" panose="020B0604020202020204" pitchFamily="34" charset="0"/>
              <a:buNone/>
            </a:pPr>
            <a:r>
              <a:rPr lang="en-US" dirty="0" smtClean="0"/>
              <a:t>   </a:t>
            </a:r>
          </a:p>
          <a:p>
            <a:endParaRPr lang="en-US" dirty="0"/>
          </a:p>
        </p:txBody>
      </p:sp>
      <p:sp>
        <p:nvSpPr>
          <p:cNvPr id="4" name="Content Placeholder 2"/>
          <p:cNvSpPr txBox="1">
            <a:spLocks/>
          </p:cNvSpPr>
          <p:nvPr/>
        </p:nvSpPr>
        <p:spPr>
          <a:xfrm>
            <a:off x="4011930" y="3371850"/>
            <a:ext cx="4320540" cy="1508760"/>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buFont typeface="Arial" panose="020B0604020202020204" pitchFamily="34" charset="0"/>
              <a:buNone/>
            </a:pPr>
            <a:r>
              <a:rPr lang="en-US" sz="7000" b="1" dirty="0" smtClean="0">
                <a:solidFill>
                  <a:srgbClr val="3D6A5C"/>
                </a:solidFill>
              </a:rPr>
              <a:t>Colleen Toftness</a:t>
            </a:r>
          </a:p>
          <a:p>
            <a:pPr marL="0" indent="0" algn="ctr">
              <a:spcBef>
                <a:spcPct val="0"/>
              </a:spcBef>
              <a:buFont typeface="Arial" panose="020B0604020202020204" pitchFamily="34" charset="0"/>
              <a:buNone/>
            </a:pPr>
            <a:r>
              <a:rPr lang="en-US" sz="7000" b="1" dirty="0" smtClean="0">
                <a:solidFill>
                  <a:srgbClr val="3D6A5C"/>
                </a:solidFill>
              </a:rPr>
              <a:t>Clinical Coordinator</a:t>
            </a:r>
          </a:p>
          <a:p>
            <a:pPr marL="0" indent="0" algn="ctr">
              <a:spcBef>
                <a:spcPct val="0"/>
              </a:spcBef>
              <a:buFont typeface="Arial" panose="020B0604020202020204" pitchFamily="34" charset="0"/>
              <a:buNone/>
            </a:pPr>
            <a:r>
              <a:rPr lang="en-US" sz="7000" b="1" dirty="0" smtClean="0">
                <a:solidFill>
                  <a:srgbClr val="3D6A5C"/>
                </a:solidFill>
                <a:hlinkClick r:id="rId4"/>
              </a:rPr>
              <a:t>Colleen.Toftness@ky.gov</a:t>
            </a:r>
            <a:endParaRPr lang="en-US" sz="7000" b="1" dirty="0" smtClean="0">
              <a:solidFill>
                <a:srgbClr val="3D6A5C"/>
              </a:solidFill>
            </a:endParaRPr>
          </a:p>
          <a:p>
            <a:pPr marL="0" indent="0" algn="ctr">
              <a:spcBef>
                <a:spcPct val="0"/>
              </a:spcBef>
              <a:buFont typeface="Arial" panose="020B0604020202020204" pitchFamily="34" charset="0"/>
              <a:buNone/>
            </a:pPr>
            <a:r>
              <a:rPr lang="en-US" sz="7000" b="1" dirty="0" smtClean="0">
                <a:solidFill>
                  <a:srgbClr val="3D6A5C"/>
                </a:solidFill>
              </a:rPr>
              <a:t>502-564-3236 x 4159</a:t>
            </a:r>
          </a:p>
        </p:txBody>
      </p:sp>
      <p:sp>
        <p:nvSpPr>
          <p:cNvPr id="5" name="Content Placeholder 2"/>
          <p:cNvSpPr txBox="1">
            <a:spLocks/>
          </p:cNvSpPr>
          <p:nvPr/>
        </p:nvSpPr>
        <p:spPr>
          <a:xfrm>
            <a:off x="7258050" y="2177414"/>
            <a:ext cx="4320540" cy="2120266"/>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buFont typeface="Arial" panose="020B0604020202020204" pitchFamily="34" charset="0"/>
              <a:buNone/>
            </a:pPr>
            <a:r>
              <a:rPr lang="en-US" sz="7000" b="1" dirty="0" err="1" smtClean="0">
                <a:solidFill>
                  <a:srgbClr val="3D6A5C"/>
                </a:solidFill>
              </a:rPr>
              <a:t>Sivaram</a:t>
            </a:r>
            <a:r>
              <a:rPr lang="en-US" sz="7000" b="1" dirty="0" smtClean="0">
                <a:solidFill>
                  <a:srgbClr val="3D6A5C"/>
                </a:solidFill>
              </a:rPr>
              <a:t> ‘Ram’ Maratha Data Manager</a:t>
            </a:r>
          </a:p>
          <a:p>
            <a:pPr marL="0" indent="0" algn="ctr">
              <a:spcBef>
                <a:spcPct val="0"/>
              </a:spcBef>
              <a:buFont typeface="Arial" panose="020B0604020202020204" pitchFamily="34" charset="0"/>
              <a:buNone/>
            </a:pPr>
            <a:r>
              <a:rPr lang="en-US" sz="7000" b="1" dirty="0" smtClean="0">
                <a:solidFill>
                  <a:srgbClr val="3D6A5C"/>
                </a:solidFill>
                <a:hlinkClick r:id="rId5"/>
              </a:rPr>
              <a:t>SivaramR.Maratha@ky.gov</a:t>
            </a:r>
            <a:endParaRPr lang="en-US" sz="7000" b="1" dirty="0" smtClean="0">
              <a:solidFill>
                <a:srgbClr val="3D6A5C"/>
              </a:solidFill>
            </a:endParaRPr>
          </a:p>
          <a:p>
            <a:pPr marL="0" indent="0" algn="ctr">
              <a:spcBef>
                <a:spcPct val="0"/>
              </a:spcBef>
              <a:buFont typeface="Arial" panose="020B0604020202020204" pitchFamily="34" charset="0"/>
              <a:buNone/>
            </a:pPr>
            <a:r>
              <a:rPr lang="en-US" sz="7000" b="1" dirty="0" smtClean="0">
                <a:solidFill>
                  <a:srgbClr val="3D6A5C"/>
                </a:solidFill>
              </a:rPr>
              <a:t>502-564-3236 x 4161</a:t>
            </a:r>
          </a:p>
          <a:p>
            <a:pPr marL="0" indent="0">
              <a:spcBef>
                <a:spcPct val="0"/>
              </a:spcBef>
              <a:buFont typeface="Arial" panose="020B0604020202020204" pitchFamily="34" charset="0"/>
              <a:buNone/>
            </a:pPr>
            <a:endParaRPr lang="en-US" dirty="0" smtClean="0"/>
          </a:p>
          <a:p>
            <a:pPr marL="0" indent="0">
              <a:spcBef>
                <a:spcPct val="0"/>
              </a:spcBef>
              <a:buFont typeface="Arial" panose="020B0604020202020204" pitchFamily="34" charset="0"/>
              <a:buNone/>
            </a:pPr>
            <a:r>
              <a:rPr lang="en-US" dirty="0" smtClean="0"/>
              <a:t>   </a:t>
            </a:r>
          </a:p>
          <a:p>
            <a:endParaRPr lang="en-US" dirty="0"/>
          </a:p>
        </p:txBody>
      </p:sp>
    </p:spTree>
    <p:extLst>
      <p:ext uri="{BB962C8B-B14F-4D97-AF65-F5344CB8AC3E}">
        <p14:creationId xmlns:p14="http://schemas.microsoft.com/office/powerpoint/2010/main" val="182297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PH Overview Slides">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8C99993BA6FB44A802663507C36A5C" ma:contentTypeVersion="3" ma:contentTypeDescription="Create a new document." ma:contentTypeScope="" ma:versionID="978dc31ae1e19be5877862faa1710112">
  <xsd:schema xmlns:xsd="http://www.w3.org/2001/XMLSchema" xmlns:xs="http://www.w3.org/2001/XMLSchema" xmlns:p="http://schemas.microsoft.com/office/2006/metadata/properties" xmlns:ns2="f6f81231-3c0e-4249-bb01-83110b06ea91" xmlns:ns3="9d98fa39-7fbd-4685-a488-797cac822720" targetNamespace="http://schemas.microsoft.com/office/2006/metadata/properties" ma:root="true" ma:fieldsID="7a072b3d406375392bcb80e4bcaa1154" ns2:_="" ns3:_="">
    <xsd:import namespace="f6f81231-3c0e-4249-bb01-83110b06ea91"/>
    <xsd:import namespace="9d98fa39-7fbd-4685-a488-797cac822720"/>
    <xsd:element name="properties">
      <xsd:complexType>
        <xsd:sequence>
          <xsd:element name="documentManagement">
            <xsd:complexType>
              <xsd:all>
                <xsd:element ref="ns2:solDphContracts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f81231-3c0e-4249-bb01-83110b06ea91" elementFormDefault="qualified">
    <xsd:import namespace="http://schemas.microsoft.com/office/2006/documentManagement/types"/>
    <xsd:import namespace="http://schemas.microsoft.com/office/infopath/2007/PartnerControls"/>
    <xsd:element name="solDphContractsType" ma:index="8" nillable="true" ma:displayName="Contract Doc Type" ma:format="Dropdown" ma:internalName="solDphContractsType">
      <xsd:simpleType>
        <xsd:restriction base="dms:Choice">
          <xsd:enumeration value="Templates"/>
          <xsd:enumeration value="Training"/>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olDphContractsType xmlns="f6f81231-3c0e-4249-bb01-83110b06ea91">Training</solDphContractsType>
  </documentManagement>
</p:properties>
</file>

<file path=customXml/itemProps1.xml><?xml version="1.0" encoding="utf-8"?>
<ds:datastoreItem xmlns:ds="http://schemas.openxmlformats.org/officeDocument/2006/customXml" ds:itemID="{D2D802E8-8081-4AEB-B80F-CD52C5C09C59}"/>
</file>

<file path=customXml/itemProps2.xml><?xml version="1.0" encoding="utf-8"?>
<ds:datastoreItem xmlns:ds="http://schemas.openxmlformats.org/officeDocument/2006/customXml" ds:itemID="{886F8731-C72C-4453-B93A-70AF080E28C4}"/>
</file>

<file path=customXml/itemProps3.xml><?xml version="1.0" encoding="utf-8"?>
<ds:datastoreItem xmlns:ds="http://schemas.openxmlformats.org/officeDocument/2006/customXml" ds:itemID="{058433AA-DDCC-4F90-B974-2C7860786BB6}"/>
</file>

<file path=docProps/app.xml><?xml version="1.0" encoding="utf-8"?>
<Properties xmlns="http://schemas.openxmlformats.org/officeDocument/2006/extended-properties" xmlns:vt="http://schemas.openxmlformats.org/officeDocument/2006/docPropsVTypes">
  <Template/>
  <TotalTime>1525</TotalTime>
  <Words>1007</Words>
  <Application>Microsoft Office PowerPoint</Application>
  <PresentationFormat>Widescreen</PresentationFormat>
  <Paragraphs>120</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Courier New</vt:lpstr>
      <vt:lpstr>Wingdings 2</vt:lpstr>
      <vt:lpstr>DPH Overview Slides</vt:lpstr>
      <vt:lpstr>Kentucky Women’s Cancer Screening Program (KWCSP) Contract Training</vt:lpstr>
      <vt:lpstr>The KWCSP sincerely appreciates the LHDs that provide breast and cervical care and that serve as the medical home for many women throughout the Commonwealth.    </vt:lpstr>
      <vt:lpstr>KWCSP Approved CPT Codes and Reimbursement Rates </vt:lpstr>
      <vt:lpstr>PowerPoint Presentation</vt:lpstr>
      <vt:lpstr>LHD/KWCSP Provider Contract Language  </vt:lpstr>
      <vt:lpstr>Negotiated Rates for KWCSP Services</vt:lpstr>
      <vt:lpstr>Provider Education to Enhance Opportunities for Fiscal Efficiency</vt:lpstr>
      <vt:lpstr>PowerPoint Presentation</vt:lpstr>
    </vt:vector>
  </TitlesOfParts>
  <Company>Cabinet for Health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KWCSP Contract Training</dc:title>
  <dc:creator>Erin Hester</dc:creator>
  <cp:lastModifiedBy>Ellen Barnard</cp:lastModifiedBy>
  <cp:revision>158</cp:revision>
  <cp:lastPrinted>2019-02-27T18:52:12Z</cp:lastPrinted>
  <dcterms:created xsi:type="dcterms:W3CDTF">2018-07-02T16:39:44Z</dcterms:created>
  <dcterms:modified xsi:type="dcterms:W3CDTF">2019-03-01T18:12:10Z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0x010100FB8C99993BA6FB44A802663507C36A5C</vt:lpwstr>
  </property>
</Properties>
</file>