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3"/>
  </p:notesMasterIdLst>
  <p:sldIdLst>
    <p:sldId id="258" r:id="rId5"/>
    <p:sldId id="454" r:id="rId6"/>
    <p:sldId id="261" r:id="rId7"/>
    <p:sldId id="262" r:id="rId8"/>
    <p:sldId id="263" r:id="rId9"/>
    <p:sldId id="264" r:id="rId10"/>
    <p:sldId id="265" r:id="rId11"/>
    <p:sldId id="266" r:id="rId12"/>
    <p:sldId id="345" r:id="rId13"/>
    <p:sldId id="346" r:id="rId14"/>
    <p:sldId id="347" r:id="rId15"/>
    <p:sldId id="387" r:id="rId16"/>
    <p:sldId id="388" r:id="rId17"/>
    <p:sldId id="389" r:id="rId18"/>
    <p:sldId id="390" r:id="rId19"/>
    <p:sldId id="391" r:id="rId20"/>
    <p:sldId id="392" r:id="rId21"/>
    <p:sldId id="382" r:id="rId22"/>
    <p:sldId id="393" r:id="rId23"/>
    <p:sldId id="394" r:id="rId24"/>
    <p:sldId id="395" r:id="rId25"/>
    <p:sldId id="396" r:id="rId26"/>
    <p:sldId id="397" r:id="rId27"/>
    <p:sldId id="398" r:id="rId28"/>
    <p:sldId id="399" r:id="rId29"/>
    <p:sldId id="400" r:id="rId30"/>
    <p:sldId id="401" r:id="rId31"/>
    <p:sldId id="403" r:id="rId32"/>
    <p:sldId id="383" r:id="rId33"/>
    <p:sldId id="404" r:id="rId34"/>
    <p:sldId id="405" r:id="rId35"/>
    <p:sldId id="406" r:id="rId36"/>
    <p:sldId id="407" r:id="rId37"/>
    <p:sldId id="408" r:id="rId38"/>
    <p:sldId id="409" r:id="rId39"/>
    <p:sldId id="410" r:id="rId40"/>
    <p:sldId id="411" r:id="rId41"/>
    <p:sldId id="412" r:id="rId42"/>
    <p:sldId id="414" r:id="rId43"/>
    <p:sldId id="384" r:id="rId44"/>
    <p:sldId id="415" r:id="rId45"/>
    <p:sldId id="416" r:id="rId46"/>
    <p:sldId id="429" r:id="rId47"/>
    <p:sldId id="418" r:id="rId48"/>
    <p:sldId id="419" r:id="rId49"/>
    <p:sldId id="420" r:id="rId50"/>
    <p:sldId id="430" r:id="rId51"/>
    <p:sldId id="421" r:id="rId52"/>
    <p:sldId id="425" r:id="rId53"/>
    <p:sldId id="426" r:id="rId54"/>
    <p:sldId id="427" r:id="rId55"/>
    <p:sldId id="428" r:id="rId56"/>
    <p:sldId id="385" r:id="rId57"/>
    <p:sldId id="432" r:id="rId58"/>
    <p:sldId id="433" r:id="rId59"/>
    <p:sldId id="434" r:id="rId60"/>
    <p:sldId id="435" r:id="rId61"/>
    <p:sldId id="436" r:id="rId62"/>
    <p:sldId id="437" r:id="rId63"/>
    <p:sldId id="438" r:id="rId64"/>
    <p:sldId id="439" r:id="rId65"/>
    <p:sldId id="440" r:id="rId66"/>
    <p:sldId id="441" r:id="rId67"/>
    <p:sldId id="386" r:id="rId68"/>
    <p:sldId id="442" r:id="rId69"/>
    <p:sldId id="443" r:id="rId70"/>
    <p:sldId id="444" r:id="rId71"/>
    <p:sldId id="445" r:id="rId72"/>
    <p:sldId id="446" r:id="rId73"/>
    <p:sldId id="447" r:id="rId74"/>
    <p:sldId id="448" r:id="rId75"/>
    <p:sldId id="449" r:id="rId76"/>
    <p:sldId id="450" r:id="rId77"/>
    <p:sldId id="451" r:id="rId78"/>
    <p:sldId id="452" r:id="rId79"/>
    <p:sldId id="453" r:id="rId80"/>
    <p:sldId id="327" r:id="rId81"/>
    <p:sldId id="281" r:id="rId8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na Steverson" initials="JS" lastIdx="1" clrIdx="0">
    <p:extLst>
      <p:ext uri="{19B8F6BF-5375-455C-9EA6-DF929625EA0E}">
        <p15:presenceInfo xmlns:p15="http://schemas.microsoft.com/office/powerpoint/2012/main" userId="S::jenna.steverson@cdpehs.com::237ac869-e5cb-402a-902c-dc65e140bbb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E50"/>
    <a:srgbClr val="627E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commentAuthors" Target="commentAuthors.xml"/><Relationship Id="rId89" Type="http://schemas.microsoft.com/office/2016/11/relationships/changesInfo" Target="changesInfos/changesInfo1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5" Type="http://schemas.openxmlformats.org/officeDocument/2006/relationships/slide" Target="slides/slide1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presProps" Target="pres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notesMaster" Target="notesMasters/notesMaster1.xml"/><Relationship Id="rId88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theme" Target="theme/them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Kring" userId="f27437c2-5141-43d9-b695-bafafa195d77" providerId="ADAL" clId="{86BC5544-23C5-47C9-855F-CF753480D389}"/>
    <pc:docChg chg="modSld">
      <pc:chgData name="Kevin Kring" userId="f27437c2-5141-43d9-b695-bafafa195d77" providerId="ADAL" clId="{86BC5544-23C5-47C9-855F-CF753480D389}" dt="2023-01-18T16:03:24.258" v="11" actId="1076"/>
      <pc:docMkLst>
        <pc:docMk/>
      </pc:docMkLst>
      <pc:sldChg chg="modSp">
        <pc:chgData name="Kevin Kring" userId="f27437c2-5141-43d9-b695-bafafa195d77" providerId="ADAL" clId="{86BC5544-23C5-47C9-855F-CF753480D389}" dt="2023-01-18T16:03:21.298" v="10" actId="1076"/>
        <pc:sldMkLst>
          <pc:docMk/>
          <pc:sldMk cId="0" sldId="266"/>
        </pc:sldMkLst>
        <pc:picChg chg="mod">
          <ac:chgData name="Kevin Kring" userId="f27437c2-5141-43d9-b695-bafafa195d77" providerId="ADAL" clId="{86BC5544-23C5-47C9-855F-CF753480D389}" dt="2023-01-18T16:03:21.298" v="10" actId="1076"/>
          <ac:picMkLst>
            <pc:docMk/>
            <pc:sldMk cId="0" sldId="266"/>
            <ac:picMk id="15363" creationId="{2BBD5EEE-5F88-A05F-30B0-695A4DFBEB46}"/>
          </ac:picMkLst>
        </pc:picChg>
      </pc:sldChg>
      <pc:sldChg chg="modSp mod">
        <pc:chgData name="Kevin Kring" userId="f27437c2-5141-43d9-b695-bafafa195d77" providerId="ADAL" clId="{86BC5544-23C5-47C9-855F-CF753480D389}" dt="2023-01-18T16:03:24.258" v="11" actId="1076"/>
        <pc:sldMkLst>
          <pc:docMk/>
          <pc:sldMk cId="0" sldId="345"/>
        </pc:sldMkLst>
        <pc:picChg chg="mod">
          <ac:chgData name="Kevin Kring" userId="f27437c2-5141-43d9-b695-bafafa195d77" providerId="ADAL" clId="{86BC5544-23C5-47C9-855F-CF753480D389}" dt="2023-01-18T16:03:24.258" v="11" actId="1076"/>
          <ac:picMkLst>
            <pc:docMk/>
            <pc:sldMk cId="0" sldId="345"/>
            <ac:picMk id="16387" creationId="{A8AB2F32-89CB-93B8-43B1-A49A45130047}"/>
          </ac:picMkLst>
        </pc:picChg>
      </pc:sldChg>
      <pc:sldChg chg="modSp">
        <pc:chgData name="Kevin Kring" userId="f27437c2-5141-43d9-b695-bafafa195d77" providerId="ADAL" clId="{86BC5544-23C5-47C9-855F-CF753480D389}" dt="2023-01-17T16:39:03.081" v="1" actId="1076"/>
        <pc:sldMkLst>
          <pc:docMk/>
          <pc:sldMk cId="182307332" sldId="397"/>
        </pc:sldMkLst>
        <pc:picChg chg="mod">
          <ac:chgData name="Kevin Kring" userId="f27437c2-5141-43d9-b695-bafafa195d77" providerId="ADAL" clId="{86BC5544-23C5-47C9-855F-CF753480D389}" dt="2023-01-17T16:39:03.081" v="1" actId="1076"/>
          <ac:picMkLst>
            <pc:docMk/>
            <pc:sldMk cId="182307332" sldId="397"/>
            <ac:picMk id="15363" creationId="{2BBD5EEE-5F88-A05F-30B0-695A4DFBEB46}"/>
          </ac:picMkLst>
        </pc:picChg>
      </pc:sldChg>
      <pc:sldChg chg="modSp mod">
        <pc:chgData name="Kevin Kring" userId="f27437c2-5141-43d9-b695-bafafa195d77" providerId="ADAL" clId="{86BC5544-23C5-47C9-855F-CF753480D389}" dt="2023-01-17T16:38:55.449" v="0" actId="1076"/>
        <pc:sldMkLst>
          <pc:docMk/>
          <pc:sldMk cId="857624528" sldId="398"/>
        </pc:sldMkLst>
        <pc:picChg chg="mod">
          <ac:chgData name="Kevin Kring" userId="f27437c2-5141-43d9-b695-bafafa195d77" providerId="ADAL" clId="{86BC5544-23C5-47C9-855F-CF753480D389}" dt="2023-01-17T16:38:55.449" v="0" actId="1076"/>
          <ac:picMkLst>
            <pc:docMk/>
            <pc:sldMk cId="857624528" sldId="398"/>
            <ac:picMk id="16387" creationId="{A8AB2F32-89CB-93B8-43B1-A49A45130047}"/>
          </ac:picMkLst>
        </pc:picChg>
      </pc:sldChg>
      <pc:sldChg chg="modSp">
        <pc:chgData name="Kevin Kring" userId="f27437c2-5141-43d9-b695-bafafa195d77" providerId="ADAL" clId="{86BC5544-23C5-47C9-855F-CF753480D389}" dt="2023-01-17T16:39:26.200" v="2" actId="1076"/>
        <pc:sldMkLst>
          <pc:docMk/>
          <pc:sldMk cId="1410560258" sldId="408"/>
        </pc:sldMkLst>
        <pc:picChg chg="mod">
          <ac:chgData name="Kevin Kring" userId="f27437c2-5141-43d9-b695-bafafa195d77" providerId="ADAL" clId="{86BC5544-23C5-47C9-855F-CF753480D389}" dt="2023-01-17T16:39:26.200" v="2" actId="1076"/>
          <ac:picMkLst>
            <pc:docMk/>
            <pc:sldMk cId="1410560258" sldId="408"/>
            <ac:picMk id="15363" creationId="{2BBD5EEE-5F88-A05F-30B0-695A4DFBEB46}"/>
          </ac:picMkLst>
        </pc:picChg>
      </pc:sldChg>
      <pc:sldChg chg="modSp mod">
        <pc:chgData name="Kevin Kring" userId="f27437c2-5141-43d9-b695-bafafa195d77" providerId="ADAL" clId="{86BC5544-23C5-47C9-855F-CF753480D389}" dt="2023-01-17T16:39:28.881" v="3" actId="1076"/>
        <pc:sldMkLst>
          <pc:docMk/>
          <pc:sldMk cId="548235941" sldId="409"/>
        </pc:sldMkLst>
        <pc:picChg chg="mod">
          <ac:chgData name="Kevin Kring" userId="f27437c2-5141-43d9-b695-bafafa195d77" providerId="ADAL" clId="{86BC5544-23C5-47C9-855F-CF753480D389}" dt="2023-01-17T16:39:28.881" v="3" actId="1076"/>
          <ac:picMkLst>
            <pc:docMk/>
            <pc:sldMk cId="548235941" sldId="409"/>
            <ac:picMk id="16387" creationId="{A8AB2F32-89CB-93B8-43B1-A49A45130047}"/>
          </ac:picMkLst>
        </pc:picChg>
      </pc:sldChg>
      <pc:sldChg chg="modSp">
        <pc:chgData name="Kevin Kring" userId="f27437c2-5141-43d9-b695-bafafa195d77" providerId="ADAL" clId="{86BC5544-23C5-47C9-855F-CF753480D389}" dt="2023-01-17T16:39:41.689" v="4" actId="1076"/>
        <pc:sldMkLst>
          <pc:docMk/>
          <pc:sldMk cId="1179022918" sldId="419"/>
        </pc:sldMkLst>
        <pc:picChg chg="mod">
          <ac:chgData name="Kevin Kring" userId="f27437c2-5141-43d9-b695-bafafa195d77" providerId="ADAL" clId="{86BC5544-23C5-47C9-855F-CF753480D389}" dt="2023-01-17T16:39:41.689" v="4" actId="1076"/>
          <ac:picMkLst>
            <pc:docMk/>
            <pc:sldMk cId="1179022918" sldId="419"/>
            <ac:picMk id="15363" creationId="{2BBD5EEE-5F88-A05F-30B0-695A4DFBEB46}"/>
          </ac:picMkLst>
        </pc:picChg>
      </pc:sldChg>
      <pc:sldChg chg="modSp mod">
        <pc:chgData name="Kevin Kring" userId="f27437c2-5141-43d9-b695-bafafa195d77" providerId="ADAL" clId="{86BC5544-23C5-47C9-855F-CF753480D389}" dt="2023-01-17T16:39:44.873" v="5" actId="1076"/>
        <pc:sldMkLst>
          <pc:docMk/>
          <pc:sldMk cId="2604738185" sldId="420"/>
        </pc:sldMkLst>
        <pc:picChg chg="mod">
          <ac:chgData name="Kevin Kring" userId="f27437c2-5141-43d9-b695-bafafa195d77" providerId="ADAL" clId="{86BC5544-23C5-47C9-855F-CF753480D389}" dt="2023-01-17T16:39:44.873" v="5" actId="1076"/>
          <ac:picMkLst>
            <pc:docMk/>
            <pc:sldMk cId="2604738185" sldId="420"/>
            <ac:picMk id="16387" creationId="{A8AB2F32-89CB-93B8-43B1-A49A45130047}"/>
          </ac:picMkLst>
        </pc:picChg>
      </pc:sldChg>
      <pc:sldChg chg="modSp">
        <pc:chgData name="Kevin Kring" userId="f27437c2-5141-43d9-b695-bafafa195d77" providerId="ADAL" clId="{86BC5544-23C5-47C9-855F-CF753480D389}" dt="2023-01-17T16:39:52.469" v="6" actId="1076"/>
        <pc:sldMkLst>
          <pc:docMk/>
          <pc:sldMk cId="2768463326" sldId="436"/>
        </pc:sldMkLst>
        <pc:picChg chg="mod">
          <ac:chgData name="Kevin Kring" userId="f27437c2-5141-43d9-b695-bafafa195d77" providerId="ADAL" clId="{86BC5544-23C5-47C9-855F-CF753480D389}" dt="2023-01-17T16:39:52.469" v="6" actId="1076"/>
          <ac:picMkLst>
            <pc:docMk/>
            <pc:sldMk cId="2768463326" sldId="436"/>
            <ac:picMk id="15363" creationId="{2BBD5EEE-5F88-A05F-30B0-695A4DFBEB46}"/>
          </ac:picMkLst>
        </pc:picChg>
      </pc:sldChg>
      <pc:sldChg chg="modSp mod">
        <pc:chgData name="Kevin Kring" userId="f27437c2-5141-43d9-b695-bafafa195d77" providerId="ADAL" clId="{86BC5544-23C5-47C9-855F-CF753480D389}" dt="2023-01-17T16:39:55.449" v="7" actId="1076"/>
        <pc:sldMkLst>
          <pc:docMk/>
          <pc:sldMk cId="69258103" sldId="437"/>
        </pc:sldMkLst>
        <pc:picChg chg="mod">
          <ac:chgData name="Kevin Kring" userId="f27437c2-5141-43d9-b695-bafafa195d77" providerId="ADAL" clId="{86BC5544-23C5-47C9-855F-CF753480D389}" dt="2023-01-17T16:39:55.449" v="7" actId="1076"/>
          <ac:picMkLst>
            <pc:docMk/>
            <pc:sldMk cId="69258103" sldId="437"/>
            <ac:picMk id="16387" creationId="{A8AB2F32-89CB-93B8-43B1-A49A45130047}"/>
          </ac:picMkLst>
        </pc:picChg>
      </pc:sldChg>
      <pc:sldChg chg="modSp">
        <pc:chgData name="Kevin Kring" userId="f27437c2-5141-43d9-b695-bafafa195d77" providerId="ADAL" clId="{86BC5544-23C5-47C9-855F-CF753480D389}" dt="2023-01-17T16:40:03.513" v="8" actId="1076"/>
        <pc:sldMkLst>
          <pc:docMk/>
          <pc:sldMk cId="3458297365" sldId="446"/>
        </pc:sldMkLst>
        <pc:picChg chg="mod">
          <ac:chgData name="Kevin Kring" userId="f27437c2-5141-43d9-b695-bafafa195d77" providerId="ADAL" clId="{86BC5544-23C5-47C9-855F-CF753480D389}" dt="2023-01-17T16:40:03.513" v="8" actId="1076"/>
          <ac:picMkLst>
            <pc:docMk/>
            <pc:sldMk cId="3458297365" sldId="446"/>
            <ac:picMk id="15363" creationId="{2BBD5EEE-5F88-A05F-30B0-695A4DFBEB46}"/>
          </ac:picMkLst>
        </pc:picChg>
      </pc:sldChg>
      <pc:sldChg chg="modSp mod">
        <pc:chgData name="Kevin Kring" userId="f27437c2-5141-43d9-b695-bafafa195d77" providerId="ADAL" clId="{86BC5544-23C5-47C9-855F-CF753480D389}" dt="2023-01-17T16:40:05.845" v="9" actId="1076"/>
        <pc:sldMkLst>
          <pc:docMk/>
          <pc:sldMk cId="816263592" sldId="447"/>
        </pc:sldMkLst>
        <pc:picChg chg="mod">
          <ac:chgData name="Kevin Kring" userId="f27437c2-5141-43d9-b695-bafafa195d77" providerId="ADAL" clId="{86BC5544-23C5-47C9-855F-CF753480D389}" dt="2023-01-17T16:40:05.845" v="9" actId="1076"/>
          <ac:picMkLst>
            <pc:docMk/>
            <pc:sldMk cId="816263592" sldId="447"/>
            <ac:picMk id="16387" creationId="{A8AB2F32-89CB-93B8-43B1-A49A4513004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67F41-ED3D-4F2F-9222-1B6DDF328BEE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F3D10-FEB4-4425-8212-B6FD66B6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417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1FE7CF1F-2B67-3A55-35E0-6CCE714FC3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832D4D09-A82A-C4D7-3AD2-28261B39331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4794D2D3-B7C6-4E8E-C04A-DD0E9BAFF3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356DF6F-AB26-42F3-88EF-6791BFD5CCE4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727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3000"/>
            <a:duotone>
              <a:schemeClr val="bg1">
                <a:tint val="97000"/>
              </a:schemeClr>
              <a:schemeClr val="bg1">
                <a:shade val="96000"/>
              </a:schemeClr>
            </a:duotone>
            <a:lum/>
          </a:blip>
          <a:srcRect/>
          <a:tile tx="0" ty="0" sx="32000" sy="32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5DEA4B4-D51D-4AD9-820F-D9C581B1FE2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F1CF308-0F54-40E2-BE8A-10542BD6404A}" type="datetimeFigureOut">
              <a:rPr lang="en-US" smtClean="0"/>
              <a:t>1/18/2023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4" y="6096000"/>
            <a:ext cx="1363306" cy="76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Calibri" panose="020F0502020204030204" pitchFamily="34" charset="0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rgbClr val="001E50"/>
        </a:buClr>
        <a:buFont typeface="Wingdings" panose="05000000000000000000" pitchFamily="2" charset="2"/>
        <a:buChar char="§"/>
        <a:defRPr sz="2200" b="1" kern="1200">
          <a:solidFill>
            <a:srgbClr val="001E50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Wingdings" panose="05000000000000000000" pitchFamily="2" charset="2"/>
        <a:buChar char="§"/>
        <a:defRPr sz="2000" b="0" kern="1200">
          <a:ln>
            <a:solidFill>
              <a:schemeClr val="accent1"/>
            </a:solidFill>
          </a:ln>
          <a:solidFill>
            <a:srgbClr val="627E9A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rgbClr val="001E50"/>
        </a:buClr>
        <a:buFont typeface="Wingdings" panose="05000000000000000000" pitchFamily="2" charset="2"/>
        <a:buChar char="§"/>
        <a:defRPr sz="1800" i="1" kern="1200">
          <a:solidFill>
            <a:srgbClr val="001E50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rgbClr val="627E9A"/>
        </a:buClr>
        <a:buFont typeface="Wingdings" panose="05000000000000000000" pitchFamily="2" charset="2"/>
        <a:buChar char="§"/>
        <a:defRPr sz="1600" kern="1200">
          <a:solidFill>
            <a:srgbClr val="627E9A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rgbClr val="001E50"/>
        </a:buClr>
        <a:buFont typeface="Wingdings" panose="05000000000000000000" pitchFamily="2" charset="2"/>
        <a:buChar char="§"/>
        <a:defRPr sz="1400" i="1" kern="1200" baseline="0">
          <a:solidFill>
            <a:srgbClr val="001E50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8BF95DA-3C43-9095-05BE-BBB9E6E0FCA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Third Party Billing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DDA1C3A-857E-7469-E9B6-1806BBB141C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Rebilling Steps for PEFs entered on CMS Portal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632FE6FA-C782-272F-4C55-35D5EC21CA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5966" y="0"/>
            <a:ext cx="7620000" cy="1143000"/>
          </a:xfrm>
        </p:spPr>
        <p:txBody>
          <a:bodyPr/>
          <a:lstStyle/>
          <a:p>
            <a:r>
              <a:rPr lang="en-US" altLang="en-US" dirty="0"/>
              <a:t>Click the </a:t>
            </a:r>
            <a:r>
              <a:rPr lang="en-US" altLang="en-US" b="1" dirty="0"/>
              <a:t>Save</a:t>
            </a:r>
            <a:r>
              <a:rPr lang="en-US" altLang="en-US" dirty="0"/>
              <a:t> button.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B763500-928E-AA47-9787-D121E54EC3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8434" y="1219200"/>
            <a:ext cx="7617532" cy="48006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A33E2142-61D4-0AE6-0150-C2514E29E8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229600" cy="1477962"/>
          </a:xfrm>
        </p:spPr>
        <p:txBody>
          <a:bodyPr/>
          <a:lstStyle/>
          <a:p>
            <a:r>
              <a:rPr lang="en-US" altLang="en-US" dirty="0"/>
              <a:t>Review the PEF and verify the services are going to the correct payor code.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F7D5C4B-145D-51DE-EBD4-4FA7B33EDD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2496045"/>
            <a:ext cx="8464118" cy="1009155"/>
          </a:xfrm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D05BF-F19A-B8AB-02C3-2E0E20284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305800" cy="1401762"/>
          </a:xfrm>
        </p:spPr>
        <p:txBody>
          <a:bodyPr/>
          <a:lstStyle/>
          <a:p>
            <a:r>
              <a:rPr lang="en-US" dirty="0"/>
              <a:t>Call up the AR invoice and transfer the charges to the new MCO payor code.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6983C4E-78B4-858F-0B41-67D86A7883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9" y="2133600"/>
            <a:ext cx="8078551" cy="3048000"/>
          </a:xfrm>
        </p:spPr>
      </p:pic>
    </p:spTree>
    <p:extLst>
      <p:ext uri="{BB962C8B-B14F-4D97-AF65-F5344CB8AC3E}">
        <p14:creationId xmlns:p14="http://schemas.microsoft.com/office/powerpoint/2010/main" val="1952139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ECC61-DB8C-1F71-368C-61CBCD320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Transferring 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76C93-6D7A-B831-45FA-DCFA85A13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b="0" dirty="0"/>
              <a:t>When you transfer an AR invoice to a different payor code, the system </a:t>
            </a:r>
            <a:r>
              <a:rPr lang="en-US" dirty="0"/>
              <a:t>WILL NOT </a:t>
            </a:r>
            <a:r>
              <a:rPr lang="en-US" b="0" dirty="0"/>
              <a:t>automatically adjust off the AR invoice that was set up for the wrong MCO.  </a:t>
            </a:r>
          </a:p>
          <a:p>
            <a:pPr marL="114300" indent="0">
              <a:buNone/>
            </a:pPr>
            <a:endParaRPr lang="en-US" b="0" dirty="0"/>
          </a:p>
          <a:p>
            <a:pPr marL="114300" indent="0">
              <a:buNone/>
            </a:pPr>
            <a:r>
              <a:rPr lang="en-US" b="0" dirty="0"/>
              <a:t>The AR invoice set up for the wrong MCO can be manually adjusted off at your agency’s discretion.</a:t>
            </a:r>
          </a:p>
        </p:txBody>
      </p:sp>
    </p:spTree>
    <p:extLst>
      <p:ext uri="{BB962C8B-B14F-4D97-AF65-F5344CB8AC3E}">
        <p14:creationId xmlns:p14="http://schemas.microsoft.com/office/powerpoint/2010/main" val="1752242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EDDA7-3DB8-6328-DBEF-F38B07E35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2011362"/>
          </a:xfrm>
        </p:spPr>
        <p:txBody>
          <a:bodyPr/>
          <a:lstStyle/>
          <a:p>
            <a:r>
              <a:rPr lang="en-US" dirty="0"/>
              <a:t>Call up the CMS1500 using the PEF # to rebill and the payor code we want to bill to.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A763180-3388-1DC9-F6D3-FE567DE61D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2974" y="2674457"/>
            <a:ext cx="4298052" cy="1897544"/>
          </a:xfrm>
        </p:spPr>
      </p:pic>
    </p:spTree>
    <p:extLst>
      <p:ext uri="{BB962C8B-B14F-4D97-AF65-F5344CB8AC3E}">
        <p14:creationId xmlns:p14="http://schemas.microsoft.com/office/powerpoint/2010/main" val="3429901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0759D-AAEC-417D-29F1-A69CB2BB1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the information on the CMS1500.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BA45DFB-3317-DA68-9F62-90FE4F86EF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2823" y="1828800"/>
            <a:ext cx="7620000" cy="3698596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227948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FF717-C18C-EA3F-02E9-358541274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554162"/>
          </a:xfrm>
        </p:spPr>
        <p:txBody>
          <a:bodyPr/>
          <a:lstStyle/>
          <a:p>
            <a:r>
              <a:rPr lang="en-US" sz="3200" dirty="0"/>
              <a:t>Enter the AR invoice number in the </a:t>
            </a:r>
            <a:r>
              <a:rPr lang="en-US" sz="3200" b="1" dirty="0"/>
              <a:t>26.Patient’s Account No</a:t>
            </a:r>
            <a:r>
              <a:rPr lang="en-US" sz="3200" dirty="0"/>
              <a:t> field.  Then click </a:t>
            </a:r>
            <a:r>
              <a:rPr lang="en-US" sz="3200" b="1" dirty="0"/>
              <a:t>Print</a:t>
            </a:r>
            <a:r>
              <a:rPr lang="en-US" sz="3200" dirty="0"/>
              <a:t> for a hard copy or </a:t>
            </a:r>
            <a:r>
              <a:rPr lang="en-US" sz="3200" b="1" dirty="0"/>
              <a:t>Done</a:t>
            </a:r>
            <a:r>
              <a:rPr lang="en-US" sz="3200" dirty="0"/>
              <a:t> to bill the claim electronically.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83C842C-7240-372A-38A0-859BFBB7CA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399" y="1981200"/>
            <a:ext cx="7990625" cy="3352800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7485914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7BDC7-2488-33A3-F340-AB0BBEB04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2316162"/>
          </a:xfrm>
        </p:spPr>
        <p:txBody>
          <a:bodyPr/>
          <a:lstStyle/>
          <a:p>
            <a:r>
              <a:rPr lang="en-US" sz="4000" dirty="0"/>
              <a:t>If the claim is re-billed electronically, verify that the PEF shows on the next Medicaid MCO Rebill Invoice Register.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B70E0-A8B2-5F11-CCEC-70A0C9A1B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7620000" cy="3810000"/>
          </a:xfrm>
        </p:spPr>
        <p:txBody>
          <a:bodyPr/>
          <a:lstStyle/>
          <a:p>
            <a:r>
              <a:rPr lang="en-US" dirty="0"/>
              <a:t>3090 – </a:t>
            </a:r>
            <a:r>
              <a:rPr lang="en-US" b="0" dirty="0"/>
              <a:t>Molina Rebill Invoice Register</a:t>
            </a:r>
          </a:p>
          <a:p>
            <a:r>
              <a:rPr lang="en-US" dirty="0"/>
              <a:t>3091 – </a:t>
            </a:r>
            <a:r>
              <a:rPr lang="en-US" b="0" dirty="0"/>
              <a:t>United Rebill Invoice Register</a:t>
            </a:r>
          </a:p>
          <a:p>
            <a:r>
              <a:rPr lang="en-US" dirty="0"/>
              <a:t>3095 – </a:t>
            </a:r>
            <a:r>
              <a:rPr lang="en-US" b="0" dirty="0"/>
              <a:t>Anthem Rebill Invoice Register</a:t>
            </a:r>
          </a:p>
          <a:p>
            <a:r>
              <a:rPr lang="en-US" dirty="0"/>
              <a:t>3096 – </a:t>
            </a:r>
            <a:r>
              <a:rPr lang="en-US" b="0" dirty="0"/>
              <a:t>Aetna Rebill Invoice Register</a:t>
            </a:r>
          </a:p>
          <a:p>
            <a:r>
              <a:rPr lang="en-US" dirty="0"/>
              <a:t>3098 – </a:t>
            </a:r>
            <a:r>
              <a:rPr lang="en-US" b="0" dirty="0"/>
              <a:t>WellCare Rebill Invoice Register</a:t>
            </a:r>
          </a:p>
          <a:p>
            <a:r>
              <a:rPr lang="en-US" dirty="0"/>
              <a:t>3099 – </a:t>
            </a:r>
            <a:r>
              <a:rPr lang="en-US" b="0" dirty="0"/>
              <a:t>Humana CareSource Rebill Invoice Register</a:t>
            </a:r>
          </a:p>
        </p:txBody>
      </p:sp>
    </p:spTree>
    <p:extLst>
      <p:ext uri="{BB962C8B-B14F-4D97-AF65-F5344CB8AC3E}">
        <p14:creationId xmlns:p14="http://schemas.microsoft.com/office/powerpoint/2010/main" val="16899162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614858E-986A-17AE-2D57-3B9990D92A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2313" y="4648200"/>
            <a:ext cx="7659687" cy="2006600"/>
          </a:xfrm>
        </p:spPr>
        <p:txBody>
          <a:bodyPr/>
          <a:lstStyle/>
          <a:p>
            <a:pPr eaLnBrk="1" hangingPunct="1"/>
            <a:r>
              <a:rPr lang="en-US" altLang="en-US" sz="3600" cap="none" dirty="0"/>
              <a:t>The PEF billed to regular Medicaid  and needs to bill to a Medicaid MCO</a:t>
            </a:r>
          </a:p>
        </p:txBody>
      </p:sp>
      <p:sp>
        <p:nvSpPr>
          <p:cNvPr id="8196" name="Rectangle 7">
            <a:extLst>
              <a:ext uri="{FF2B5EF4-FFF2-40B4-BE49-F238E27FC236}">
                <a16:creationId xmlns:a16="http://schemas.microsoft.com/office/drawing/2014/main" id="{F2FEE98B-7C25-115D-55B6-FD40E3E82B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2313" y="2743200"/>
            <a:ext cx="6135687" cy="1633538"/>
          </a:xfrm>
        </p:spPr>
        <p:txBody>
          <a:bodyPr/>
          <a:lstStyle/>
          <a:p>
            <a:pPr eaLnBrk="1" hangingPunct="1"/>
            <a:r>
              <a:rPr lang="en-US" altLang="en-US" sz="4400" dirty="0"/>
              <a:t>Scenario #2</a:t>
            </a:r>
          </a:p>
        </p:txBody>
      </p:sp>
    </p:spTree>
    <p:extLst>
      <p:ext uri="{BB962C8B-B14F-4D97-AF65-F5344CB8AC3E}">
        <p14:creationId xmlns:p14="http://schemas.microsoft.com/office/powerpoint/2010/main" val="17863960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>
            <a:extLst>
              <a:ext uri="{FF2B5EF4-FFF2-40B4-BE49-F238E27FC236}">
                <a16:creationId xmlns:a16="http://schemas.microsoft.com/office/drawing/2014/main" id="{0CDE6855-DB7D-D5CC-73DC-8734849755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On Patient Registration, set the Visit Date to the date the patient was originally seen.</a:t>
            </a:r>
          </a:p>
        </p:txBody>
      </p:sp>
      <p:pic>
        <p:nvPicPr>
          <p:cNvPr id="11267" name="Picture 6">
            <a:extLst>
              <a:ext uri="{FF2B5EF4-FFF2-40B4-BE49-F238E27FC236}">
                <a16:creationId xmlns:a16="http://schemas.microsoft.com/office/drawing/2014/main" id="{1E6ECF69-61BE-B3FA-98EF-E8E89FD9792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438400"/>
            <a:ext cx="9144000" cy="3505200"/>
          </a:xfr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8" name="Line 7">
            <a:extLst>
              <a:ext uri="{FF2B5EF4-FFF2-40B4-BE49-F238E27FC236}">
                <a16:creationId xmlns:a16="http://schemas.microsoft.com/office/drawing/2014/main" id="{F1E1DE1B-3C21-FB82-2DA3-ABB6525DC0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4953000"/>
            <a:ext cx="1752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278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F13E8FC-8353-57AA-1AA7-7B8AABB52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303731"/>
              </p:ext>
            </p:extLst>
          </p:nvPr>
        </p:nvGraphicFramePr>
        <p:xfrm>
          <a:off x="228600" y="533400"/>
          <a:ext cx="8153400" cy="44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>
                  <a:extLst>
                    <a:ext uri="{9D8B030D-6E8A-4147-A177-3AD203B41FA5}">
                      <a16:colId xmlns:a16="http://schemas.microsoft.com/office/drawing/2014/main" val="532454168"/>
                    </a:ext>
                  </a:extLst>
                </a:gridCol>
                <a:gridCol w="6522720">
                  <a:extLst>
                    <a:ext uri="{9D8B030D-6E8A-4147-A177-3AD203B41FA5}">
                      <a16:colId xmlns:a16="http://schemas.microsoft.com/office/drawing/2014/main" val="3422089524"/>
                    </a:ext>
                  </a:extLst>
                </a:gridCol>
              </a:tblGrid>
              <a:tr h="90271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n>
                            <a:noFill/>
                          </a:ln>
                        </a:rPr>
                        <a:t>Slide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n>
                            <a:noFill/>
                          </a:ln>
                        </a:rPr>
                        <a:t>Scenario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8119367"/>
                  </a:ext>
                </a:extLst>
              </a:tr>
              <a:tr h="48054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n>
                            <a:noFill/>
                          </a:ln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en-US" sz="1800" b="0" dirty="0">
                          <a:ln>
                            <a:noFill/>
                          </a:ln>
                        </a:rPr>
                        <a:t>PEF billed to the wrong Medicaid MCO</a:t>
                      </a:r>
                      <a:endParaRPr lang="en-US" dirty="0">
                        <a:ln>
                          <a:noFill/>
                        </a:ln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1683822"/>
                  </a:ext>
                </a:extLst>
              </a:tr>
              <a:tr h="5297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n>
                            <a:noFill/>
                          </a:ln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en-US" sz="1800" b="0" dirty="0">
                          <a:ln>
                            <a:noFill/>
                          </a:ln>
                        </a:rPr>
                        <a:t>PEF billed to Regular Medicaid  and needs to bill to a Medicaid MCO</a:t>
                      </a:r>
                      <a:endParaRPr lang="en-US" dirty="0">
                        <a:ln>
                          <a:noFill/>
                        </a:ln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4858710"/>
                  </a:ext>
                </a:extLst>
              </a:tr>
              <a:tr h="5297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n>
                            <a:noFill/>
                          </a:ln>
                        </a:rPr>
                        <a:t>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en-US" sz="1800" b="0" dirty="0">
                          <a:ln>
                            <a:noFill/>
                          </a:ln>
                        </a:rPr>
                        <a:t>PEF went to Private pay and needs to bill to Medicaid/MCO</a:t>
                      </a:r>
                      <a:endParaRPr lang="en-US" dirty="0">
                        <a:ln>
                          <a:noFill/>
                        </a:ln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3970330"/>
                  </a:ext>
                </a:extLst>
              </a:tr>
              <a:tr h="52300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n>
                            <a:noFill/>
                          </a:ln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en-US" sz="1800" b="0" dirty="0">
                          <a:ln>
                            <a:noFill/>
                          </a:ln>
                        </a:rPr>
                        <a:t>PEF billed to Medicaid/MCO but denied</a:t>
                      </a:r>
                      <a:endParaRPr lang="en-US" dirty="0">
                        <a:ln>
                          <a:noFill/>
                        </a:ln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1881270"/>
                  </a:ext>
                </a:extLst>
              </a:tr>
              <a:tr h="44822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n>
                            <a:noFill/>
                          </a:ln>
                        </a:rPr>
                        <a:t>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en-US" sz="1800" b="0" dirty="0">
                          <a:ln>
                            <a:noFill/>
                          </a:ln>
                        </a:rPr>
                        <a:t>PEF went to Private pay and needs to bill to Private Insurance</a:t>
                      </a:r>
                      <a:endParaRPr lang="en-US" dirty="0">
                        <a:ln>
                          <a:noFill/>
                        </a:ln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6745632"/>
                  </a:ext>
                </a:extLst>
              </a:tr>
              <a:tr h="52300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n>
                            <a:noFill/>
                          </a:ln>
                        </a:rPr>
                        <a:t>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en-US" sz="1800" b="0" dirty="0">
                          <a:ln>
                            <a:noFill/>
                          </a:ln>
                        </a:rPr>
                        <a:t>PEF billed to Private Insurance but denied</a:t>
                      </a:r>
                      <a:endParaRPr lang="en-US" dirty="0">
                        <a:ln>
                          <a:noFill/>
                        </a:ln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6654554"/>
                  </a:ext>
                </a:extLst>
              </a:tr>
              <a:tr h="52300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n>
                            <a:noFill/>
                          </a:ln>
                        </a:rPr>
                        <a:t>78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n>
                            <a:noFill/>
                          </a:ln>
                        </a:rPr>
                        <a:t>Medicaid/MCO Information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4852659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A8C7D80E-E2BC-D371-4412-BFFAA085D719}"/>
              </a:ext>
            </a:extLst>
          </p:cNvPr>
          <p:cNvSpPr/>
          <p:nvPr/>
        </p:nvSpPr>
        <p:spPr>
          <a:xfrm>
            <a:off x="228600" y="533400"/>
            <a:ext cx="8153400" cy="446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7366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8BF2D93-9CCA-3F3B-5401-B133E12F28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Set the Reason for Visit.</a:t>
            </a:r>
          </a:p>
        </p:txBody>
      </p:sp>
      <p:pic>
        <p:nvPicPr>
          <p:cNvPr id="12291" name="Picture 3">
            <a:extLst>
              <a:ext uri="{FF2B5EF4-FFF2-40B4-BE49-F238E27FC236}">
                <a16:creationId xmlns:a16="http://schemas.microsoft.com/office/drawing/2014/main" id="{0100C3CE-EB31-9382-18CC-E5F80AC852A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828800"/>
            <a:ext cx="9144000" cy="4114800"/>
          </a:xfrm>
          <a:ln>
            <a:solidFill>
              <a:schemeClr val="accent1"/>
            </a:solidFill>
          </a:ln>
        </p:spPr>
      </p:pic>
      <p:sp>
        <p:nvSpPr>
          <p:cNvPr id="12292" name="Line 4">
            <a:extLst>
              <a:ext uri="{FF2B5EF4-FFF2-40B4-BE49-F238E27FC236}">
                <a16:creationId xmlns:a16="http://schemas.microsoft.com/office/drawing/2014/main" id="{F21A1C00-8D35-E242-F6D8-97A767191B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5105400"/>
            <a:ext cx="1752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7970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>
            <a:extLst>
              <a:ext uri="{FF2B5EF4-FFF2-40B4-BE49-F238E27FC236}">
                <a16:creationId xmlns:a16="http://schemas.microsoft.com/office/drawing/2014/main" id="{9B65BF50-5178-4E90-9BBF-7D4D1DF8FB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Enter the Medicaid MCO and the MCO Member #.</a:t>
            </a:r>
          </a:p>
        </p:txBody>
      </p:sp>
      <p:pic>
        <p:nvPicPr>
          <p:cNvPr id="13315" name="Picture 6">
            <a:extLst>
              <a:ext uri="{FF2B5EF4-FFF2-40B4-BE49-F238E27FC236}">
                <a16:creationId xmlns:a16="http://schemas.microsoft.com/office/drawing/2014/main" id="{EE11CD60-D3CA-BD10-AC6B-3E420E494E8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1828800"/>
            <a:ext cx="8229600" cy="3611563"/>
          </a:xfrm>
          <a:ln>
            <a:solidFill>
              <a:schemeClr val="accent1"/>
            </a:solidFill>
          </a:ln>
        </p:spPr>
      </p:pic>
      <p:sp>
        <p:nvSpPr>
          <p:cNvPr id="13316" name="Line 7">
            <a:extLst>
              <a:ext uri="{FF2B5EF4-FFF2-40B4-BE49-F238E27FC236}">
                <a16:creationId xmlns:a16="http://schemas.microsoft.com/office/drawing/2014/main" id="{C0324907-BA3C-1719-DE9F-CBA5601653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33600" y="3429000"/>
            <a:ext cx="0" cy="1066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3317" name="Line 8">
            <a:extLst>
              <a:ext uri="{FF2B5EF4-FFF2-40B4-BE49-F238E27FC236}">
                <a16:creationId xmlns:a16="http://schemas.microsoft.com/office/drawing/2014/main" id="{827C7FA5-4033-8F5F-9520-5BF66C3B9F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7000" y="3437626"/>
            <a:ext cx="0" cy="1143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8211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>
            <a:extLst>
              <a:ext uri="{FF2B5EF4-FFF2-40B4-BE49-F238E27FC236}">
                <a16:creationId xmlns:a16="http://schemas.microsoft.com/office/drawing/2014/main" id="{13634CF8-AC3C-1317-DC43-1F254648D1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554162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Request a PEF Label.  </a:t>
            </a:r>
            <a:br>
              <a:rPr lang="en-US" altLang="en-US" sz="4000" dirty="0"/>
            </a:br>
            <a:r>
              <a:rPr lang="en-US" altLang="en-US" sz="4000" b="1" dirty="0"/>
              <a:t>DO NOT </a:t>
            </a:r>
            <a:r>
              <a:rPr lang="en-US" altLang="en-US" sz="4000" dirty="0"/>
              <a:t>check </a:t>
            </a:r>
            <a:r>
              <a:rPr lang="en-US" altLang="en-US" sz="4000" b="1" dirty="0"/>
              <a:t>Additional PEF?.</a:t>
            </a:r>
          </a:p>
        </p:txBody>
      </p:sp>
      <p:pic>
        <p:nvPicPr>
          <p:cNvPr id="14339" name="Content Placeholder 2">
            <a:extLst>
              <a:ext uri="{FF2B5EF4-FFF2-40B4-BE49-F238E27FC236}">
                <a16:creationId xmlns:a16="http://schemas.microsoft.com/office/drawing/2014/main" id="{3865C2B1-8CBA-C634-55AD-A8E05B8ED61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2286000"/>
            <a:ext cx="7458075" cy="2116137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6191420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D11BF737-05B8-77C1-7B2D-6D988F563C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Only print the label if needed. Corrections may be hand-written on the CH-5 with the effective date and initial and date.</a:t>
            </a:r>
          </a:p>
        </p:txBody>
      </p:sp>
      <p:pic>
        <p:nvPicPr>
          <p:cNvPr id="15363" name="Picture 6">
            <a:extLst>
              <a:ext uri="{FF2B5EF4-FFF2-40B4-BE49-F238E27FC236}">
                <a16:creationId xmlns:a16="http://schemas.microsoft.com/office/drawing/2014/main" id="{2BBD5EEE-5F88-A05F-30B0-695A4DFBEB4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2743200"/>
            <a:ext cx="6629400" cy="3933825"/>
          </a:xfr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073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4ED2742E-57D1-3D26-6DCB-393A744953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Enter the PEF # and click </a:t>
            </a:r>
            <a:r>
              <a:rPr lang="en-US" altLang="en-US" b="1" dirty="0"/>
              <a:t>View Encounter</a:t>
            </a:r>
            <a:r>
              <a:rPr lang="en-US" altLang="en-US" dirty="0"/>
              <a:t>.</a:t>
            </a:r>
          </a:p>
        </p:txBody>
      </p:sp>
      <p:pic>
        <p:nvPicPr>
          <p:cNvPr id="16387" name="Content Placeholder 3">
            <a:extLst>
              <a:ext uri="{FF2B5EF4-FFF2-40B4-BE49-F238E27FC236}">
                <a16:creationId xmlns:a16="http://schemas.microsoft.com/office/drawing/2014/main" id="{A8AB2F32-89CB-93B8-43B1-A49A4513004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1828800"/>
            <a:ext cx="8229600" cy="3624263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576245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632FE6FA-C782-272F-4C55-35D5EC21CA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5966" y="0"/>
            <a:ext cx="7620000" cy="1143000"/>
          </a:xfrm>
        </p:spPr>
        <p:txBody>
          <a:bodyPr/>
          <a:lstStyle/>
          <a:p>
            <a:r>
              <a:rPr lang="en-US" altLang="en-US" dirty="0"/>
              <a:t>Click the </a:t>
            </a:r>
            <a:r>
              <a:rPr lang="en-US" altLang="en-US" b="1" dirty="0"/>
              <a:t>Save</a:t>
            </a:r>
            <a:r>
              <a:rPr lang="en-US" altLang="en-US" dirty="0"/>
              <a:t> button.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B763500-928E-AA47-9787-D121E54EC3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8434" y="1219200"/>
            <a:ext cx="7617532" cy="4800600"/>
          </a:xfrm>
        </p:spPr>
      </p:pic>
    </p:spTree>
    <p:extLst>
      <p:ext uri="{BB962C8B-B14F-4D97-AF65-F5344CB8AC3E}">
        <p14:creationId xmlns:p14="http://schemas.microsoft.com/office/powerpoint/2010/main" val="17164398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A33E2142-61D4-0AE6-0150-C2514E29E8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229600" cy="1477962"/>
          </a:xfrm>
        </p:spPr>
        <p:txBody>
          <a:bodyPr/>
          <a:lstStyle/>
          <a:p>
            <a:r>
              <a:rPr lang="en-US" altLang="en-US" dirty="0"/>
              <a:t>Review the PEF and verify the services are going to the Medicaid MCO payor code.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F7D5C4B-145D-51DE-EBD4-4FA7B33EDD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2496045"/>
            <a:ext cx="8464118" cy="1009155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3454099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D05BF-F19A-B8AB-02C3-2E0E20284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305800" cy="1401762"/>
          </a:xfrm>
        </p:spPr>
        <p:txBody>
          <a:bodyPr/>
          <a:lstStyle/>
          <a:p>
            <a:r>
              <a:rPr lang="en-US" dirty="0"/>
              <a:t>Call up the AR invoice created for regular Medicaid and adjust off the balance.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2366D60-A4EB-19D5-7B7F-116F224625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561803"/>
            <a:ext cx="7620000" cy="2877393"/>
          </a:xfrm>
        </p:spPr>
      </p:pic>
    </p:spTree>
    <p:extLst>
      <p:ext uri="{BB962C8B-B14F-4D97-AF65-F5344CB8AC3E}">
        <p14:creationId xmlns:p14="http://schemas.microsoft.com/office/powerpoint/2010/main" val="8413397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7BDC7-2488-33A3-F340-AB0BBEB04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858962"/>
          </a:xfrm>
        </p:spPr>
        <p:txBody>
          <a:bodyPr/>
          <a:lstStyle/>
          <a:p>
            <a:r>
              <a:rPr lang="en-US" altLang="en-US" sz="3200" dirty="0"/>
              <a:t>This claim will bill off on the next Medicaid MCO billing cycle.  An AR invoice will also be created.  Verify that the PEF shows on the appropriate MCO Invoice Register.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B70E0-A8B2-5F11-CCEC-70A0C9A1B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7620000" cy="3810000"/>
          </a:xfrm>
        </p:spPr>
        <p:txBody>
          <a:bodyPr/>
          <a:lstStyle/>
          <a:p>
            <a:r>
              <a:rPr lang="en-US" dirty="0"/>
              <a:t>3080 – </a:t>
            </a:r>
            <a:r>
              <a:rPr lang="en-US" b="0" dirty="0"/>
              <a:t>Molina (MCO) Invoice Register</a:t>
            </a:r>
          </a:p>
          <a:p>
            <a:r>
              <a:rPr lang="en-US" dirty="0"/>
              <a:t>3081 – </a:t>
            </a:r>
            <a:r>
              <a:rPr lang="en-US" b="0" dirty="0"/>
              <a:t>United Healthcare (MCO) Invoice Register</a:t>
            </a:r>
          </a:p>
          <a:p>
            <a:r>
              <a:rPr lang="en-US" dirty="0"/>
              <a:t>3085 – </a:t>
            </a:r>
            <a:r>
              <a:rPr lang="en-US" b="0" dirty="0"/>
              <a:t>Anthem (MCO) Invoice Register</a:t>
            </a:r>
          </a:p>
          <a:p>
            <a:r>
              <a:rPr lang="en-US" dirty="0"/>
              <a:t>3086 – </a:t>
            </a:r>
            <a:r>
              <a:rPr lang="en-US" b="0" dirty="0"/>
              <a:t>Aetna (MCO) Invoice Register</a:t>
            </a:r>
          </a:p>
          <a:p>
            <a:r>
              <a:rPr lang="en-US" dirty="0"/>
              <a:t>3088 – </a:t>
            </a:r>
            <a:r>
              <a:rPr lang="en-US" b="0" dirty="0"/>
              <a:t>WellCare (MCO) Invoice Register</a:t>
            </a:r>
          </a:p>
          <a:p>
            <a:r>
              <a:rPr lang="en-US" dirty="0"/>
              <a:t>3089 – </a:t>
            </a:r>
            <a:r>
              <a:rPr lang="en-US" b="0" dirty="0"/>
              <a:t>Humana CareSource (MCO) Invoice Register</a:t>
            </a:r>
          </a:p>
        </p:txBody>
      </p:sp>
    </p:spTree>
    <p:extLst>
      <p:ext uri="{BB962C8B-B14F-4D97-AF65-F5344CB8AC3E}">
        <p14:creationId xmlns:p14="http://schemas.microsoft.com/office/powerpoint/2010/main" val="18923931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614858E-986A-17AE-2D57-3B9990D92A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2313" y="4648200"/>
            <a:ext cx="7659687" cy="2006600"/>
          </a:xfrm>
        </p:spPr>
        <p:txBody>
          <a:bodyPr/>
          <a:lstStyle/>
          <a:p>
            <a:pPr eaLnBrk="1" hangingPunct="1"/>
            <a:r>
              <a:rPr lang="en-US" altLang="en-US" sz="3600" cap="none" dirty="0"/>
              <a:t>The PEF went to private pay and needs to bill to Medicaid/MCO</a:t>
            </a:r>
          </a:p>
        </p:txBody>
      </p:sp>
      <p:sp>
        <p:nvSpPr>
          <p:cNvPr id="8196" name="Rectangle 7">
            <a:extLst>
              <a:ext uri="{FF2B5EF4-FFF2-40B4-BE49-F238E27FC236}">
                <a16:creationId xmlns:a16="http://schemas.microsoft.com/office/drawing/2014/main" id="{F2FEE98B-7C25-115D-55B6-FD40E3E82B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2313" y="2743200"/>
            <a:ext cx="6135687" cy="1633538"/>
          </a:xfrm>
        </p:spPr>
        <p:txBody>
          <a:bodyPr/>
          <a:lstStyle/>
          <a:p>
            <a:pPr eaLnBrk="1" hangingPunct="1"/>
            <a:r>
              <a:rPr lang="en-US" altLang="en-US" sz="4400" dirty="0"/>
              <a:t>Scenario #3</a:t>
            </a:r>
          </a:p>
        </p:txBody>
      </p:sp>
    </p:spTree>
    <p:extLst>
      <p:ext uri="{BB962C8B-B14F-4D97-AF65-F5344CB8AC3E}">
        <p14:creationId xmlns:p14="http://schemas.microsoft.com/office/powerpoint/2010/main" val="40026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614858E-986A-17AE-2D57-3B9990D92A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2313" y="4648200"/>
            <a:ext cx="7659687" cy="2006600"/>
          </a:xfrm>
        </p:spPr>
        <p:txBody>
          <a:bodyPr/>
          <a:lstStyle/>
          <a:p>
            <a:pPr eaLnBrk="1" hangingPunct="1"/>
            <a:r>
              <a:rPr lang="en-US" altLang="en-US" sz="3600" cap="none" dirty="0"/>
              <a:t>The PEF billed to the wrong Medicaid MCO</a:t>
            </a:r>
          </a:p>
        </p:txBody>
      </p:sp>
      <p:sp>
        <p:nvSpPr>
          <p:cNvPr id="8196" name="Rectangle 7">
            <a:extLst>
              <a:ext uri="{FF2B5EF4-FFF2-40B4-BE49-F238E27FC236}">
                <a16:creationId xmlns:a16="http://schemas.microsoft.com/office/drawing/2014/main" id="{F2FEE98B-7C25-115D-55B6-FD40E3E82B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2313" y="2743200"/>
            <a:ext cx="6135687" cy="1633538"/>
          </a:xfrm>
        </p:spPr>
        <p:txBody>
          <a:bodyPr/>
          <a:lstStyle/>
          <a:p>
            <a:pPr eaLnBrk="1" hangingPunct="1"/>
            <a:r>
              <a:rPr lang="en-US" altLang="en-US" sz="4400" dirty="0"/>
              <a:t>Scenario #1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>
            <a:extLst>
              <a:ext uri="{FF2B5EF4-FFF2-40B4-BE49-F238E27FC236}">
                <a16:creationId xmlns:a16="http://schemas.microsoft.com/office/drawing/2014/main" id="{0CDE6855-DB7D-D5CC-73DC-8734849755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On Patient Registration, set the Visit Date to the date the patient was originally seen.</a:t>
            </a:r>
          </a:p>
        </p:txBody>
      </p:sp>
      <p:pic>
        <p:nvPicPr>
          <p:cNvPr id="11267" name="Picture 6">
            <a:extLst>
              <a:ext uri="{FF2B5EF4-FFF2-40B4-BE49-F238E27FC236}">
                <a16:creationId xmlns:a16="http://schemas.microsoft.com/office/drawing/2014/main" id="{1E6ECF69-61BE-B3FA-98EF-E8E89FD9792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438400"/>
            <a:ext cx="9144000" cy="3505200"/>
          </a:xfr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8" name="Line 7">
            <a:extLst>
              <a:ext uri="{FF2B5EF4-FFF2-40B4-BE49-F238E27FC236}">
                <a16:creationId xmlns:a16="http://schemas.microsoft.com/office/drawing/2014/main" id="{F1E1DE1B-3C21-FB82-2DA3-ABB6525DC0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4953000"/>
            <a:ext cx="1752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1244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8BF2D93-9CCA-3F3B-5401-B133E12F28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Set the Reason for Visit.</a:t>
            </a:r>
          </a:p>
        </p:txBody>
      </p:sp>
      <p:pic>
        <p:nvPicPr>
          <p:cNvPr id="12291" name="Picture 3">
            <a:extLst>
              <a:ext uri="{FF2B5EF4-FFF2-40B4-BE49-F238E27FC236}">
                <a16:creationId xmlns:a16="http://schemas.microsoft.com/office/drawing/2014/main" id="{0100C3CE-EB31-9382-18CC-E5F80AC852A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828800"/>
            <a:ext cx="9144000" cy="4114800"/>
          </a:xfrm>
          <a:ln>
            <a:solidFill>
              <a:schemeClr val="accent1"/>
            </a:solidFill>
          </a:ln>
        </p:spPr>
      </p:pic>
      <p:sp>
        <p:nvSpPr>
          <p:cNvPr id="12292" name="Line 4">
            <a:extLst>
              <a:ext uri="{FF2B5EF4-FFF2-40B4-BE49-F238E27FC236}">
                <a16:creationId xmlns:a16="http://schemas.microsoft.com/office/drawing/2014/main" id="{F21A1C00-8D35-E242-F6D8-97A767191B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5105400"/>
            <a:ext cx="1752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7132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>
            <a:extLst>
              <a:ext uri="{FF2B5EF4-FFF2-40B4-BE49-F238E27FC236}">
                <a16:creationId xmlns:a16="http://schemas.microsoft.com/office/drawing/2014/main" id="{9B65BF50-5178-4E90-9BBF-7D4D1DF8FB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Enter the Medicaid MCO and the MCO Member #.</a:t>
            </a:r>
          </a:p>
        </p:txBody>
      </p:sp>
      <p:pic>
        <p:nvPicPr>
          <p:cNvPr id="13315" name="Picture 6">
            <a:extLst>
              <a:ext uri="{FF2B5EF4-FFF2-40B4-BE49-F238E27FC236}">
                <a16:creationId xmlns:a16="http://schemas.microsoft.com/office/drawing/2014/main" id="{EE11CD60-D3CA-BD10-AC6B-3E420E494E8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1828800"/>
            <a:ext cx="8229600" cy="3611563"/>
          </a:xfrm>
          <a:ln>
            <a:solidFill>
              <a:schemeClr val="accent1"/>
            </a:solidFill>
          </a:ln>
        </p:spPr>
      </p:pic>
      <p:sp>
        <p:nvSpPr>
          <p:cNvPr id="13316" name="Line 7">
            <a:extLst>
              <a:ext uri="{FF2B5EF4-FFF2-40B4-BE49-F238E27FC236}">
                <a16:creationId xmlns:a16="http://schemas.microsoft.com/office/drawing/2014/main" id="{C0324907-BA3C-1719-DE9F-CBA5601653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33600" y="3429000"/>
            <a:ext cx="0" cy="1066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3317" name="Line 8">
            <a:extLst>
              <a:ext uri="{FF2B5EF4-FFF2-40B4-BE49-F238E27FC236}">
                <a16:creationId xmlns:a16="http://schemas.microsoft.com/office/drawing/2014/main" id="{827C7FA5-4033-8F5F-9520-5BF66C3B9F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7000" y="3437626"/>
            <a:ext cx="0" cy="1143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4885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>
            <a:extLst>
              <a:ext uri="{FF2B5EF4-FFF2-40B4-BE49-F238E27FC236}">
                <a16:creationId xmlns:a16="http://schemas.microsoft.com/office/drawing/2014/main" id="{13634CF8-AC3C-1317-DC43-1F254648D1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554162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Request a PEF Label.  </a:t>
            </a:r>
            <a:br>
              <a:rPr lang="en-US" altLang="en-US" sz="4000" dirty="0"/>
            </a:br>
            <a:r>
              <a:rPr lang="en-US" altLang="en-US" sz="4000" b="1" dirty="0"/>
              <a:t>DO NOT </a:t>
            </a:r>
            <a:r>
              <a:rPr lang="en-US" altLang="en-US" sz="4000" dirty="0"/>
              <a:t>check </a:t>
            </a:r>
            <a:r>
              <a:rPr lang="en-US" altLang="en-US" sz="4000" b="1" dirty="0"/>
              <a:t>Additional PEF?.</a:t>
            </a:r>
          </a:p>
        </p:txBody>
      </p:sp>
      <p:pic>
        <p:nvPicPr>
          <p:cNvPr id="14339" name="Content Placeholder 2">
            <a:extLst>
              <a:ext uri="{FF2B5EF4-FFF2-40B4-BE49-F238E27FC236}">
                <a16:creationId xmlns:a16="http://schemas.microsoft.com/office/drawing/2014/main" id="{3865C2B1-8CBA-C634-55AD-A8E05B8ED61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2286000"/>
            <a:ext cx="7458075" cy="2116137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9515280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D11BF737-05B8-77C1-7B2D-6D988F563C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Only print the label if you need to.  Corrections may be hand-written on the CH-5 with the effective date and initial and date.</a:t>
            </a:r>
          </a:p>
        </p:txBody>
      </p:sp>
      <p:pic>
        <p:nvPicPr>
          <p:cNvPr id="15363" name="Picture 6">
            <a:extLst>
              <a:ext uri="{FF2B5EF4-FFF2-40B4-BE49-F238E27FC236}">
                <a16:creationId xmlns:a16="http://schemas.microsoft.com/office/drawing/2014/main" id="{2BBD5EEE-5F88-A05F-30B0-695A4DFBEB4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2649537"/>
            <a:ext cx="6629400" cy="3933825"/>
          </a:xfr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05602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4ED2742E-57D1-3D26-6DCB-393A744953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Enter the PEF # and click </a:t>
            </a:r>
            <a:r>
              <a:rPr lang="en-US" altLang="en-US" b="1" dirty="0"/>
              <a:t>View Encounter</a:t>
            </a:r>
            <a:r>
              <a:rPr lang="en-US" altLang="en-US" dirty="0"/>
              <a:t>.</a:t>
            </a:r>
          </a:p>
        </p:txBody>
      </p:sp>
      <p:pic>
        <p:nvPicPr>
          <p:cNvPr id="16387" name="Content Placeholder 3">
            <a:extLst>
              <a:ext uri="{FF2B5EF4-FFF2-40B4-BE49-F238E27FC236}">
                <a16:creationId xmlns:a16="http://schemas.microsoft.com/office/drawing/2014/main" id="{A8AB2F32-89CB-93B8-43B1-A49A4513004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1828800"/>
            <a:ext cx="8229600" cy="3624263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482359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632FE6FA-C782-272F-4C55-35D5EC21CA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5966" y="0"/>
            <a:ext cx="7620000" cy="1143000"/>
          </a:xfrm>
        </p:spPr>
        <p:txBody>
          <a:bodyPr/>
          <a:lstStyle/>
          <a:p>
            <a:r>
              <a:rPr lang="en-US" altLang="en-US" dirty="0"/>
              <a:t>Click the </a:t>
            </a:r>
            <a:r>
              <a:rPr lang="en-US" altLang="en-US" b="1" dirty="0"/>
              <a:t>Save</a:t>
            </a:r>
            <a:r>
              <a:rPr lang="en-US" altLang="en-US" dirty="0"/>
              <a:t> button.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B763500-928E-AA47-9787-D121E54EC3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8434" y="1219200"/>
            <a:ext cx="7617532" cy="4800600"/>
          </a:xfrm>
        </p:spPr>
      </p:pic>
    </p:spTree>
    <p:extLst>
      <p:ext uri="{BB962C8B-B14F-4D97-AF65-F5344CB8AC3E}">
        <p14:creationId xmlns:p14="http://schemas.microsoft.com/office/powerpoint/2010/main" val="12383245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A33E2142-61D4-0AE6-0150-C2514E29E8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229600" cy="1477962"/>
          </a:xfrm>
        </p:spPr>
        <p:txBody>
          <a:bodyPr/>
          <a:lstStyle/>
          <a:p>
            <a:r>
              <a:rPr lang="en-US" altLang="en-US" dirty="0"/>
              <a:t>Review the PEF and verify the services are going to the correct Medicaid MCO payor code.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F7D5C4B-145D-51DE-EBD4-4FA7B33EDD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2496045"/>
            <a:ext cx="8464118" cy="1009155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3038442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D05BF-F19A-B8AB-02C3-2E0E20284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305800" cy="1401762"/>
          </a:xfrm>
        </p:spPr>
        <p:txBody>
          <a:bodyPr/>
          <a:lstStyle/>
          <a:p>
            <a:r>
              <a:rPr lang="en-US" dirty="0"/>
              <a:t>Call up the AR invoice created for private pay and adjust off the balance.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2366D60-A4EB-19D5-7B7F-116F224625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561803"/>
            <a:ext cx="7620000" cy="2877393"/>
          </a:xfrm>
        </p:spPr>
      </p:pic>
    </p:spTree>
    <p:extLst>
      <p:ext uri="{BB962C8B-B14F-4D97-AF65-F5344CB8AC3E}">
        <p14:creationId xmlns:p14="http://schemas.microsoft.com/office/powerpoint/2010/main" val="20171393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7BDC7-2488-33A3-F340-AB0BBEB04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858962"/>
          </a:xfrm>
        </p:spPr>
        <p:txBody>
          <a:bodyPr/>
          <a:lstStyle/>
          <a:p>
            <a:r>
              <a:rPr lang="en-US" altLang="en-US" sz="3200" dirty="0"/>
              <a:t>This claim will bill off on the next Medicaid MCO billing cycle. Verify that the PEF shows on the appropriate MCO Invoice Register.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B70E0-A8B2-5F11-CCEC-70A0C9A1B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7620000" cy="3810000"/>
          </a:xfrm>
        </p:spPr>
        <p:txBody>
          <a:bodyPr/>
          <a:lstStyle/>
          <a:p>
            <a:r>
              <a:rPr lang="en-US" dirty="0"/>
              <a:t>3080 – </a:t>
            </a:r>
            <a:r>
              <a:rPr lang="en-US" b="0" dirty="0"/>
              <a:t>Molina (MCO) Invoice Register</a:t>
            </a:r>
          </a:p>
          <a:p>
            <a:r>
              <a:rPr lang="en-US" dirty="0"/>
              <a:t>3081 – </a:t>
            </a:r>
            <a:r>
              <a:rPr lang="en-US" b="0" dirty="0"/>
              <a:t>United Healthcare (MCO) Invoice Register</a:t>
            </a:r>
          </a:p>
          <a:p>
            <a:r>
              <a:rPr lang="en-US" dirty="0"/>
              <a:t>3085 – </a:t>
            </a:r>
            <a:r>
              <a:rPr lang="en-US" b="0" dirty="0"/>
              <a:t>Anthem (MCO) Invoice Register</a:t>
            </a:r>
          </a:p>
          <a:p>
            <a:r>
              <a:rPr lang="en-US" dirty="0"/>
              <a:t>3086 – </a:t>
            </a:r>
            <a:r>
              <a:rPr lang="en-US" b="0" dirty="0"/>
              <a:t>Aetna (MCO) Invoice Register</a:t>
            </a:r>
          </a:p>
          <a:p>
            <a:r>
              <a:rPr lang="en-US" dirty="0"/>
              <a:t>3088 – </a:t>
            </a:r>
            <a:r>
              <a:rPr lang="en-US" b="0" dirty="0"/>
              <a:t>WellCare (MCO) Invoice Register</a:t>
            </a:r>
          </a:p>
          <a:p>
            <a:r>
              <a:rPr lang="en-US" dirty="0"/>
              <a:t>3089 – </a:t>
            </a:r>
            <a:r>
              <a:rPr lang="en-US" b="0" dirty="0"/>
              <a:t>Humana CareSource (MCO) Invoice Register</a:t>
            </a:r>
          </a:p>
        </p:txBody>
      </p:sp>
    </p:spTree>
    <p:extLst>
      <p:ext uri="{BB962C8B-B14F-4D97-AF65-F5344CB8AC3E}">
        <p14:creationId xmlns:p14="http://schemas.microsoft.com/office/powerpoint/2010/main" val="141454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>
            <a:extLst>
              <a:ext uri="{FF2B5EF4-FFF2-40B4-BE49-F238E27FC236}">
                <a16:creationId xmlns:a16="http://schemas.microsoft.com/office/drawing/2014/main" id="{0CDE6855-DB7D-D5CC-73DC-8734849755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8458200" cy="11430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On Patient Registration, set the Visit Date to the date the patient was originally seen.</a:t>
            </a:r>
          </a:p>
        </p:txBody>
      </p:sp>
      <p:pic>
        <p:nvPicPr>
          <p:cNvPr id="11267" name="Picture 6">
            <a:extLst>
              <a:ext uri="{FF2B5EF4-FFF2-40B4-BE49-F238E27FC236}">
                <a16:creationId xmlns:a16="http://schemas.microsoft.com/office/drawing/2014/main" id="{1E6ECF69-61BE-B3FA-98EF-E8E89FD9792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438400"/>
            <a:ext cx="9144000" cy="3505200"/>
          </a:xfr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8" name="Line 7">
            <a:extLst>
              <a:ext uri="{FF2B5EF4-FFF2-40B4-BE49-F238E27FC236}">
                <a16:creationId xmlns:a16="http://schemas.microsoft.com/office/drawing/2014/main" id="{F1E1DE1B-3C21-FB82-2DA3-ABB6525DC0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4953000"/>
            <a:ext cx="1752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614858E-986A-17AE-2D57-3B9990D92A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2313" y="4648200"/>
            <a:ext cx="7659687" cy="2006600"/>
          </a:xfrm>
        </p:spPr>
        <p:txBody>
          <a:bodyPr/>
          <a:lstStyle/>
          <a:p>
            <a:pPr eaLnBrk="1" hangingPunct="1"/>
            <a:r>
              <a:rPr lang="en-US" altLang="en-US" sz="3600" cap="none" dirty="0"/>
              <a:t>The PEF billed to Medicaid/MCO but denied</a:t>
            </a:r>
          </a:p>
        </p:txBody>
      </p:sp>
      <p:sp>
        <p:nvSpPr>
          <p:cNvPr id="8196" name="Rectangle 7">
            <a:extLst>
              <a:ext uri="{FF2B5EF4-FFF2-40B4-BE49-F238E27FC236}">
                <a16:creationId xmlns:a16="http://schemas.microsoft.com/office/drawing/2014/main" id="{F2FEE98B-7C25-115D-55B6-FD40E3E82B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2313" y="2743200"/>
            <a:ext cx="6135687" cy="1633538"/>
          </a:xfrm>
        </p:spPr>
        <p:txBody>
          <a:bodyPr/>
          <a:lstStyle/>
          <a:p>
            <a:pPr eaLnBrk="1" hangingPunct="1"/>
            <a:r>
              <a:rPr lang="en-US" altLang="en-US" sz="4400" dirty="0"/>
              <a:t>Scenario #4</a:t>
            </a:r>
          </a:p>
        </p:txBody>
      </p:sp>
    </p:spTree>
    <p:extLst>
      <p:ext uri="{BB962C8B-B14F-4D97-AF65-F5344CB8AC3E}">
        <p14:creationId xmlns:p14="http://schemas.microsoft.com/office/powerpoint/2010/main" val="1750173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>
            <a:extLst>
              <a:ext uri="{FF2B5EF4-FFF2-40B4-BE49-F238E27FC236}">
                <a16:creationId xmlns:a16="http://schemas.microsoft.com/office/drawing/2014/main" id="{0CDE6855-DB7D-D5CC-73DC-8734849755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On Patient Registration, set the Visit Date to the date the patient was originally seen.</a:t>
            </a:r>
          </a:p>
        </p:txBody>
      </p:sp>
      <p:pic>
        <p:nvPicPr>
          <p:cNvPr id="11267" name="Picture 6">
            <a:extLst>
              <a:ext uri="{FF2B5EF4-FFF2-40B4-BE49-F238E27FC236}">
                <a16:creationId xmlns:a16="http://schemas.microsoft.com/office/drawing/2014/main" id="{1E6ECF69-61BE-B3FA-98EF-E8E89FD9792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438400"/>
            <a:ext cx="9144000" cy="3505200"/>
          </a:xfr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8" name="Line 7">
            <a:extLst>
              <a:ext uri="{FF2B5EF4-FFF2-40B4-BE49-F238E27FC236}">
                <a16:creationId xmlns:a16="http://schemas.microsoft.com/office/drawing/2014/main" id="{F1E1DE1B-3C21-FB82-2DA3-ABB6525DC0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4953000"/>
            <a:ext cx="1752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0582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8BF2D93-9CCA-3F3B-5401-B133E12F28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Set the Reason for Visit.</a:t>
            </a:r>
          </a:p>
        </p:txBody>
      </p:sp>
      <p:pic>
        <p:nvPicPr>
          <p:cNvPr id="12291" name="Picture 3">
            <a:extLst>
              <a:ext uri="{FF2B5EF4-FFF2-40B4-BE49-F238E27FC236}">
                <a16:creationId xmlns:a16="http://schemas.microsoft.com/office/drawing/2014/main" id="{0100C3CE-EB31-9382-18CC-E5F80AC852A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828800"/>
            <a:ext cx="9144000" cy="4114800"/>
          </a:xfrm>
          <a:ln>
            <a:solidFill>
              <a:schemeClr val="accent1"/>
            </a:solidFill>
          </a:ln>
        </p:spPr>
      </p:pic>
      <p:sp>
        <p:nvSpPr>
          <p:cNvPr id="12292" name="Line 4">
            <a:extLst>
              <a:ext uri="{FF2B5EF4-FFF2-40B4-BE49-F238E27FC236}">
                <a16:creationId xmlns:a16="http://schemas.microsoft.com/office/drawing/2014/main" id="{F21A1C00-8D35-E242-F6D8-97A767191B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5105400"/>
            <a:ext cx="1752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8259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8BF2D93-9CCA-3F3B-5401-B133E12F28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Review the information on Registration and make corrections if necessary.</a:t>
            </a:r>
          </a:p>
        </p:txBody>
      </p:sp>
      <p:pic>
        <p:nvPicPr>
          <p:cNvPr id="12291" name="Picture 3">
            <a:extLst>
              <a:ext uri="{FF2B5EF4-FFF2-40B4-BE49-F238E27FC236}">
                <a16:creationId xmlns:a16="http://schemas.microsoft.com/office/drawing/2014/main" id="{0100C3CE-EB31-9382-18CC-E5F80AC852A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828800"/>
            <a:ext cx="9144000" cy="4114800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6973509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>
            <a:extLst>
              <a:ext uri="{FF2B5EF4-FFF2-40B4-BE49-F238E27FC236}">
                <a16:creationId xmlns:a16="http://schemas.microsoft.com/office/drawing/2014/main" id="{13634CF8-AC3C-1317-DC43-1F254648D1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554162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If any corrections are made, request a PEF label.  </a:t>
            </a:r>
            <a:r>
              <a:rPr lang="en-US" altLang="en-US" sz="4000" b="1" dirty="0"/>
              <a:t>DO NOT </a:t>
            </a:r>
            <a:r>
              <a:rPr lang="en-US" altLang="en-US" sz="4000" dirty="0"/>
              <a:t>check </a:t>
            </a:r>
            <a:r>
              <a:rPr lang="en-US" altLang="en-US" sz="4000" b="1" dirty="0"/>
              <a:t>Additional PEF?.</a:t>
            </a:r>
          </a:p>
        </p:txBody>
      </p:sp>
      <p:pic>
        <p:nvPicPr>
          <p:cNvPr id="14339" name="Content Placeholder 2">
            <a:extLst>
              <a:ext uri="{FF2B5EF4-FFF2-40B4-BE49-F238E27FC236}">
                <a16:creationId xmlns:a16="http://schemas.microsoft.com/office/drawing/2014/main" id="{3865C2B1-8CBA-C634-55AD-A8E05B8ED61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2286000"/>
            <a:ext cx="7458075" cy="2116137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2553799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D11BF737-05B8-77C1-7B2D-6D988F563C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Only print the label if you need to. The corrections may be hand-written on the CH-5 with the effective date and initial and date.</a:t>
            </a:r>
          </a:p>
        </p:txBody>
      </p:sp>
      <p:pic>
        <p:nvPicPr>
          <p:cNvPr id="15363" name="Picture 6">
            <a:extLst>
              <a:ext uri="{FF2B5EF4-FFF2-40B4-BE49-F238E27FC236}">
                <a16:creationId xmlns:a16="http://schemas.microsoft.com/office/drawing/2014/main" id="{2BBD5EEE-5F88-A05F-30B0-695A4DFBEB4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76400" y="2605088"/>
            <a:ext cx="6629400" cy="3933825"/>
          </a:xfr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902291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4ED2742E-57D1-3D26-6DCB-393A744953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Enter the PEF # and click </a:t>
            </a:r>
            <a:r>
              <a:rPr lang="en-US" altLang="en-US" b="1" dirty="0"/>
              <a:t>View Encounter</a:t>
            </a:r>
            <a:r>
              <a:rPr lang="en-US" altLang="en-US" dirty="0"/>
              <a:t>.</a:t>
            </a:r>
          </a:p>
        </p:txBody>
      </p:sp>
      <p:pic>
        <p:nvPicPr>
          <p:cNvPr id="16387" name="Content Placeholder 3">
            <a:extLst>
              <a:ext uri="{FF2B5EF4-FFF2-40B4-BE49-F238E27FC236}">
                <a16:creationId xmlns:a16="http://schemas.microsoft.com/office/drawing/2014/main" id="{A8AB2F32-89CB-93B8-43B1-A49A4513004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1752600"/>
            <a:ext cx="8229600" cy="3624263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047381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38ACD-00AD-B77E-19BC-E97FB312B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any corrections to the PEF.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E298A32-C731-12D2-D63C-EA693D6AD1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295400"/>
            <a:ext cx="7620000" cy="4798238"/>
          </a:xfrm>
        </p:spPr>
      </p:pic>
    </p:spTree>
    <p:extLst>
      <p:ext uri="{BB962C8B-B14F-4D97-AF65-F5344CB8AC3E}">
        <p14:creationId xmlns:p14="http://schemas.microsoft.com/office/powerpoint/2010/main" val="205018032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632FE6FA-C782-272F-4C55-35D5EC21CA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5966" y="0"/>
            <a:ext cx="7620000" cy="1143000"/>
          </a:xfrm>
        </p:spPr>
        <p:txBody>
          <a:bodyPr/>
          <a:lstStyle/>
          <a:p>
            <a:r>
              <a:rPr lang="en-US" altLang="en-US" dirty="0"/>
              <a:t>Click the </a:t>
            </a:r>
            <a:r>
              <a:rPr lang="en-US" altLang="en-US" b="1" dirty="0"/>
              <a:t>Save</a:t>
            </a:r>
            <a:r>
              <a:rPr lang="en-US" altLang="en-US" dirty="0"/>
              <a:t> button.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B763500-928E-AA47-9787-D121E54EC3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8434" y="1219200"/>
            <a:ext cx="7617532" cy="4800600"/>
          </a:xfrm>
        </p:spPr>
      </p:pic>
    </p:spTree>
    <p:extLst>
      <p:ext uri="{BB962C8B-B14F-4D97-AF65-F5344CB8AC3E}">
        <p14:creationId xmlns:p14="http://schemas.microsoft.com/office/powerpoint/2010/main" val="187348629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EDDA7-3DB8-6328-DBEF-F38B07E35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2011362"/>
          </a:xfrm>
        </p:spPr>
        <p:txBody>
          <a:bodyPr/>
          <a:lstStyle/>
          <a:p>
            <a:r>
              <a:rPr lang="en-US" dirty="0"/>
              <a:t>Call up the CMS1500 using the PEF # to rebill and the payor code you want to bill to.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A763180-3388-1DC9-F6D3-FE567DE61D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2974" y="2674457"/>
            <a:ext cx="4298052" cy="1897544"/>
          </a:xfrm>
        </p:spPr>
      </p:pic>
    </p:spTree>
    <p:extLst>
      <p:ext uri="{BB962C8B-B14F-4D97-AF65-F5344CB8AC3E}">
        <p14:creationId xmlns:p14="http://schemas.microsoft.com/office/powerpoint/2010/main" val="1792135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8BF2D93-9CCA-3F3B-5401-B133E12F28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Set the Reason for Visit.</a:t>
            </a:r>
          </a:p>
        </p:txBody>
      </p:sp>
      <p:pic>
        <p:nvPicPr>
          <p:cNvPr id="12291" name="Picture 3">
            <a:extLst>
              <a:ext uri="{FF2B5EF4-FFF2-40B4-BE49-F238E27FC236}">
                <a16:creationId xmlns:a16="http://schemas.microsoft.com/office/drawing/2014/main" id="{0100C3CE-EB31-9382-18CC-E5F80AC852A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828800"/>
            <a:ext cx="9144000" cy="4114800"/>
          </a:xfrm>
          <a:ln>
            <a:solidFill>
              <a:schemeClr val="accent1"/>
            </a:solidFill>
          </a:ln>
        </p:spPr>
      </p:pic>
      <p:sp>
        <p:nvSpPr>
          <p:cNvPr id="12292" name="Line 4">
            <a:extLst>
              <a:ext uri="{FF2B5EF4-FFF2-40B4-BE49-F238E27FC236}">
                <a16:creationId xmlns:a16="http://schemas.microsoft.com/office/drawing/2014/main" id="{F21A1C00-8D35-E242-F6D8-97A767191B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5105400"/>
            <a:ext cx="1752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0759D-AAEC-417D-29F1-A69CB2BB1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the information on the CMS1500.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BA45DFB-3317-DA68-9F62-90FE4F86EF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2823" y="1828800"/>
            <a:ext cx="7620000" cy="3698596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83502213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FF717-C18C-EA3F-02E9-358541274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554162"/>
          </a:xfrm>
        </p:spPr>
        <p:txBody>
          <a:bodyPr/>
          <a:lstStyle/>
          <a:p>
            <a:r>
              <a:rPr lang="en-US" sz="3200" dirty="0"/>
              <a:t>Enter the AR invoice number for this claim in the </a:t>
            </a:r>
            <a:r>
              <a:rPr lang="en-US" sz="3200" b="1" dirty="0"/>
              <a:t>26.Patient’s Account No</a:t>
            </a:r>
            <a:r>
              <a:rPr lang="en-US" sz="3200" dirty="0"/>
              <a:t> field.  Click </a:t>
            </a:r>
            <a:r>
              <a:rPr lang="en-US" sz="3200" b="1" dirty="0"/>
              <a:t>Print</a:t>
            </a:r>
            <a:r>
              <a:rPr lang="en-US" sz="3200" dirty="0"/>
              <a:t> for a hard copy or </a:t>
            </a:r>
            <a:r>
              <a:rPr lang="en-US" sz="3200" b="1" dirty="0"/>
              <a:t>Done</a:t>
            </a:r>
            <a:r>
              <a:rPr lang="en-US" sz="3200" dirty="0"/>
              <a:t> to bill the claim electronically.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83C842C-7240-372A-38A0-859BFBB7CA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575" y="2362200"/>
            <a:ext cx="7990625" cy="3352800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64956752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7BDC7-2488-33A3-F340-AB0BBEB04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2316162"/>
          </a:xfrm>
        </p:spPr>
        <p:txBody>
          <a:bodyPr/>
          <a:lstStyle/>
          <a:p>
            <a:r>
              <a:rPr lang="en-US" sz="4000" dirty="0"/>
              <a:t>If the claim is re-billed electronically, verify that the PEF shows on the next Medicaid MCO Rebill Invoice Register.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B70E0-A8B2-5F11-CCEC-70A0C9A1B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7620000" cy="3810000"/>
          </a:xfrm>
        </p:spPr>
        <p:txBody>
          <a:bodyPr/>
          <a:lstStyle/>
          <a:p>
            <a:r>
              <a:rPr lang="en-US" dirty="0"/>
              <a:t>3090 – </a:t>
            </a:r>
            <a:r>
              <a:rPr lang="en-US" b="0" dirty="0"/>
              <a:t>Molina Rebill Invoice Register</a:t>
            </a:r>
          </a:p>
          <a:p>
            <a:r>
              <a:rPr lang="en-US" dirty="0"/>
              <a:t>3091 – </a:t>
            </a:r>
            <a:r>
              <a:rPr lang="en-US" b="0" dirty="0"/>
              <a:t>United Rebill Invoice Register</a:t>
            </a:r>
          </a:p>
          <a:p>
            <a:r>
              <a:rPr lang="en-US" dirty="0"/>
              <a:t>3095 – </a:t>
            </a:r>
            <a:r>
              <a:rPr lang="en-US" b="0" dirty="0"/>
              <a:t>Anthem Rebill Invoice Register</a:t>
            </a:r>
          </a:p>
          <a:p>
            <a:r>
              <a:rPr lang="en-US" dirty="0"/>
              <a:t>3096 – </a:t>
            </a:r>
            <a:r>
              <a:rPr lang="en-US" b="0" dirty="0"/>
              <a:t>Aetna Rebill Invoice Register</a:t>
            </a:r>
          </a:p>
          <a:p>
            <a:r>
              <a:rPr lang="en-US" dirty="0"/>
              <a:t>3098 – </a:t>
            </a:r>
            <a:r>
              <a:rPr lang="en-US" b="0" dirty="0"/>
              <a:t>WellCare Rebill Invoice Register</a:t>
            </a:r>
          </a:p>
          <a:p>
            <a:r>
              <a:rPr lang="en-US" dirty="0"/>
              <a:t>3099 – </a:t>
            </a:r>
            <a:r>
              <a:rPr lang="en-US" b="0" dirty="0"/>
              <a:t>Humana CareSource Rebill Invoice Register</a:t>
            </a:r>
          </a:p>
        </p:txBody>
      </p:sp>
    </p:spTree>
    <p:extLst>
      <p:ext uri="{BB962C8B-B14F-4D97-AF65-F5344CB8AC3E}">
        <p14:creationId xmlns:p14="http://schemas.microsoft.com/office/powerpoint/2010/main" val="405720834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614858E-986A-17AE-2D57-3B9990D92A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2313" y="4648200"/>
            <a:ext cx="7659687" cy="2006600"/>
          </a:xfrm>
        </p:spPr>
        <p:txBody>
          <a:bodyPr/>
          <a:lstStyle/>
          <a:p>
            <a:pPr eaLnBrk="1" hangingPunct="1"/>
            <a:r>
              <a:rPr lang="en-US" altLang="en-US" sz="3600" cap="none" dirty="0"/>
              <a:t>The PEF went to private pay and needs to bill to private </a:t>
            </a:r>
            <a:r>
              <a:rPr lang="en-US" altLang="en-US" cap="none" dirty="0"/>
              <a:t>i</a:t>
            </a:r>
            <a:r>
              <a:rPr lang="en-US" altLang="en-US" sz="3600" cap="none" dirty="0"/>
              <a:t>nsurance</a:t>
            </a:r>
          </a:p>
        </p:txBody>
      </p:sp>
      <p:sp>
        <p:nvSpPr>
          <p:cNvPr id="8196" name="Rectangle 7">
            <a:extLst>
              <a:ext uri="{FF2B5EF4-FFF2-40B4-BE49-F238E27FC236}">
                <a16:creationId xmlns:a16="http://schemas.microsoft.com/office/drawing/2014/main" id="{F2FEE98B-7C25-115D-55B6-FD40E3E82B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2313" y="2743200"/>
            <a:ext cx="6135687" cy="1633538"/>
          </a:xfrm>
        </p:spPr>
        <p:txBody>
          <a:bodyPr/>
          <a:lstStyle/>
          <a:p>
            <a:pPr eaLnBrk="1" hangingPunct="1"/>
            <a:r>
              <a:rPr lang="en-US" altLang="en-US" sz="4400" dirty="0"/>
              <a:t>Scenario #5</a:t>
            </a:r>
          </a:p>
        </p:txBody>
      </p:sp>
    </p:spTree>
    <p:extLst>
      <p:ext uri="{BB962C8B-B14F-4D97-AF65-F5344CB8AC3E}">
        <p14:creationId xmlns:p14="http://schemas.microsoft.com/office/powerpoint/2010/main" val="240638384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>
            <a:extLst>
              <a:ext uri="{FF2B5EF4-FFF2-40B4-BE49-F238E27FC236}">
                <a16:creationId xmlns:a16="http://schemas.microsoft.com/office/drawing/2014/main" id="{0CDE6855-DB7D-D5CC-73DC-8734849755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On Patient Registration, set the Visit Date to the date the patient was originally seen.</a:t>
            </a:r>
          </a:p>
        </p:txBody>
      </p:sp>
      <p:pic>
        <p:nvPicPr>
          <p:cNvPr id="11267" name="Picture 6">
            <a:extLst>
              <a:ext uri="{FF2B5EF4-FFF2-40B4-BE49-F238E27FC236}">
                <a16:creationId xmlns:a16="http://schemas.microsoft.com/office/drawing/2014/main" id="{1E6ECF69-61BE-B3FA-98EF-E8E89FD9792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438400"/>
            <a:ext cx="9144000" cy="3505200"/>
          </a:xfr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8" name="Line 7">
            <a:extLst>
              <a:ext uri="{FF2B5EF4-FFF2-40B4-BE49-F238E27FC236}">
                <a16:creationId xmlns:a16="http://schemas.microsoft.com/office/drawing/2014/main" id="{F1E1DE1B-3C21-FB82-2DA3-ABB6525DC0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4953000"/>
            <a:ext cx="1752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36855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8BF2D93-9CCA-3F3B-5401-B133E12F28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Set the Reason for Visit.</a:t>
            </a:r>
          </a:p>
        </p:txBody>
      </p:sp>
      <p:pic>
        <p:nvPicPr>
          <p:cNvPr id="12291" name="Picture 3">
            <a:extLst>
              <a:ext uri="{FF2B5EF4-FFF2-40B4-BE49-F238E27FC236}">
                <a16:creationId xmlns:a16="http://schemas.microsoft.com/office/drawing/2014/main" id="{0100C3CE-EB31-9382-18CC-E5F80AC852A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828800"/>
            <a:ext cx="9144000" cy="4114800"/>
          </a:xfrm>
          <a:ln>
            <a:solidFill>
              <a:schemeClr val="accent1"/>
            </a:solidFill>
          </a:ln>
        </p:spPr>
      </p:pic>
      <p:sp>
        <p:nvSpPr>
          <p:cNvPr id="12292" name="Line 4">
            <a:extLst>
              <a:ext uri="{FF2B5EF4-FFF2-40B4-BE49-F238E27FC236}">
                <a16:creationId xmlns:a16="http://schemas.microsoft.com/office/drawing/2014/main" id="{F21A1C00-8D35-E242-F6D8-97A767191B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5105400"/>
            <a:ext cx="1752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96498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>
            <a:extLst>
              <a:ext uri="{FF2B5EF4-FFF2-40B4-BE49-F238E27FC236}">
                <a16:creationId xmlns:a16="http://schemas.microsoft.com/office/drawing/2014/main" id="{9B65BF50-5178-4E90-9BBF-7D4D1DF8FB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Enter the Insurance information if not previously captured.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641D37F-D692-48F6-6FA2-82F7292AFC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399" y="1905000"/>
            <a:ext cx="8598959" cy="1905000"/>
          </a:xfrm>
          <a:ln>
            <a:solidFill>
              <a:schemeClr val="tx1"/>
            </a:solidFill>
          </a:ln>
        </p:spPr>
      </p:pic>
      <p:sp>
        <p:nvSpPr>
          <p:cNvPr id="6" name="Rectangle 4">
            <a:extLst>
              <a:ext uri="{FF2B5EF4-FFF2-40B4-BE49-F238E27FC236}">
                <a16:creationId xmlns:a16="http://schemas.microsoft.com/office/drawing/2014/main" id="{FAE1611D-31F6-8E10-0676-432187745ED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4114800"/>
            <a:ext cx="76200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en-US" sz="4000" dirty="0"/>
              <a:t>If the patient is in a household, the insurance information will need to be collected via the household pages.</a:t>
            </a:r>
          </a:p>
        </p:txBody>
      </p:sp>
    </p:spTree>
    <p:extLst>
      <p:ext uri="{BB962C8B-B14F-4D97-AF65-F5344CB8AC3E}">
        <p14:creationId xmlns:p14="http://schemas.microsoft.com/office/powerpoint/2010/main" val="65262196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>
            <a:extLst>
              <a:ext uri="{FF2B5EF4-FFF2-40B4-BE49-F238E27FC236}">
                <a16:creationId xmlns:a16="http://schemas.microsoft.com/office/drawing/2014/main" id="{13634CF8-AC3C-1317-DC43-1F254648D1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554162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Request a PEF Label.  </a:t>
            </a:r>
            <a:br>
              <a:rPr lang="en-US" altLang="en-US" sz="4000" dirty="0"/>
            </a:br>
            <a:r>
              <a:rPr lang="en-US" altLang="en-US" sz="4000" b="1" dirty="0"/>
              <a:t>DO NOT </a:t>
            </a:r>
            <a:r>
              <a:rPr lang="en-US" altLang="en-US" sz="4000" dirty="0"/>
              <a:t>check </a:t>
            </a:r>
            <a:r>
              <a:rPr lang="en-US" altLang="en-US" sz="4000" b="1" dirty="0"/>
              <a:t>Additional PEF?.</a:t>
            </a:r>
          </a:p>
        </p:txBody>
      </p:sp>
      <p:pic>
        <p:nvPicPr>
          <p:cNvPr id="14339" name="Content Placeholder 2">
            <a:extLst>
              <a:ext uri="{FF2B5EF4-FFF2-40B4-BE49-F238E27FC236}">
                <a16:creationId xmlns:a16="http://schemas.microsoft.com/office/drawing/2014/main" id="{3865C2B1-8CBA-C634-55AD-A8E05B8ED61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2286000"/>
            <a:ext cx="7458075" cy="2116137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67449236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D11BF737-05B8-77C1-7B2D-6D988F563C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Only print the label if needed.  Corrections may be hand-written on the CH-5 with the effective date and initial and date.</a:t>
            </a:r>
          </a:p>
        </p:txBody>
      </p:sp>
      <p:pic>
        <p:nvPicPr>
          <p:cNvPr id="15363" name="Picture 6">
            <a:extLst>
              <a:ext uri="{FF2B5EF4-FFF2-40B4-BE49-F238E27FC236}">
                <a16:creationId xmlns:a16="http://schemas.microsoft.com/office/drawing/2014/main" id="{2BBD5EEE-5F88-A05F-30B0-695A4DFBEB4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2649537"/>
            <a:ext cx="6629400" cy="3933825"/>
          </a:xfr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846332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4ED2742E-57D1-3D26-6DCB-393A744953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Enter the PEF # and click </a:t>
            </a:r>
            <a:r>
              <a:rPr lang="en-US" altLang="en-US" b="1" dirty="0"/>
              <a:t>View Encounter</a:t>
            </a:r>
            <a:r>
              <a:rPr lang="en-US" altLang="en-US" dirty="0"/>
              <a:t>.</a:t>
            </a:r>
          </a:p>
        </p:txBody>
      </p:sp>
      <p:pic>
        <p:nvPicPr>
          <p:cNvPr id="16387" name="Content Placeholder 3">
            <a:extLst>
              <a:ext uri="{FF2B5EF4-FFF2-40B4-BE49-F238E27FC236}">
                <a16:creationId xmlns:a16="http://schemas.microsoft.com/office/drawing/2014/main" id="{A8AB2F32-89CB-93B8-43B1-A49A4513004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1752600"/>
            <a:ext cx="8229600" cy="3624263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9258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>
            <a:extLst>
              <a:ext uri="{FF2B5EF4-FFF2-40B4-BE49-F238E27FC236}">
                <a16:creationId xmlns:a16="http://schemas.microsoft.com/office/drawing/2014/main" id="{9B65BF50-5178-4E90-9BBF-7D4D1DF8FB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Correct the Medicaid MCO and the MCO Member #.</a:t>
            </a:r>
          </a:p>
        </p:txBody>
      </p:sp>
      <p:pic>
        <p:nvPicPr>
          <p:cNvPr id="13315" name="Picture 6">
            <a:extLst>
              <a:ext uri="{FF2B5EF4-FFF2-40B4-BE49-F238E27FC236}">
                <a16:creationId xmlns:a16="http://schemas.microsoft.com/office/drawing/2014/main" id="{EE11CD60-D3CA-BD10-AC6B-3E420E494E8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1828800"/>
            <a:ext cx="8229600" cy="3611563"/>
          </a:xfrm>
          <a:ln>
            <a:solidFill>
              <a:schemeClr val="accent1"/>
            </a:solidFill>
          </a:ln>
        </p:spPr>
      </p:pic>
      <p:sp>
        <p:nvSpPr>
          <p:cNvPr id="13316" name="Line 7">
            <a:extLst>
              <a:ext uri="{FF2B5EF4-FFF2-40B4-BE49-F238E27FC236}">
                <a16:creationId xmlns:a16="http://schemas.microsoft.com/office/drawing/2014/main" id="{C0324907-BA3C-1719-DE9F-CBA5601653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33600" y="3429000"/>
            <a:ext cx="0" cy="1066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3317" name="Line 8">
            <a:extLst>
              <a:ext uri="{FF2B5EF4-FFF2-40B4-BE49-F238E27FC236}">
                <a16:creationId xmlns:a16="http://schemas.microsoft.com/office/drawing/2014/main" id="{827C7FA5-4033-8F5F-9520-5BF66C3B9F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7000" y="3437626"/>
            <a:ext cx="0" cy="1143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632FE6FA-C782-272F-4C55-35D5EC21CA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5966" y="0"/>
            <a:ext cx="7620000" cy="1143000"/>
          </a:xfrm>
        </p:spPr>
        <p:txBody>
          <a:bodyPr/>
          <a:lstStyle/>
          <a:p>
            <a:r>
              <a:rPr lang="en-US" altLang="en-US" dirty="0"/>
              <a:t>Click the </a:t>
            </a:r>
            <a:r>
              <a:rPr lang="en-US" altLang="en-US" b="1" dirty="0"/>
              <a:t>Save</a:t>
            </a:r>
            <a:r>
              <a:rPr lang="en-US" altLang="en-US" dirty="0"/>
              <a:t> button.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B763500-928E-AA47-9787-D121E54EC3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8434" y="1219200"/>
            <a:ext cx="7617532" cy="4800600"/>
          </a:xfrm>
        </p:spPr>
      </p:pic>
    </p:spTree>
    <p:extLst>
      <p:ext uri="{BB962C8B-B14F-4D97-AF65-F5344CB8AC3E}">
        <p14:creationId xmlns:p14="http://schemas.microsoft.com/office/powerpoint/2010/main" val="409683064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A33E2142-61D4-0AE6-0150-C2514E29E8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229600" cy="1477962"/>
          </a:xfrm>
        </p:spPr>
        <p:txBody>
          <a:bodyPr/>
          <a:lstStyle/>
          <a:p>
            <a:r>
              <a:rPr lang="en-US" altLang="en-US" dirty="0"/>
              <a:t>Review the PEF and verify the services are going to the Medicaid MCO payor code.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F7D5C4B-145D-51DE-EBD4-4FA7B33EDD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2496045"/>
            <a:ext cx="8464118" cy="1009155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00993195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D05BF-F19A-B8AB-02C3-2E0E20284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305800" cy="1401762"/>
          </a:xfrm>
        </p:spPr>
        <p:txBody>
          <a:bodyPr/>
          <a:lstStyle/>
          <a:p>
            <a:r>
              <a:rPr lang="en-US" dirty="0"/>
              <a:t>Call up the AR invoice created for private pay and adjust off the balance.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2366D60-A4EB-19D5-7B7F-116F224625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561803"/>
            <a:ext cx="7620000" cy="2877393"/>
          </a:xfrm>
        </p:spPr>
      </p:pic>
    </p:spTree>
    <p:extLst>
      <p:ext uri="{BB962C8B-B14F-4D97-AF65-F5344CB8AC3E}">
        <p14:creationId xmlns:p14="http://schemas.microsoft.com/office/powerpoint/2010/main" val="221308470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36385BA-0721-09D6-8E79-7C174C3D485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76200"/>
            <a:ext cx="8229600" cy="25146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This claim will bill off on the next private insurance billing cycle.  Verify that the PEF shows on the appropriate insurance invoice register.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C6A58D-C364-CBDD-E9F1-D516DBBD3696}"/>
              </a:ext>
            </a:extLst>
          </p:cNvPr>
          <p:cNvSpPr txBox="1"/>
          <p:nvPr/>
        </p:nvSpPr>
        <p:spPr>
          <a:xfrm>
            <a:off x="838200" y="2819400"/>
            <a:ext cx="6561826" cy="16496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1E5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1E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729 – </a:t>
            </a:r>
            <a:r>
              <a:rPr lang="en-US" sz="2200" dirty="0">
                <a:solidFill>
                  <a:srgbClr val="001E50"/>
                </a:solidFill>
                <a:latin typeface="Calibri"/>
              </a:rPr>
              <a:t>Pre-bill Invoice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1E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Register (Paper Claims)</a:t>
            </a:r>
          </a:p>
          <a:p>
            <a:pPr marL="3429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1E5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1E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2729 – </a:t>
            </a:r>
            <a:r>
              <a:rPr lang="en-US" sz="2200" dirty="0">
                <a:solidFill>
                  <a:srgbClr val="001E50"/>
                </a:solidFill>
                <a:latin typeface="Calibri"/>
              </a:rPr>
              <a:t>Pre-bill Invoice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1E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Register (Electronic Claims)</a:t>
            </a:r>
          </a:p>
          <a:p>
            <a:pPr marL="3429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1E5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1E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730 – </a:t>
            </a:r>
            <a:r>
              <a:rPr lang="en-US" sz="2200" dirty="0">
                <a:solidFill>
                  <a:srgbClr val="001E50"/>
                </a:solidFill>
                <a:latin typeface="Calibri"/>
              </a:rPr>
              <a:t>Insurance Invoice Register (Paper Claims)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1E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1E5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1E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2730 – </a:t>
            </a:r>
            <a:r>
              <a:rPr lang="en-US" sz="2200" dirty="0">
                <a:solidFill>
                  <a:srgbClr val="001E50"/>
                </a:solidFill>
                <a:latin typeface="Calibri"/>
              </a:rPr>
              <a:t>Insurance Invoice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1E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Register (Electronic Claims)</a:t>
            </a:r>
          </a:p>
        </p:txBody>
      </p:sp>
    </p:spTree>
    <p:extLst>
      <p:ext uri="{BB962C8B-B14F-4D97-AF65-F5344CB8AC3E}">
        <p14:creationId xmlns:p14="http://schemas.microsoft.com/office/powerpoint/2010/main" val="392681685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614858E-986A-17AE-2D57-3B9990D92A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2313" y="4648200"/>
            <a:ext cx="7659687" cy="2006600"/>
          </a:xfrm>
        </p:spPr>
        <p:txBody>
          <a:bodyPr/>
          <a:lstStyle/>
          <a:p>
            <a:pPr eaLnBrk="1" hangingPunct="1"/>
            <a:r>
              <a:rPr lang="en-US" altLang="en-US" sz="3600" cap="none" dirty="0"/>
              <a:t>The PEF billed to private </a:t>
            </a:r>
            <a:r>
              <a:rPr lang="en-US" altLang="en-US" cap="none" dirty="0"/>
              <a:t>i</a:t>
            </a:r>
            <a:r>
              <a:rPr lang="en-US" altLang="en-US" sz="3600" cap="none" dirty="0"/>
              <a:t>nsurance but denied</a:t>
            </a:r>
          </a:p>
        </p:txBody>
      </p:sp>
      <p:sp>
        <p:nvSpPr>
          <p:cNvPr id="8196" name="Rectangle 7">
            <a:extLst>
              <a:ext uri="{FF2B5EF4-FFF2-40B4-BE49-F238E27FC236}">
                <a16:creationId xmlns:a16="http://schemas.microsoft.com/office/drawing/2014/main" id="{F2FEE98B-7C25-115D-55B6-FD40E3E82B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2313" y="2743200"/>
            <a:ext cx="6135687" cy="1633538"/>
          </a:xfrm>
        </p:spPr>
        <p:txBody>
          <a:bodyPr/>
          <a:lstStyle/>
          <a:p>
            <a:pPr eaLnBrk="1" hangingPunct="1"/>
            <a:r>
              <a:rPr lang="en-US" altLang="en-US" sz="4400" dirty="0"/>
              <a:t>Scenario #6</a:t>
            </a:r>
          </a:p>
        </p:txBody>
      </p:sp>
    </p:spTree>
    <p:extLst>
      <p:ext uri="{BB962C8B-B14F-4D97-AF65-F5344CB8AC3E}">
        <p14:creationId xmlns:p14="http://schemas.microsoft.com/office/powerpoint/2010/main" val="257736308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>
            <a:extLst>
              <a:ext uri="{FF2B5EF4-FFF2-40B4-BE49-F238E27FC236}">
                <a16:creationId xmlns:a16="http://schemas.microsoft.com/office/drawing/2014/main" id="{0CDE6855-DB7D-D5CC-73DC-8734849755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On Patient Registration, set the visit date to the date the patient was originally seen.</a:t>
            </a:r>
          </a:p>
        </p:txBody>
      </p:sp>
      <p:pic>
        <p:nvPicPr>
          <p:cNvPr id="11267" name="Picture 6">
            <a:extLst>
              <a:ext uri="{FF2B5EF4-FFF2-40B4-BE49-F238E27FC236}">
                <a16:creationId xmlns:a16="http://schemas.microsoft.com/office/drawing/2014/main" id="{1E6ECF69-61BE-B3FA-98EF-E8E89FD9792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438400"/>
            <a:ext cx="9144000" cy="3505200"/>
          </a:xfr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8" name="Line 7">
            <a:extLst>
              <a:ext uri="{FF2B5EF4-FFF2-40B4-BE49-F238E27FC236}">
                <a16:creationId xmlns:a16="http://schemas.microsoft.com/office/drawing/2014/main" id="{F1E1DE1B-3C21-FB82-2DA3-ABB6525DC0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4953000"/>
            <a:ext cx="1752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37772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8BF2D93-9CCA-3F3B-5401-B133E12F28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Set the Reason for Visit.</a:t>
            </a:r>
          </a:p>
        </p:txBody>
      </p:sp>
      <p:pic>
        <p:nvPicPr>
          <p:cNvPr id="12291" name="Picture 3">
            <a:extLst>
              <a:ext uri="{FF2B5EF4-FFF2-40B4-BE49-F238E27FC236}">
                <a16:creationId xmlns:a16="http://schemas.microsoft.com/office/drawing/2014/main" id="{0100C3CE-EB31-9382-18CC-E5F80AC852A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828800"/>
            <a:ext cx="9144000" cy="4114800"/>
          </a:xfrm>
          <a:ln>
            <a:solidFill>
              <a:schemeClr val="accent1"/>
            </a:solidFill>
          </a:ln>
        </p:spPr>
      </p:pic>
      <p:sp>
        <p:nvSpPr>
          <p:cNvPr id="12292" name="Line 4">
            <a:extLst>
              <a:ext uri="{FF2B5EF4-FFF2-40B4-BE49-F238E27FC236}">
                <a16:creationId xmlns:a16="http://schemas.microsoft.com/office/drawing/2014/main" id="{F21A1C00-8D35-E242-F6D8-97A767191B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5105400"/>
            <a:ext cx="1752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35013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8BF2D93-9CCA-3F3B-5401-B133E12F28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Review the information on Registration and make corrections if necessary.</a:t>
            </a:r>
          </a:p>
        </p:txBody>
      </p:sp>
      <p:pic>
        <p:nvPicPr>
          <p:cNvPr id="12291" name="Picture 3">
            <a:extLst>
              <a:ext uri="{FF2B5EF4-FFF2-40B4-BE49-F238E27FC236}">
                <a16:creationId xmlns:a16="http://schemas.microsoft.com/office/drawing/2014/main" id="{0100C3CE-EB31-9382-18CC-E5F80AC852A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828800"/>
            <a:ext cx="9144000" cy="4114800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24306749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>
            <a:extLst>
              <a:ext uri="{FF2B5EF4-FFF2-40B4-BE49-F238E27FC236}">
                <a16:creationId xmlns:a16="http://schemas.microsoft.com/office/drawing/2014/main" id="{13634CF8-AC3C-1317-DC43-1F254648D1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554162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If any corrections are made, request a PEF label.  </a:t>
            </a:r>
            <a:r>
              <a:rPr lang="en-US" altLang="en-US" sz="4000" b="1" dirty="0"/>
              <a:t>DO NOT </a:t>
            </a:r>
            <a:r>
              <a:rPr lang="en-US" altLang="en-US" sz="4000" dirty="0"/>
              <a:t>check </a:t>
            </a:r>
            <a:r>
              <a:rPr lang="en-US" altLang="en-US" sz="4000" b="1" dirty="0"/>
              <a:t>Additional PEF?.</a:t>
            </a:r>
          </a:p>
        </p:txBody>
      </p:sp>
      <p:pic>
        <p:nvPicPr>
          <p:cNvPr id="14339" name="Content Placeholder 2">
            <a:extLst>
              <a:ext uri="{FF2B5EF4-FFF2-40B4-BE49-F238E27FC236}">
                <a16:creationId xmlns:a16="http://schemas.microsoft.com/office/drawing/2014/main" id="{3865C2B1-8CBA-C634-55AD-A8E05B8ED61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2286000"/>
            <a:ext cx="7458075" cy="2116137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59083052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D11BF737-05B8-77C1-7B2D-6D988F563C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Only print the label if needed.  Corrections may be hand-written on the CH-5 with the effective date and initial and date.</a:t>
            </a:r>
          </a:p>
        </p:txBody>
      </p:sp>
      <p:pic>
        <p:nvPicPr>
          <p:cNvPr id="15363" name="Picture 6">
            <a:extLst>
              <a:ext uri="{FF2B5EF4-FFF2-40B4-BE49-F238E27FC236}">
                <a16:creationId xmlns:a16="http://schemas.microsoft.com/office/drawing/2014/main" id="{2BBD5EEE-5F88-A05F-30B0-695A4DFBEB4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2664777"/>
            <a:ext cx="6629400" cy="3933825"/>
          </a:xfr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8297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>
            <a:extLst>
              <a:ext uri="{FF2B5EF4-FFF2-40B4-BE49-F238E27FC236}">
                <a16:creationId xmlns:a16="http://schemas.microsoft.com/office/drawing/2014/main" id="{13634CF8-AC3C-1317-DC43-1F254648D1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554162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Request a PEF label.  </a:t>
            </a:r>
            <a:br>
              <a:rPr lang="en-US" altLang="en-US" sz="4000" dirty="0"/>
            </a:br>
            <a:r>
              <a:rPr lang="en-US" altLang="en-US" sz="4000" b="1" dirty="0"/>
              <a:t>DO NOT </a:t>
            </a:r>
            <a:r>
              <a:rPr lang="en-US" altLang="en-US" sz="4000" dirty="0"/>
              <a:t>check </a:t>
            </a:r>
            <a:r>
              <a:rPr lang="en-US" altLang="en-US" sz="4000" b="1" dirty="0"/>
              <a:t>Additional PEF?.</a:t>
            </a:r>
          </a:p>
        </p:txBody>
      </p:sp>
      <p:pic>
        <p:nvPicPr>
          <p:cNvPr id="14339" name="Content Placeholder 2">
            <a:extLst>
              <a:ext uri="{FF2B5EF4-FFF2-40B4-BE49-F238E27FC236}">
                <a16:creationId xmlns:a16="http://schemas.microsoft.com/office/drawing/2014/main" id="{3865C2B1-8CBA-C634-55AD-A8E05B8ED61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2286000"/>
            <a:ext cx="7458075" cy="2116137"/>
          </a:xfrm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4ED2742E-57D1-3D26-6DCB-393A744953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Enter the PEF # and click </a:t>
            </a:r>
            <a:r>
              <a:rPr lang="en-US" altLang="en-US" b="1" dirty="0"/>
              <a:t>View Encounter</a:t>
            </a:r>
            <a:r>
              <a:rPr lang="en-US" altLang="en-US" dirty="0"/>
              <a:t>.</a:t>
            </a:r>
          </a:p>
        </p:txBody>
      </p:sp>
      <p:pic>
        <p:nvPicPr>
          <p:cNvPr id="16387" name="Content Placeholder 3">
            <a:extLst>
              <a:ext uri="{FF2B5EF4-FFF2-40B4-BE49-F238E27FC236}">
                <a16:creationId xmlns:a16="http://schemas.microsoft.com/office/drawing/2014/main" id="{A8AB2F32-89CB-93B8-43B1-A49A4513004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1676400"/>
            <a:ext cx="8229600" cy="3624263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1626359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38ACD-00AD-B77E-19BC-E97FB312B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any corrections to the PEF.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695917B1-A19B-CE6A-EA05-CD843FA0CD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1593" y="1417638"/>
            <a:ext cx="7251214" cy="4800600"/>
          </a:xfrm>
        </p:spPr>
      </p:pic>
    </p:spTree>
    <p:extLst>
      <p:ext uri="{BB962C8B-B14F-4D97-AF65-F5344CB8AC3E}">
        <p14:creationId xmlns:p14="http://schemas.microsoft.com/office/powerpoint/2010/main" val="194879285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632FE6FA-C782-272F-4C55-35D5EC21CA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5966" y="0"/>
            <a:ext cx="7620000" cy="1143000"/>
          </a:xfrm>
        </p:spPr>
        <p:txBody>
          <a:bodyPr/>
          <a:lstStyle/>
          <a:p>
            <a:r>
              <a:rPr lang="en-US" altLang="en-US" dirty="0"/>
              <a:t>Click the </a:t>
            </a:r>
            <a:r>
              <a:rPr lang="en-US" altLang="en-US" b="1" dirty="0"/>
              <a:t>Save</a:t>
            </a:r>
            <a:r>
              <a:rPr lang="en-US" altLang="en-US" dirty="0"/>
              <a:t> button.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E72670F-FB12-B598-0897-91DFC05368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0359" y="1143000"/>
            <a:ext cx="7251214" cy="4800600"/>
          </a:xfrm>
        </p:spPr>
      </p:pic>
    </p:spTree>
    <p:extLst>
      <p:ext uri="{BB962C8B-B14F-4D97-AF65-F5344CB8AC3E}">
        <p14:creationId xmlns:p14="http://schemas.microsoft.com/office/powerpoint/2010/main" val="426096553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EDDA7-3DB8-6328-DBEF-F38B07E35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2011362"/>
          </a:xfrm>
        </p:spPr>
        <p:txBody>
          <a:bodyPr/>
          <a:lstStyle/>
          <a:p>
            <a:r>
              <a:rPr lang="en-US" dirty="0"/>
              <a:t>Call up the CMS1500 using the PEF # to rebill and the payor code to bill. 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AEBEE5E-7EDA-E175-489D-FEB0FF497F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8174" y="3051728"/>
            <a:ext cx="4298052" cy="1897544"/>
          </a:xfrm>
        </p:spPr>
      </p:pic>
    </p:spTree>
    <p:extLst>
      <p:ext uri="{BB962C8B-B14F-4D97-AF65-F5344CB8AC3E}">
        <p14:creationId xmlns:p14="http://schemas.microsoft.com/office/powerpoint/2010/main" val="308110224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0759D-AAEC-417D-29F1-A69CB2BB1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the information on the CMS1500.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BA45DFB-3317-DA68-9F62-90FE4F86EF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2823" y="1828800"/>
            <a:ext cx="7620000" cy="3698596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1279873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FF717-C18C-EA3F-02E9-358541274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554162"/>
          </a:xfrm>
        </p:spPr>
        <p:txBody>
          <a:bodyPr/>
          <a:lstStyle/>
          <a:p>
            <a:r>
              <a:rPr lang="en-US" sz="3200" dirty="0"/>
              <a:t>Enter the AR invoice number for this claim in the </a:t>
            </a:r>
            <a:r>
              <a:rPr lang="en-US" sz="3200" b="1" dirty="0"/>
              <a:t>Patient’s Account No</a:t>
            </a:r>
            <a:r>
              <a:rPr lang="en-US" sz="3200" dirty="0"/>
              <a:t> field.  Click </a:t>
            </a:r>
            <a:r>
              <a:rPr lang="en-US" sz="3200" b="1" dirty="0"/>
              <a:t>Print</a:t>
            </a:r>
            <a:r>
              <a:rPr lang="en-US" sz="3200" dirty="0"/>
              <a:t> for a hard copy or </a:t>
            </a:r>
            <a:r>
              <a:rPr lang="en-US" sz="3200" b="1" dirty="0"/>
              <a:t>Done</a:t>
            </a:r>
            <a:r>
              <a:rPr lang="en-US" sz="3200" dirty="0"/>
              <a:t> to bill the claim electronically.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83C842C-7240-372A-38A0-859BFBB7CA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575" y="2362200"/>
            <a:ext cx="7990625" cy="3352800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8166083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7BDC7-2488-33A3-F340-AB0BBEB04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2316162"/>
          </a:xfrm>
        </p:spPr>
        <p:txBody>
          <a:bodyPr/>
          <a:lstStyle/>
          <a:p>
            <a:r>
              <a:rPr lang="en-US" sz="4000" dirty="0"/>
              <a:t>If the claim is re-billed electronically, verify that the PEF shows on the next Insurance Rebill Invoice Register.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B70E0-A8B2-5F11-CCEC-70A0C9A1B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7620000" cy="3810000"/>
          </a:xfrm>
        </p:spPr>
        <p:txBody>
          <a:bodyPr/>
          <a:lstStyle/>
          <a:p>
            <a:r>
              <a:rPr lang="en-US" dirty="0"/>
              <a:t>2734 – </a:t>
            </a:r>
            <a:r>
              <a:rPr lang="en-US" b="0" dirty="0"/>
              <a:t>Insurance Re-bill Invoice Register</a:t>
            </a:r>
          </a:p>
          <a:p>
            <a:endParaRPr lang="en-US" b="0" dirty="0"/>
          </a:p>
          <a:p>
            <a:pPr marL="114300" indent="0">
              <a:buNone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62245401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F9F1225-094E-03B7-A3C1-B16F43C27C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620000" cy="1417638"/>
          </a:xfrm>
        </p:spPr>
        <p:txBody>
          <a:bodyPr/>
          <a:lstStyle/>
          <a:p>
            <a:pPr algn="ctr" eaLnBrk="1" hangingPunct="1"/>
            <a:r>
              <a:rPr lang="en-US" altLang="en-US" b="1" dirty="0"/>
              <a:t>Medicaid MCO Information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E7161-F125-4823-79C4-F64AA8CC6E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b="0" dirty="0"/>
              <a:t>MCO #s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776B0C9-11AB-3C3C-3F4A-75D27FFE3EB7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1 – </a:t>
            </a:r>
            <a:r>
              <a:rPr lang="en-US" altLang="en-US" b="0" dirty="0"/>
              <a:t>Molina (Passport)</a:t>
            </a:r>
          </a:p>
          <a:p>
            <a:pPr eaLnBrk="1" hangingPunct="1"/>
            <a:r>
              <a:rPr lang="en-US" altLang="en-US" dirty="0"/>
              <a:t>2 – </a:t>
            </a:r>
            <a:r>
              <a:rPr lang="en-US" altLang="en-US" b="0" dirty="0"/>
              <a:t>United Healthcare</a:t>
            </a:r>
          </a:p>
          <a:p>
            <a:pPr eaLnBrk="1" hangingPunct="1"/>
            <a:r>
              <a:rPr lang="en-US" altLang="en-US" dirty="0"/>
              <a:t>5 – </a:t>
            </a:r>
            <a:r>
              <a:rPr lang="en-US" altLang="en-US" b="0" dirty="0"/>
              <a:t>Anthem</a:t>
            </a:r>
          </a:p>
          <a:p>
            <a:pPr eaLnBrk="1" hangingPunct="1"/>
            <a:r>
              <a:rPr lang="en-US" altLang="en-US" dirty="0"/>
              <a:t>6 – </a:t>
            </a:r>
            <a:r>
              <a:rPr lang="en-US" altLang="en-US" b="0" dirty="0"/>
              <a:t>Aetna</a:t>
            </a:r>
          </a:p>
          <a:p>
            <a:pPr eaLnBrk="1" hangingPunct="1"/>
            <a:r>
              <a:rPr lang="en-US" altLang="en-US" dirty="0"/>
              <a:t>8 - </a:t>
            </a:r>
            <a:r>
              <a:rPr lang="en-US" altLang="en-US" b="0" dirty="0"/>
              <a:t>WellCare</a:t>
            </a:r>
          </a:p>
          <a:p>
            <a:pPr eaLnBrk="1" hangingPunct="1"/>
            <a:r>
              <a:rPr lang="en-US" altLang="en-US" dirty="0"/>
              <a:t>9 – </a:t>
            </a:r>
            <a:r>
              <a:rPr lang="en-US" altLang="en-US" b="0" dirty="0"/>
              <a:t>Humana CareSource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DF2299-66BE-2168-AC72-3CAB04F067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800" b="0" dirty="0"/>
              <a:t>Medicaid &amp; MCO Payor Codes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96CD50-392D-823C-820F-A182EF6977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733800" cy="3951288"/>
          </a:xfrm>
        </p:spPr>
        <p:txBody>
          <a:bodyPr/>
          <a:lstStyle/>
          <a:p>
            <a:r>
              <a:rPr lang="en-US" dirty="0"/>
              <a:t>2 – </a:t>
            </a:r>
            <a:r>
              <a:rPr lang="en-US" b="0" dirty="0"/>
              <a:t>Preventive Medicaid</a:t>
            </a:r>
          </a:p>
          <a:p>
            <a:r>
              <a:rPr lang="en-US" dirty="0"/>
              <a:t>21 – </a:t>
            </a:r>
            <a:r>
              <a:rPr lang="en-US" b="0" dirty="0"/>
              <a:t>Molina</a:t>
            </a:r>
          </a:p>
          <a:p>
            <a:r>
              <a:rPr lang="en-US" dirty="0"/>
              <a:t>22 – </a:t>
            </a:r>
            <a:r>
              <a:rPr lang="en-US" b="0" dirty="0"/>
              <a:t>United Healthcare</a:t>
            </a:r>
          </a:p>
          <a:p>
            <a:r>
              <a:rPr lang="en-US" dirty="0"/>
              <a:t>25 – </a:t>
            </a:r>
            <a:r>
              <a:rPr lang="en-US" b="0" dirty="0"/>
              <a:t>Anthem</a:t>
            </a:r>
          </a:p>
          <a:p>
            <a:r>
              <a:rPr lang="en-US" dirty="0"/>
              <a:t>26 – </a:t>
            </a:r>
            <a:r>
              <a:rPr lang="en-US" b="0" dirty="0"/>
              <a:t>Aetna</a:t>
            </a:r>
          </a:p>
          <a:p>
            <a:r>
              <a:rPr lang="en-US" dirty="0"/>
              <a:t>28 – </a:t>
            </a:r>
            <a:r>
              <a:rPr lang="en-US" b="0" dirty="0"/>
              <a:t>WellCare</a:t>
            </a:r>
          </a:p>
          <a:p>
            <a:r>
              <a:rPr lang="en-US" dirty="0"/>
              <a:t>29 – </a:t>
            </a:r>
            <a:r>
              <a:rPr lang="en-US" b="0" dirty="0"/>
              <a:t>Humana CareSource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FC363D-8EC6-424D-28B2-5E87C5CFB2F1}"/>
              </a:ext>
            </a:extLst>
          </p:cNvPr>
          <p:cNvSpPr/>
          <p:nvPr/>
        </p:nvSpPr>
        <p:spPr>
          <a:xfrm>
            <a:off x="419100" y="1219200"/>
            <a:ext cx="3733800" cy="426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E78776-FD95-088C-6A68-0B94AE67BC2C}"/>
              </a:ext>
            </a:extLst>
          </p:cNvPr>
          <p:cNvSpPr/>
          <p:nvPr/>
        </p:nvSpPr>
        <p:spPr>
          <a:xfrm>
            <a:off x="4225506" y="1219200"/>
            <a:ext cx="4038600" cy="426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97884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9181A9AB-7BAF-B517-39D8-3297BCFE317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6000" dirty="0"/>
              <a:t>Questions?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E2DB1564-C272-3607-887F-B712F26773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Call 1-866-237-4814</a:t>
            </a:r>
          </a:p>
          <a:p>
            <a:endParaRPr lang="en-US" dirty="0"/>
          </a:p>
          <a:p>
            <a:r>
              <a:rPr lang="en-US" dirty="0"/>
              <a:t>Email – customersupport@cdpehs.com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D11BF737-05B8-77C1-7B2D-6D988F563C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229600" cy="2011362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Only print the label if needed.  Corrections may be hand-written on the CH-5 with the effective date and initial and date.</a:t>
            </a:r>
          </a:p>
        </p:txBody>
      </p:sp>
      <p:pic>
        <p:nvPicPr>
          <p:cNvPr id="15363" name="Picture 6">
            <a:extLst>
              <a:ext uri="{FF2B5EF4-FFF2-40B4-BE49-F238E27FC236}">
                <a16:creationId xmlns:a16="http://schemas.microsoft.com/office/drawing/2014/main" id="{2BBD5EEE-5F88-A05F-30B0-695A4DFBEB4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2514600"/>
            <a:ext cx="6629400" cy="3933825"/>
          </a:xfr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4ED2742E-57D1-3D26-6DCB-393A744953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Enter the PEF # and click </a:t>
            </a:r>
            <a:r>
              <a:rPr lang="en-US" altLang="en-US" b="1" dirty="0"/>
              <a:t>View Encounter</a:t>
            </a:r>
            <a:r>
              <a:rPr lang="en-US" altLang="en-US" dirty="0"/>
              <a:t>.</a:t>
            </a:r>
          </a:p>
        </p:txBody>
      </p:sp>
      <p:pic>
        <p:nvPicPr>
          <p:cNvPr id="16387" name="Content Placeholder 3">
            <a:extLst>
              <a:ext uri="{FF2B5EF4-FFF2-40B4-BE49-F238E27FC236}">
                <a16:creationId xmlns:a16="http://schemas.microsoft.com/office/drawing/2014/main" id="{A8AB2F32-89CB-93B8-43B1-A49A4513004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1905000"/>
            <a:ext cx="8229600" cy="3624263"/>
          </a:xfr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DP">
      <a:dk1>
        <a:srgbClr val="627E9A"/>
      </a:dk1>
      <a:lt1>
        <a:srgbClr val="EAEAEA"/>
      </a:lt1>
      <a:dk2>
        <a:srgbClr val="001E50"/>
      </a:dk2>
      <a:lt2>
        <a:srgbClr val="999999"/>
      </a:lt2>
      <a:accent1>
        <a:srgbClr val="627E9A"/>
      </a:accent1>
      <a:accent2>
        <a:srgbClr val="627E9A"/>
      </a:accent2>
      <a:accent3>
        <a:srgbClr val="999999"/>
      </a:accent3>
      <a:accent4>
        <a:srgbClr val="4A66AC"/>
      </a:accent4>
      <a:accent5>
        <a:srgbClr val="5AA2AE"/>
      </a:accent5>
      <a:accent6>
        <a:srgbClr val="9D90A0"/>
      </a:accent6>
      <a:hlink>
        <a:srgbClr val="001E50"/>
      </a:hlink>
      <a:folHlink>
        <a:srgbClr val="999999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9D98FE66CF8B4483271A5900B849A3" ma:contentTypeVersion="1" ma:contentTypeDescription="Create a new document." ma:contentTypeScope="" ma:versionID="004ed2111a680574bdfced4b926a6fb6">
  <xsd:schema xmlns:xsd="http://www.w3.org/2001/XMLSchema" xmlns:xs="http://www.w3.org/2001/XMLSchema" xmlns:p="http://schemas.microsoft.com/office/2006/metadata/properties" xmlns:ns2="9d98fa39-7fbd-4685-a488-797cac822720" targetNamespace="http://schemas.microsoft.com/office/2006/metadata/properties" ma:root="true" ma:fieldsID="17c9429493a53ace03395f5fbf3cf513" ns2:_="">
    <xsd:import namespace="9d98fa39-7fbd-4685-a488-797cac822720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98fa39-7fbd-4685-a488-797cac8227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ECFFC7-5A28-4D60-A33E-002FFC063E15}">
  <ds:schemaRefs>
    <ds:schemaRef ds:uri="http://purl.org/dc/elements/1.1/"/>
    <ds:schemaRef ds:uri="http://schemas.microsoft.com/sharepoint/v4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BCA1D45-4D72-4BAD-92C6-8A1AE1CB466D}"/>
</file>

<file path=customXml/itemProps3.xml><?xml version="1.0" encoding="utf-8"?>
<ds:datastoreItem xmlns:ds="http://schemas.openxmlformats.org/officeDocument/2006/customXml" ds:itemID="{DB4FA2B9-76CF-4524-BC76-F859D28FB29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1751</TotalTime>
  <Words>1484</Words>
  <Application>Microsoft Office PowerPoint</Application>
  <PresentationFormat>On-screen Show (4:3)</PresentationFormat>
  <Paragraphs>152</Paragraphs>
  <Slides>78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78</vt:i4>
      </vt:variant>
    </vt:vector>
  </HeadingPairs>
  <TitlesOfParts>
    <vt:vector size="82" baseType="lpstr">
      <vt:lpstr>Arial</vt:lpstr>
      <vt:lpstr>Calibri</vt:lpstr>
      <vt:lpstr>Wingdings</vt:lpstr>
      <vt:lpstr>Adjacency</vt:lpstr>
      <vt:lpstr>Third Party Billing</vt:lpstr>
      <vt:lpstr>PowerPoint Presentation</vt:lpstr>
      <vt:lpstr>The PEF billed to the wrong Medicaid MCO</vt:lpstr>
      <vt:lpstr>On Patient Registration, set the Visit Date to the date the patient was originally seen.</vt:lpstr>
      <vt:lpstr>Set the Reason for Visit.</vt:lpstr>
      <vt:lpstr>Correct the Medicaid MCO and the MCO Member #.</vt:lpstr>
      <vt:lpstr>Request a PEF label.   DO NOT check Additional PEF?.</vt:lpstr>
      <vt:lpstr>Only print the label if needed.  Corrections may be hand-written on the CH-5 with the effective date and initial and date.</vt:lpstr>
      <vt:lpstr>Enter the PEF # and click View Encounter.</vt:lpstr>
      <vt:lpstr>Click the Save button.</vt:lpstr>
      <vt:lpstr>Review the PEF and verify the services are going to the correct payor code.</vt:lpstr>
      <vt:lpstr>Call up the AR invoice and transfer the charges to the new MCO payor code.</vt:lpstr>
      <vt:lpstr>Transferring AR</vt:lpstr>
      <vt:lpstr>Call up the CMS1500 using the PEF # to rebill and the payor code we want to bill to. </vt:lpstr>
      <vt:lpstr>Review the information on the CMS1500.</vt:lpstr>
      <vt:lpstr>Enter the AR invoice number in the 26.Patient’s Account No field.  Then click Print for a hard copy or Done to bill the claim electronically.</vt:lpstr>
      <vt:lpstr>If the claim is re-billed electronically, verify that the PEF shows on the next Medicaid MCO Rebill Invoice Register.</vt:lpstr>
      <vt:lpstr>The PEF billed to regular Medicaid  and needs to bill to a Medicaid MCO</vt:lpstr>
      <vt:lpstr>On Patient Registration, set the Visit Date to the date the patient was originally seen.</vt:lpstr>
      <vt:lpstr>Set the Reason for Visit.</vt:lpstr>
      <vt:lpstr>Enter the Medicaid MCO and the MCO Member #.</vt:lpstr>
      <vt:lpstr>Request a PEF Label.   DO NOT check Additional PEF?.</vt:lpstr>
      <vt:lpstr>Only print the label if needed. Corrections may be hand-written on the CH-5 with the effective date and initial and date.</vt:lpstr>
      <vt:lpstr>Enter the PEF # and click View Encounter.</vt:lpstr>
      <vt:lpstr>Click the Save button.</vt:lpstr>
      <vt:lpstr>Review the PEF and verify the services are going to the Medicaid MCO payor code.</vt:lpstr>
      <vt:lpstr>Call up the AR invoice created for regular Medicaid and adjust off the balance.</vt:lpstr>
      <vt:lpstr>This claim will bill off on the next Medicaid MCO billing cycle.  An AR invoice will also be created.  Verify that the PEF shows on the appropriate MCO Invoice Register.</vt:lpstr>
      <vt:lpstr>The PEF went to private pay and needs to bill to Medicaid/MCO</vt:lpstr>
      <vt:lpstr>On Patient Registration, set the Visit Date to the date the patient was originally seen.</vt:lpstr>
      <vt:lpstr>Set the Reason for Visit.</vt:lpstr>
      <vt:lpstr>Enter the Medicaid MCO and the MCO Member #.</vt:lpstr>
      <vt:lpstr>Request a PEF Label.   DO NOT check Additional PEF?.</vt:lpstr>
      <vt:lpstr>Only print the label if you need to.  Corrections may be hand-written on the CH-5 with the effective date and initial and date.</vt:lpstr>
      <vt:lpstr>Enter the PEF # and click View Encounter.</vt:lpstr>
      <vt:lpstr>Click the Save button.</vt:lpstr>
      <vt:lpstr>Review the PEF and verify the services are going to the correct Medicaid MCO payor code.</vt:lpstr>
      <vt:lpstr>Call up the AR invoice created for private pay and adjust off the balance.</vt:lpstr>
      <vt:lpstr>This claim will bill off on the next Medicaid MCO billing cycle. Verify that the PEF shows on the appropriate MCO Invoice Register.</vt:lpstr>
      <vt:lpstr>The PEF billed to Medicaid/MCO but denied</vt:lpstr>
      <vt:lpstr>On Patient Registration, set the Visit Date to the date the patient was originally seen.</vt:lpstr>
      <vt:lpstr>Set the Reason for Visit.</vt:lpstr>
      <vt:lpstr>Review the information on Registration and make corrections if necessary.</vt:lpstr>
      <vt:lpstr>If any corrections are made, request a PEF label.  DO NOT check Additional PEF?.</vt:lpstr>
      <vt:lpstr>Only print the label if you need to. The corrections may be hand-written on the CH-5 with the effective date and initial and date.</vt:lpstr>
      <vt:lpstr>Enter the PEF # and click View Encounter.</vt:lpstr>
      <vt:lpstr>Make any corrections to the PEF.</vt:lpstr>
      <vt:lpstr>Click the Save button.</vt:lpstr>
      <vt:lpstr>Call up the CMS1500 using the PEF # to rebill and the payor code you want to bill to. </vt:lpstr>
      <vt:lpstr>Review the information on the CMS1500.</vt:lpstr>
      <vt:lpstr>Enter the AR invoice number for this claim in the 26.Patient’s Account No field.  Click Print for a hard copy or Done to bill the claim electronically.</vt:lpstr>
      <vt:lpstr>If the claim is re-billed electronically, verify that the PEF shows on the next Medicaid MCO Rebill Invoice Register.</vt:lpstr>
      <vt:lpstr>The PEF went to private pay and needs to bill to private insurance</vt:lpstr>
      <vt:lpstr>On Patient Registration, set the Visit Date to the date the patient was originally seen.</vt:lpstr>
      <vt:lpstr>Set the Reason for Visit.</vt:lpstr>
      <vt:lpstr>Enter the Insurance information if not previously captured.</vt:lpstr>
      <vt:lpstr>Request a PEF Label.   DO NOT check Additional PEF?.</vt:lpstr>
      <vt:lpstr>Only print the label if needed.  Corrections may be hand-written on the CH-5 with the effective date and initial and date.</vt:lpstr>
      <vt:lpstr>Enter the PEF # and click View Encounter.</vt:lpstr>
      <vt:lpstr>Click the Save button.</vt:lpstr>
      <vt:lpstr>Review the PEF and verify the services are going to the Medicaid MCO payor code.</vt:lpstr>
      <vt:lpstr>Call up the AR invoice created for private pay and adjust off the balance.</vt:lpstr>
      <vt:lpstr>This claim will bill off on the next private insurance billing cycle.  Verify that the PEF shows on the appropriate insurance invoice register.</vt:lpstr>
      <vt:lpstr>The PEF billed to private insurance but denied</vt:lpstr>
      <vt:lpstr>On Patient Registration, set the visit date to the date the patient was originally seen.</vt:lpstr>
      <vt:lpstr>Set the Reason for Visit.</vt:lpstr>
      <vt:lpstr>Review the information on Registration and make corrections if necessary.</vt:lpstr>
      <vt:lpstr>If any corrections are made, request a PEF label.  DO NOT check Additional PEF?.</vt:lpstr>
      <vt:lpstr>Only print the label if needed.  Corrections may be hand-written on the CH-5 with the effective date and initial and date.</vt:lpstr>
      <vt:lpstr>Enter the PEF # and click View Encounter.</vt:lpstr>
      <vt:lpstr>Make any corrections to the PEF.</vt:lpstr>
      <vt:lpstr>Click the Save button.</vt:lpstr>
      <vt:lpstr>Call up the CMS1500 using the PEF # to rebill and the payor code to bill. </vt:lpstr>
      <vt:lpstr>Review the information on the CMS1500.</vt:lpstr>
      <vt:lpstr>Enter the AR invoice number for this claim in the Patient’s Account No field.  Click Print for a hard copy or Done to bill the claim electronically.</vt:lpstr>
      <vt:lpstr>If the claim is re-billed electronically, verify that the PEF shows on the next Insurance Rebill Invoice Register.</vt:lpstr>
      <vt:lpstr>Medicaid MCO Information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Duncan</dc:creator>
  <cp:lastModifiedBy>Kevin Kring</cp:lastModifiedBy>
  <cp:revision>14</cp:revision>
  <dcterms:created xsi:type="dcterms:W3CDTF">2015-05-13T12:50:45Z</dcterms:created>
  <dcterms:modified xsi:type="dcterms:W3CDTF">2023-01-18T16:03:49Z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0x010100D99D98FE66CF8B4483271A5900B849A3</vt:lpwstr>
  </property>
</Properties>
</file>