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67"/>
  </p:notesMasterIdLst>
  <p:handoutMasterIdLst>
    <p:handoutMasterId r:id="rId68"/>
  </p:handoutMasterIdLst>
  <p:sldIdLst>
    <p:sldId id="256" r:id="rId5"/>
    <p:sldId id="318" r:id="rId6"/>
    <p:sldId id="257" r:id="rId7"/>
    <p:sldId id="258" r:id="rId8"/>
    <p:sldId id="259" r:id="rId9"/>
    <p:sldId id="260" r:id="rId10"/>
    <p:sldId id="261" r:id="rId11"/>
    <p:sldId id="262" r:id="rId12"/>
    <p:sldId id="263" r:id="rId13"/>
    <p:sldId id="327" r:id="rId14"/>
    <p:sldId id="264" r:id="rId15"/>
    <p:sldId id="265" r:id="rId16"/>
    <p:sldId id="266" r:id="rId17"/>
    <p:sldId id="324" r:id="rId18"/>
    <p:sldId id="319"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328" r:id="rId35"/>
    <p:sldId id="282" r:id="rId36"/>
    <p:sldId id="284" r:id="rId37"/>
    <p:sldId id="285" r:id="rId38"/>
    <p:sldId id="286" r:id="rId39"/>
    <p:sldId id="287" r:id="rId40"/>
    <p:sldId id="288" r:id="rId41"/>
    <p:sldId id="321" r:id="rId42"/>
    <p:sldId id="289" r:id="rId43"/>
    <p:sldId id="290" r:id="rId44"/>
    <p:sldId id="294" r:id="rId45"/>
    <p:sldId id="323" r:id="rId46"/>
    <p:sldId id="296" r:id="rId47"/>
    <p:sldId id="295" r:id="rId48"/>
    <p:sldId id="297" r:id="rId49"/>
    <p:sldId id="298" r:id="rId50"/>
    <p:sldId id="299" r:id="rId51"/>
    <p:sldId id="300" r:id="rId52"/>
    <p:sldId id="301" r:id="rId53"/>
    <p:sldId id="302" r:id="rId54"/>
    <p:sldId id="329" r:id="rId55"/>
    <p:sldId id="303" r:id="rId56"/>
    <p:sldId id="304" r:id="rId57"/>
    <p:sldId id="330" r:id="rId58"/>
    <p:sldId id="305" r:id="rId59"/>
    <p:sldId id="306" r:id="rId60"/>
    <p:sldId id="307" r:id="rId61"/>
    <p:sldId id="308" r:id="rId62"/>
    <p:sldId id="309" r:id="rId63"/>
    <p:sldId id="325" r:id="rId64"/>
    <p:sldId id="314" r:id="rId65"/>
    <p:sldId id="326" r:id="rId6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C49"/>
    <a:srgbClr val="01203D"/>
    <a:srgbClr val="62BCF0"/>
    <a:srgbClr val="FFFFFF"/>
    <a:srgbClr val="005EAA"/>
    <a:srgbClr val="007C91"/>
    <a:srgbClr val="FCBE4D"/>
    <a:srgbClr val="AF4448"/>
    <a:srgbClr val="4B830D"/>
    <a:srgbClr val="7050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69213" autoAdjust="0"/>
  </p:normalViewPr>
  <p:slideViewPr>
    <p:cSldViewPr snapToGrid="0" showGuides="1">
      <p:cViewPr varScale="1">
        <p:scale>
          <a:sx n="90" d="100"/>
          <a:sy n="90" d="100"/>
        </p:scale>
        <p:origin x="126" y="7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8" d="100"/>
          <a:sy n="78" d="100"/>
        </p:scale>
        <p:origin x="3246" y="10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rgbClr val="62BCF0"/>
        </a:solidFill>
        <a:ln w="28575">
          <a:noFill/>
        </a:ln>
      </dgm:spPr>
      <dgm:t>
        <a:bodyPr/>
        <a:lstStyle/>
        <a:p>
          <a:r>
            <a:rPr lang="en-US" sz="2000" dirty="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rgbClr val="01203D"/>
        </a:solidFill>
        <a:ln w="28575">
          <a:noFill/>
        </a:ln>
      </dgm:spPr>
      <dgm:t>
        <a:bodyPr/>
        <a:lstStyle/>
        <a:p>
          <a:r>
            <a:rPr lang="en-US" sz="2000" dirty="0">
              <a:solidFill>
                <a:schemeClr val="bg1"/>
              </a:solidFill>
            </a:rPr>
            <a:t>Maternal and Child Health</a:t>
          </a: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rgbClr val="62BCF0"/>
        </a:solidFill>
        <a:ln w="28575">
          <a:noFill/>
        </a:ln>
      </dgm:spPr>
      <dgm:t>
        <a:bodyPr/>
        <a:lstStyle/>
        <a:p>
          <a:r>
            <a:rPr lang="en-US" sz="200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rgbClr val="84BC49"/>
        </a:solidFill>
        <a:ln w="28575">
          <a:noFill/>
        </a:ln>
      </dgm:spPr>
      <dgm:t>
        <a:bodyPr/>
        <a:lstStyle/>
        <a:p>
          <a:r>
            <a:rPr lang="en-US" sz="2000" dirty="0">
              <a:solidFill>
                <a:schemeClr val="bg1"/>
              </a:solidFill>
            </a:rPr>
            <a:t>Prevention and Quality Improvement</a:t>
          </a: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rgbClr val="01203D"/>
        </a:solidFill>
        <a:ln w="28575">
          <a:noFill/>
        </a:ln>
      </dgm:spPr>
      <dgm:t>
        <a:bodyPr/>
        <a:lstStyle/>
        <a:p>
          <a:r>
            <a:rPr lang="en-US" sz="2000" dirty="0">
              <a:solidFill>
                <a:schemeClr val="bg1"/>
              </a:solidFill>
            </a:rPr>
            <a:t>Epidemiology and Health Planning</a:t>
          </a: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rgbClr val="62BCF0"/>
        </a:solidFill>
        <a:ln w="28575">
          <a:noFill/>
        </a:ln>
      </dgm:spPr>
      <dgm:t>
        <a:bodyPr/>
        <a:lstStyle/>
        <a:p>
          <a:r>
            <a:rPr lang="en-US" sz="2000" dirty="0">
              <a:solidFill>
                <a:schemeClr val="bg1"/>
              </a:solidFill>
            </a:rPr>
            <a:t>Public Health Protection and Safety</a:t>
          </a: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rgbClr val="84BC49"/>
        </a:solidFill>
        <a:ln w="28575">
          <a:noFill/>
        </a:ln>
      </dgm:spPr>
      <dgm:t>
        <a:bodyPr/>
        <a:lstStyle/>
        <a:p>
          <a:r>
            <a:rPr lang="en-US" sz="200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rgbClr val="01203D"/>
        </a:solidFill>
        <a:ln w="28575">
          <a:noFill/>
        </a:ln>
      </dgm:spPr>
      <dgm:t>
        <a:bodyPr/>
        <a:lstStyle/>
        <a:p>
          <a:r>
            <a:rPr lang="en-US" sz="2000" dirty="0">
              <a:solidFill>
                <a:schemeClr val="bg1"/>
              </a:solidFill>
            </a:rPr>
            <a:t>Administration and Financial Management</a:t>
          </a: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pt>
    <dgm:pt modelId="{6B7C93FC-AC31-42CB-8D37-AAC8C06B8586}" type="pres">
      <dgm:prSet presAssocID="{77F292DC-768C-46DC-A5A2-2814249D4427}" presName="connTx" presStyleLbl="parChTrans1D2" presStyleIdx="0" presStyleCnt="7"/>
      <dgm:spPr/>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59120">
        <dgm:presLayoutVars>
          <dgm:chPref val="3"/>
        </dgm:presLayoutVars>
      </dgm:prSet>
      <dgm:spPr/>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pt>
    <dgm:pt modelId="{35252E8D-499F-40C3-9DF8-944FDD4B4038}" type="pres">
      <dgm:prSet presAssocID="{DE51D134-8779-4301-88E6-D2DB7E3DA2B0}" presName="connTx" presStyleLbl="parChTrans1D2" presStyleIdx="1" presStyleCnt="7"/>
      <dgm:spPr/>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59291">
        <dgm:presLayoutVars>
          <dgm:chPref val="3"/>
        </dgm:presLayoutVars>
      </dgm:prSet>
      <dgm:spPr/>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pt>
    <dgm:pt modelId="{CAEB46D4-E49D-409F-B7A0-0E1F95B7EAE8}" type="pres">
      <dgm:prSet presAssocID="{D14EEE02-1E0C-472A-AE60-766A94DFBC14}" presName="connTx" presStyleLbl="parChTrans1D2" presStyleIdx="2" presStyleCnt="7"/>
      <dgm:spPr/>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59291">
        <dgm:presLayoutVars>
          <dgm:chPref val="3"/>
        </dgm:presLayoutVars>
      </dgm:prSet>
      <dgm:spPr/>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pt>
    <dgm:pt modelId="{A41A1603-939C-4827-9FCF-316C0B1C80C5}" type="pres">
      <dgm:prSet presAssocID="{D58D50F6-D6AB-466F-85E4-B320AD3F42A8}" presName="connTx" presStyleLbl="parChTrans1D2" presStyleIdx="3" presStyleCnt="7"/>
      <dgm:spPr/>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59291">
        <dgm:presLayoutVars>
          <dgm:chPref val="3"/>
        </dgm:presLayoutVars>
      </dgm:prSet>
      <dgm:spPr/>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pt>
    <dgm:pt modelId="{379F408F-4D82-4738-A54E-47C405F251E4}" type="pres">
      <dgm:prSet presAssocID="{DFBE4F42-37DA-48B1-A71F-E90B731FF0F4}" presName="connTx" presStyleLbl="parChTrans1D2" presStyleIdx="4" presStyleCnt="7"/>
      <dgm:spPr/>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59291">
        <dgm:presLayoutVars>
          <dgm:chPref val="3"/>
        </dgm:presLayoutVars>
      </dgm:prSet>
      <dgm:spPr/>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pt>
    <dgm:pt modelId="{306D64F2-4C84-48E1-A409-2866D8738324}" type="pres">
      <dgm:prSet presAssocID="{06BED08C-6348-42D4-AD94-D8D52B989DCF}" presName="connTx" presStyleLbl="parChTrans1D2" presStyleIdx="5" presStyleCnt="7"/>
      <dgm:spPr/>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59291">
        <dgm:presLayoutVars>
          <dgm:chPref val="3"/>
        </dgm:presLayoutVars>
      </dgm:prSet>
      <dgm:spPr/>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pt>
    <dgm:pt modelId="{7C7E430D-68D7-4EDE-AC27-89BFBE44E6D7}" type="pres">
      <dgm:prSet presAssocID="{A6D27D9B-563E-4B23-AA07-2FD5245494B2}" presName="connTx" presStyleLbl="parChTrans1D2" presStyleIdx="6" presStyleCnt="7"/>
      <dgm:spPr/>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59291">
        <dgm:presLayoutVars>
          <dgm:chPref val="3"/>
        </dgm:presLayoutVars>
      </dgm:prSet>
      <dgm:spPr/>
    </dgm:pt>
    <dgm:pt modelId="{456D3CD5-F779-47AD-9A81-6FD6FE9F5B2F}" type="pres">
      <dgm:prSet presAssocID="{B81D7114-4009-4981-9A51-5763C8737810}" presName="level3hierChild" presStyleCnt="0"/>
      <dgm:spPr/>
    </dgm:pt>
  </dgm:ptLst>
  <dgm:cxnLst>
    <dgm:cxn modelId="{7900B103-A435-41DC-BBE9-8084DF8D33EC}" type="presOf" srcId="{B81D7114-4009-4981-9A51-5763C8737810}" destId="{0060CFB8-2A8A-4A1B-B7AA-F0317BA7B739}"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3F778B27-C081-46B6-BA0F-3B531FC2E99F}" type="presOf" srcId="{4951533E-B55E-4DDB-A2A1-0DD1A410B39D}" destId="{B73CF9B0-EB3F-4577-8369-54F3E07425DB}" srcOrd="0"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A1F41535-11EB-417C-BE97-9902CCFE5F8F}" type="presOf" srcId="{A6D27D9B-563E-4B23-AA07-2FD5245494B2}" destId="{7C7E430D-68D7-4EDE-AC27-89BFBE44E6D7}" srcOrd="1" destOrd="0" presId="urn:microsoft.com/office/officeart/2008/layout/HorizontalMultiLevelHierarchy"/>
    <dgm:cxn modelId="{325B7936-EB04-4B28-8DED-A2BFCE252A6B}" type="presOf" srcId="{06BED08C-6348-42D4-AD94-D8D52B989DCF}" destId="{306D64F2-4C84-48E1-A409-2866D8738324}" srcOrd="1"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10F4CA64-C138-4FD2-BC9C-38223871F00B}" type="presOf" srcId="{77F292DC-768C-46DC-A5A2-2814249D4427}" destId="{6B7C93FC-AC31-42CB-8D37-AAC8C06B8586}" srcOrd="1"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CC515B48-77B5-4D76-AA99-6C6B24B80A11}" srcId="{27F0A3CF-5B14-424A-9756-5E1F5AE39F84}" destId="{D6BC36C3-C210-4A00-9247-EC06B7C445C6}" srcOrd="2" destOrd="0" parTransId="{D14EEE02-1E0C-472A-AE60-766A94DFBC14}" sibTransId="{7291E221-0BAB-4182-9161-51E79B6002CD}"/>
    <dgm:cxn modelId="{8ACBA049-CD24-4F06-87A4-A2FAEA5BB835}" type="presOf" srcId="{27F0A3CF-5B14-424A-9756-5E1F5AE39F84}" destId="{59935916-D8C6-4C4E-B14F-48A57B6B9F68}" srcOrd="0"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D67BDE55-4492-4F91-8DBD-3C534EDF7BB9}" type="presOf" srcId="{D14EEE02-1E0C-472A-AE60-766A94DFBC14}" destId="{CAEB46D4-E49D-409F-B7A0-0E1F95B7EAE8}" srcOrd="1" destOrd="0" presId="urn:microsoft.com/office/officeart/2008/layout/HorizontalMultiLevelHierarchy"/>
    <dgm:cxn modelId="{FD2A0356-C497-4AD4-8A60-D4855A4C1C0F}" type="presOf" srcId="{DE51D134-8779-4301-88E6-D2DB7E3DA2B0}" destId="{35252E8D-499F-40C3-9DF8-944FDD4B4038}" srcOrd="1" destOrd="0" presId="urn:microsoft.com/office/officeart/2008/layout/HorizontalMultiLevelHierarchy"/>
    <dgm:cxn modelId="{96445356-D426-40E5-852B-5437C3AD0746}" type="presOf" srcId="{A0E5D163-823F-4EB7-A974-8639FA53F1AE}" destId="{42D61C59-8415-4E78-A2CC-696EF3213CB7}"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52E189A3-B253-43A8-B623-F5746A9DF72F}" type="presOf" srcId="{DFBE4F42-37DA-48B1-A71F-E90B731FF0F4}" destId="{379F408F-4D82-4738-A54E-47C405F251E4}" srcOrd="1"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EB50B5D5-FAE6-4F48-A7BF-0B4147406890}" type="presOf" srcId="{DE51D134-8779-4301-88E6-D2DB7E3DA2B0}" destId="{6BE7391D-3772-45C7-BB03-B5B214683C6E}"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DB34F0E8-7771-41E8-B188-7744CE3A86D9}" type="presOf" srcId="{B5169929-1A00-4B39-BAB7-B500300888FC}" destId="{62AF9A13-65A2-4B89-B474-136A27FEBFF4}"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08917AFD-A714-4A5B-AF64-B3A4BA2BBA66}" type="presOf" srcId="{98F641F5-43FC-4A7F-91B1-545C5E7DD563}" destId="{86B6F8FD-94AF-47EE-A573-412109D0A061}"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060987"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1216236" y="4023714"/>
        <a:ext cx="126923" cy="126923"/>
      </dsp:txXfrm>
    </dsp:sp>
    <dsp:sp modelId="{4BAC4599-5689-437F-90F2-D586D824B66C}">
      <dsp:nvSpPr>
        <dsp:cNvPr id="0" name=""/>
        <dsp:cNvSpPr/>
      </dsp:nvSpPr>
      <dsp:spPr>
        <a:xfrm>
          <a:off x="1060987"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1236612" y="3627340"/>
        <a:ext cx="86171" cy="86171"/>
      </dsp:txXfrm>
    </dsp:sp>
    <dsp:sp modelId="{E20EDDB1-67FA-4D7D-9539-9F9A64C6DD66}">
      <dsp:nvSpPr>
        <dsp:cNvPr id="0" name=""/>
        <dsp:cNvSpPr/>
      </dsp:nvSpPr>
      <dsp:spPr>
        <a:xfrm>
          <a:off x="1060987"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1256165" y="3230142"/>
        <a:ext cx="47065" cy="47065"/>
      </dsp:txXfrm>
    </dsp:sp>
    <dsp:sp modelId="{4014ECEF-0888-4009-892D-AB08DF214F2C}">
      <dsp:nvSpPr>
        <dsp:cNvPr id="0" name=""/>
        <dsp:cNvSpPr/>
      </dsp:nvSpPr>
      <dsp:spPr>
        <a:xfrm>
          <a:off x="1060987"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268762" y="2825988"/>
        <a:ext cx="21871" cy="21871"/>
      </dsp:txXfrm>
    </dsp:sp>
    <dsp:sp modelId="{31B24B2D-92AE-440C-A1A6-5F475784AD35}">
      <dsp:nvSpPr>
        <dsp:cNvPr id="0" name=""/>
        <dsp:cNvSpPr/>
      </dsp:nvSpPr>
      <dsp:spPr>
        <a:xfrm>
          <a:off x="1060987"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1256165" y="2396641"/>
        <a:ext cx="47065" cy="47065"/>
      </dsp:txXfrm>
    </dsp:sp>
    <dsp:sp modelId="{6BE7391D-3772-45C7-BB03-B5B214683C6E}">
      <dsp:nvSpPr>
        <dsp:cNvPr id="0" name=""/>
        <dsp:cNvSpPr/>
      </dsp:nvSpPr>
      <dsp:spPr>
        <a:xfrm>
          <a:off x="1060987"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1236612" y="1960337"/>
        <a:ext cx="86171" cy="86171"/>
      </dsp:txXfrm>
    </dsp:sp>
    <dsp:sp modelId="{D06C129D-FFB9-48A9-9033-F70ED61AAC72}">
      <dsp:nvSpPr>
        <dsp:cNvPr id="0" name=""/>
        <dsp:cNvSpPr/>
      </dsp:nvSpPr>
      <dsp:spPr>
        <a:xfrm>
          <a:off x="1060987"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1216236" y="1523210"/>
        <a:ext cx="126923" cy="126923"/>
      </dsp:txXfrm>
    </dsp:sp>
    <dsp:sp modelId="{59935916-D8C6-4C4E-B14F-48A57B6B9F68}">
      <dsp:nvSpPr>
        <dsp:cNvPr id="0" name=""/>
        <dsp:cNvSpPr/>
      </dsp:nvSpPr>
      <dsp:spPr>
        <a:xfrm rot="16200000">
          <a:off x="-1860433" y="2460438"/>
          <a:ext cx="5089868" cy="752971"/>
        </a:xfrm>
        <a:prstGeom prst="rect">
          <a:avLst/>
        </a:prstGeom>
        <a:solidFill>
          <a:srgbClr val="62BCF0"/>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Commissioner’s Office</a:t>
          </a:r>
          <a:endParaRPr lang="en-US" sz="2000" i="1" kern="1200" dirty="0">
            <a:solidFill>
              <a:schemeClr val="bg1"/>
            </a:solidFill>
          </a:endParaRPr>
        </a:p>
      </dsp:txBody>
      <dsp:txXfrm>
        <a:off x="-1860433" y="2460438"/>
        <a:ext cx="5089868" cy="752971"/>
      </dsp:txXfrm>
    </dsp:sp>
    <dsp:sp modelId="{B73CF9B0-EB3F-4577-8369-54F3E07425DB}">
      <dsp:nvSpPr>
        <dsp:cNvPr id="0" name=""/>
        <dsp:cNvSpPr/>
      </dsp:nvSpPr>
      <dsp:spPr>
        <a:xfrm>
          <a:off x="1498408" y="3019"/>
          <a:ext cx="3480125" cy="666801"/>
        </a:xfrm>
        <a:prstGeom prst="rect">
          <a:avLst/>
        </a:prstGeom>
        <a:solidFill>
          <a:srgbClr val="01203D"/>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Maternal and Child Health</a:t>
          </a:r>
        </a:p>
      </dsp:txBody>
      <dsp:txXfrm>
        <a:off x="1498408" y="3019"/>
        <a:ext cx="3480125" cy="666801"/>
      </dsp:txXfrm>
    </dsp:sp>
    <dsp:sp modelId="{57F0B218-B8AE-4220-9430-48E42516228E}">
      <dsp:nvSpPr>
        <dsp:cNvPr id="0" name=""/>
        <dsp:cNvSpPr/>
      </dsp:nvSpPr>
      <dsp:spPr>
        <a:xfrm>
          <a:off x="1498408" y="836520"/>
          <a:ext cx="3483865" cy="666801"/>
        </a:xfrm>
        <a:prstGeom prst="rect">
          <a:avLst/>
        </a:prstGeom>
        <a:solidFill>
          <a:srgbClr val="62BCF0"/>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Women’s Health</a:t>
          </a:r>
          <a:endParaRPr lang="en-US" sz="2000" kern="1200" dirty="0">
            <a:solidFill>
              <a:schemeClr val="bg1"/>
            </a:solidFill>
          </a:endParaRPr>
        </a:p>
      </dsp:txBody>
      <dsp:txXfrm>
        <a:off x="1498408" y="836520"/>
        <a:ext cx="3483865" cy="666801"/>
      </dsp:txXfrm>
    </dsp:sp>
    <dsp:sp modelId="{7273DBFA-A064-4CD0-8B35-089175BB930D}">
      <dsp:nvSpPr>
        <dsp:cNvPr id="0" name=""/>
        <dsp:cNvSpPr/>
      </dsp:nvSpPr>
      <dsp:spPr>
        <a:xfrm>
          <a:off x="1498408" y="1670022"/>
          <a:ext cx="3483865" cy="666801"/>
        </a:xfrm>
        <a:prstGeom prst="rect">
          <a:avLst/>
        </a:prstGeom>
        <a:solidFill>
          <a:srgbClr val="84BC49"/>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Prevention and Quality Improvement</a:t>
          </a:r>
        </a:p>
      </dsp:txBody>
      <dsp:txXfrm>
        <a:off x="1498408" y="1670022"/>
        <a:ext cx="3483865" cy="666801"/>
      </dsp:txXfrm>
    </dsp:sp>
    <dsp:sp modelId="{6D7F8648-288A-4A1F-B54A-807646FA6E13}">
      <dsp:nvSpPr>
        <dsp:cNvPr id="0" name=""/>
        <dsp:cNvSpPr/>
      </dsp:nvSpPr>
      <dsp:spPr>
        <a:xfrm>
          <a:off x="1498408" y="2503523"/>
          <a:ext cx="3483865" cy="666801"/>
        </a:xfrm>
        <a:prstGeom prst="rect">
          <a:avLst/>
        </a:prstGeom>
        <a:solidFill>
          <a:srgbClr val="01203D"/>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Epidemiology and Health Planning</a:t>
          </a:r>
        </a:p>
      </dsp:txBody>
      <dsp:txXfrm>
        <a:off x="1498408" y="2503523"/>
        <a:ext cx="3483865" cy="666801"/>
      </dsp:txXfrm>
    </dsp:sp>
    <dsp:sp modelId="{42D61C59-8415-4E78-A2CC-696EF3213CB7}">
      <dsp:nvSpPr>
        <dsp:cNvPr id="0" name=""/>
        <dsp:cNvSpPr/>
      </dsp:nvSpPr>
      <dsp:spPr>
        <a:xfrm>
          <a:off x="1498408" y="3337025"/>
          <a:ext cx="3483865" cy="666801"/>
        </a:xfrm>
        <a:prstGeom prst="rect">
          <a:avLst/>
        </a:prstGeom>
        <a:solidFill>
          <a:srgbClr val="62BCF0"/>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Public Health Protection and Safety</a:t>
          </a:r>
        </a:p>
      </dsp:txBody>
      <dsp:txXfrm>
        <a:off x="1498408" y="3337025"/>
        <a:ext cx="3483865" cy="666801"/>
      </dsp:txXfrm>
    </dsp:sp>
    <dsp:sp modelId="{86B6F8FD-94AF-47EE-A573-412109D0A061}">
      <dsp:nvSpPr>
        <dsp:cNvPr id="0" name=""/>
        <dsp:cNvSpPr/>
      </dsp:nvSpPr>
      <dsp:spPr>
        <a:xfrm>
          <a:off x="1498408" y="4170526"/>
          <a:ext cx="3483865" cy="666801"/>
        </a:xfrm>
        <a:prstGeom prst="rect">
          <a:avLst/>
        </a:prstGeom>
        <a:solidFill>
          <a:srgbClr val="84BC49"/>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Laboratory Services</a:t>
          </a:r>
          <a:endParaRPr lang="en-US" sz="2000" kern="1200" dirty="0">
            <a:solidFill>
              <a:schemeClr val="bg1"/>
            </a:solidFill>
          </a:endParaRPr>
        </a:p>
      </dsp:txBody>
      <dsp:txXfrm>
        <a:off x="1498408" y="4170526"/>
        <a:ext cx="3483865" cy="666801"/>
      </dsp:txXfrm>
    </dsp:sp>
    <dsp:sp modelId="{0060CFB8-2A8A-4A1B-B7AA-F0317BA7B739}">
      <dsp:nvSpPr>
        <dsp:cNvPr id="0" name=""/>
        <dsp:cNvSpPr/>
      </dsp:nvSpPr>
      <dsp:spPr>
        <a:xfrm>
          <a:off x="1498408" y="5004028"/>
          <a:ext cx="3483865" cy="666801"/>
        </a:xfrm>
        <a:prstGeom prst="rect">
          <a:avLst/>
        </a:prstGeom>
        <a:solidFill>
          <a:srgbClr val="01203D"/>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Administration and Financial Management</a:t>
          </a:r>
        </a:p>
      </dsp:txBody>
      <dsp:txXfrm>
        <a:off x="1498408" y="5004028"/>
        <a:ext cx="3483865" cy="66680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26" tIns="46412" rIns="92826" bIns="46412" rtlCol="0"/>
          <a:lstStyle>
            <a:lvl1pPr algn="l">
              <a:defRPr sz="1200"/>
            </a:lvl1pPr>
          </a:lstStyle>
          <a:p>
            <a:endParaRPr lang="en-US"/>
          </a:p>
        </p:txBody>
      </p:sp>
      <p:sp>
        <p:nvSpPr>
          <p:cNvPr id="3" name="Date Placeholder 2"/>
          <p:cNvSpPr>
            <a:spLocks noGrp="1"/>
          </p:cNvSpPr>
          <p:nvPr>
            <p:ph type="dt" sz="quarter" idx="1"/>
          </p:nvPr>
        </p:nvSpPr>
        <p:spPr>
          <a:xfrm>
            <a:off x="3970937" y="0"/>
            <a:ext cx="3037840" cy="463408"/>
          </a:xfrm>
          <a:prstGeom prst="rect">
            <a:avLst/>
          </a:prstGeom>
        </p:spPr>
        <p:txBody>
          <a:bodyPr vert="horz" lIns="92826" tIns="46412" rIns="92826" bIns="46412" rtlCol="0"/>
          <a:lstStyle>
            <a:lvl1pPr algn="r">
              <a:defRPr sz="1200"/>
            </a:lvl1pPr>
          </a:lstStyle>
          <a:p>
            <a:fld id="{DFA29149-8115-4F97-A7DE-8B4901D9F730}" type="datetimeFigureOut">
              <a:rPr lang="en-US" smtClean="0"/>
              <a:t>2/28/2023</a:t>
            </a:fld>
            <a:endParaRPr lang="en-US"/>
          </a:p>
        </p:txBody>
      </p:sp>
      <p:sp>
        <p:nvSpPr>
          <p:cNvPr id="4" name="Footer Placeholder 3"/>
          <p:cNvSpPr>
            <a:spLocks noGrp="1"/>
          </p:cNvSpPr>
          <p:nvPr>
            <p:ph type="ftr" sz="quarter" idx="2"/>
          </p:nvPr>
        </p:nvSpPr>
        <p:spPr>
          <a:xfrm>
            <a:off x="0" y="8772668"/>
            <a:ext cx="3037840" cy="463407"/>
          </a:xfrm>
          <a:prstGeom prst="rect">
            <a:avLst/>
          </a:prstGeom>
        </p:spPr>
        <p:txBody>
          <a:bodyPr vert="horz" lIns="92826" tIns="46412" rIns="92826" bIns="46412" rtlCol="0" anchor="b"/>
          <a:lstStyle>
            <a:lvl1pPr algn="l">
              <a:defRPr sz="1200"/>
            </a:lvl1pPr>
          </a:lstStyle>
          <a:p>
            <a:endParaRPr lang="en-US"/>
          </a:p>
        </p:txBody>
      </p:sp>
      <p:sp>
        <p:nvSpPr>
          <p:cNvPr id="5" name="Slide Number Placeholder 4"/>
          <p:cNvSpPr>
            <a:spLocks noGrp="1"/>
          </p:cNvSpPr>
          <p:nvPr>
            <p:ph type="sldNum" sz="quarter" idx="3"/>
          </p:nvPr>
        </p:nvSpPr>
        <p:spPr>
          <a:xfrm>
            <a:off x="3970937" y="8772668"/>
            <a:ext cx="3037840" cy="463407"/>
          </a:xfrm>
          <a:prstGeom prst="rect">
            <a:avLst/>
          </a:prstGeom>
        </p:spPr>
        <p:txBody>
          <a:bodyPr vert="horz" lIns="92826" tIns="46412" rIns="92826" bIns="46412" rtlCol="0" anchor="b"/>
          <a:lstStyle>
            <a:lvl1pPr algn="r">
              <a:defRPr sz="1200"/>
            </a:lvl1pPr>
          </a:lstStyle>
          <a:p>
            <a:fld id="{927BFF56-1F20-4316-B65F-697182A2B903}" type="slidenum">
              <a:rPr lang="en-US" smtClean="0"/>
              <a:t>‹#›</a:t>
            </a:fld>
            <a:endParaRPr lang="en-US"/>
          </a:p>
        </p:txBody>
      </p:sp>
    </p:spTree>
    <p:extLst>
      <p:ext uri="{BB962C8B-B14F-4D97-AF65-F5344CB8AC3E}">
        <p14:creationId xmlns:p14="http://schemas.microsoft.com/office/powerpoint/2010/main" val="11024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26" tIns="46412" rIns="92826" bIns="46412" rtlCol="0"/>
          <a:lstStyle>
            <a:lvl1pPr algn="l">
              <a:defRPr sz="1200"/>
            </a:lvl1pPr>
          </a:lstStyle>
          <a:p>
            <a:endParaRPr lang="en-US"/>
          </a:p>
        </p:txBody>
      </p:sp>
      <p:sp>
        <p:nvSpPr>
          <p:cNvPr id="3" name="Date Placeholder 2"/>
          <p:cNvSpPr>
            <a:spLocks noGrp="1"/>
          </p:cNvSpPr>
          <p:nvPr>
            <p:ph type="dt" idx="1"/>
          </p:nvPr>
        </p:nvSpPr>
        <p:spPr>
          <a:xfrm>
            <a:off x="3970937" y="0"/>
            <a:ext cx="3037840" cy="463408"/>
          </a:xfrm>
          <a:prstGeom prst="rect">
            <a:avLst/>
          </a:prstGeom>
        </p:spPr>
        <p:txBody>
          <a:bodyPr vert="horz" lIns="92826" tIns="46412" rIns="92826" bIns="46412" rtlCol="0"/>
          <a:lstStyle>
            <a:lvl1pPr algn="r">
              <a:defRPr sz="1200"/>
            </a:lvl1pPr>
          </a:lstStyle>
          <a:p>
            <a:fld id="{2042ED44-4110-4B2A-9AF4-3735870CBD30}" type="datetimeFigureOut">
              <a:rPr lang="en-US" smtClean="0"/>
              <a:t>2/28/2023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26" tIns="46412" rIns="92826" bIns="46412"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26" tIns="46412" rIns="92826" bIns="464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3407"/>
          </a:xfrm>
          <a:prstGeom prst="rect">
            <a:avLst/>
          </a:prstGeom>
        </p:spPr>
        <p:txBody>
          <a:bodyPr vert="horz" lIns="92826" tIns="46412" rIns="92826" bIns="46412" rtlCol="0" anchor="b"/>
          <a:lstStyle>
            <a:lvl1pPr algn="l">
              <a:defRPr sz="1200"/>
            </a:lvl1pPr>
          </a:lstStyle>
          <a:p>
            <a:endParaRPr lang="en-US"/>
          </a:p>
        </p:txBody>
      </p:sp>
      <p:sp>
        <p:nvSpPr>
          <p:cNvPr id="7" name="Slide Number Placeholder 6"/>
          <p:cNvSpPr>
            <a:spLocks noGrp="1"/>
          </p:cNvSpPr>
          <p:nvPr>
            <p:ph type="sldNum" sz="quarter" idx="5"/>
          </p:nvPr>
        </p:nvSpPr>
        <p:spPr>
          <a:xfrm>
            <a:off x="3970937" y="8772668"/>
            <a:ext cx="3037840" cy="463407"/>
          </a:xfrm>
          <a:prstGeom prst="rect">
            <a:avLst/>
          </a:prstGeom>
        </p:spPr>
        <p:txBody>
          <a:bodyPr vert="horz" lIns="92826" tIns="46412" rIns="92826" bIns="46412" rtlCol="0" anchor="b"/>
          <a:lstStyle>
            <a:lvl1pPr algn="r">
              <a:defRPr sz="1200"/>
            </a:lvl1pPr>
          </a:lstStyle>
          <a:p>
            <a:fld id="{42715CA2-1010-4D62-B76A-13944E30DDA1}" type="slidenum">
              <a:rPr lang="en-US" smtClean="0"/>
              <a:t>‹#›</a:t>
            </a:fld>
            <a:endParaRPr lang="en-US"/>
          </a:p>
        </p:txBody>
      </p:sp>
    </p:spTree>
    <p:extLst>
      <p:ext uri="{BB962C8B-B14F-4D97-AF65-F5344CB8AC3E}">
        <p14:creationId xmlns:p14="http://schemas.microsoft.com/office/powerpoint/2010/main" val="79635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715CA2-1010-4D62-B76A-13944E30DDA1}" type="slidenum">
              <a:rPr lang="en-US" smtClean="0"/>
              <a:t>5</a:t>
            </a:fld>
            <a:endParaRPr lang="en-US"/>
          </a:p>
        </p:txBody>
      </p:sp>
    </p:spTree>
    <p:extLst>
      <p:ext uri="{BB962C8B-B14F-4D97-AF65-F5344CB8AC3E}">
        <p14:creationId xmlns:p14="http://schemas.microsoft.com/office/powerpoint/2010/main" val="2272531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are coming next… </a:t>
            </a:r>
          </a:p>
        </p:txBody>
      </p:sp>
      <p:sp>
        <p:nvSpPr>
          <p:cNvPr id="4" name="Slide Number Placeholder 3"/>
          <p:cNvSpPr>
            <a:spLocks noGrp="1"/>
          </p:cNvSpPr>
          <p:nvPr>
            <p:ph type="sldNum" sz="quarter" idx="5"/>
          </p:nvPr>
        </p:nvSpPr>
        <p:spPr/>
        <p:txBody>
          <a:bodyPr/>
          <a:lstStyle/>
          <a:p>
            <a:fld id="{42715CA2-1010-4D62-B76A-13944E30DDA1}" type="slidenum">
              <a:rPr lang="en-US" smtClean="0"/>
              <a:t>36</a:t>
            </a:fld>
            <a:endParaRPr lang="en-US" dirty="0"/>
          </a:p>
        </p:txBody>
      </p:sp>
    </p:spTree>
    <p:extLst>
      <p:ext uri="{BB962C8B-B14F-4D97-AF65-F5344CB8AC3E}">
        <p14:creationId xmlns:p14="http://schemas.microsoft.com/office/powerpoint/2010/main" val="274096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D52.9   </a:t>
            </a:r>
            <a:r>
              <a:rPr lang="en-US" dirty="0"/>
              <a:t> </a:t>
            </a:r>
            <a:r>
              <a:rPr lang="en-US" sz="1800" dirty="0">
                <a:solidFill>
                  <a:srgbClr val="000000"/>
                </a:solidFill>
                <a:latin typeface="Calibri" panose="020F0502020204030204" pitchFamily="34" charset="0"/>
              </a:rPr>
              <a:t>Folate deficiency anemia, unspecified</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Z11.3   </a:t>
            </a:r>
            <a:r>
              <a:rPr lang="en-US" dirty="0"/>
              <a:t> </a:t>
            </a:r>
            <a:r>
              <a:rPr lang="en-US" sz="1800" dirty="0">
                <a:solidFill>
                  <a:srgbClr val="000000"/>
                </a:solidFill>
                <a:latin typeface="Calibri" panose="020F0502020204030204" pitchFamily="34" charset="0"/>
              </a:rPr>
              <a:t>Encounter for screening for infections with a predominantly sexual mode of transmission</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Z30.011 </a:t>
            </a:r>
            <a:r>
              <a:rPr lang="en-US" dirty="0"/>
              <a:t> </a:t>
            </a:r>
            <a:r>
              <a:rPr lang="en-US" sz="1800" dirty="0">
                <a:solidFill>
                  <a:srgbClr val="000000"/>
                </a:solidFill>
                <a:latin typeface="Calibri" panose="020F0502020204030204" pitchFamily="34" charset="0"/>
              </a:rPr>
              <a:t>Encounter for initial prescription of contraceptive pills</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Z30.012 </a:t>
            </a:r>
            <a:r>
              <a:rPr lang="en-US" dirty="0"/>
              <a:t> </a:t>
            </a:r>
            <a:r>
              <a:rPr lang="en-US" sz="1800" dirty="0">
                <a:solidFill>
                  <a:srgbClr val="000000"/>
                </a:solidFill>
                <a:latin typeface="Calibri" panose="020F0502020204030204" pitchFamily="34" charset="0"/>
              </a:rPr>
              <a:t>Encounter for prescription of emergency contraception</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Z30.013 </a:t>
            </a:r>
            <a:r>
              <a:rPr lang="en-US" dirty="0"/>
              <a:t> </a:t>
            </a:r>
            <a:r>
              <a:rPr lang="en-US" sz="1800" dirty="0">
                <a:solidFill>
                  <a:srgbClr val="000000"/>
                </a:solidFill>
                <a:latin typeface="Calibri" panose="020F0502020204030204" pitchFamily="34" charset="0"/>
              </a:rPr>
              <a:t>Encounter for initial prescription of injectable contraceptive</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Z30.014 </a:t>
            </a:r>
            <a:r>
              <a:rPr lang="en-US" dirty="0"/>
              <a:t> </a:t>
            </a:r>
            <a:r>
              <a:rPr lang="en-US" sz="1800" dirty="0">
                <a:solidFill>
                  <a:srgbClr val="000000"/>
                </a:solidFill>
                <a:latin typeface="Calibri" panose="020F0502020204030204" pitchFamily="34" charset="0"/>
              </a:rPr>
              <a:t>Encounter for initial prescription of intrauterine contraceptive device</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Z30.017</a:t>
            </a:r>
            <a:r>
              <a:rPr lang="en-US" dirty="0"/>
              <a:t> </a:t>
            </a:r>
            <a:r>
              <a:rPr lang="en-US" sz="1800" dirty="0" err="1">
                <a:solidFill>
                  <a:srgbClr val="000000"/>
                </a:solidFill>
                <a:latin typeface="Calibri" panose="020F0502020204030204" pitchFamily="34" charset="0"/>
              </a:rPr>
              <a:t>Enctr</a:t>
            </a:r>
            <a:r>
              <a:rPr lang="en-US" sz="1800" dirty="0">
                <a:solidFill>
                  <a:srgbClr val="000000"/>
                </a:solidFill>
                <a:latin typeface="Calibri" panose="020F0502020204030204" pitchFamily="34" charset="0"/>
              </a:rPr>
              <a:t> for </a:t>
            </a:r>
            <a:r>
              <a:rPr lang="en-US" sz="1800" dirty="0" err="1">
                <a:solidFill>
                  <a:srgbClr val="000000"/>
                </a:solidFill>
                <a:latin typeface="Calibri" panose="020F0502020204030204" pitchFamily="34" charset="0"/>
              </a:rPr>
              <a:t>init</a:t>
            </a:r>
            <a:r>
              <a:rPr lang="en-US" sz="1800" dirty="0">
                <a:solidFill>
                  <a:srgbClr val="000000"/>
                </a:solidFill>
                <a:latin typeface="Calibri" panose="020F0502020204030204" pitchFamily="34" charset="0"/>
              </a:rPr>
              <a:t> prescription of </a:t>
            </a:r>
            <a:r>
              <a:rPr lang="en-US" sz="1800" dirty="0" err="1">
                <a:solidFill>
                  <a:srgbClr val="000000"/>
                </a:solidFill>
                <a:latin typeface="Calibri" panose="020F0502020204030204" pitchFamily="34" charset="0"/>
              </a:rPr>
              <a:t>implntbl</a:t>
            </a:r>
            <a:r>
              <a:rPr lang="en-US" sz="1800" dirty="0">
                <a:solidFill>
                  <a:srgbClr val="000000"/>
                </a:solidFill>
                <a:latin typeface="Calibri" panose="020F0502020204030204" pitchFamily="34" charset="0"/>
              </a:rPr>
              <a:t> subdermal </a:t>
            </a:r>
            <a:r>
              <a:rPr lang="en-US" sz="1800" dirty="0" err="1">
                <a:solidFill>
                  <a:srgbClr val="000000"/>
                </a:solidFill>
                <a:latin typeface="Calibri" panose="020F0502020204030204" pitchFamily="34" charset="0"/>
              </a:rPr>
              <a:t>contracep</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Z30.018 </a:t>
            </a:r>
            <a:r>
              <a:rPr lang="en-US" dirty="0"/>
              <a:t> </a:t>
            </a:r>
            <a:r>
              <a:rPr lang="en-US" sz="1800" dirty="0">
                <a:solidFill>
                  <a:srgbClr val="000000"/>
                </a:solidFill>
                <a:latin typeface="Calibri" panose="020F0502020204030204" pitchFamily="34" charset="0"/>
              </a:rPr>
              <a:t>Encounter for initial prescription of other contraceptives</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Z30.02  </a:t>
            </a:r>
            <a:r>
              <a:rPr lang="en-US" dirty="0"/>
              <a:t> </a:t>
            </a:r>
            <a:r>
              <a:rPr lang="en-US" sz="1800" dirty="0">
                <a:solidFill>
                  <a:srgbClr val="000000"/>
                </a:solidFill>
                <a:latin typeface="Calibri" panose="020F0502020204030204" pitchFamily="34" charset="0"/>
              </a:rPr>
              <a:t>Counseling and instruction in natural family planning to avoid pregnancy</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Z30.09  </a:t>
            </a:r>
            <a:r>
              <a:rPr lang="en-US" dirty="0"/>
              <a:t> </a:t>
            </a:r>
            <a:r>
              <a:rPr lang="en-US" sz="1800" dirty="0">
                <a:solidFill>
                  <a:srgbClr val="000000"/>
                </a:solidFill>
                <a:latin typeface="Calibri" panose="020F0502020204030204" pitchFamily="34" charset="0"/>
              </a:rPr>
              <a:t>Encounter for other general counseling and advice on contraception</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Z30.2   </a:t>
            </a:r>
            <a:r>
              <a:rPr lang="en-US" dirty="0"/>
              <a:t> </a:t>
            </a:r>
            <a:r>
              <a:rPr lang="en-US" sz="1800" dirty="0">
                <a:solidFill>
                  <a:srgbClr val="000000"/>
                </a:solidFill>
                <a:latin typeface="Calibri" panose="020F0502020204030204" pitchFamily="34" charset="0"/>
              </a:rPr>
              <a:t>Encounter for sterilization</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Z30.40  </a:t>
            </a:r>
            <a:r>
              <a:rPr lang="en-US" dirty="0"/>
              <a:t> </a:t>
            </a:r>
            <a:r>
              <a:rPr lang="en-US" sz="1800" dirty="0">
                <a:solidFill>
                  <a:srgbClr val="000000"/>
                </a:solidFill>
                <a:latin typeface="Calibri" panose="020F0502020204030204" pitchFamily="34" charset="0"/>
              </a:rPr>
              <a:t>Encounter for surveillance of contraceptives, unspecified</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Z30.41  </a:t>
            </a:r>
            <a:r>
              <a:rPr lang="en-US" dirty="0"/>
              <a:t> </a:t>
            </a:r>
            <a:r>
              <a:rPr lang="en-US" sz="1800" dirty="0">
                <a:solidFill>
                  <a:srgbClr val="000000"/>
                </a:solidFill>
                <a:latin typeface="Calibri" panose="020F0502020204030204" pitchFamily="34" charset="0"/>
              </a:rPr>
              <a:t>Encounter for surveillance of contraceptive pills</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Z30.42  </a:t>
            </a:r>
            <a:r>
              <a:rPr lang="en-US" dirty="0"/>
              <a:t> </a:t>
            </a:r>
            <a:r>
              <a:rPr lang="en-US" sz="1800" dirty="0">
                <a:solidFill>
                  <a:srgbClr val="000000"/>
                </a:solidFill>
                <a:latin typeface="Calibri" panose="020F0502020204030204" pitchFamily="34" charset="0"/>
              </a:rPr>
              <a:t>Encounter for surveillance of injectable contraceptive</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Z30.42  </a:t>
            </a:r>
            <a:r>
              <a:rPr lang="en-US" dirty="0"/>
              <a:t> </a:t>
            </a:r>
            <a:r>
              <a:rPr lang="en-US" sz="1800" dirty="0">
                <a:solidFill>
                  <a:srgbClr val="000000"/>
                </a:solidFill>
                <a:latin typeface="Calibri" panose="020F0502020204030204" pitchFamily="34" charset="0"/>
              </a:rPr>
              <a:t>Encounter for surveillance of injectable contraceptive</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Z30.43  </a:t>
            </a:r>
            <a:r>
              <a:rPr lang="en-US" dirty="0"/>
              <a:t> </a:t>
            </a:r>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Z30.46</a:t>
            </a:r>
            <a:r>
              <a:rPr lang="en-US" dirty="0"/>
              <a:t> </a:t>
            </a:r>
            <a:r>
              <a:rPr lang="en-US" sz="1800" dirty="0" err="1">
                <a:solidFill>
                  <a:srgbClr val="000000"/>
                </a:solidFill>
                <a:latin typeface="Calibri" panose="020F0502020204030204" pitchFamily="34" charset="0"/>
              </a:rPr>
              <a:t>Enctr</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srvlnc</a:t>
            </a:r>
            <a:r>
              <a:rPr lang="en-US" sz="1800" dirty="0">
                <a:solidFill>
                  <a:srgbClr val="000000"/>
                </a:solidFill>
                <a:latin typeface="Calibri" panose="020F0502020204030204" pitchFamily="34" charset="0"/>
              </a:rPr>
              <a:t> implantable subdermal contraceptive</a:t>
            </a:r>
            <a:r>
              <a:rPr lang="en-US" dirty="0"/>
              <a:t> </a:t>
            </a:r>
          </a:p>
          <a:p>
            <a:r>
              <a:rPr lang="en-US" sz="1800" dirty="0">
                <a:solidFill>
                  <a:srgbClr val="000000"/>
                </a:solidFill>
                <a:latin typeface="Calibri" panose="020F0502020204030204" pitchFamily="34" charset="0"/>
              </a:rPr>
              <a:t>802</a:t>
            </a:r>
            <a:r>
              <a:rPr lang="en-US" dirty="0"/>
              <a:t> </a:t>
            </a:r>
            <a:r>
              <a:rPr lang="en-US" sz="1800" dirty="0">
                <a:solidFill>
                  <a:srgbClr val="000000"/>
                </a:solidFill>
                <a:latin typeface="Calibri" panose="020F0502020204030204" pitchFamily="34" charset="0"/>
              </a:rPr>
              <a:t>Z30.49  </a:t>
            </a:r>
            <a:r>
              <a:rPr lang="en-US" dirty="0"/>
              <a:t> </a:t>
            </a:r>
            <a:r>
              <a:rPr lang="en-US" sz="1800" dirty="0">
                <a:solidFill>
                  <a:srgbClr val="000000"/>
                </a:solidFill>
                <a:latin typeface="Calibri" panose="020F0502020204030204" pitchFamily="34" charset="0"/>
              </a:rPr>
              <a:t>Encounter for surveillance of other contraceptives</a:t>
            </a:r>
            <a:r>
              <a:rPr lang="en-US" dirty="0"/>
              <a:t> </a:t>
            </a:r>
          </a:p>
          <a:p>
            <a:r>
              <a:rPr lang="en-US" dirty="0"/>
              <a:t>802 Z30.8 Encounter for other contraceptive management</a:t>
            </a:r>
          </a:p>
          <a:p>
            <a:r>
              <a:rPr lang="en-US" dirty="0">
                <a:solidFill>
                  <a:srgbClr val="000000"/>
                </a:solidFill>
                <a:latin typeface="Calibri" panose="020F0502020204030204" pitchFamily="34" charset="0"/>
              </a:rPr>
              <a:t>802 Z31.0 Encounter for reversal of previous sterilization</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Z31.61  </a:t>
            </a:r>
            <a:r>
              <a:rPr lang="en-US" dirty="0"/>
              <a:t> </a:t>
            </a:r>
            <a:r>
              <a:rPr lang="en-US" dirty="0">
                <a:solidFill>
                  <a:srgbClr val="000000"/>
                </a:solidFill>
                <a:latin typeface="Calibri" panose="020F0502020204030204" pitchFamily="34" charset="0"/>
              </a:rPr>
              <a:t>Procreative counseling and advice using natural family planning</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Z31.69  </a:t>
            </a:r>
            <a:r>
              <a:rPr lang="en-US" dirty="0"/>
              <a:t> </a:t>
            </a:r>
            <a:r>
              <a:rPr lang="en-US" dirty="0">
                <a:solidFill>
                  <a:srgbClr val="000000"/>
                </a:solidFill>
                <a:latin typeface="Calibri" panose="020F0502020204030204" pitchFamily="34" charset="0"/>
              </a:rPr>
              <a:t>Encounter for other general counseling and advice on procreation</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Z31.89  </a:t>
            </a:r>
            <a:r>
              <a:rPr lang="en-US" dirty="0"/>
              <a:t> </a:t>
            </a:r>
            <a:r>
              <a:rPr lang="en-US" dirty="0">
                <a:solidFill>
                  <a:srgbClr val="000000"/>
                </a:solidFill>
                <a:latin typeface="Calibri" panose="020F0502020204030204" pitchFamily="34" charset="0"/>
              </a:rPr>
              <a:t>Encounter for other procreative management</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Z31.9   </a:t>
            </a:r>
            <a:r>
              <a:rPr lang="en-US" dirty="0"/>
              <a:t> </a:t>
            </a:r>
            <a:r>
              <a:rPr lang="en-US" dirty="0">
                <a:solidFill>
                  <a:srgbClr val="000000"/>
                </a:solidFill>
                <a:latin typeface="Calibri" panose="020F0502020204030204" pitchFamily="34" charset="0"/>
              </a:rPr>
              <a:t>Encounter for procreative management, unspecified</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Z32.00  </a:t>
            </a:r>
            <a:r>
              <a:rPr lang="en-US" dirty="0"/>
              <a:t> </a:t>
            </a:r>
            <a:r>
              <a:rPr lang="en-US" dirty="0">
                <a:solidFill>
                  <a:srgbClr val="000000"/>
                </a:solidFill>
                <a:latin typeface="Calibri" panose="020F0502020204030204" pitchFamily="34" charset="0"/>
              </a:rPr>
              <a:t>Encounter for pregnancy test, result unknown</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Z32.01  </a:t>
            </a:r>
            <a:r>
              <a:rPr lang="en-US" dirty="0"/>
              <a:t> </a:t>
            </a:r>
            <a:r>
              <a:rPr lang="en-US" dirty="0">
                <a:solidFill>
                  <a:srgbClr val="000000"/>
                </a:solidFill>
                <a:latin typeface="Calibri" panose="020F0502020204030204" pitchFamily="34" charset="0"/>
              </a:rPr>
              <a:t>Encounter for pregnancy test, result positive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Z32.02  </a:t>
            </a:r>
            <a:r>
              <a:rPr lang="en-US" dirty="0"/>
              <a:t> </a:t>
            </a:r>
            <a:r>
              <a:rPr lang="en-US" dirty="0">
                <a:solidFill>
                  <a:srgbClr val="000000"/>
                </a:solidFill>
                <a:latin typeface="Calibri" panose="020F0502020204030204" pitchFamily="34" charset="0"/>
              </a:rPr>
              <a:t>Encounter for pregnancy test, result negative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Z72.51  </a:t>
            </a:r>
            <a:r>
              <a:rPr lang="en-US" dirty="0"/>
              <a:t> </a:t>
            </a:r>
            <a:r>
              <a:rPr lang="en-US" dirty="0">
                <a:solidFill>
                  <a:srgbClr val="000000"/>
                </a:solidFill>
                <a:latin typeface="Calibri" panose="020F0502020204030204" pitchFamily="34" charset="0"/>
              </a:rPr>
              <a:t>High risk heterosexual behavior</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Z72.52  </a:t>
            </a:r>
            <a:r>
              <a:rPr lang="en-US" dirty="0"/>
              <a:t> </a:t>
            </a:r>
            <a:r>
              <a:rPr lang="en-US" dirty="0">
                <a:solidFill>
                  <a:srgbClr val="000000"/>
                </a:solidFill>
                <a:latin typeface="Calibri" panose="020F0502020204030204" pitchFamily="34" charset="0"/>
              </a:rPr>
              <a:t>High risk homosexual behavior</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Z72.53  </a:t>
            </a:r>
            <a:r>
              <a:rPr lang="en-US" dirty="0"/>
              <a:t> </a:t>
            </a:r>
            <a:r>
              <a:rPr lang="en-US" dirty="0">
                <a:solidFill>
                  <a:srgbClr val="000000"/>
                </a:solidFill>
                <a:latin typeface="Calibri" panose="020F0502020204030204" pitchFamily="34" charset="0"/>
              </a:rPr>
              <a:t>High risk bisexual behavior</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Z79.3   </a:t>
            </a:r>
            <a:r>
              <a:rPr lang="en-US" dirty="0"/>
              <a:t> </a:t>
            </a:r>
            <a:r>
              <a:rPr lang="en-US" dirty="0">
                <a:solidFill>
                  <a:srgbClr val="000000"/>
                </a:solidFill>
                <a:latin typeface="Calibri" panose="020F0502020204030204" pitchFamily="34" charset="0"/>
              </a:rPr>
              <a:t>Long term (current) use of hormonal contraceptives</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Z98.51  </a:t>
            </a:r>
            <a:r>
              <a:rPr lang="en-US" dirty="0"/>
              <a:t> </a:t>
            </a:r>
            <a:r>
              <a:rPr lang="en-US" dirty="0">
                <a:solidFill>
                  <a:srgbClr val="000000"/>
                </a:solidFill>
                <a:latin typeface="Calibri" panose="020F0502020204030204" pitchFamily="34" charset="0"/>
              </a:rPr>
              <a:t>Tubal ligation status</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Z98.52  </a:t>
            </a:r>
            <a:r>
              <a:rPr lang="en-US" dirty="0"/>
              <a:t> </a:t>
            </a:r>
            <a:r>
              <a:rPr lang="en-US" dirty="0">
                <a:solidFill>
                  <a:srgbClr val="000000"/>
                </a:solidFill>
                <a:latin typeface="Calibri" panose="020F0502020204030204" pitchFamily="34" charset="0"/>
              </a:rPr>
              <a:t>Vasectomy status</a:t>
            </a:r>
            <a:r>
              <a:rPr lang="en-US" dirty="0"/>
              <a:t> </a:t>
            </a:r>
          </a:p>
          <a:p>
            <a:endParaRPr lang="en-US" dirty="0"/>
          </a:p>
        </p:txBody>
      </p:sp>
      <p:sp>
        <p:nvSpPr>
          <p:cNvPr id="4" name="Slide Number Placeholder 3"/>
          <p:cNvSpPr>
            <a:spLocks noGrp="1"/>
          </p:cNvSpPr>
          <p:nvPr>
            <p:ph type="sldNum" sz="quarter" idx="5"/>
          </p:nvPr>
        </p:nvSpPr>
        <p:spPr/>
        <p:txBody>
          <a:bodyPr/>
          <a:lstStyle/>
          <a:p>
            <a:fld id="{42715CA2-1010-4D62-B76A-13944E30DDA1}" type="slidenum">
              <a:rPr lang="en-US" smtClean="0"/>
              <a:t>45</a:t>
            </a:fld>
            <a:endParaRPr lang="en-US" dirty="0"/>
          </a:p>
        </p:txBody>
      </p:sp>
    </p:spTree>
    <p:extLst>
      <p:ext uri="{BB962C8B-B14F-4D97-AF65-F5344CB8AC3E}">
        <p14:creationId xmlns:p14="http://schemas.microsoft.com/office/powerpoint/2010/main" val="2586704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D52.9   </a:t>
            </a:r>
            <a:r>
              <a:rPr lang="en-US" dirty="0"/>
              <a:t> </a:t>
            </a:r>
            <a:r>
              <a:rPr lang="en-US" dirty="0">
                <a:solidFill>
                  <a:srgbClr val="000000"/>
                </a:solidFill>
                <a:latin typeface="Calibri" panose="020F0502020204030204" pitchFamily="34" charset="0"/>
              </a:rPr>
              <a:t>Folate deficiency anemia, unspecified</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Z11.3   </a:t>
            </a:r>
            <a:r>
              <a:rPr lang="en-US" dirty="0"/>
              <a:t> </a:t>
            </a:r>
            <a:r>
              <a:rPr lang="en-US" dirty="0">
                <a:solidFill>
                  <a:srgbClr val="000000"/>
                </a:solidFill>
                <a:latin typeface="Calibri" panose="020F0502020204030204" pitchFamily="34" charset="0"/>
              </a:rPr>
              <a:t>Encounter for screening for infections with a predominantly sexual mode of transmission</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Z30.011 </a:t>
            </a:r>
            <a:r>
              <a:rPr lang="en-US" dirty="0"/>
              <a:t> </a:t>
            </a:r>
            <a:r>
              <a:rPr lang="en-US" dirty="0">
                <a:solidFill>
                  <a:srgbClr val="000000"/>
                </a:solidFill>
                <a:latin typeface="Calibri" panose="020F0502020204030204" pitchFamily="34" charset="0"/>
              </a:rPr>
              <a:t>Encounter for initial prescription of contraceptive pills</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Z30.012 </a:t>
            </a:r>
            <a:r>
              <a:rPr lang="en-US" dirty="0"/>
              <a:t> </a:t>
            </a:r>
            <a:r>
              <a:rPr lang="en-US" dirty="0">
                <a:solidFill>
                  <a:srgbClr val="000000"/>
                </a:solidFill>
                <a:latin typeface="Calibri" panose="020F0502020204030204" pitchFamily="34" charset="0"/>
              </a:rPr>
              <a:t>Encounter for prescription of emergency contraception</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Z30.013 </a:t>
            </a:r>
            <a:r>
              <a:rPr lang="en-US" dirty="0"/>
              <a:t> </a:t>
            </a:r>
            <a:r>
              <a:rPr lang="en-US" dirty="0">
                <a:solidFill>
                  <a:srgbClr val="000000"/>
                </a:solidFill>
                <a:latin typeface="Calibri" panose="020F0502020204030204" pitchFamily="34" charset="0"/>
              </a:rPr>
              <a:t>Encounter for initial prescription of injectable contraceptive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Z30.014 </a:t>
            </a:r>
            <a:r>
              <a:rPr lang="en-US" dirty="0"/>
              <a:t> </a:t>
            </a:r>
            <a:r>
              <a:rPr lang="en-US" dirty="0">
                <a:solidFill>
                  <a:srgbClr val="000000"/>
                </a:solidFill>
                <a:latin typeface="Calibri" panose="020F0502020204030204" pitchFamily="34" charset="0"/>
              </a:rPr>
              <a:t>Encounter for initial prescription of intrauterine contraceptive device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Z30.017</a:t>
            </a:r>
            <a:r>
              <a:rPr lang="en-US" dirty="0"/>
              <a:t> </a:t>
            </a:r>
            <a:r>
              <a:rPr lang="en-US" dirty="0" err="1">
                <a:solidFill>
                  <a:srgbClr val="000000"/>
                </a:solidFill>
                <a:latin typeface="Calibri" panose="020F0502020204030204" pitchFamily="34" charset="0"/>
              </a:rPr>
              <a:t>Enctr</a:t>
            </a:r>
            <a:r>
              <a:rPr lang="en-US" dirty="0">
                <a:solidFill>
                  <a:srgbClr val="000000"/>
                </a:solidFill>
                <a:latin typeface="Calibri" panose="020F0502020204030204" pitchFamily="34" charset="0"/>
              </a:rPr>
              <a:t> for </a:t>
            </a:r>
            <a:r>
              <a:rPr lang="en-US" dirty="0" err="1">
                <a:solidFill>
                  <a:srgbClr val="000000"/>
                </a:solidFill>
                <a:latin typeface="Calibri" panose="020F0502020204030204" pitchFamily="34" charset="0"/>
              </a:rPr>
              <a:t>init</a:t>
            </a:r>
            <a:r>
              <a:rPr lang="en-US" dirty="0">
                <a:solidFill>
                  <a:srgbClr val="000000"/>
                </a:solidFill>
                <a:latin typeface="Calibri" panose="020F0502020204030204" pitchFamily="34" charset="0"/>
              </a:rPr>
              <a:t> prescription of </a:t>
            </a:r>
            <a:r>
              <a:rPr lang="en-US" dirty="0" err="1">
                <a:solidFill>
                  <a:srgbClr val="000000"/>
                </a:solidFill>
                <a:latin typeface="Calibri" panose="020F0502020204030204" pitchFamily="34" charset="0"/>
              </a:rPr>
              <a:t>implntbl</a:t>
            </a:r>
            <a:r>
              <a:rPr lang="en-US" dirty="0">
                <a:solidFill>
                  <a:srgbClr val="000000"/>
                </a:solidFill>
                <a:latin typeface="Calibri" panose="020F0502020204030204" pitchFamily="34" charset="0"/>
              </a:rPr>
              <a:t> subdermal </a:t>
            </a:r>
            <a:r>
              <a:rPr lang="en-US" dirty="0" err="1">
                <a:solidFill>
                  <a:srgbClr val="000000"/>
                </a:solidFill>
                <a:latin typeface="Calibri" panose="020F0502020204030204" pitchFamily="34" charset="0"/>
              </a:rPr>
              <a:t>contracep</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Z30.018 </a:t>
            </a:r>
            <a:r>
              <a:rPr lang="en-US" dirty="0"/>
              <a:t> </a:t>
            </a:r>
            <a:r>
              <a:rPr lang="en-US" dirty="0">
                <a:solidFill>
                  <a:srgbClr val="000000"/>
                </a:solidFill>
                <a:latin typeface="Calibri" panose="020F0502020204030204" pitchFamily="34" charset="0"/>
              </a:rPr>
              <a:t>Encounter for initial prescription of other contraceptives</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Z30.02  </a:t>
            </a:r>
            <a:r>
              <a:rPr lang="en-US" dirty="0"/>
              <a:t> </a:t>
            </a:r>
            <a:r>
              <a:rPr lang="en-US" dirty="0">
                <a:solidFill>
                  <a:srgbClr val="000000"/>
                </a:solidFill>
                <a:latin typeface="Calibri" panose="020F0502020204030204" pitchFamily="34" charset="0"/>
              </a:rPr>
              <a:t>Counseling and instruction in natural family planning to avoid pregnancy</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Z30.09  </a:t>
            </a:r>
            <a:r>
              <a:rPr lang="en-US" dirty="0"/>
              <a:t> </a:t>
            </a:r>
            <a:r>
              <a:rPr lang="en-US" dirty="0">
                <a:solidFill>
                  <a:srgbClr val="000000"/>
                </a:solidFill>
                <a:latin typeface="Calibri" panose="020F0502020204030204" pitchFamily="34" charset="0"/>
              </a:rPr>
              <a:t>Encounter for other general counseling and advice on contraception</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Z30.2   </a:t>
            </a:r>
            <a:r>
              <a:rPr lang="en-US" dirty="0"/>
              <a:t> </a:t>
            </a:r>
            <a:r>
              <a:rPr lang="en-US" dirty="0">
                <a:solidFill>
                  <a:srgbClr val="000000"/>
                </a:solidFill>
                <a:latin typeface="Calibri" panose="020F0502020204030204" pitchFamily="34" charset="0"/>
              </a:rPr>
              <a:t>Encounter for sterilization</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Z30.40  </a:t>
            </a:r>
            <a:r>
              <a:rPr lang="en-US" dirty="0"/>
              <a:t> </a:t>
            </a:r>
            <a:r>
              <a:rPr lang="en-US" dirty="0">
                <a:solidFill>
                  <a:srgbClr val="000000"/>
                </a:solidFill>
                <a:latin typeface="Calibri" panose="020F0502020204030204" pitchFamily="34" charset="0"/>
              </a:rPr>
              <a:t>Encounter for surveillance of contraceptives, unspecified</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Z30.41  </a:t>
            </a:r>
            <a:r>
              <a:rPr lang="en-US" dirty="0"/>
              <a:t> </a:t>
            </a:r>
            <a:r>
              <a:rPr lang="en-US" dirty="0">
                <a:solidFill>
                  <a:srgbClr val="000000"/>
                </a:solidFill>
                <a:latin typeface="Calibri" panose="020F0502020204030204" pitchFamily="34" charset="0"/>
              </a:rPr>
              <a:t>Encounter for surveillance of contraceptive pills</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Z30.42  </a:t>
            </a:r>
            <a:r>
              <a:rPr lang="en-US" dirty="0"/>
              <a:t> </a:t>
            </a:r>
            <a:r>
              <a:rPr lang="en-US" dirty="0">
                <a:solidFill>
                  <a:srgbClr val="000000"/>
                </a:solidFill>
                <a:latin typeface="Calibri" panose="020F0502020204030204" pitchFamily="34" charset="0"/>
              </a:rPr>
              <a:t>Encounter for surveillance of injectable contraceptive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Z30.42  </a:t>
            </a:r>
            <a:r>
              <a:rPr lang="en-US" dirty="0"/>
              <a:t> </a:t>
            </a:r>
            <a:r>
              <a:rPr lang="en-US" dirty="0">
                <a:solidFill>
                  <a:srgbClr val="000000"/>
                </a:solidFill>
                <a:latin typeface="Calibri" panose="020F0502020204030204" pitchFamily="34" charset="0"/>
              </a:rPr>
              <a:t>Encounter for surveillance of injectable contraceptive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Z30.43  </a:t>
            </a:r>
            <a:r>
              <a:rPr lang="en-US" dirty="0"/>
              <a:t> </a:t>
            </a:r>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Z30.46</a:t>
            </a:r>
            <a:r>
              <a:rPr lang="en-US" dirty="0"/>
              <a:t> </a:t>
            </a:r>
            <a:r>
              <a:rPr lang="en-US" dirty="0" err="1">
                <a:solidFill>
                  <a:srgbClr val="000000"/>
                </a:solidFill>
                <a:latin typeface="Calibri" panose="020F0502020204030204" pitchFamily="34" charset="0"/>
              </a:rPr>
              <a:t>Enctr</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srvlnc</a:t>
            </a:r>
            <a:r>
              <a:rPr lang="en-US" dirty="0">
                <a:solidFill>
                  <a:srgbClr val="000000"/>
                </a:solidFill>
                <a:latin typeface="Calibri" panose="020F0502020204030204" pitchFamily="34" charset="0"/>
              </a:rPr>
              <a:t> implantable subdermal contraceptive</a:t>
            </a:r>
            <a:r>
              <a:rPr lang="en-US" dirty="0"/>
              <a:t> </a:t>
            </a:r>
          </a:p>
          <a:p>
            <a:r>
              <a:rPr lang="en-US" dirty="0">
                <a:solidFill>
                  <a:srgbClr val="000000"/>
                </a:solidFill>
                <a:latin typeface="Calibri" panose="020F0502020204030204" pitchFamily="34" charset="0"/>
              </a:rPr>
              <a:t>802</a:t>
            </a:r>
            <a:r>
              <a:rPr lang="en-US" dirty="0"/>
              <a:t> </a:t>
            </a:r>
            <a:r>
              <a:rPr lang="en-US" dirty="0">
                <a:solidFill>
                  <a:srgbClr val="000000"/>
                </a:solidFill>
                <a:latin typeface="Calibri" panose="020F0502020204030204" pitchFamily="34" charset="0"/>
              </a:rPr>
              <a:t>Z30.49  </a:t>
            </a:r>
            <a:r>
              <a:rPr lang="en-US" dirty="0"/>
              <a:t> </a:t>
            </a:r>
            <a:r>
              <a:rPr lang="en-US" dirty="0">
                <a:solidFill>
                  <a:srgbClr val="000000"/>
                </a:solidFill>
                <a:latin typeface="Calibri" panose="020F0502020204030204" pitchFamily="34" charset="0"/>
              </a:rPr>
              <a:t>Encounter for surveillance of other contraceptives</a:t>
            </a:r>
            <a:r>
              <a:rPr lang="en-US" dirty="0"/>
              <a:t> </a:t>
            </a:r>
          </a:p>
          <a:p>
            <a:r>
              <a:rPr lang="en-US" dirty="0"/>
              <a:t>802 Z30.8 Encounter for other contraceptive management</a:t>
            </a:r>
          </a:p>
          <a:p>
            <a:r>
              <a:rPr lang="en-US" sz="1000" dirty="0">
                <a:solidFill>
                  <a:srgbClr val="000000"/>
                </a:solidFill>
                <a:latin typeface="Calibri" panose="020F0502020204030204" pitchFamily="34" charset="0"/>
              </a:rPr>
              <a:t>802 Z31.0 Encounter for reversal of previous sterilization</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Z31.61  </a:t>
            </a:r>
            <a:r>
              <a:rPr lang="en-US" dirty="0"/>
              <a:t> </a:t>
            </a:r>
            <a:r>
              <a:rPr lang="en-US" sz="1000" dirty="0">
                <a:solidFill>
                  <a:srgbClr val="000000"/>
                </a:solidFill>
                <a:latin typeface="Calibri" panose="020F0502020204030204" pitchFamily="34" charset="0"/>
              </a:rPr>
              <a:t>Procreative counseling and advice using natural family planning</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Z31.69  </a:t>
            </a:r>
            <a:r>
              <a:rPr lang="en-US" dirty="0"/>
              <a:t> </a:t>
            </a:r>
            <a:r>
              <a:rPr lang="en-US" sz="1000" dirty="0">
                <a:solidFill>
                  <a:srgbClr val="000000"/>
                </a:solidFill>
                <a:latin typeface="Calibri" panose="020F0502020204030204" pitchFamily="34" charset="0"/>
              </a:rPr>
              <a:t>Encounter for other general counseling and advice on procreation</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Z31.89  </a:t>
            </a:r>
            <a:r>
              <a:rPr lang="en-US" dirty="0"/>
              <a:t> </a:t>
            </a:r>
            <a:r>
              <a:rPr lang="en-US" sz="1000" dirty="0">
                <a:solidFill>
                  <a:srgbClr val="000000"/>
                </a:solidFill>
                <a:latin typeface="Calibri" panose="020F0502020204030204" pitchFamily="34" charset="0"/>
              </a:rPr>
              <a:t>Encounter for other procreative management</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Z31.9   </a:t>
            </a:r>
            <a:r>
              <a:rPr lang="en-US" dirty="0"/>
              <a:t> </a:t>
            </a:r>
            <a:r>
              <a:rPr lang="en-US" sz="1000" dirty="0">
                <a:solidFill>
                  <a:srgbClr val="000000"/>
                </a:solidFill>
                <a:latin typeface="Calibri" panose="020F0502020204030204" pitchFamily="34" charset="0"/>
              </a:rPr>
              <a:t>Encounter for procreative management, unspecified</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Z32.00  </a:t>
            </a:r>
            <a:r>
              <a:rPr lang="en-US" dirty="0"/>
              <a:t> </a:t>
            </a:r>
            <a:r>
              <a:rPr lang="en-US" sz="1000" dirty="0">
                <a:solidFill>
                  <a:srgbClr val="000000"/>
                </a:solidFill>
                <a:latin typeface="Calibri" panose="020F0502020204030204" pitchFamily="34" charset="0"/>
              </a:rPr>
              <a:t>Encounter for pregnancy test, result unknown</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Z32.01  </a:t>
            </a:r>
            <a:r>
              <a:rPr lang="en-US" dirty="0"/>
              <a:t> </a:t>
            </a:r>
            <a:r>
              <a:rPr lang="en-US" sz="1000" dirty="0">
                <a:solidFill>
                  <a:srgbClr val="000000"/>
                </a:solidFill>
                <a:latin typeface="Calibri" panose="020F0502020204030204" pitchFamily="34" charset="0"/>
              </a:rPr>
              <a:t>Encounter for pregnancy test, result positive</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Z32.02  </a:t>
            </a:r>
            <a:r>
              <a:rPr lang="en-US" dirty="0"/>
              <a:t> </a:t>
            </a:r>
            <a:r>
              <a:rPr lang="en-US" sz="1000" dirty="0">
                <a:solidFill>
                  <a:srgbClr val="000000"/>
                </a:solidFill>
                <a:latin typeface="Calibri" panose="020F0502020204030204" pitchFamily="34" charset="0"/>
              </a:rPr>
              <a:t>Encounter for pregnancy test, result negative</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Z72.51  </a:t>
            </a:r>
            <a:r>
              <a:rPr lang="en-US" dirty="0"/>
              <a:t> </a:t>
            </a:r>
            <a:r>
              <a:rPr lang="en-US" sz="1000" dirty="0">
                <a:solidFill>
                  <a:srgbClr val="000000"/>
                </a:solidFill>
                <a:latin typeface="Calibri" panose="020F0502020204030204" pitchFamily="34" charset="0"/>
              </a:rPr>
              <a:t>High risk heterosexual behavior</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Z72.52  </a:t>
            </a:r>
            <a:r>
              <a:rPr lang="en-US" dirty="0"/>
              <a:t> </a:t>
            </a:r>
            <a:r>
              <a:rPr lang="en-US" sz="1000" dirty="0">
                <a:solidFill>
                  <a:srgbClr val="000000"/>
                </a:solidFill>
                <a:latin typeface="Calibri" panose="020F0502020204030204" pitchFamily="34" charset="0"/>
              </a:rPr>
              <a:t>High risk homosexual behavior</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Z72.53  </a:t>
            </a:r>
            <a:r>
              <a:rPr lang="en-US" dirty="0"/>
              <a:t> </a:t>
            </a:r>
            <a:r>
              <a:rPr lang="en-US" sz="1000" dirty="0">
                <a:solidFill>
                  <a:srgbClr val="000000"/>
                </a:solidFill>
                <a:latin typeface="Calibri" panose="020F0502020204030204" pitchFamily="34" charset="0"/>
              </a:rPr>
              <a:t>High risk bisexual behavior</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Z79.3   </a:t>
            </a:r>
            <a:r>
              <a:rPr lang="en-US" dirty="0"/>
              <a:t> </a:t>
            </a:r>
            <a:r>
              <a:rPr lang="en-US" sz="1000" dirty="0">
                <a:solidFill>
                  <a:srgbClr val="000000"/>
                </a:solidFill>
                <a:latin typeface="Calibri" panose="020F0502020204030204" pitchFamily="34" charset="0"/>
              </a:rPr>
              <a:t>Long term (current) use of hormonal contraceptives</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Z98.51  </a:t>
            </a:r>
            <a:r>
              <a:rPr lang="en-US" dirty="0"/>
              <a:t> </a:t>
            </a:r>
            <a:r>
              <a:rPr lang="en-US" sz="1000" dirty="0">
                <a:solidFill>
                  <a:srgbClr val="000000"/>
                </a:solidFill>
                <a:latin typeface="Calibri" panose="020F0502020204030204" pitchFamily="34" charset="0"/>
              </a:rPr>
              <a:t>Tubal ligation status</a:t>
            </a:r>
            <a:r>
              <a:rPr lang="en-US" dirty="0"/>
              <a:t> </a:t>
            </a:r>
          </a:p>
          <a:p>
            <a:r>
              <a:rPr lang="en-US" sz="1000" dirty="0">
                <a:solidFill>
                  <a:srgbClr val="000000"/>
                </a:solidFill>
                <a:latin typeface="Calibri" panose="020F0502020204030204" pitchFamily="34" charset="0"/>
              </a:rPr>
              <a:t>802</a:t>
            </a:r>
            <a:r>
              <a:rPr lang="en-US" dirty="0"/>
              <a:t> </a:t>
            </a:r>
            <a:r>
              <a:rPr lang="en-US" sz="1000" dirty="0">
                <a:solidFill>
                  <a:srgbClr val="000000"/>
                </a:solidFill>
                <a:latin typeface="Calibri" panose="020F0502020204030204" pitchFamily="34" charset="0"/>
              </a:rPr>
              <a:t>Z98.52  </a:t>
            </a:r>
            <a:r>
              <a:rPr lang="en-US" dirty="0"/>
              <a:t> </a:t>
            </a:r>
            <a:r>
              <a:rPr lang="en-US" sz="1000" dirty="0">
                <a:solidFill>
                  <a:srgbClr val="000000"/>
                </a:solidFill>
                <a:latin typeface="Calibri" panose="020F0502020204030204" pitchFamily="34" charset="0"/>
              </a:rPr>
              <a:t>Vasectomy status</a:t>
            </a:r>
            <a:r>
              <a:rPr lang="en-US" dirty="0"/>
              <a:t> </a:t>
            </a:r>
          </a:p>
          <a:p>
            <a:endParaRPr lang="en-US" dirty="0"/>
          </a:p>
        </p:txBody>
      </p:sp>
      <p:sp>
        <p:nvSpPr>
          <p:cNvPr id="4" name="Slide Number Placeholder 3"/>
          <p:cNvSpPr>
            <a:spLocks noGrp="1"/>
          </p:cNvSpPr>
          <p:nvPr>
            <p:ph type="sldNum" sz="quarter" idx="5"/>
          </p:nvPr>
        </p:nvSpPr>
        <p:spPr/>
        <p:txBody>
          <a:bodyPr/>
          <a:lstStyle/>
          <a:p>
            <a:fld id="{42715CA2-1010-4D62-B76A-13944E30DDA1}" type="slidenum">
              <a:rPr lang="en-US" smtClean="0"/>
              <a:t>46</a:t>
            </a:fld>
            <a:endParaRPr lang="en-US" dirty="0"/>
          </a:p>
        </p:txBody>
      </p:sp>
    </p:spTree>
    <p:extLst>
      <p:ext uri="{BB962C8B-B14F-4D97-AF65-F5344CB8AC3E}">
        <p14:creationId xmlns:p14="http://schemas.microsoft.com/office/powerpoint/2010/main" val="24279254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jpeg"/><Relationship Id="rId4" Type="http://schemas.openxmlformats.org/officeDocument/2006/relationships/image" Target="../media/image4.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ption 1">
    <p:spTree>
      <p:nvGrpSpPr>
        <p:cNvPr id="1" name=""/>
        <p:cNvGrpSpPr/>
        <p:nvPr/>
      </p:nvGrpSpPr>
      <p:grpSpPr>
        <a:xfrm>
          <a:off x="0" y="0"/>
          <a:ext cx="0" cy="0"/>
          <a:chOff x="0" y="0"/>
          <a:chExt cx="0" cy="0"/>
        </a:xfrm>
      </p:grpSpPr>
      <p:sp>
        <p:nvSpPr>
          <p:cNvPr id="18" name="Rectangle 17"/>
          <p:cNvSpPr/>
          <p:nvPr userDrawn="1"/>
        </p:nvSpPr>
        <p:spPr>
          <a:xfrm>
            <a:off x="-7620" y="-42729"/>
            <a:ext cx="12207240" cy="3608274"/>
          </a:xfrm>
          <a:prstGeom prst="rect">
            <a:avLst/>
          </a:prstGeom>
          <a:solidFill>
            <a:srgbClr val="01203D"/>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49580" y="976393"/>
            <a:ext cx="11292840" cy="1896149"/>
          </a:xfrm>
          <a:noFill/>
        </p:spPr>
        <p:txBody>
          <a:bodyPr anchor="b">
            <a:normAutofit/>
          </a:bodyPr>
          <a:lstStyle>
            <a:lvl1pPr algn="ctr">
              <a:defRPr sz="4400" b="0">
                <a:solidFill>
                  <a:schemeClr val="bg1"/>
                </a:solidFill>
                <a:latin typeface="Gotham Bold" pitchFamily="50" charset="0"/>
              </a:defRPr>
            </a:lvl1pPr>
          </a:lstStyle>
          <a:p>
            <a:r>
              <a:rPr lang="en-US" dirty="0"/>
              <a:t>Click to edit presentation title</a:t>
            </a:r>
          </a:p>
        </p:txBody>
      </p:sp>
      <p:sp>
        <p:nvSpPr>
          <p:cNvPr id="3" name="Subtitle 2"/>
          <p:cNvSpPr>
            <a:spLocks noGrp="1"/>
          </p:cNvSpPr>
          <p:nvPr>
            <p:ph type="subTitle" idx="1" hasCustomPrompt="1"/>
          </p:nvPr>
        </p:nvSpPr>
        <p:spPr bwMode="invGray">
          <a:xfrm>
            <a:off x="449580" y="2910456"/>
            <a:ext cx="11292840" cy="576664"/>
          </a:xfrm>
        </p:spPr>
        <p:txBody>
          <a:bodyPr>
            <a:normAutofit/>
          </a:bodyPr>
          <a:lstStyle>
            <a:lvl1pPr marL="0" indent="0" algn="ctr">
              <a:buNone/>
              <a:defRPr sz="3400">
                <a:solidFill>
                  <a:srgbClr val="62BCF0"/>
                </a:solidFill>
                <a:latin typeface="Gotham Bold"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a:t>
            </a:r>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endParaRPr lang="en-US" sz="1600" i="1" dirty="0"/>
          </a:p>
        </p:txBody>
      </p:sp>
      <p:sp>
        <p:nvSpPr>
          <p:cNvPr id="17" name="Text Placeholder 16"/>
          <p:cNvSpPr>
            <a:spLocks noGrp="1"/>
          </p:cNvSpPr>
          <p:nvPr>
            <p:ph type="body" sz="quarter" idx="10" hasCustomPrompt="1"/>
          </p:nvPr>
        </p:nvSpPr>
        <p:spPr>
          <a:xfrm>
            <a:off x="449580" y="3627140"/>
            <a:ext cx="11292840" cy="573088"/>
          </a:xfrm>
        </p:spPr>
        <p:txBody>
          <a:bodyPr anchor="ctr">
            <a:normAutofit/>
          </a:bodyPr>
          <a:lstStyle>
            <a:lvl1pPr marL="0" indent="0" algn="ctr">
              <a:buNone/>
              <a:defRPr sz="2200" b="1">
                <a:solidFill>
                  <a:srgbClr val="01203D"/>
                </a:solidFill>
                <a:latin typeface="Gotham Medium" panose="02000604030000020004"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date</a:t>
            </a:r>
          </a:p>
        </p:txBody>
      </p:sp>
      <p:sp>
        <p:nvSpPr>
          <p:cNvPr id="16" name="Rectangle 15">
            <a:extLst>
              <a:ext uri="{FF2B5EF4-FFF2-40B4-BE49-F238E27FC236}">
                <a16:creationId xmlns:a16="http://schemas.microsoft.com/office/drawing/2014/main" id="{5A1B9C2B-5A72-4460-A354-027E444C6875}"/>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6">
            <a:extLst>
              <a:ext uri="{FF2B5EF4-FFF2-40B4-BE49-F238E27FC236}">
                <a16:creationId xmlns:a16="http://schemas.microsoft.com/office/drawing/2014/main" id="{8F2D9F15-F418-4BC6-989C-D5588E30F701}"/>
              </a:ext>
            </a:extLst>
          </p:cNvPr>
          <p:cNvSpPr>
            <a:spLocks noGrp="1"/>
          </p:cNvSpPr>
          <p:nvPr userDrawn="1">
            <p:ph type="body" sz="quarter" idx="11" hasCustomPrompt="1"/>
          </p:nvPr>
        </p:nvSpPr>
        <p:spPr>
          <a:xfrm>
            <a:off x="449580" y="6446520"/>
            <a:ext cx="11292840" cy="411480"/>
          </a:xfrm>
        </p:spPr>
        <p:txBody>
          <a:bodyPr anchor="ctr">
            <a:normAutofit/>
          </a:bodyPr>
          <a:lstStyle>
            <a:lvl1pPr marL="0" indent="0" algn="ctr">
              <a:buNone/>
              <a:defRPr sz="2000" b="1">
                <a:solidFill>
                  <a:schemeClr val="bg1"/>
                </a:solidFill>
                <a:latin typeface="Gotham Medium" panose="02000604030000020004"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chfs.ky.gov</a:t>
            </a:r>
          </a:p>
        </p:txBody>
      </p:sp>
      <p:grpSp>
        <p:nvGrpSpPr>
          <p:cNvPr id="10" name="Group 9">
            <a:extLst>
              <a:ext uri="{FF2B5EF4-FFF2-40B4-BE49-F238E27FC236}">
                <a16:creationId xmlns:a16="http://schemas.microsoft.com/office/drawing/2014/main" id="{3348C5F2-0D26-6075-D444-25D434A25981}"/>
              </a:ext>
            </a:extLst>
          </p:cNvPr>
          <p:cNvGrpSpPr/>
          <p:nvPr userDrawn="1"/>
        </p:nvGrpSpPr>
        <p:grpSpPr>
          <a:xfrm>
            <a:off x="446252" y="4426502"/>
            <a:ext cx="11296168" cy="1828800"/>
            <a:chOff x="446252" y="4426502"/>
            <a:chExt cx="11296168" cy="182880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14" name="Graphic 13">
              <a:extLst>
                <a:ext uri="{FF2B5EF4-FFF2-40B4-BE49-F238E27FC236}">
                  <a16:creationId xmlns:a16="http://schemas.microsoft.com/office/drawing/2014/main" id="{0B3ACA43-3A85-406F-AB64-3BC98782CB7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9" name="Picture 8" descr="Logo&#10;&#10;Description automatically generated">
              <a:extLst>
                <a:ext uri="{FF2B5EF4-FFF2-40B4-BE49-F238E27FC236}">
                  <a16:creationId xmlns:a16="http://schemas.microsoft.com/office/drawing/2014/main" id="{EB407F83-9B0E-E242-AD30-F9D4B07F7DE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31945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928" userDrawn="1">
          <p15:clr>
            <a:srgbClr val="FBAE40"/>
          </p15:clr>
        </p15:guide>
        <p15:guide id="2" pos="5856" userDrawn="1">
          <p15:clr>
            <a:srgbClr val="FBAE40"/>
          </p15:clr>
        </p15:guide>
        <p15:guide id="3" pos="182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449580" y="967615"/>
            <a:ext cx="11292840" cy="1902191"/>
          </a:xfrm>
        </p:spPr>
        <p:txBody>
          <a:bodyPr anchor="b">
            <a:normAutofit/>
          </a:bodyPr>
          <a:lstStyle>
            <a:lvl1pPr algn="ctr">
              <a:defRPr sz="4000" b="0">
                <a:solidFill>
                  <a:srgbClr val="01203D"/>
                </a:solidFill>
                <a:latin typeface="Gotham Black" panose="02000604040000020004" pitchFamily="50" charset="0"/>
              </a:defRPr>
            </a:lvl1pPr>
          </a:lstStyle>
          <a:p>
            <a:r>
              <a:rPr lang="en-US" dirty="0"/>
              <a:t>Click to edit presentation title</a:t>
            </a:r>
          </a:p>
        </p:txBody>
      </p:sp>
      <p:sp>
        <p:nvSpPr>
          <p:cNvPr id="15" name="Subtitle 2"/>
          <p:cNvSpPr>
            <a:spLocks noGrp="1"/>
          </p:cNvSpPr>
          <p:nvPr>
            <p:ph type="subTitle" idx="1" hasCustomPrompt="1"/>
          </p:nvPr>
        </p:nvSpPr>
        <p:spPr>
          <a:xfrm>
            <a:off x="449580" y="2972448"/>
            <a:ext cx="11292840" cy="576664"/>
          </a:xfrm>
        </p:spPr>
        <p:txBody>
          <a:bodyPr>
            <a:normAutofit/>
          </a:bodyPr>
          <a:lstStyle>
            <a:lvl1pPr marL="0" indent="0" algn="ctr">
              <a:buNone/>
              <a:defRPr sz="3400">
                <a:solidFill>
                  <a:srgbClr val="01203D"/>
                </a:solidFill>
                <a:latin typeface="Gotham Bold"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a:t>
            </a:r>
          </a:p>
        </p:txBody>
      </p:sp>
      <p:sp>
        <p:nvSpPr>
          <p:cNvPr id="16" name="Text Placeholder 16"/>
          <p:cNvSpPr>
            <a:spLocks noGrp="1"/>
          </p:cNvSpPr>
          <p:nvPr>
            <p:ph type="body" sz="quarter" idx="10" hasCustomPrompt="1"/>
          </p:nvPr>
        </p:nvSpPr>
        <p:spPr>
          <a:xfrm>
            <a:off x="449580" y="3627140"/>
            <a:ext cx="11292840" cy="573088"/>
          </a:xfrm>
          <a:noFill/>
        </p:spPr>
        <p:txBody>
          <a:bodyPr anchor="ctr">
            <a:normAutofit/>
          </a:bodyPr>
          <a:lstStyle>
            <a:lvl1pPr marL="0" indent="0" algn="ctr">
              <a:buNone/>
              <a:defRPr sz="2200">
                <a:solidFill>
                  <a:srgbClr val="01203D"/>
                </a:solidFill>
                <a:latin typeface="Gotham Medium" panose="02000604030000020004"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date</a:t>
            </a:r>
          </a:p>
        </p:txBody>
      </p:sp>
      <p:sp>
        <p:nvSpPr>
          <p:cNvPr id="17" name="Rectangle 16">
            <a:extLst>
              <a:ext uri="{FF2B5EF4-FFF2-40B4-BE49-F238E27FC236}">
                <a16:creationId xmlns:a16="http://schemas.microsoft.com/office/drawing/2014/main" id="{2E8C2459-C6F1-448D-8985-63E4F0921456}"/>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6">
            <a:extLst>
              <a:ext uri="{FF2B5EF4-FFF2-40B4-BE49-F238E27FC236}">
                <a16:creationId xmlns:a16="http://schemas.microsoft.com/office/drawing/2014/main" id="{ED2E57C7-4CEB-4A55-93E5-172405F4E44F}"/>
              </a:ext>
            </a:extLst>
          </p:cNvPr>
          <p:cNvSpPr>
            <a:spLocks noGrp="1"/>
          </p:cNvSpPr>
          <p:nvPr>
            <p:ph type="body" sz="quarter" idx="11" hasCustomPrompt="1"/>
          </p:nvPr>
        </p:nvSpPr>
        <p:spPr>
          <a:xfrm>
            <a:off x="449580" y="6446520"/>
            <a:ext cx="11292840" cy="411480"/>
          </a:xfrm>
        </p:spPr>
        <p:txBody>
          <a:bodyPr anchor="ctr">
            <a:normAutofit/>
          </a:bodyPr>
          <a:lstStyle>
            <a:lvl1pPr marL="0" indent="0" algn="ctr">
              <a:buNone/>
              <a:defRPr sz="2000" b="1">
                <a:solidFill>
                  <a:schemeClr val="bg1"/>
                </a:solidFill>
                <a:latin typeface="Gotham Medium" panose="02000604030000020004"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chfs.ky.gov</a:t>
            </a:r>
          </a:p>
        </p:txBody>
      </p:sp>
      <p:grpSp>
        <p:nvGrpSpPr>
          <p:cNvPr id="13" name="Group 12">
            <a:extLst>
              <a:ext uri="{FF2B5EF4-FFF2-40B4-BE49-F238E27FC236}">
                <a16:creationId xmlns:a16="http://schemas.microsoft.com/office/drawing/2014/main" id="{94DD7FE5-F750-52B8-6425-0880B53E501E}"/>
              </a:ext>
            </a:extLst>
          </p:cNvPr>
          <p:cNvGrpSpPr/>
          <p:nvPr userDrawn="1"/>
        </p:nvGrpSpPr>
        <p:grpSpPr>
          <a:xfrm>
            <a:off x="446252" y="4426502"/>
            <a:ext cx="11296168" cy="1828800"/>
            <a:chOff x="446252" y="4426502"/>
            <a:chExt cx="11296168" cy="1828800"/>
          </a:xfrm>
        </p:grpSpPr>
        <p:pic>
          <p:nvPicPr>
            <p:cNvPr id="18" name="Picture 17">
              <a:extLst>
                <a:ext uri="{FF2B5EF4-FFF2-40B4-BE49-F238E27FC236}">
                  <a16:creationId xmlns:a16="http://schemas.microsoft.com/office/drawing/2014/main" id="{2CF61CC0-17B9-9175-B5AD-B1ADA972C6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20" name="Graphic 19">
              <a:extLst>
                <a:ext uri="{FF2B5EF4-FFF2-40B4-BE49-F238E27FC236}">
                  <a16:creationId xmlns:a16="http://schemas.microsoft.com/office/drawing/2014/main" id="{BF7CACC4-ECF8-3323-F11A-806C4492127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21" name="Picture 20" descr="Logo&#10;&#10;Description automatically generated">
              <a:extLst>
                <a:ext uri="{FF2B5EF4-FFF2-40B4-BE49-F238E27FC236}">
                  <a16:creationId xmlns:a16="http://schemas.microsoft.com/office/drawing/2014/main" id="{31C311CE-0294-9EC6-855E-5F77F668060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172844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2D80AB-F181-4FAB-B9C1-B5370E995CAD}"/>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342998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28" name="Title 5"/>
          <p:cNvSpPr txBox="1">
            <a:spLocks/>
          </p:cNvSpPr>
          <p:nvPr userDrawn="1"/>
        </p:nvSpPr>
        <p:spPr>
          <a:xfrm>
            <a:off x="449580" y="381636"/>
            <a:ext cx="1129284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otham Bold" pitchFamily="50" charset="0"/>
              </a:rPr>
              <a:t>Kentucky Department for Public Health</a:t>
            </a:r>
          </a:p>
        </p:txBody>
      </p:sp>
      <p:sp>
        <p:nvSpPr>
          <p:cNvPr id="8" name="Rectangle 7"/>
          <p:cNvSpPr/>
          <p:nvPr userDrawn="1"/>
        </p:nvSpPr>
        <p:spPr>
          <a:xfrm>
            <a:off x="0" y="1938639"/>
            <a:ext cx="12192000" cy="4363165"/>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273195"/>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1" dirty="0">
                <a:latin typeface="Calibri Light" panose="020F0302020204030204" pitchFamily="34" charset="0"/>
                <a:cs typeface="Calibri Light" panose="020F0302020204030204" pitchFamily="34" charset="0"/>
              </a:rPr>
              <a:t>About Us</a:t>
            </a:r>
          </a:p>
        </p:txBody>
      </p:sp>
      <p:sp>
        <p:nvSpPr>
          <p:cNvPr id="11" name="TextBox 10"/>
          <p:cNvSpPr txBox="1"/>
          <p:nvPr userDrawn="1"/>
        </p:nvSpPr>
        <p:spPr>
          <a:xfrm>
            <a:off x="6172200" y="2261525"/>
            <a:ext cx="5578813" cy="3539430"/>
          </a:xfrm>
          <a:prstGeom prst="rect">
            <a:avLst/>
          </a:prstGeom>
          <a:noFill/>
        </p:spPr>
        <p:txBody>
          <a:bodyPr wrap="square" rtlCol="0">
            <a:spAutoFit/>
          </a:bodyPr>
          <a:lstStyle/>
          <a:p>
            <a:r>
              <a:rPr lang="en-US" sz="1600" dirty="0">
                <a:latin typeface="Gotham Medium" panose="02000604030000020004" pitchFamily="50" charset="0"/>
              </a:rPr>
              <a:t>The Department for Public Health (DPH) is dedicated to improving health and</a:t>
            </a:r>
            <a:r>
              <a:rPr lang="en-US" sz="1600" baseline="0" dirty="0">
                <a:latin typeface="Gotham Medium" panose="02000604030000020004" pitchFamily="50" charset="0"/>
              </a:rPr>
              <a:t> safety of Kentuckians through </a:t>
            </a:r>
            <a:r>
              <a:rPr lang="en-US" sz="1600" i="1" baseline="0" dirty="0">
                <a:latin typeface="Gotham Medium" panose="02000604030000020004" pitchFamily="50" charset="0"/>
              </a:rPr>
              <a:t>prevention</a:t>
            </a:r>
            <a:r>
              <a:rPr lang="en-US" sz="1600" baseline="0" dirty="0">
                <a:latin typeface="Gotham Medium" panose="02000604030000020004" pitchFamily="50" charset="0"/>
              </a:rPr>
              <a:t>, </a:t>
            </a:r>
            <a:r>
              <a:rPr lang="en-US" sz="1600" i="1" baseline="0" dirty="0">
                <a:latin typeface="Gotham Medium" panose="02000604030000020004" pitchFamily="50" charset="0"/>
              </a:rPr>
              <a:t>promotion</a:t>
            </a:r>
            <a:r>
              <a:rPr lang="en-US" sz="1600" baseline="0" dirty="0">
                <a:latin typeface="Gotham Medium" panose="02000604030000020004" pitchFamily="50" charset="0"/>
              </a:rPr>
              <a:t>, and </a:t>
            </a:r>
            <a:r>
              <a:rPr lang="en-US" sz="1600" i="1" baseline="0" dirty="0">
                <a:latin typeface="Gotham Medium" panose="02000604030000020004" pitchFamily="50" charset="0"/>
              </a:rPr>
              <a:t>protection</a:t>
            </a:r>
            <a:r>
              <a:rPr lang="en-US" sz="1600" baseline="0" dirty="0">
                <a:latin typeface="Gotham Medium" panose="02000604030000020004" pitchFamily="50" charset="0"/>
              </a:rPr>
              <a:t>.</a:t>
            </a:r>
          </a:p>
          <a:p>
            <a:endParaRPr lang="en-US" sz="1600" baseline="0" dirty="0">
              <a:latin typeface="Gotham Medium" panose="02000604030000020004" pitchFamily="50" charset="0"/>
            </a:endParaRPr>
          </a:p>
          <a:p>
            <a:r>
              <a:rPr lang="en-US" sz="1600" baseline="0" dirty="0">
                <a:latin typeface="Gotham Medium" panose="02000604030000020004" pitchFamily="50" charset="0"/>
              </a:rPr>
              <a:t>As a major component of the Cabinet for Health and Family Services, DPH provides guidance and support for health departments in all 120 counties.</a:t>
            </a:r>
          </a:p>
          <a:p>
            <a:endParaRPr lang="en-US" sz="1600" baseline="0" dirty="0">
              <a:latin typeface="Gotham Medium" panose="02000604030000020004" pitchFamily="50" charset="0"/>
            </a:endParaRPr>
          </a:p>
          <a:p>
            <a:r>
              <a:rPr lang="en-US" sz="1600" baseline="0" dirty="0">
                <a:latin typeface="Gotham Medium" panose="02000604030000020004" pitchFamily="50"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600" dirty="0">
              <a:latin typeface="Gotham Medium" panose="02000604030000020004" pitchFamily="50" charset="0"/>
            </a:endParaRPr>
          </a:p>
        </p:txBody>
      </p:sp>
      <p:sp>
        <p:nvSpPr>
          <p:cNvPr id="4" name="Slide Number Placeholder 3"/>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46" name="Rectangle 45"/>
          <p:cNvSpPr/>
          <p:nvPr userDrawn="1"/>
        </p:nvSpPr>
        <p:spPr>
          <a:xfrm>
            <a:off x="-7620" y="1880473"/>
            <a:ext cx="12207240" cy="74025"/>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3516" y="6301807"/>
            <a:ext cx="12207240" cy="74025"/>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nvGrpSpPr>
          <p:cNvPr id="5" name="Group 4"/>
          <p:cNvGrpSpPr/>
          <p:nvPr userDrawn="1"/>
        </p:nvGrpSpPr>
        <p:grpSpPr>
          <a:xfrm>
            <a:off x="418307" y="2238360"/>
            <a:ext cx="5196308" cy="2275412"/>
            <a:chOff x="418307" y="2831610"/>
            <a:chExt cx="5196308" cy="2275412"/>
          </a:xfrm>
        </p:grpSpPr>
        <p:sp>
          <p:nvSpPr>
            <p:cNvPr id="17" name="Oval 16"/>
            <p:cNvSpPr/>
            <p:nvPr userDrawn="1"/>
          </p:nvSpPr>
          <p:spPr>
            <a:xfrm>
              <a:off x="2519465" y="3083669"/>
              <a:ext cx="972766" cy="924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8307" y="2831610"/>
              <a:ext cx="5196308" cy="2275412"/>
            </a:xfrm>
            <a:prstGeom prst="rect">
              <a:avLst/>
            </a:prstGeom>
          </p:spPr>
        </p:pic>
      </p:grpSp>
      <p:pic>
        <p:nvPicPr>
          <p:cNvPr id="12" name="Graphic 11">
            <a:extLst>
              <a:ext uri="{FF2B5EF4-FFF2-40B4-BE49-F238E27FC236}">
                <a16:creationId xmlns:a16="http://schemas.microsoft.com/office/drawing/2014/main" id="{4F3DEF51-DA6D-4B21-89AE-E89E21091B5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225584" y="4630548"/>
            <a:ext cx="1581753" cy="1554480"/>
          </a:xfrm>
          <a:prstGeom prst="rect">
            <a:avLst/>
          </a:prstGeom>
        </p:spPr>
      </p:pic>
    </p:spTree>
    <p:extLst>
      <p:ext uri="{BB962C8B-B14F-4D97-AF65-F5344CB8AC3E}">
        <p14:creationId xmlns:p14="http://schemas.microsoft.com/office/powerpoint/2010/main" val="193601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552"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449580" y="381636"/>
            <a:ext cx="1129284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otham Bold" pitchFamily="50" charset="0"/>
              </a:rPr>
              <a:t>Kentucky Department for Public Health</a:t>
            </a:r>
          </a:p>
        </p:txBody>
      </p:sp>
      <p:sp>
        <p:nvSpPr>
          <p:cNvPr id="8" name="Rectangle 7"/>
          <p:cNvSpPr/>
          <p:nvPr userDrawn="1"/>
        </p:nvSpPr>
        <p:spPr>
          <a:xfrm>
            <a:off x="0" y="1938639"/>
            <a:ext cx="12192000" cy="2049591"/>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29866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rgbClr val="01203D"/>
                </a:solidFill>
                <a:latin typeface="Gotham Medium" panose="02000604030000020004" pitchFamily="50" charset="0"/>
              </a:rPr>
              <a:t>Mission and Vision in Action</a:t>
            </a:r>
          </a:p>
        </p:txBody>
      </p:sp>
      <p:sp>
        <p:nvSpPr>
          <p:cNvPr id="11" name="TextBox 10"/>
          <p:cNvSpPr txBox="1"/>
          <p:nvPr userDrawn="1"/>
        </p:nvSpPr>
        <p:spPr>
          <a:xfrm>
            <a:off x="6205591" y="2331486"/>
            <a:ext cx="5545422" cy="1015663"/>
          </a:xfrm>
          <a:prstGeom prst="rect">
            <a:avLst/>
          </a:prstGeom>
          <a:noFill/>
        </p:spPr>
        <p:txBody>
          <a:bodyPr wrap="square" rtlCol="0">
            <a:spAutoFit/>
          </a:bodyPr>
          <a:lstStyle/>
          <a:p>
            <a:r>
              <a:rPr lang="en-US" sz="2000" dirty="0">
                <a:latin typeface="Gotham Medium" panose="02000604030000020004" pitchFamily="50" charset="0"/>
              </a:rPr>
              <a:t>Our mission is to improve the health and safety of people in Kentucky through prevention, promotion and protection.</a:t>
            </a:r>
          </a:p>
        </p:txBody>
      </p:sp>
      <p:sp>
        <p:nvSpPr>
          <p:cNvPr id="12" name="Rectangle 11"/>
          <p:cNvSpPr/>
          <p:nvPr userDrawn="1"/>
        </p:nvSpPr>
        <p:spPr>
          <a:xfrm>
            <a:off x="457200" y="2300708"/>
            <a:ext cx="5522359" cy="1077218"/>
          </a:xfrm>
          <a:prstGeom prst="rect">
            <a:avLst/>
          </a:prstGeom>
        </p:spPr>
        <p:txBody>
          <a:bodyPr wrap="square">
            <a:spAutoFit/>
          </a:bodyPr>
          <a:lstStyle/>
          <a:p>
            <a:pPr algn="r"/>
            <a:r>
              <a:rPr lang="en-US" sz="3200" b="0" dirty="0">
                <a:latin typeface="Gotham Bold" pitchFamily="50" charset="0"/>
              </a:rPr>
              <a:t>Healthier People, </a:t>
            </a:r>
            <a:br>
              <a:rPr lang="en-US" sz="3200" b="0" dirty="0">
                <a:latin typeface="Gotham Bold" pitchFamily="50" charset="0"/>
              </a:rPr>
            </a:br>
            <a:r>
              <a:rPr lang="en-US" sz="3200" b="0" dirty="0">
                <a:latin typeface="Gotham Bold" pitchFamily="50" charset="0"/>
              </a:rPr>
              <a:t>Healthier Communities.</a:t>
            </a:r>
          </a:p>
        </p:txBody>
      </p:sp>
      <p:sp>
        <p:nvSpPr>
          <p:cNvPr id="14" name="Pentagon 13"/>
          <p:cNvSpPr/>
          <p:nvPr userDrawn="1"/>
        </p:nvSpPr>
        <p:spPr>
          <a:xfrm>
            <a:off x="7524599" y="3691136"/>
            <a:ext cx="3044952" cy="578875"/>
          </a:xfrm>
          <a:prstGeom prst="homePlate">
            <a:avLst/>
          </a:prstGeom>
          <a:solidFill>
            <a:srgbClr val="84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rgbClr val="62BCF0"/>
              </a:solidFill>
            </a:endParaRPr>
          </a:p>
        </p:txBody>
      </p:sp>
      <p:sp>
        <p:nvSpPr>
          <p:cNvPr id="15" name="Pentagon 14"/>
          <p:cNvSpPr/>
          <p:nvPr userDrawn="1"/>
        </p:nvSpPr>
        <p:spPr>
          <a:xfrm>
            <a:off x="4756678" y="3691136"/>
            <a:ext cx="3044952" cy="578875"/>
          </a:xfrm>
          <a:prstGeom prst="homePlate">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1995054" y="3691136"/>
            <a:ext cx="3044952" cy="578875"/>
          </a:xfrm>
          <a:prstGeom prst="homePlate">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2327566" y="3795907"/>
            <a:ext cx="1538587" cy="369332"/>
          </a:xfrm>
          <a:prstGeom prst="rect">
            <a:avLst/>
          </a:prstGeom>
          <a:noFill/>
        </p:spPr>
        <p:txBody>
          <a:bodyPr wrap="square" rtlCol="0">
            <a:spAutoFit/>
          </a:bodyPr>
          <a:lstStyle/>
          <a:p>
            <a:pPr algn="ctr"/>
            <a:r>
              <a:rPr lang="en-US" sz="1800" b="1" dirty="0">
                <a:solidFill>
                  <a:schemeClr val="bg1"/>
                </a:solidFill>
              </a:rPr>
              <a:t>Prevention</a:t>
            </a:r>
          </a:p>
        </p:txBody>
      </p:sp>
      <p:sp>
        <p:nvSpPr>
          <p:cNvPr id="18" name="TextBox 17"/>
          <p:cNvSpPr txBox="1"/>
          <p:nvPr userDrawn="1"/>
        </p:nvSpPr>
        <p:spPr>
          <a:xfrm>
            <a:off x="5267039" y="3795907"/>
            <a:ext cx="1512451" cy="369332"/>
          </a:xfrm>
          <a:prstGeom prst="rect">
            <a:avLst/>
          </a:prstGeom>
          <a:noFill/>
        </p:spPr>
        <p:txBody>
          <a:bodyPr wrap="square" rtlCol="0">
            <a:spAutoFit/>
          </a:bodyPr>
          <a:lstStyle/>
          <a:p>
            <a:pPr algn="ctr"/>
            <a:r>
              <a:rPr lang="en-US" b="1" dirty="0">
                <a:solidFill>
                  <a:schemeClr val="bg1"/>
                </a:solidFill>
              </a:rPr>
              <a:t>Protection</a:t>
            </a:r>
          </a:p>
        </p:txBody>
      </p:sp>
      <p:sp>
        <p:nvSpPr>
          <p:cNvPr id="19" name="TextBox 18"/>
          <p:cNvSpPr txBox="1"/>
          <p:nvPr userDrawn="1"/>
        </p:nvSpPr>
        <p:spPr>
          <a:xfrm>
            <a:off x="8069588" y="3795907"/>
            <a:ext cx="1590713" cy="369332"/>
          </a:xfrm>
          <a:prstGeom prst="rect">
            <a:avLst/>
          </a:prstGeom>
          <a:noFill/>
        </p:spPr>
        <p:txBody>
          <a:bodyPr wrap="square" rtlCol="0">
            <a:spAutoFit/>
          </a:bodyPr>
          <a:lstStyle/>
          <a:p>
            <a:pPr algn="ctr"/>
            <a:r>
              <a:rPr lang="en-US" b="1" dirty="0">
                <a:solidFill>
                  <a:schemeClr val="bg1"/>
                </a:solidFill>
              </a:rPr>
              <a:t>Promotion</a:t>
            </a:r>
          </a:p>
        </p:txBody>
      </p:sp>
      <p:cxnSp>
        <p:nvCxnSpPr>
          <p:cNvPr id="20" name="Straight Connector 19"/>
          <p:cNvCxnSpPr/>
          <p:nvPr userDrawn="1"/>
        </p:nvCxnSpPr>
        <p:spPr>
          <a:xfrm>
            <a:off x="2494744" y="4251846"/>
            <a:ext cx="0" cy="365760"/>
          </a:xfrm>
          <a:prstGeom prst="line">
            <a:avLst/>
          </a:prstGeom>
          <a:ln w="38100">
            <a:solidFill>
              <a:srgbClr val="62BCF0"/>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5430981" y="4242610"/>
            <a:ext cx="0" cy="365760"/>
          </a:xfrm>
          <a:prstGeom prst="line">
            <a:avLst/>
          </a:prstGeom>
          <a:ln w="38100">
            <a:solidFill>
              <a:srgbClr val="01203D"/>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272791" y="4251846"/>
            <a:ext cx="0" cy="365760"/>
          </a:xfrm>
          <a:prstGeom prst="line">
            <a:avLst/>
          </a:prstGeom>
          <a:ln w="38100">
            <a:solidFill>
              <a:srgbClr val="84BC49"/>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5292816" y="4893707"/>
            <a:ext cx="2675068" cy="1415772"/>
          </a:xfrm>
          <a:prstGeom prst="rect">
            <a:avLst/>
          </a:prstGeom>
          <a:noFill/>
        </p:spPr>
        <p:txBody>
          <a:bodyPr wrap="square" rtlCol="0">
            <a:spAutoFit/>
          </a:bodyPr>
          <a:lstStyle/>
          <a:p>
            <a:pPr algn="l">
              <a:lnSpc>
                <a:spcPct val="80000"/>
              </a:lnSpc>
              <a:spcAft>
                <a:spcPts val="1200"/>
              </a:spcAft>
            </a:pPr>
            <a:r>
              <a:rPr lang="en-US" sz="1400" dirty="0"/>
              <a:t>Environmental Inspections</a:t>
            </a:r>
          </a:p>
          <a:p>
            <a:pPr algn="l">
              <a:lnSpc>
                <a:spcPct val="80000"/>
              </a:lnSpc>
              <a:spcAft>
                <a:spcPts val="1200"/>
              </a:spcAft>
            </a:pPr>
            <a:r>
              <a:rPr lang="en-US" sz="1400" dirty="0"/>
              <a:t>Public Health and Disaster Preparedness</a:t>
            </a:r>
          </a:p>
          <a:p>
            <a:pPr algn="l">
              <a:lnSpc>
                <a:spcPct val="80000"/>
              </a:lnSpc>
              <a:spcAft>
                <a:spcPts val="1200"/>
              </a:spcAft>
            </a:pPr>
            <a:r>
              <a:rPr lang="en-US" sz="1400" dirty="0"/>
              <a:t>Disease Surveillance</a:t>
            </a:r>
          </a:p>
          <a:p>
            <a:pPr algn="l">
              <a:lnSpc>
                <a:spcPct val="80000"/>
              </a:lnSpc>
              <a:spcAft>
                <a:spcPts val="1200"/>
              </a:spcAft>
            </a:pPr>
            <a:r>
              <a:rPr lang="en-US" sz="1400" dirty="0"/>
              <a:t>Mobile Harm Reduction</a:t>
            </a:r>
          </a:p>
        </p:txBody>
      </p:sp>
      <p:sp>
        <p:nvSpPr>
          <p:cNvPr id="24" name="TextBox 23"/>
          <p:cNvSpPr txBox="1"/>
          <p:nvPr userDrawn="1"/>
        </p:nvSpPr>
        <p:spPr>
          <a:xfrm>
            <a:off x="2359207" y="4891065"/>
            <a:ext cx="1970554" cy="1243417"/>
          </a:xfrm>
          <a:prstGeom prst="rect">
            <a:avLst/>
          </a:prstGeom>
          <a:noFill/>
        </p:spPr>
        <p:txBody>
          <a:bodyPr wrap="square" rtlCol="0">
            <a:spAutoFit/>
          </a:bodyPr>
          <a:lstStyle/>
          <a:p>
            <a:pPr algn="l">
              <a:lnSpc>
                <a:spcPct val="80000"/>
              </a:lnSpc>
              <a:spcAft>
                <a:spcPts val="1200"/>
              </a:spcAft>
            </a:pPr>
            <a:r>
              <a:rPr lang="en-US" sz="1400" dirty="0"/>
              <a:t>HANDS</a:t>
            </a:r>
          </a:p>
          <a:p>
            <a:pPr algn="l">
              <a:lnSpc>
                <a:spcPct val="80000"/>
              </a:lnSpc>
              <a:spcAft>
                <a:spcPts val="1200"/>
              </a:spcAft>
            </a:pPr>
            <a:r>
              <a:rPr lang="en-US" sz="1400" dirty="0"/>
              <a:t>First Steps</a:t>
            </a:r>
          </a:p>
          <a:p>
            <a:pPr algn="l">
              <a:lnSpc>
                <a:spcPct val="80000"/>
              </a:lnSpc>
              <a:spcAft>
                <a:spcPts val="1200"/>
              </a:spcAft>
            </a:pPr>
            <a:r>
              <a:rPr lang="en-US" sz="1400" dirty="0"/>
              <a:t>Immunizations</a:t>
            </a:r>
          </a:p>
          <a:p>
            <a:pPr algn="l">
              <a:lnSpc>
                <a:spcPct val="80000"/>
              </a:lnSpc>
              <a:spcAft>
                <a:spcPts val="1200"/>
              </a:spcAft>
            </a:pPr>
            <a:r>
              <a:rPr lang="en-US" sz="1400" dirty="0"/>
              <a:t>Newborn Screening</a:t>
            </a:r>
          </a:p>
        </p:txBody>
      </p:sp>
      <p:sp>
        <p:nvSpPr>
          <p:cNvPr id="25" name="TextBox 24"/>
          <p:cNvSpPr txBox="1"/>
          <p:nvPr userDrawn="1"/>
        </p:nvSpPr>
        <p:spPr>
          <a:xfrm>
            <a:off x="8152611" y="4891065"/>
            <a:ext cx="2416939" cy="1243417"/>
          </a:xfrm>
          <a:prstGeom prst="rect">
            <a:avLst/>
          </a:prstGeom>
          <a:noFill/>
        </p:spPr>
        <p:txBody>
          <a:bodyPr wrap="square" rtlCol="0">
            <a:spAutoFit/>
          </a:bodyPr>
          <a:lstStyle/>
          <a:p>
            <a:pPr algn="l">
              <a:lnSpc>
                <a:spcPct val="80000"/>
              </a:lnSpc>
              <a:spcAft>
                <a:spcPts val="1200"/>
              </a:spcAft>
            </a:pPr>
            <a:r>
              <a:rPr lang="en-US" sz="1400" dirty="0"/>
              <a:t>WIC</a:t>
            </a:r>
          </a:p>
          <a:p>
            <a:pPr algn="l">
              <a:lnSpc>
                <a:spcPct val="80000"/>
              </a:lnSpc>
              <a:spcAft>
                <a:spcPts val="1200"/>
              </a:spcAft>
            </a:pPr>
            <a:r>
              <a:rPr lang="en-US" sz="1400" dirty="0"/>
              <a:t>Smoking Cessation</a:t>
            </a:r>
          </a:p>
          <a:p>
            <a:pPr algn="l">
              <a:lnSpc>
                <a:spcPct val="80000"/>
              </a:lnSpc>
              <a:spcAft>
                <a:spcPts val="1200"/>
              </a:spcAft>
            </a:pPr>
            <a:r>
              <a:rPr lang="en-US" sz="1400" dirty="0"/>
              <a:t>Diabetes Prevention</a:t>
            </a:r>
          </a:p>
          <a:p>
            <a:pPr algn="l">
              <a:lnSpc>
                <a:spcPct val="80000"/>
              </a:lnSpc>
              <a:spcAft>
                <a:spcPts val="1200"/>
              </a:spcAft>
            </a:pPr>
            <a:r>
              <a:rPr lang="en-US" sz="1400" dirty="0"/>
              <a:t>Prescription Assistance</a:t>
            </a:r>
          </a:p>
        </p:txBody>
      </p:sp>
      <p:sp>
        <p:nvSpPr>
          <p:cNvPr id="4" name="Slide Number Placeholder 3"/>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14743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408" userDrawn="1">
          <p15:clr>
            <a:srgbClr val="FBAE40"/>
          </p15:clr>
        </p15:guide>
        <p15:guide id="2" orient="horz" pos="295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RSA Map">
    <p:spTree>
      <p:nvGrpSpPr>
        <p:cNvPr id="1" name=""/>
        <p:cNvGrpSpPr/>
        <p:nvPr/>
      </p:nvGrpSpPr>
      <p:grpSpPr>
        <a:xfrm>
          <a:off x="0" y="0"/>
          <a:ext cx="0" cy="0"/>
          <a:chOff x="0" y="0"/>
          <a:chExt cx="0" cy="0"/>
        </a:xfrm>
      </p:grpSpPr>
      <p:sp>
        <p:nvSpPr>
          <p:cNvPr id="28" name="Title 5"/>
          <p:cNvSpPr txBox="1">
            <a:spLocks/>
          </p:cNvSpPr>
          <p:nvPr userDrawn="1"/>
        </p:nvSpPr>
        <p:spPr>
          <a:xfrm>
            <a:off x="495575" y="381636"/>
            <a:ext cx="11188425"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dirty="0">
                <a:solidFill>
                  <a:srgbClr val="01203D"/>
                </a:solidFill>
                <a:latin typeface="Gotham Bold" pitchFamily="50" charset="0"/>
              </a:rPr>
              <a:t>Kentucky Department for Public Health</a:t>
            </a:r>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279496"/>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rgbClr val="01203D"/>
                </a:solidFill>
                <a:latin typeface="Calibri Light" panose="020F0302020204030204" pitchFamily="34" charset="0"/>
              </a:rPr>
              <a:t>Response to the Opioid Crisis</a:t>
            </a:r>
          </a:p>
        </p:txBody>
      </p:sp>
      <p:sp>
        <p:nvSpPr>
          <p:cNvPr id="14" name="Pentagon 13"/>
          <p:cNvSpPr/>
          <p:nvPr userDrawn="1"/>
        </p:nvSpPr>
        <p:spPr>
          <a:xfrm>
            <a:off x="8287050" y="3490913"/>
            <a:ext cx="2819314" cy="578875"/>
          </a:xfrm>
          <a:prstGeom prst="homePlate">
            <a:avLst/>
          </a:prstGeom>
          <a:solidFill>
            <a:srgbClr val="84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538604" cy="338554"/>
          </a:xfrm>
          <a:prstGeom prst="rect">
            <a:avLst/>
          </a:prstGeom>
          <a:noFill/>
        </p:spPr>
        <p:txBody>
          <a:bodyPr wrap="square" rtlCol="0">
            <a:spAutoFit/>
          </a:bodyPr>
          <a:lstStyle/>
          <a:p>
            <a:pPr algn="l"/>
            <a:r>
              <a:rPr lang="en-US" sz="1600" b="1" dirty="0">
                <a:solidFill>
                  <a:schemeClr val="bg1"/>
                </a:solidFill>
              </a:rPr>
              <a:t>Syringe Exchange</a:t>
            </a:r>
          </a:p>
        </p:txBody>
      </p:sp>
      <p:sp>
        <p:nvSpPr>
          <p:cNvPr id="18" name="TextBox 17"/>
          <p:cNvSpPr txBox="1"/>
          <p:nvPr userDrawn="1"/>
        </p:nvSpPr>
        <p:spPr>
          <a:xfrm>
            <a:off x="8231634" y="2954596"/>
            <a:ext cx="3045346" cy="338554"/>
          </a:xfrm>
          <a:prstGeom prst="rect">
            <a:avLst/>
          </a:prstGeom>
          <a:noFill/>
        </p:spPr>
        <p:txBody>
          <a:bodyPr wrap="square" rtlCol="0">
            <a:spAutoFit/>
          </a:bodyPr>
          <a:lstStyle/>
          <a:p>
            <a:pPr algn="l"/>
            <a:r>
              <a:rPr lang="en-US" sz="1550" b="1" dirty="0">
                <a:solidFill>
                  <a:schemeClr val="bg1"/>
                </a:solidFill>
              </a:rPr>
              <a:t>www.FindHelpNowKY.org</a:t>
            </a:r>
          </a:p>
        </p:txBody>
      </p:sp>
      <p:sp>
        <p:nvSpPr>
          <p:cNvPr id="19" name="TextBox 18"/>
          <p:cNvSpPr txBox="1"/>
          <p:nvPr userDrawn="1"/>
        </p:nvSpPr>
        <p:spPr>
          <a:xfrm>
            <a:off x="8287049" y="3606724"/>
            <a:ext cx="2819314" cy="338554"/>
          </a:xfrm>
          <a:prstGeom prst="rect">
            <a:avLst/>
          </a:prstGeom>
          <a:noFill/>
        </p:spPr>
        <p:txBody>
          <a:bodyPr wrap="square" rtlCol="0">
            <a:spAutoFit/>
          </a:bodyPr>
          <a:lstStyle/>
          <a:p>
            <a:pPr algn="l"/>
            <a:r>
              <a:rPr lang="en-US" sz="1600" b="1" dirty="0">
                <a:solidFill>
                  <a:schemeClr val="bg1"/>
                </a:solidFill>
              </a:rPr>
              <a:t>Naloxone Distribution</a:t>
            </a:r>
          </a:p>
        </p:txBody>
      </p:sp>
      <p:sp>
        <p:nvSpPr>
          <p:cNvPr id="4" name="Slide Number Placeholder 3"/>
          <p:cNvSpPr>
            <a:spLocks noGrp="1"/>
          </p:cNvSpPr>
          <p:nvPr>
            <p:ph type="sldNum" sz="quarter" idx="12"/>
          </p:nvPr>
        </p:nvSpPr>
        <p:spPr>
          <a:xfrm>
            <a:off x="11428579" y="6538088"/>
            <a:ext cx="695325" cy="251816"/>
          </a:xfrm>
        </p:spPr>
        <p:txBody>
          <a:bodyPr/>
          <a:lstStyle>
            <a:lvl1pPr>
              <a:defRPr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26" name="Picture Placeholder 2"/>
          <p:cNvSpPr>
            <a:spLocks noGrp="1"/>
          </p:cNvSpPr>
          <p:nvPr>
            <p:ph type="pic" idx="1" hasCustomPrompt="1"/>
          </p:nvPr>
        </p:nvSpPr>
        <p:spPr>
          <a:xfrm>
            <a:off x="495575" y="2191675"/>
            <a:ext cx="7510764" cy="4377946"/>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Updated Map</a:t>
            </a:r>
          </a:p>
        </p:txBody>
      </p:sp>
    </p:spTree>
    <p:extLst>
      <p:ext uri="{BB962C8B-B14F-4D97-AF65-F5344CB8AC3E}">
        <p14:creationId xmlns:p14="http://schemas.microsoft.com/office/powerpoint/2010/main" val="338858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 System1">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otham Bold" pitchFamily="50" charset="0"/>
              </a:rPr>
              <a:t>Public Health System in Kentucky</a:t>
            </a:r>
          </a:p>
        </p:txBody>
      </p:sp>
      <p:sp>
        <p:nvSpPr>
          <p:cNvPr id="7" name="Slide Number Placeholder 6"/>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9" name="Oval 8"/>
          <p:cNvSpPr/>
          <p:nvPr userDrawn="1"/>
        </p:nvSpPr>
        <p:spPr>
          <a:xfrm>
            <a:off x="1638300" y="2370553"/>
            <a:ext cx="1844675" cy="1844675"/>
          </a:xfrm>
          <a:prstGeom prst="ellipse">
            <a:avLst/>
          </a:prstGeom>
          <a:noFill/>
          <a:ln w="38100">
            <a:solidFill>
              <a:srgbClr val="012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rgbClr val="01203D"/>
          </a:solidFill>
          <a:ln w="38100">
            <a:solidFill>
              <a:srgbClr val="012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51067" y="2785059"/>
            <a:ext cx="963725" cy="1015663"/>
          </a:xfrm>
          <a:prstGeom prst="rect">
            <a:avLst/>
          </a:prstGeom>
        </p:spPr>
        <p:txBody>
          <a:bodyPr wrap="none">
            <a:spAutoFit/>
          </a:bodyPr>
          <a:lstStyle/>
          <a:p>
            <a:r>
              <a:rPr lang="en-US" sz="6000" b="1" dirty="0">
                <a:solidFill>
                  <a:schemeClr val="bg1"/>
                </a:solidFill>
              </a:rPr>
              <a:t>61</a:t>
            </a:r>
          </a:p>
        </p:txBody>
      </p:sp>
      <p:cxnSp>
        <p:nvCxnSpPr>
          <p:cNvPr id="12" name="Straight Connector 11"/>
          <p:cNvCxnSpPr/>
          <p:nvPr userDrawn="1"/>
        </p:nvCxnSpPr>
        <p:spPr>
          <a:xfrm>
            <a:off x="2560637" y="4215228"/>
            <a:ext cx="0" cy="457200"/>
          </a:xfrm>
          <a:prstGeom prst="line">
            <a:avLst/>
          </a:prstGeom>
          <a:ln w="38100">
            <a:solidFill>
              <a:srgbClr val="01203D"/>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a:t>Partners with 61 local health departments to provide core services in all 120 counties</a:t>
            </a:r>
          </a:p>
          <a:p>
            <a:endParaRPr lang="en-US" dirty="0"/>
          </a:p>
        </p:txBody>
      </p:sp>
      <p:sp>
        <p:nvSpPr>
          <p:cNvPr id="14" name="Oval 13"/>
          <p:cNvSpPr/>
          <p:nvPr userDrawn="1"/>
        </p:nvSpPr>
        <p:spPr>
          <a:xfrm>
            <a:off x="5173662" y="2370553"/>
            <a:ext cx="1844675" cy="1844675"/>
          </a:xfrm>
          <a:prstGeom prst="ellipse">
            <a:avLst/>
          </a:prstGeom>
          <a:noFill/>
          <a:ln w="38100">
            <a:solidFill>
              <a:srgbClr val="62BC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rgbClr val="62BCF0"/>
          </a:solidFill>
          <a:ln w="38100">
            <a:solidFill>
              <a:srgbClr val="62BC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89102" y="2860949"/>
            <a:ext cx="1213794" cy="935000"/>
          </a:xfrm>
          <a:prstGeom prst="rect">
            <a:avLst/>
          </a:prstGeom>
        </p:spPr>
        <p:txBody>
          <a:bodyPr wrap="none">
            <a:spAutoFit/>
          </a:bodyPr>
          <a:lstStyle/>
          <a:p>
            <a:pPr algn="ctr">
              <a:lnSpc>
                <a:spcPct val="60000"/>
              </a:lnSpc>
            </a:pPr>
            <a:r>
              <a:rPr lang="en-US" sz="6000" b="1" dirty="0">
                <a:solidFill>
                  <a:schemeClr val="bg1"/>
                </a:solidFill>
              </a:rPr>
              <a:t>4</a:t>
            </a:r>
            <a:br>
              <a:rPr lang="en-US" sz="6000" b="1" dirty="0">
                <a:solidFill>
                  <a:schemeClr val="bg1"/>
                </a:solidFill>
              </a:rPr>
            </a:br>
            <a:r>
              <a:rPr lang="en-US" sz="2800" b="1" dirty="0">
                <a:solidFill>
                  <a:schemeClr val="bg1"/>
                </a:solidFill>
              </a:rPr>
              <a:t>million</a:t>
            </a:r>
          </a:p>
        </p:txBody>
      </p:sp>
      <p:cxnSp>
        <p:nvCxnSpPr>
          <p:cNvPr id="17" name="Straight Connector 16"/>
          <p:cNvCxnSpPr/>
          <p:nvPr userDrawn="1"/>
        </p:nvCxnSpPr>
        <p:spPr>
          <a:xfrm>
            <a:off x="6095999" y="4215228"/>
            <a:ext cx="0" cy="457200"/>
          </a:xfrm>
          <a:prstGeom prst="line">
            <a:avLst/>
          </a:prstGeom>
          <a:ln w="38100">
            <a:solidFill>
              <a:srgbClr val="62BCF0"/>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a:t>Delivers more than 4 million</a:t>
            </a:r>
            <a:r>
              <a:rPr lang="en-US" baseline="0" dirty="0"/>
              <a:t> </a:t>
            </a:r>
            <a:r>
              <a:rPr lang="en-US" dirty="0"/>
              <a:t>services to over 400,000 Kentuckians annually</a:t>
            </a:r>
          </a:p>
          <a:p>
            <a:endParaRPr lang="en-US" dirty="0"/>
          </a:p>
        </p:txBody>
      </p:sp>
      <p:sp>
        <p:nvSpPr>
          <p:cNvPr id="19" name="Oval 18"/>
          <p:cNvSpPr/>
          <p:nvPr userDrawn="1"/>
        </p:nvSpPr>
        <p:spPr>
          <a:xfrm>
            <a:off x="8917213" y="2370553"/>
            <a:ext cx="1844675" cy="1844675"/>
          </a:xfrm>
          <a:prstGeom prst="ellipse">
            <a:avLst/>
          </a:prstGeom>
          <a:noFill/>
          <a:ln w="38100">
            <a:solidFill>
              <a:srgbClr val="84BC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rgbClr val="84BC49"/>
          </a:solidFill>
          <a:ln w="38100">
            <a:solidFill>
              <a:srgbClr val="84BC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37162" y="2785058"/>
            <a:ext cx="1293944" cy="1015663"/>
          </a:xfrm>
          <a:prstGeom prst="rect">
            <a:avLst/>
          </a:prstGeom>
        </p:spPr>
        <p:txBody>
          <a:bodyPr wrap="none">
            <a:spAutoFit/>
          </a:bodyPr>
          <a:lstStyle/>
          <a:p>
            <a:r>
              <a:rPr lang="en-US" sz="6000" b="1" dirty="0">
                <a:solidFill>
                  <a:schemeClr val="bg1"/>
                </a:solidFill>
              </a:rPr>
              <a:t>1/3</a:t>
            </a:r>
          </a:p>
        </p:txBody>
      </p:sp>
      <p:cxnSp>
        <p:nvCxnSpPr>
          <p:cNvPr id="22" name="Straight Connector 21"/>
          <p:cNvCxnSpPr/>
          <p:nvPr userDrawn="1"/>
        </p:nvCxnSpPr>
        <p:spPr>
          <a:xfrm>
            <a:off x="9839550" y="4215228"/>
            <a:ext cx="0" cy="457200"/>
          </a:xfrm>
          <a:prstGeom prst="line">
            <a:avLst/>
          </a:prstGeom>
          <a:ln w="38100">
            <a:solidFill>
              <a:srgbClr val="84BC49"/>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a:t>Regulates an estimated third of Kentucky’s economy</a:t>
            </a:r>
          </a:p>
          <a:p>
            <a:endParaRPr lang="en-US" dirty="0"/>
          </a:p>
        </p:txBody>
      </p:sp>
      <p:sp>
        <p:nvSpPr>
          <p:cNvPr id="24" name="Title 5"/>
          <p:cNvSpPr txBox="1">
            <a:spLocks/>
          </p:cNvSpPr>
          <p:nvPr userDrawn="1"/>
        </p:nvSpPr>
        <p:spPr>
          <a:xfrm>
            <a:off x="0" y="1274831"/>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200" b="0" dirty="0">
                <a:solidFill>
                  <a:srgbClr val="01203D"/>
                </a:solidFill>
                <a:latin typeface="+mn-lt"/>
              </a:rPr>
              <a:t>Overview of Kentucky’s Largest Healthcare System</a:t>
            </a:r>
          </a:p>
        </p:txBody>
      </p:sp>
    </p:spTree>
    <p:extLst>
      <p:ext uri="{BB962C8B-B14F-4D97-AF65-F5344CB8AC3E}">
        <p14:creationId xmlns:p14="http://schemas.microsoft.com/office/powerpoint/2010/main" val="29020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168"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 System2">
    <p:spTree>
      <p:nvGrpSpPr>
        <p:cNvPr id="1" name=""/>
        <p:cNvGrpSpPr/>
        <p:nvPr/>
      </p:nvGrpSpPr>
      <p:grpSpPr>
        <a:xfrm>
          <a:off x="0" y="0"/>
          <a:ext cx="0" cy="0"/>
          <a:chOff x="0" y="0"/>
          <a:chExt cx="0" cy="0"/>
        </a:xfrm>
      </p:grpSpPr>
      <p:sp>
        <p:nvSpPr>
          <p:cNvPr id="26" name="Picture Placeholder 2"/>
          <p:cNvSpPr>
            <a:spLocks noGrp="1"/>
          </p:cNvSpPr>
          <p:nvPr>
            <p:ph type="pic" idx="1" hasCustomPrompt="1"/>
          </p:nvPr>
        </p:nvSpPr>
        <p:spPr>
          <a:xfrm>
            <a:off x="1758" y="1954498"/>
            <a:ext cx="12188484" cy="490350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Updated Map</a:t>
            </a:r>
          </a:p>
        </p:txBody>
      </p:sp>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otham Bold" pitchFamily="50" charset="0"/>
              </a:rPr>
              <a:t>Public Health System in Kentucky</a:t>
            </a:r>
          </a:p>
        </p:txBody>
      </p:sp>
      <p:sp>
        <p:nvSpPr>
          <p:cNvPr id="7" name="Slide Number Placeholder 6"/>
          <p:cNvSpPr>
            <a:spLocks noGrp="1"/>
          </p:cNvSpPr>
          <p:nvPr>
            <p:ph type="sldNum" sz="quarter" idx="12"/>
          </p:nvPr>
        </p:nvSpPr>
        <p:spPr>
          <a:xfrm>
            <a:off x="11428579" y="6538088"/>
            <a:ext cx="695325" cy="251816"/>
          </a:xfrm>
        </p:spPr>
        <p:txBody>
          <a:bodyPr/>
          <a:lstStyle>
            <a:lvl1pPr>
              <a:defRPr>
                <a:solidFill>
                  <a:srgbClr val="01203D"/>
                </a:solidFill>
                <a:latin typeface="Gotham Bold" pitchFamily="50" charset="0"/>
              </a:defRPr>
            </a:lvl1pPr>
          </a:lstStyle>
          <a:p>
            <a:fld id="{ABB8925F-B6BB-49B0-9469-5285B9C99CB3}" type="slidenum">
              <a:rPr lang="en-US" smtClean="0"/>
              <a:pPr/>
              <a:t>‹#›</a:t>
            </a:fld>
            <a:endParaRPr lang="en-US" dirty="0"/>
          </a:p>
        </p:txBody>
      </p:sp>
      <p:sp>
        <p:nvSpPr>
          <p:cNvPr id="24" name="Title 5"/>
          <p:cNvSpPr txBox="1">
            <a:spLocks/>
          </p:cNvSpPr>
          <p:nvPr userDrawn="1"/>
        </p:nvSpPr>
        <p:spPr>
          <a:xfrm>
            <a:off x="0" y="1284064"/>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rgbClr val="01203D"/>
                </a:solidFill>
                <a:latin typeface="Gotham Medium" panose="02000604030000020004" pitchFamily="50" charset="0"/>
              </a:rPr>
              <a:t>Statewide Reach</a:t>
            </a:r>
          </a:p>
        </p:txBody>
      </p:sp>
      <p:sp>
        <p:nvSpPr>
          <p:cNvPr id="29" name="Rectangle 28"/>
          <p:cNvSpPr/>
          <p:nvPr userDrawn="1"/>
        </p:nvSpPr>
        <p:spPr>
          <a:xfrm>
            <a:off x="1758" y="1880476"/>
            <a:ext cx="12207240" cy="74025"/>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149241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67B39D-87AC-4D39-8154-C6852A584385}" type="datetime1">
              <a:rPr lang="en-US" smtClean="0"/>
              <a:pPr/>
              <a:t>2/28/2023</a:t>
            </a:fld>
            <a:endParaRPr lang="en-US" dirty="0"/>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0" name="Rectangle 9"/>
          <p:cNvSpPr/>
          <p:nvPr userDrawn="1"/>
        </p:nvSpPr>
        <p:spPr>
          <a:xfrm>
            <a:off x="0" y="-5714"/>
            <a:ext cx="4069080" cy="6869429"/>
          </a:xfrm>
          <a:prstGeom prst="rect">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885732"/>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chemeClr val="bg1"/>
                </a:solidFill>
                <a:latin typeface="Calibri Light" panose="020F0302020204030204" pitchFamily="34" charset="0"/>
              </a:rPr>
              <a:t>Organizational Chart</a:t>
            </a:r>
          </a:p>
        </p:txBody>
      </p:sp>
      <p:graphicFrame>
        <p:nvGraphicFramePr>
          <p:cNvPr id="13" name="Diagram 12"/>
          <p:cNvGraphicFramePr/>
          <p:nvPr userDrawn="1">
            <p:extLst>
              <p:ext uri="{D42A27DB-BD31-4B8C-83A1-F6EECF244321}">
                <p14:modId xmlns:p14="http://schemas.microsoft.com/office/powerpoint/2010/main" val="1403437812"/>
              </p:ext>
            </p:extLst>
          </p:nvPr>
        </p:nvGraphicFramePr>
        <p:xfrm>
          <a:off x="4013349" y="499710"/>
          <a:ext cx="5290290"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107055" y="145721"/>
            <a:ext cx="3016849" cy="6457152"/>
          </a:xfrm>
          <a:prstGeom prst="rect">
            <a:avLst/>
          </a:prstGeom>
        </p:spPr>
        <p:txBody>
          <a:bodyPr wrap="square">
            <a:spAutoFit/>
          </a:bodyPr>
          <a:lstStyle/>
          <a:p>
            <a:pPr lvl="0" algn="l" defTabSz="889000">
              <a:lnSpc>
                <a:spcPct val="80000"/>
              </a:lnSpc>
              <a:spcBef>
                <a:spcPct val="0"/>
              </a:spcBef>
              <a:spcAft>
                <a:spcPct val="35000"/>
              </a:spcAft>
            </a:pPr>
            <a:r>
              <a:rPr lang="en-US" sz="1100" kern="1200" dirty="0">
                <a:solidFill>
                  <a:srgbClr val="62BCF0"/>
                </a:solidFill>
              </a:rPr>
              <a:t>Health Equity</a:t>
            </a:r>
          </a:p>
          <a:p>
            <a:pPr lvl="0" algn="l" defTabSz="889000">
              <a:lnSpc>
                <a:spcPct val="80000"/>
              </a:lnSpc>
              <a:spcBef>
                <a:spcPct val="0"/>
              </a:spcBef>
              <a:spcAft>
                <a:spcPct val="35000"/>
              </a:spcAft>
            </a:pPr>
            <a:r>
              <a:rPr lang="en-US" sz="1100" kern="1200" dirty="0">
                <a:solidFill>
                  <a:srgbClr val="01203D"/>
                </a:solidFill>
              </a:rPr>
              <a:t>Nutrition Services </a:t>
            </a:r>
          </a:p>
          <a:p>
            <a:pPr lvl="0" algn="l" defTabSz="889000">
              <a:lnSpc>
                <a:spcPct val="80000"/>
              </a:lnSpc>
              <a:spcBef>
                <a:spcPct val="0"/>
              </a:spcBef>
              <a:spcAft>
                <a:spcPct val="35000"/>
              </a:spcAft>
            </a:pPr>
            <a:r>
              <a:rPr lang="en-US" sz="1100" kern="1200" dirty="0">
                <a:solidFill>
                  <a:srgbClr val="01203D"/>
                </a:solidFill>
              </a:rPr>
              <a:t>Child and Family Health Improvement</a:t>
            </a:r>
          </a:p>
          <a:p>
            <a:pPr lvl="0" algn="l" defTabSz="889000">
              <a:lnSpc>
                <a:spcPct val="80000"/>
              </a:lnSpc>
              <a:spcBef>
                <a:spcPct val="0"/>
              </a:spcBef>
              <a:spcAft>
                <a:spcPct val="35000"/>
              </a:spcAft>
            </a:pPr>
            <a:r>
              <a:rPr lang="en-US" sz="1100" kern="1200" dirty="0">
                <a:solidFill>
                  <a:srgbClr val="01203D"/>
                </a:solidFill>
              </a:rPr>
              <a:t>Early Childhood Development</a:t>
            </a:r>
          </a:p>
          <a:p>
            <a:pPr lvl="0" algn="l" defTabSz="889000">
              <a:lnSpc>
                <a:spcPct val="80000"/>
              </a:lnSpc>
              <a:spcBef>
                <a:spcPct val="0"/>
              </a:spcBef>
              <a:spcAft>
                <a:spcPct val="35000"/>
              </a:spcAft>
            </a:pPr>
            <a:r>
              <a:rPr lang="en-US" sz="1100" kern="1200" baseline="0" dirty="0">
                <a:solidFill>
                  <a:srgbClr val="01203D"/>
                </a:solidFill>
              </a:rPr>
              <a:t>Adolescent Health</a:t>
            </a:r>
          </a:p>
          <a:p>
            <a:pPr lvl="0" algn="l" defTabSz="889000">
              <a:lnSpc>
                <a:spcPct val="80000"/>
              </a:lnSpc>
              <a:spcBef>
                <a:spcPct val="0"/>
              </a:spcBef>
              <a:spcAft>
                <a:spcPct val="35000"/>
              </a:spcAft>
            </a:pPr>
            <a:r>
              <a:rPr lang="en-US" sz="1100" kern="1200" baseline="0" dirty="0">
                <a:solidFill>
                  <a:srgbClr val="01203D"/>
                </a:solidFill>
              </a:rPr>
              <a:t>School Health</a:t>
            </a:r>
          </a:p>
          <a:p>
            <a:pPr lvl="0" algn="l" defTabSz="889000">
              <a:lnSpc>
                <a:spcPct val="80000"/>
              </a:lnSpc>
              <a:spcBef>
                <a:spcPct val="0"/>
              </a:spcBef>
              <a:spcAft>
                <a:spcPct val="35000"/>
              </a:spcAft>
            </a:pPr>
            <a:r>
              <a:rPr lang="en-US" sz="1100" kern="1200" baseline="0" dirty="0">
                <a:solidFill>
                  <a:srgbClr val="01203D"/>
                </a:solidFill>
              </a:rPr>
              <a:t>Program Support</a:t>
            </a:r>
          </a:p>
          <a:p>
            <a:pPr lvl="0" algn="l" defTabSz="889000">
              <a:lnSpc>
                <a:spcPct val="80000"/>
              </a:lnSpc>
              <a:spcBef>
                <a:spcPct val="0"/>
              </a:spcBef>
              <a:spcAft>
                <a:spcPct val="35000"/>
              </a:spcAft>
            </a:pPr>
            <a:r>
              <a:rPr lang="en-US" sz="1100" kern="1200" baseline="0" dirty="0">
                <a:solidFill>
                  <a:srgbClr val="62BCF0"/>
                </a:solidFill>
              </a:rPr>
              <a:t>Breast and Cervical Cancer Screening</a:t>
            </a:r>
          </a:p>
          <a:p>
            <a:pPr lvl="0" algn="l" defTabSz="889000">
              <a:lnSpc>
                <a:spcPct val="80000"/>
              </a:lnSpc>
              <a:spcBef>
                <a:spcPct val="0"/>
              </a:spcBef>
              <a:spcAft>
                <a:spcPct val="35000"/>
              </a:spcAft>
            </a:pPr>
            <a:r>
              <a:rPr lang="en-US" sz="1100" kern="1200" baseline="0" dirty="0">
                <a:solidFill>
                  <a:srgbClr val="62BCF0"/>
                </a:solidFill>
              </a:rPr>
              <a:t>Family Planning</a:t>
            </a:r>
          </a:p>
          <a:p>
            <a:pPr lvl="0" algn="l" defTabSz="889000">
              <a:lnSpc>
                <a:spcPct val="80000"/>
              </a:lnSpc>
              <a:spcBef>
                <a:spcPct val="0"/>
              </a:spcBef>
              <a:spcAft>
                <a:spcPct val="35000"/>
              </a:spcAft>
            </a:pPr>
            <a:r>
              <a:rPr lang="en-US" sz="1100" kern="1200" baseline="0" dirty="0">
                <a:solidFill>
                  <a:srgbClr val="62BCF0"/>
                </a:solidFill>
              </a:rPr>
              <a:t>Preconception Health </a:t>
            </a:r>
          </a:p>
          <a:p>
            <a:pPr lvl="0" algn="l" defTabSz="889000">
              <a:lnSpc>
                <a:spcPct val="80000"/>
              </a:lnSpc>
              <a:spcBef>
                <a:spcPct val="0"/>
              </a:spcBef>
              <a:spcAft>
                <a:spcPct val="35000"/>
              </a:spcAft>
            </a:pPr>
            <a:r>
              <a:rPr lang="en-US" sz="1100" kern="1200" baseline="0" dirty="0">
                <a:solidFill>
                  <a:srgbClr val="62BCF0"/>
                </a:solidFill>
              </a:rPr>
              <a:t>Ovarian Cancer Awareness</a:t>
            </a:r>
          </a:p>
          <a:p>
            <a:pPr lvl="0" algn="l" defTabSz="889000">
              <a:lnSpc>
                <a:spcPct val="80000"/>
              </a:lnSpc>
              <a:spcBef>
                <a:spcPct val="0"/>
              </a:spcBef>
              <a:spcAft>
                <a:spcPct val="35000"/>
              </a:spcAft>
            </a:pPr>
            <a:r>
              <a:rPr lang="en-US" sz="1100" kern="1200" baseline="0" dirty="0">
                <a:solidFill>
                  <a:srgbClr val="84BC49"/>
                </a:solidFill>
              </a:rPr>
              <a:t>Chronic Disease Prevention</a:t>
            </a:r>
          </a:p>
          <a:p>
            <a:pPr lvl="0" algn="l" defTabSz="889000">
              <a:lnSpc>
                <a:spcPct val="80000"/>
              </a:lnSpc>
              <a:spcBef>
                <a:spcPct val="0"/>
              </a:spcBef>
              <a:spcAft>
                <a:spcPct val="35000"/>
              </a:spcAft>
            </a:pPr>
            <a:r>
              <a:rPr lang="en-US" sz="1100" kern="1200" baseline="0" dirty="0">
                <a:solidFill>
                  <a:srgbClr val="84BC49"/>
                </a:solidFill>
              </a:rPr>
              <a:t>Health Care Access</a:t>
            </a:r>
          </a:p>
          <a:p>
            <a:pPr marL="0" marR="0" lvl="0" indent="0" algn="l" defTabSz="889000" rtl="0" eaLnBrk="1" fontAlgn="auto" latinLnBrk="0" hangingPunct="1">
              <a:lnSpc>
                <a:spcPct val="80000"/>
              </a:lnSpc>
              <a:spcBef>
                <a:spcPct val="0"/>
              </a:spcBef>
              <a:spcAft>
                <a:spcPct val="35000"/>
              </a:spcAft>
              <a:buClrTx/>
              <a:buSzTx/>
              <a:buFontTx/>
              <a:buNone/>
              <a:tabLst/>
              <a:defRPr/>
            </a:pPr>
            <a:r>
              <a:rPr lang="en-US" sz="1100" kern="1200" dirty="0">
                <a:solidFill>
                  <a:srgbClr val="84BC49"/>
                </a:solidFill>
              </a:rPr>
              <a:t>Health</a:t>
            </a:r>
            <a:r>
              <a:rPr lang="en-US" sz="1100" kern="1200" baseline="0" dirty="0">
                <a:solidFill>
                  <a:srgbClr val="84BC49"/>
                </a:solidFill>
              </a:rPr>
              <a:t> Promotion</a:t>
            </a:r>
          </a:p>
          <a:p>
            <a:pPr lvl="0" algn="l" defTabSz="889000">
              <a:lnSpc>
                <a:spcPct val="80000"/>
              </a:lnSpc>
              <a:spcBef>
                <a:spcPct val="0"/>
              </a:spcBef>
              <a:spcAft>
                <a:spcPct val="35000"/>
              </a:spcAft>
            </a:pPr>
            <a:r>
              <a:rPr lang="en-US" sz="1100" kern="1200" baseline="0" dirty="0">
                <a:solidFill>
                  <a:srgbClr val="01203D"/>
                </a:solidFill>
              </a:rPr>
              <a:t>HIV/AIDS</a:t>
            </a:r>
          </a:p>
          <a:p>
            <a:pPr lvl="0" algn="l" defTabSz="889000">
              <a:lnSpc>
                <a:spcPct val="80000"/>
              </a:lnSpc>
              <a:spcBef>
                <a:spcPct val="0"/>
              </a:spcBef>
              <a:spcAft>
                <a:spcPct val="35000"/>
              </a:spcAft>
            </a:pPr>
            <a:r>
              <a:rPr lang="en-US" sz="1100" kern="1200" baseline="0" dirty="0">
                <a:solidFill>
                  <a:srgbClr val="01203D"/>
                </a:solidFill>
              </a:rPr>
              <a:t>Infectious Disease</a:t>
            </a:r>
          </a:p>
          <a:p>
            <a:pPr lvl="0" algn="l" defTabSz="889000">
              <a:lnSpc>
                <a:spcPct val="80000"/>
              </a:lnSpc>
              <a:spcBef>
                <a:spcPct val="0"/>
              </a:spcBef>
              <a:spcAft>
                <a:spcPct val="35000"/>
              </a:spcAft>
            </a:pPr>
            <a:r>
              <a:rPr lang="en-US" sz="1100" kern="1200" baseline="0" dirty="0">
                <a:solidFill>
                  <a:srgbClr val="01203D"/>
                </a:solidFill>
              </a:rPr>
              <a:t>Vital Statistics</a:t>
            </a:r>
          </a:p>
          <a:p>
            <a:pPr lvl="0" algn="l" defTabSz="889000">
              <a:lnSpc>
                <a:spcPct val="80000"/>
              </a:lnSpc>
              <a:spcBef>
                <a:spcPct val="0"/>
              </a:spcBef>
              <a:spcAft>
                <a:spcPct val="35000"/>
              </a:spcAft>
            </a:pPr>
            <a:r>
              <a:rPr lang="en-US" sz="1100" kern="1200" baseline="0" dirty="0">
                <a:solidFill>
                  <a:srgbClr val="01203D"/>
                </a:solidFill>
              </a:rPr>
              <a:t>Immunizations</a:t>
            </a:r>
          </a:p>
          <a:p>
            <a:pPr lvl="0" algn="l" defTabSz="889000">
              <a:lnSpc>
                <a:spcPct val="80000"/>
              </a:lnSpc>
              <a:spcBef>
                <a:spcPct val="0"/>
              </a:spcBef>
              <a:spcAft>
                <a:spcPct val="35000"/>
              </a:spcAft>
            </a:pPr>
            <a:r>
              <a:rPr lang="en-US" sz="1100" kern="1200" baseline="0" dirty="0">
                <a:solidFill>
                  <a:srgbClr val="62BCF0"/>
                </a:solidFill>
              </a:rPr>
              <a:t>Milk Safety</a:t>
            </a:r>
          </a:p>
          <a:p>
            <a:pPr lvl="0" algn="l" defTabSz="889000">
              <a:lnSpc>
                <a:spcPct val="80000"/>
              </a:lnSpc>
              <a:spcBef>
                <a:spcPct val="0"/>
              </a:spcBef>
              <a:spcAft>
                <a:spcPct val="35000"/>
              </a:spcAft>
            </a:pPr>
            <a:r>
              <a:rPr lang="en-US" sz="1100" kern="1200" baseline="0" dirty="0">
                <a:solidFill>
                  <a:srgbClr val="62BCF0"/>
                </a:solidFill>
              </a:rPr>
              <a:t>Food Safety</a:t>
            </a:r>
          </a:p>
          <a:p>
            <a:pPr lvl="0" algn="l" defTabSz="889000">
              <a:lnSpc>
                <a:spcPct val="80000"/>
              </a:lnSpc>
              <a:spcBef>
                <a:spcPct val="0"/>
              </a:spcBef>
              <a:spcAft>
                <a:spcPct val="35000"/>
              </a:spcAft>
            </a:pPr>
            <a:r>
              <a:rPr lang="en-US" sz="1100" kern="1200" baseline="0" dirty="0">
                <a:solidFill>
                  <a:srgbClr val="62BCF0"/>
                </a:solidFill>
              </a:rPr>
              <a:t>Environmental Management</a:t>
            </a:r>
          </a:p>
          <a:p>
            <a:pPr lvl="0" algn="l" defTabSz="889000">
              <a:lnSpc>
                <a:spcPct val="80000"/>
              </a:lnSpc>
              <a:spcBef>
                <a:spcPct val="0"/>
              </a:spcBef>
              <a:spcAft>
                <a:spcPct val="35000"/>
              </a:spcAft>
            </a:pPr>
            <a:r>
              <a:rPr lang="en-US" sz="1100" kern="1200" baseline="0" dirty="0">
                <a:solidFill>
                  <a:srgbClr val="62BCF0"/>
                </a:solidFill>
              </a:rPr>
              <a:t>Radiation Health</a:t>
            </a:r>
          </a:p>
          <a:p>
            <a:pPr lvl="0" algn="l" defTabSz="889000">
              <a:lnSpc>
                <a:spcPct val="80000"/>
              </a:lnSpc>
              <a:spcBef>
                <a:spcPct val="0"/>
              </a:spcBef>
              <a:spcAft>
                <a:spcPct val="35000"/>
              </a:spcAft>
            </a:pPr>
            <a:r>
              <a:rPr lang="en-US" sz="1100" kern="1200" baseline="0" dirty="0">
                <a:solidFill>
                  <a:srgbClr val="62BCF0"/>
                </a:solidFill>
              </a:rPr>
              <a:t>Public Safety</a:t>
            </a:r>
          </a:p>
          <a:p>
            <a:pPr lvl="0" algn="l" defTabSz="889000">
              <a:lnSpc>
                <a:spcPct val="80000"/>
              </a:lnSpc>
              <a:spcBef>
                <a:spcPct val="0"/>
              </a:spcBef>
              <a:spcAft>
                <a:spcPct val="35000"/>
              </a:spcAft>
            </a:pPr>
            <a:r>
              <a:rPr lang="en-US" sz="1100" kern="1200" baseline="0" dirty="0">
                <a:solidFill>
                  <a:srgbClr val="62BCF0"/>
                </a:solidFill>
              </a:rPr>
              <a:t>Public Health Preparedness</a:t>
            </a:r>
          </a:p>
          <a:p>
            <a:pPr lvl="0" algn="l" defTabSz="889000">
              <a:lnSpc>
                <a:spcPct val="80000"/>
              </a:lnSpc>
              <a:spcBef>
                <a:spcPct val="0"/>
              </a:spcBef>
              <a:spcAft>
                <a:spcPct val="35000"/>
              </a:spcAft>
            </a:pPr>
            <a:r>
              <a:rPr lang="en-US" sz="1100" kern="1200" baseline="0" dirty="0">
                <a:solidFill>
                  <a:srgbClr val="84BC49"/>
                </a:solidFill>
              </a:rPr>
              <a:t>Microbiology</a:t>
            </a:r>
          </a:p>
          <a:p>
            <a:pPr lvl="0" algn="l" defTabSz="889000">
              <a:lnSpc>
                <a:spcPct val="80000"/>
              </a:lnSpc>
              <a:spcBef>
                <a:spcPct val="0"/>
              </a:spcBef>
              <a:spcAft>
                <a:spcPct val="35000"/>
              </a:spcAft>
            </a:pPr>
            <a:r>
              <a:rPr lang="en-US" sz="1100" kern="1200" baseline="0" dirty="0">
                <a:solidFill>
                  <a:srgbClr val="84BC49"/>
                </a:solidFill>
              </a:rPr>
              <a:t>Molecular and Clinical Chemistry</a:t>
            </a:r>
          </a:p>
          <a:p>
            <a:pPr lvl="0" algn="l" defTabSz="889000">
              <a:lnSpc>
                <a:spcPct val="80000"/>
              </a:lnSpc>
              <a:spcBef>
                <a:spcPct val="0"/>
              </a:spcBef>
              <a:spcAft>
                <a:spcPct val="35000"/>
              </a:spcAft>
            </a:pPr>
            <a:r>
              <a:rPr lang="en-US" sz="1100" kern="1200" baseline="0" dirty="0">
                <a:solidFill>
                  <a:srgbClr val="84BC49"/>
                </a:solidFill>
              </a:rPr>
              <a:t>Global Preparedness and Environmental</a:t>
            </a:r>
          </a:p>
          <a:p>
            <a:pPr lvl="0" algn="l" defTabSz="889000">
              <a:lnSpc>
                <a:spcPct val="80000"/>
              </a:lnSpc>
              <a:spcBef>
                <a:spcPct val="0"/>
              </a:spcBef>
              <a:spcAft>
                <a:spcPct val="35000"/>
              </a:spcAft>
            </a:pPr>
            <a:r>
              <a:rPr lang="en-US" sz="1100" kern="1200" baseline="0" dirty="0">
                <a:solidFill>
                  <a:srgbClr val="84BC49"/>
                </a:solidFill>
              </a:rPr>
              <a:t>Business Operations</a:t>
            </a:r>
          </a:p>
          <a:p>
            <a:pPr lvl="0" algn="l" defTabSz="889000">
              <a:lnSpc>
                <a:spcPct val="80000"/>
              </a:lnSpc>
              <a:spcBef>
                <a:spcPct val="0"/>
              </a:spcBef>
              <a:spcAft>
                <a:spcPct val="35000"/>
              </a:spcAft>
            </a:pPr>
            <a:r>
              <a:rPr lang="en-US" sz="1100" kern="1200" baseline="0" dirty="0">
                <a:solidFill>
                  <a:srgbClr val="01203D"/>
                </a:solidFill>
              </a:rPr>
              <a:t>Contracts and Payment</a:t>
            </a:r>
          </a:p>
          <a:p>
            <a:pPr lvl="0" algn="l" defTabSz="889000">
              <a:lnSpc>
                <a:spcPct val="80000"/>
              </a:lnSpc>
              <a:spcBef>
                <a:spcPct val="0"/>
              </a:spcBef>
              <a:spcAft>
                <a:spcPct val="35000"/>
              </a:spcAft>
            </a:pPr>
            <a:r>
              <a:rPr lang="en-US" sz="1100" kern="1200" baseline="0" dirty="0">
                <a:solidFill>
                  <a:srgbClr val="01203D"/>
                </a:solidFill>
              </a:rPr>
              <a:t>Local Health Operations</a:t>
            </a:r>
          </a:p>
          <a:p>
            <a:pPr lvl="0" algn="l" defTabSz="889000">
              <a:lnSpc>
                <a:spcPct val="80000"/>
              </a:lnSpc>
              <a:spcBef>
                <a:spcPct val="0"/>
              </a:spcBef>
              <a:spcAft>
                <a:spcPct val="35000"/>
              </a:spcAft>
            </a:pPr>
            <a:r>
              <a:rPr lang="en-US" sz="1100" kern="1200" baseline="0" dirty="0">
                <a:solidFill>
                  <a:srgbClr val="01203D"/>
                </a:solidFill>
              </a:rPr>
              <a:t>Budget</a:t>
            </a:r>
          </a:p>
          <a:p>
            <a:pPr lvl="0" algn="l" defTabSz="889000">
              <a:lnSpc>
                <a:spcPct val="80000"/>
              </a:lnSpc>
              <a:spcBef>
                <a:spcPct val="0"/>
              </a:spcBef>
              <a:spcAft>
                <a:spcPct val="35000"/>
              </a:spcAft>
            </a:pPr>
            <a:r>
              <a:rPr lang="en-US" sz="1100" kern="1200" baseline="0" dirty="0">
                <a:solidFill>
                  <a:srgbClr val="01203D"/>
                </a:solidFill>
              </a:rPr>
              <a:t>Local Health Personnel</a:t>
            </a:r>
          </a:p>
          <a:p>
            <a:pPr lvl="0" algn="l" defTabSz="889000">
              <a:lnSpc>
                <a:spcPct val="80000"/>
              </a:lnSpc>
              <a:spcBef>
                <a:spcPct val="0"/>
              </a:spcBef>
              <a:spcAft>
                <a:spcPct val="35000"/>
              </a:spcAft>
            </a:pPr>
            <a:r>
              <a:rPr lang="en-US" sz="1100" kern="1200" baseline="0" dirty="0">
                <a:solidFill>
                  <a:srgbClr val="01203D"/>
                </a:solidFill>
              </a:rPr>
              <a:t>Education and Workforce Development</a:t>
            </a:r>
          </a:p>
        </p:txBody>
      </p:sp>
      <p:sp>
        <p:nvSpPr>
          <p:cNvPr id="31" name="Title 5"/>
          <p:cNvSpPr txBox="1">
            <a:spLocks/>
          </p:cNvSpPr>
          <p:nvPr userDrawn="1"/>
        </p:nvSpPr>
        <p:spPr>
          <a:xfrm>
            <a:off x="258307" y="1026254"/>
            <a:ext cx="358401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600" b="1" dirty="0">
                <a:solidFill>
                  <a:schemeClr val="bg1"/>
                </a:solidFill>
                <a:latin typeface="Gotham Bold" pitchFamily="50" charset="0"/>
              </a:rPr>
              <a:t>Kentucky</a:t>
            </a:r>
            <a:br>
              <a:rPr lang="en-US" sz="3600" b="1" dirty="0">
                <a:solidFill>
                  <a:schemeClr val="bg1"/>
                </a:solidFill>
                <a:latin typeface="Gotham Bold" pitchFamily="50" charset="0"/>
              </a:rPr>
            </a:br>
            <a:r>
              <a:rPr lang="en-US" sz="3600" b="1" dirty="0">
                <a:solidFill>
                  <a:schemeClr val="bg1"/>
                </a:solidFill>
                <a:latin typeface="Gotham Bold" pitchFamily="50" charset="0"/>
              </a:rPr>
              <a:t>Department for</a:t>
            </a:r>
            <a:br>
              <a:rPr lang="en-US" sz="3600" b="1" dirty="0">
                <a:solidFill>
                  <a:schemeClr val="bg1"/>
                </a:solidFill>
                <a:latin typeface="Gotham Bold" pitchFamily="50" charset="0"/>
              </a:rPr>
            </a:br>
            <a:r>
              <a:rPr lang="en-US" sz="3600" b="1" dirty="0">
                <a:solidFill>
                  <a:schemeClr val="bg1"/>
                </a:solidFill>
                <a:latin typeface="Gotham Bold" pitchFamily="50" charset="0"/>
              </a:rPr>
              <a:t>Public Health</a:t>
            </a:r>
          </a:p>
        </p:txBody>
      </p:sp>
    </p:spTree>
    <p:extLst>
      <p:ext uri="{BB962C8B-B14F-4D97-AF65-F5344CB8AC3E}">
        <p14:creationId xmlns:p14="http://schemas.microsoft.com/office/powerpoint/2010/main" val="42744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5592"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Option 1">
    <p:spTree>
      <p:nvGrpSpPr>
        <p:cNvPr id="1" name=""/>
        <p:cNvGrpSpPr/>
        <p:nvPr/>
      </p:nvGrpSpPr>
      <p:grpSpPr>
        <a:xfrm>
          <a:off x="0" y="0"/>
          <a:ext cx="0" cy="0"/>
          <a:chOff x="0" y="0"/>
          <a:chExt cx="0" cy="0"/>
        </a:xfrm>
      </p:grpSpPr>
      <p:sp>
        <p:nvSpPr>
          <p:cNvPr id="18" name="Rectangle 17"/>
          <p:cNvSpPr/>
          <p:nvPr userDrawn="1"/>
        </p:nvSpPr>
        <p:spPr>
          <a:xfrm>
            <a:off x="-7620" y="-42729"/>
            <a:ext cx="12207240" cy="3608274"/>
          </a:xfrm>
          <a:prstGeom prst="rect">
            <a:avLst/>
          </a:prstGeom>
          <a:solidFill>
            <a:srgbClr val="01203D"/>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49580" y="976393"/>
            <a:ext cx="11292840" cy="1896149"/>
          </a:xfrm>
          <a:noFill/>
        </p:spPr>
        <p:txBody>
          <a:bodyPr anchor="b">
            <a:normAutofit/>
          </a:bodyPr>
          <a:lstStyle>
            <a:lvl1pPr algn="ctr">
              <a:defRPr sz="4400" b="1">
                <a:solidFill>
                  <a:schemeClr val="bg1"/>
                </a:solidFill>
                <a:latin typeface="+mn-lt"/>
              </a:defRPr>
            </a:lvl1pPr>
          </a:lstStyle>
          <a:p>
            <a:r>
              <a:rPr lang="en-US" dirty="0"/>
              <a:t>Click to edit presentation title</a:t>
            </a:r>
          </a:p>
        </p:txBody>
      </p:sp>
      <p:sp>
        <p:nvSpPr>
          <p:cNvPr id="3" name="Subtitle 2"/>
          <p:cNvSpPr>
            <a:spLocks noGrp="1"/>
          </p:cNvSpPr>
          <p:nvPr>
            <p:ph type="subTitle" idx="1" hasCustomPrompt="1"/>
          </p:nvPr>
        </p:nvSpPr>
        <p:spPr bwMode="invGray">
          <a:xfrm>
            <a:off x="449580" y="2910456"/>
            <a:ext cx="11292840" cy="576664"/>
          </a:xfrm>
        </p:spPr>
        <p:txBody>
          <a:bodyPr>
            <a:normAutofit/>
          </a:bodyPr>
          <a:lstStyle>
            <a:lvl1pPr marL="0" indent="0" algn="ctr">
              <a:buNone/>
              <a:defRPr sz="3400">
                <a:solidFill>
                  <a:srgbClr val="62BCF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a:t>
            </a:r>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endParaRPr lang="en-US" sz="1600" i="1" dirty="0"/>
          </a:p>
        </p:txBody>
      </p:sp>
      <p:sp>
        <p:nvSpPr>
          <p:cNvPr id="17" name="Text Placeholder 16"/>
          <p:cNvSpPr>
            <a:spLocks noGrp="1"/>
          </p:cNvSpPr>
          <p:nvPr>
            <p:ph type="body" sz="quarter" idx="10" hasCustomPrompt="1"/>
          </p:nvPr>
        </p:nvSpPr>
        <p:spPr>
          <a:xfrm>
            <a:off x="449580" y="3627140"/>
            <a:ext cx="11292840" cy="573088"/>
          </a:xfrm>
        </p:spPr>
        <p:txBody>
          <a:bodyPr anchor="ctr">
            <a:normAutofit/>
          </a:bodyPr>
          <a:lstStyle>
            <a:lvl1pPr marL="0" indent="0" algn="ctr">
              <a:buNone/>
              <a:defRPr sz="2200" b="1">
                <a:solidFill>
                  <a:srgbClr val="01203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date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4945" y="4578223"/>
            <a:ext cx="3132289" cy="1371600"/>
          </a:xfrm>
          <a:prstGeom prst="rect">
            <a:avLst/>
          </a:prstGeom>
        </p:spPr>
      </p:pic>
      <p:grpSp>
        <p:nvGrpSpPr>
          <p:cNvPr id="9" name="Group 8"/>
          <p:cNvGrpSpPr/>
          <p:nvPr userDrawn="1"/>
        </p:nvGrpSpPr>
        <p:grpSpPr>
          <a:xfrm>
            <a:off x="-7620" y="6446520"/>
            <a:ext cx="12199620" cy="411480"/>
            <a:chOff x="-7620" y="6446520"/>
            <a:chExt cx="12199620" cy="411480"/>
          </a:xfrm>
        </p:grpSpPr>
        <p:sp>
          <p:nvSpPr>
            <p:cNvPr id="15" name="Rectangle 14"/>
            <p:cNvSpPr/>
            <p:nvPr userDrawn="1"/>
          </p:nvSpPr>
          <p:spPr>
            <a:xfrm>
              <a:off x="-7620" y="6446520"/>
              <a:ext cx="3054096" cy="411480"/>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spc="250" baseline="0" dirty="0"/>
            </a:p>
          </p:txBody>
        </p:sp>
        <p:sp>
          <p:nvSpPr>
            <p:cNvPr id="12" name="Rectangle 11"/>
            <p:cNvSpPr/>
            <p:nvPr userDrawn="1"/>
          </p:nvSpPr>
          <p:spPr>
            <a:xfrm>
              <a:off x="9137904" y="6446520"/>
              <a:ext cx="3054096" cy="411480"/>
            </a:xfrm>
            <a:prstGeom prst="rect">
              <a:avLst/>
            </a:prstGeom>
            <a:solidFill>
              <a:srgbClr val="84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spc="250" baseline="0" dirty="0"/>
            </a:p>
          </p:txBody>
        </p:sp>
        <p:sp>
          <p:nvSpPr>
            <p:cNvPr id="13" name="Rectangle 12"/>
            <p:cNvSpPr/>
            <p:nvPr userDrawn="1"/>
          </p:nvSpPr>
          <p:spPr>
            <a:xfrm>
              <a:off x="3041904" y="6446520"/>
              <a:ext cx="6108192" cy="411480"/>
            </a:xfrm>
            <a:prstGeom prst="rect">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spc="250" baseline="0" dirty="0">
                <a:solidFill>
                  <a:srgbClr val="62BCF0"/>
                </a:solidFill>
              </a:endParaRPr>
            </a:p>
          </p:txBody>
        </p:sp>
      </p:grpSp>
      <p:pic>
        <p:nvPicPr>
          <p:cNvPr id="7" name="Picture 6" descr="Logo&#10;&#10;Description automatically generated">
            <a:extLst>
              <a:ext uri="{FF2B5EF4-FFF2-40B4-BE49-F238E27FC236}">
                <a16:creationId xmlns:a16="http://schemas.microsoft.com/office/drawing/2014/main" id="{9171A8B2-2DA3-3733-D616-358D4127BE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19428" y="4612352"/>
            <a:ext cx="2715821" cy="1371600"/>
          </a:xfrm>
          <a:prstGeom prst="rect">
            <a:avLst/>
          </a:prstGeom>
        </p:spPr>
      </p:pic>
    </p:spTree>
    <p:extLst>
      <p:ext uri="{BB962C8B-B14F-4D97-AF65-F5344CB8AC3E}">
        <p14:creationId xmlns:p14="http://schemas.microsoft.com/office/powerpoint/2010/main" val="2965457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928">
          <p15:clr>
            <a:srgbClr val="FBAE40"/>
          </p15:clr>
        </p15:guide>
        <p15:guide id="2" pos="5856">
          <p15:clr>
            <a:srgbClr val="FBAE40"/>
          </p15:clr>
        </p15:guide>
        <p15:guide id="3" pos="18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580" y="365125"/>
            <a:ext cx="11292840" cy="1178471"/>
          </a:xfrm>
        </p:spPr>
        <p:txBody>
          <a:bodyPr>
            <a:normAutofit/>
          </a:bodyPr>
          <a:lstStyle>
            <a:lvl1pPr>
              <a:defRPr sz="4000" b="0">
                <a:solidFill>
                  <a:srgbClr val="01203D"/>
                </a:solidFill>
                <a:latin typeface="Gotham Bold" pitchFamily="50" charset="0"/>
              </a:defRPr>
            </a:lvl1pPr>
          </a:lstStyle>
          <a:p>
            <a:r>
              <a:rPr lang="en-US" dirty="0"/>
              <a:t>Click to edit Master title style</a:t>
            </a:r>
          </a:p>
        </p:txBody>
      </p:sp>
      <p:sp>
        <p:nvSpPr>
          <p:cNvPr id="3" name="Content Placeholder 2"/>
          <p:cNvSpPr>
            <a:spLocks noGrp="1"/>
          </p:cNvSpPr>
          <p:nvPr>
            <p:ph idx="1" hasCustomPrompt="1"/>
          </p:nvPr>
        </p:nvSpPr>
        <p:spPr>
          <a:xfrm>
            <a:off x="449580" y="1825625"/>
            <a:ext cx="11292840" cy="4351338"/>
          </a:xfrm>
        </p:spPr>
        <p:txBody>
          <a:bodyPr/>
          <a:lstStyle>
            <a:lvl1pPr marL="341313" indent="-341313">
              <a:buClr>
                <a:srgbClr val="92D050"/>
              </a:buClr>
              <a:buSzPct val="100000"/>
              <a:buFontTx/>
              <a:buBlip>
                <a:blip r:embed="rId2"/>
              </a:buBlip>
              <a:defRPr>
                <a:latin typeface="Calibri" panose="020F0502020204030204" pitchFamily="34" charset="0"/>
                <a:cs typeface="Calibri" panose="020F0502020204030204" pitchFamily="34" charset="0"/>
              </a:defRPr>
            </a:lvl1pPr>
            <a:lvl2pPr marL="684213" indent="-227013">
              <a:buFont typeface="Arial" panose="020B0604020202020204" pitchFamily="34" charset="0"/>
              <a:buChar char="•"/>
              <a:defRPr sz="2600">
                <a:latin typeface="Calibri" panose="020F0502020204030204" pitchFamily="34" charset="0"/>
                <a:cs typeface="Calibri" panose="020F0502020204030204" pitchFamily="34" charset="0"/>
              </a:defRPr>
            </a:lvl2pPr>
            <a:lvl3pPr marL="1143000" indent="-228600">
              <a:buClr>
                <a:schemeClr val="accent3"/>
              </a:buClr>
              <a:buSzPct val="125000"/>
              <a:buFont typeface="Arial" panose="020B0604020202020204" pitchFamily="34" charset="0"/>
              <a:buChar char="•"/>
              <a:defRPr sz="2400">
                <a:latin typeface="Calibri" panose="020F0502020204030204" pitchFamily="34" charset="0"/>
                <a:cs typeface="Calibri" panose="020F0502020204030204" pitchFamily="34" charset="0"/>
              </a:defRPr>
            </a:lvl3pPr>
            <a:lvl4pPr marL="1600200" indent="-228600">
              <a:buClr>
                <a:srgbClr val="62BCF0"/>
              </a:buClr>
              <a:buFont typeface="Wingdings" panose="05000000000000000000" pitchFamily="2" charset="2"/>
              <a:buChar char="§"/>
              <a:defRPr sz="2200">
                <a:latin typeface="Calibri" panose="020F0502020204030204" pitchFamily="34" charset="0"/>
                <a:cs typeface="Calibri" panose="020F0502020204030204" pitchFamily="34" charset="0"/>
              </a:defRPr>
            </a:lvl4pPr>
            <a:lvl5pPr marL="2057400" indent="-228600">
              <a:buClr>
                <a:schemeClr val="accent3"/>
              </a:buClr>
              <a:buSzPct val="125000"/>
              <a:buFont typeface="Wingdings" panose="05000000000000000000" pitchFamily="2" charset="2"/>
              <a:buChar char="§"/>
              <a:defRPr sz="20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4B2D15FF-EB90-4F7D-B6FD-2019C464A784}"/>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6" name="Slide Number Placeholder 5"/>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3922678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49580" y="365125"/>
            <a:ext cx="11292840" cy="1178471"/>
          </a:xfrm>
        </p:spPr>
        <p:txBody>
          <a:bodyPr/>
          <a:lstStyle>
            <a:lvl1pPr>
              <a:defRPr b="0">
                <a:latin typeface="Gotham Black" panose="02000604040000020004" pitchFamily="50" charset="0"/>
              </a:defRPr>
            </a:lvl1pPr>
          </a:lstStyle>
          <a:p>
            <a:r>
              <a:rPr lang="en-US" dirty="0"/>
              <a:t>Click to edit Master title style</a:t>
            </a:r>
          </a:p>
        </p:txBody>
      </p:sp>
      <p:sp>
        <p:nvSpPr>
          <p:cNvPr id="8" name="Rectangle 7">
            <a:extLst>
              <a:ext uri="{FF2B5EF4-FFF2-40B4-BE49-F238E27FC236}">
                <a16:creationId xmlns:a16="http://schemas.microsoft.com/office/drawing/2014/main" id="{48B4FD96-7A12-4993-A52D-B6DCBB27843B}"/>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22" name="Slide Number Placeholder 21"/>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2" name="Content Placeholder 3"/>
          <p:cNvSpPr>
            <a:spLocks noGrp="1"/>
          </p:cNvSpPr>
          <p:nvPr>
            <p:ph sz="half" idx="13" hasCustomPrompt="1"/>
          </p:nvPr>
        </p:nvSpPr>
        <p:spPr>
          <a:xfrm>
            <a:off x="449579" y="1816060"/>
            <a:ext cx="5532931" cy="4351338"/>
          </a:xfrm>
        </p:spPr>
        <p:txBody>
          <a:bodyPr/>
          <a:lstStyle>
            <a:lvl1pPr marL="341313" indent="-341313">
              <a:buClr>
                <a:srgbClr val="92D050"/>
              </a:buClr>
              <a:buSzPct val="100000"/>
              <a:buFontTx/>
              <a:buBlip>
                <a:blip r:embed="rId2"/>
              </a:buBlip>
              <a:defRPr>
                <a:latin typeface="Gotham Bold" pitchFamily="50" charset="0"/>
              </a:defRPr>
            </a:lvl1pPr>
            <a:lvl2pPr>
              <a:defRPr sz="2600">
                <a:latin typeface="Gotham Medium" panose="02000604030000020004" pitchFamily="50" charset="0"/>
              </a:defRPr>
            </a:lvl2pPr>
            <a:lvl3pPr marL="1143000" indent="-228600">
              <a:buClr>
                <a:srgbClr val="92D050"/>
              </a:buClr>
              <a:buSzPct val="125000"/>
              <a:buFont typeface="Arial" panose="020B0604020202020204" pitchFamily="34" charset="0"/>
              <a:buChar char="•"/>
              <a:defRPr sz="2400">
                <a:latin typeface="Gotham Medium" panose="02000604030000020004" pitchFamily="50" charset="0"/>
              </a:defRPr>
            </a:lvl3pPr>
            <a:lvl4pPr marL="1600200" indent="-228600">
              <a:buFont typeface="Wingdings" panose="05000000000000000000" pitchFamily="2" charset="2"/>
              <a:buChar char="§"/>
              <a:defRPr sz="2200">
                <a:latin typeface="Gotham Medium" panose="02000604030000020004" pitchFamily="50" charset="0"/>
              </a:defRPr>
            </a:lvl4pPr>
            <a:lvl5pPr marL="2057400" indent="-228600">
              <a:buClr>
                <a:schemeClr val="accent3"/>
              </a:buClr>
              <a:buSzPct val="125000"/>
              <a:buFont typeface="Wingdings" panose="05000000000000000000" pitchFamily="2" charset="2"/>
              <a:buChar char="§"/>
              <a:defRPr sz="2000">
                <a:latin typeface="Gotham Medium" panose="02000604030000020004" pitchFamily="50"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7" name="Content Placeholder 3">
            <a:extLst>
              <a:ext uri="{FF2B5EF4-FFF2-40B4-BE49-F238E27FC236}">
                <a16:creationId xmlns:a16="http://schemas.microsoft.com/office/drawing/2014/main" id="{ADDDB79F-766B-4D2C-9E87-F20D153630F2}"/>
              </a:ext>
            </a:extLst>
          </p:cNvPr>
          <p:cNvSpPr>
            <a:spLocks noGrp="1"/>
          </p:cNvSpPr>
          <p:nvPr>
            <p:ph sz="half" idx="14" hasCustomPrompt="1"/>
          </p:nvPr>
        </p:nvSpPr>
        <p:spPr>
          <a:xfrm>
            <a:off x="6209489" y="1816060"/>
            <a:ext cx="5532931" cy="4351338"/>
          </a:xfrm>
        </p:spPr>
        <p:txBody>
          <a:bodyPr/>
          <a:lstStyle>
            <a:lvl1pPr marL="341313" indent="-341313">
              <a:buClr>
                <a:srgbClr val="92D050"/>
              </a:buClr>
              <a:buSzPct val="100000"/>
              <a:buFontTx/>
              <a:buBlip>
                <a:blip r:embed="rId2"/>
              </a:buBlip>
              <a:defRPr>
                <a:latin typeface="Gotham Bold" pitchFamily="50" charset="0"/>
              </a:defRPr>
            </a:lvl1pPr>
            <a:lvl2pPr>
              <a:defRPr sz="2600">
                <a:latin typeface="Gotham Medium" panose="02000604030000020004" pitchFamily="50" charset="0"/>
              </a:defRPr>
            </a:lvl2pPr>
            <a:lvl3pPr marL="1143000" indent="-228600">
              <a:buClr>
                <a:srgbClr val="92D050"/>
              </a:buClr>
              <a:buSzPct val="125000"/>
              <a:buFont typeface="Arial" panose="020B0604020202020204" pitchFamily="34" charset="0"/>
              <a:buChar char="•"/>
              <a:defRPr sz="2400">
                <a:latin typeface="Gotham Medium" panose="02000604030000020004" pitchFamily="50" charset="0"/>
              </a:defRPr>
            </a:lvl3pPr>
            <a:lvl4pPr marL="1600200" indent="-228600">
              <a:buFont typeface="Wingdings" panose="05000000000000000000" pitchFamily="2" charset="2"/>
              <a:buChar char="§"/>
              <a:defRPr sz="2200">
                <a:latin typeface="Gotham Medium" panose="02000604030000020004" pitchFamily="50" charset="0"/>
              </a:defRPr>
            </a:lvl4pPr>
            <a:lvl5pPr marL="2057400" indent="-228600">
              <a:buClr>
                <a:schemeClr val="accent3"/>
              </a:buClr>
              <a:buSzPct val="125000"/>
              <a:buFont typeface="Wingdings" panose="05000000000000000000" pitchFamily="2" charset="2"/>
              <a:buChar char="§"/>
              <a:defRPr sz="2000">
                <a:latin typeface="Gotham Medium" panose="02000604030000020004" pitchFamily="50"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121329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9580" y="365125"/>
            <a:ext cx="11292840" cy="1178471"/>
          </a:xfrm>
        </p:spPr>
        <p:txBody>
          <a:bodyPr/>
          <a:lstStyle>
            <a:lvl1pPr>
              <a:defRPr b="0">
                <a:latin typeface="Gotham Bold" pitchFamily="50" charset="0"/>
              </a:defRPr>
            </a:lvl1pPr>
          </a:lstStyle>
          <a:p>
            <a:r>
              <a:rPr lang="en-US" dirty="0"/>
              <a:t>Click to edit Master title style</a:t>
            </a:r>
          </a:p>
        </p:txBody>
      </p:sp>
      <p:sp>
        <p:nvSpPr>
          <p:cNvPr id="6" name="Rectangle 5">
            <a:extLst>
              <a:ext uri="{FF2B5EF4-FFF2-40B4-BE49-F238E27FC236}">
                <a16:creationId xmlns:a16="http://schemas.microsoft.com/office/drawing/2014/main" id="{92C21BFD-6391-4F44-9F8F-2BE5ACA60AA3}"/>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148999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2820CB-8F8E-409B-A387-17EDCBC1DC21}"/>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7" name="Slide Number Placeholder 6"/>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2" name="Title 1"/>
          <p:cNvSpPr>
            <a:spLocks noGrp="1"/>
          </p:cNvSpPr>
          <p:nvPr>
            <p:ph type="title"/>
          </p:nvPr>
        </p:nvSpPr>
        <p:spPr>
          <a:xfrm>
            <a:off x="466928" y="457200"/>
            <a:ext cx="4305097" cy="1600200"/>
          </a:xfrm>
        </p:spPr>
        <p:txBody>
          <a:bodyPr anchor="b">
            <a:normAutofit/>
          </a:bodyPr>
          <a:lstStyle>
            <a:lvl1pPr algn="l">
              <a:defRPr sz="3600" b="0">
                <a:latin typeface="Gotham Bold" pitchFamily="50" charset="0"/>
              </a:defRPr>
            </a:lvl1pPr>
          </a:lstStyle>
          <a:p>
            <a:r>
              <a:rPr lang="en-US" dirty="0"/>
              <a:t>Click to edit Master title style</a:t>
            </a:r>
          </a:p>
        </p:txBody>
      </p:sp>
      <p:sp>
        <p:nvSpPr>
          <p:cNvPr id="13" name="Picture Placeholder 2"/>
          <p:cNvSpPr>
            <a:spLocks noGrp="1"/>
          </p:cNvSpPr>
          <p:nvPr>
            <p:ph type="pic" idx="1"/>
          </p:nvPr>
        </p:nvSpPr>
        <p:spPr>
          <a:xfrm>
            <a:off x="5183187" y="457201"/>
            <a:ext cx="6558097" cy="57004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466928" y="2122496"/>
            <a:ext cx="4305097" cy="4035112"/>
          </a:xfrm>
        </p:spPr>
        <p:txBody>
          <a:bodyPr/>
          <a:lstStyle>
            <a:lvl1pPr marL="0" indent="0">
              <a:buNone/>
              <a:defRPr sz="1600">
                <a:latin typeface="Calibri" panose="020F0502020204030204" pitchFamily="34" charset="0"/>
                <a:cs typeface="Calibri" panose="020F0502020204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152083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80940AD-FF12-4F47-A750-EC9FBF989C23}"/>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3" name="Title 1"/>
          <p:cNvSpPr>
            <a:spLocks noGrp="1"/>
          </p:cNvSpPr>
          <p:nvPr>
            <p:ph type="title"/>
          </p:nvPr>
        </p:nvSpPr>
        <p:spPr>
          <a:xfrm>
            <a:off x="466928" y="457200"/>
            <a:ext cx="4305097" cy="1600200"/>
          </a:xfrm>
        </p:spPr>
        <p:txBody>
          <a:bodyPr anchor="b">
            <a:normAutofit/>
          </a:bodyPr>
          <a:lstStyle>
            <a:lvl1pPr algn="l">
              <a:defRPr sz="3600" b="0">
                <a:latin typeface="Gotham Bold" pitchFamily="50" charset="0"/>
              </a:defRPr>
            </a:lvl1pPr>
          </a:lstStyle>
          <a:p>
            <a:r>
              <a:rPr lang="en-US" dirty="0"/>
              <a:t>Click to edit Master title style</a:t>
            </a:r>
          </a:p>
        </p:txBody>
      </p:sp>
      <p:sp>
        <p:nvSpPr>
          <p:cNvPr id="15" name="Text Placeholder 3"/>
          <p:cNvSpPr>
            <a:spLocks noGrp="1"/>
          </p:cNvSpPr>
          <p:nvPr>
            <p:ph type="body" sz="half" idx="2"/>
          </p:nvPr>
        </p:nvSpPr>
        <p:spPr>
          <a:xfrm>
            <a:off x="466928" y="2101956"/>
            <a:ext cx="4305097" cy="4055652"/>
          </a:xfrm>
        </p:spPr>
        <p:txBody>
          <a:bodyPr/>
          <a:lstStyle>
            <a:lvl1pPr marL="0" indent="0">
              <a:buNone/>
              <a:defRPr sz="1600">
                <a:latin typeface="Calibri" panose="020F0502020204030204" pitchFamily="34" charset="0"/>
                <a:cs typeface="Calibri" panose="020F0502020204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Content Placeholder 3">
            <a:extLst>
              <a:ext uri="{FF2B5EF4-FFF2-40B4-BE49-F238E27FC236}">
                <a16:creationId xmlns:a16="http://schemas.microsoft.com/office/drawing/2014/main" id="{49F177C8-FDAB-4A82-B30F-707BD0C9945C}"/>
              </a:ext>
            </a:extLst>
          </p:cNvPr>
          <p:cNvSpPr>
            <a:spLocks noGrp="1"/>
          </p:cNvSpPr>
          <p:nvPr>
            <p:ph sz="half" idx="14" hasCustomPrompt="1"/>
          </p:nvPr>
        </p:nvSpPr>
        <p:spPr>
          <a:xfrm>
            <a:off x="5200073" y="457200"/>
            <a:ext cx="6542347" cy="5700408"/>
          </a:xfrm>
        </p:spPr>
        <p:txBody>
          <a:bodyPr/>
          <a:lstStyle>
            <a:lvl1pPr marL="341313" indent="-341313">
              <a:buClr>
                <a:srgbClr val="92D050"/>
              </a:buClr>
              <a:buSzPct val="100000"/>
              <a:buFontTx/>
              <a:buBlip>
                <a:blip r:embed="rId2"/>
              </a:buBlip>
              <a:defRPr>
                <a:latin typeface="Gotham Bold" pitchFamily="50" charset="0"/>
              </a:defRPr>
            </a:lvl1pPr>
            <a:lvl2pPr>
              <a:defRPr sz="2600">
                <a:latin typeface="Gotham Medium" panose="02000604030000020004" pitchFamily="50" charset="0"/>
              </a:defRPr>
            </a:lvl2pPr>
            <a:lvl3pPr marL="1143000" indent="-228600">
              <a:buClr>
                <a:srgbClr val="92D050"/>
              </a:buClr>
              <a:buSzPct val="125000"/>
              <a:buFont typeface="Arial" panose="020B0604020202020204" pitchFamily="34" charset="0"/>
              <a:buChar char="•"/>
              <a:defRPr sz="2400">
                <a:latin typeface="Gotham Medium" panose="02000604030000020004" pitchFamily="50" charset="0"/>
              </a:defRPr>
            </a:lvl3pPr>
            <a:lvl4pPr marL="1600200" indent="-228600">
              <a:buFont typeface="Wingdings" panose="05000000000000000000" pitchFamily="2" charset="2"/>
              <a:buChar char="§"/>
              <a:defRPr sz="2200">
                <a:latin typeface="Gotham Medium" panose="02000604030000020004" pitchFamily="50" charset="0"/>
              </a:defRPr>
            </a:lvl4pPr>
            <a:lvl5pPr marL="2057400" indent="-228600">
              <a:buClr>
                <a:schemeClr val="accent3"/>
              </a:buClr>
              <a:buSzPct val="125000"/>
              <a:buFont typeface="Wingdings" panose="05000000000000000000" pitchFamily="2" charset="2"/>
              <a:buChar char="§"/>
              <a:defRPr sz="2000">
                <a:latin typeface="Gotham Medium" panose="02000604030000020004" pitchFamily="50"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61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9C030F5-6F3E-44D7-8269-345BAC00E018}"/>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11" name="Text Placeholder 35"/>
          <p:cNvSpPr>
            <a:spLocks noGrp="1"/>
          </p:cNvSpPr>
          <p:nvPr>
            <p:ph type="body" sz="quarter" idx="15" hasCustomPrompt="1"/>
          </p:nvPr>
        </p:nvSpPr>
        <p:spPr>
          <a:xfrm>
            <a:off x="449580" y="3610817"/>
            <a:ext cx="11292840" cy="460258"/>
          </a:xfrm>
          <a:noFill/>
        </p:spPr>
        <p:txBody>
          <a:bodyPr anchor="ctr">
            <a:normAutofit/>
          </a:bodyPr>
          <a:lstStyle>
            <a:lvl1pPr marL="0" indent="0" algn="ctr">
              <a:buNone/>
              <a:defRPr sz="2200" b="1">
                <a:solidFill>
                  <a:srgbClr val="01203D"/>
                </a:solidFill>
                <a:latin typeface="Gotham Bold" pitchFamily="50"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chfs.ky.gov/agencies/DPH</a:t>
            </a:r>
          </a:p>
        </p:txBody>
      </p:sp>
      <p:sp>
        <p:nvSpPr>
          <p:cNvPr id="12" name="Rectangle 11"/>
          <p:cNvSpPr/>
          <p:nvPr userDrawn="1"/>
        </p:nvSpPr>
        <p:spPr>
          <a:xfrm>
            <a:off x="449580" y="1034810"/>
            <a:ext cx="11292840" cy="769441"/>
          </a:xfrm>
          <a:prstGeom prst="rect">
            <a:avLst/>
          </a:prstGeom>
        </p:spPr>
        <p:txBody>
          <a:bodyPr wrap="square">
            <a:spAutoFit/>
          </a:bodyPr>
          <a:lstStyle/>
          <a:p>
            <a:pPr lvl="0" algn="ctr"/>
            <a:r>
              <a:rPr lang="en-US" sz="4400" b="0" dirty="0">
                <a:solidFill>
                  <a:srgbClr val="01203D"/>
                </a:solidFill>
                <a:latin typeface="Gotham Black" panose="02000604040000020004" pitchFamily="50" charset="0"/>
              </a:rPr>
              <a:t>Thank you!</a:t>
            </a:r>
          </a:p>
        </p:txBody>
      </p:sp>
      <p:sp>
        <p:nvSpPr>
          <p:cNvPr id="13" name="Text Placeholder 35"/>
          <p:cNvSpPr>
            <a:spLocks noGrp="1"/>
          </p:cNvSpPr>
          <p:nvPr>
            <p:ph type="body" sz="quarter" idx="14" hasCustomPrompt="1"/>
          </p:nvPr>
        </p:nvSpPr>
        <p:spPr>
          <a:xfrm>
            <a:off x="449580" y="1804251"/>
            <a:ext cx="11292840" cy="1719211"/>
          </a:xfrm>
        </p:spPr>
        <p:txBody>
          <a:bodyPr anchor="t"/>
          <a:lstStyle>
            <a:lvl1pPr marL="0" indent="0" algn="ctr">
              <a:buNone/>
              <a:defRPr baseline="0">
                <a:solidFill>
                  <a:schemeClr val="tx1"/>
                </a:solidFill>
                <a:latin typeface="Gotham Medium" panose="02000604030000020004" pitchFamily="50"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presenter name, phone, email</a:t>
            </a:r>
          </a:p>
        </p:txBody>
      </p:sp>
      <p:sp>
        <p:nvSpPr>
          <p:cNvPr id="16" name="Slide Number Placeholder 4">
            <a:extLst>
              <a:ext uri="{FF2B5EF4-FFF2-40B4-BE49-F238E27FC236}">
                <a16:creationId xmlns:a16="http://schemas.microsoft.com/office/drawing/2014/main" id="{88B09F87-73E6-4150-B1E3-45C8D7CE53DA}"/>
              </a:ext>
            </a:extLst>
          </p:cNvPr>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grpSp>
        <p:nvGrpSpPr>
          <p:cNvPr id="22" name="Group 21">
            <a:extLst>
              <a:ext uri="{FF2B5EF4-FFF2-40B4-BE49-F238E27FC236}">
                <a16:creationId xmlns:a16="http://schemas.microsoft.com/office/drawing/2014/main" id="{E0F9AF5C-7C35-E789-5E04-BF6A322AEC4E}"/>
              </a:ext>
            </a:extLst>
          </p:cNvPr>
          <p:cNvGrpSpPr/>
          <p:nvPr userDrawn="1"/>
        </p:nvGrpSpPr>
        <p:grpSpPr>
          <a:xfrm>
            <a:off x="446252" y="4426502"/>
            <a:ext cx="11296168" cy="1828800"/>
            <a:chOff x="446252" y="4426502"/>
            <a:chExt cx="11296168" cy="1828800"/>
          </a:xfrm>
        </p:grpSpPr>
        <p:pic>
          <p:nvPicPr>
            <p:cNvPr id="23" name="Picture 22">
              <a:extLst>
                <a:ext uri="{FF2B5EF4-FFF2-40B4-BE49-F238E27FC236}">
                  <a16:creationId xmlns:a16="http://schemas.microsoft.com/office/drawing/2014/main" id="{B5E5EA08-0C80-2B6F-46B7-F779CA8EBAC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24" name="Graphic 23">
              <a:extLst>
                <a:ext uri="{FF2B5EF4-FFF2-40B4-BE49-F238E27FC236}">
                  <a16:creationId xmlns:a16="http://schemas.microsoft.com/office/drawing/2014/main" id="{4ACD68C1-1136-B6E3-A260-2E88F0875FF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25" name="Picture 24" descr="Logo&#10;&#10;Description automatically generated">
              <a:extLst>
                <a:ext uri="{FF2B5EF4-FFF2-40B4-BE49-F238E27FC236}">
                  <a16:creationId xmlns:a16="http://schemas.microsoft.com/office/drawing/2014/main" id="{79B54700-8017-A547-1682-89C0FEB3A4A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146946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449580" y="3610817"/>
            <a:ext cx="11292840" cy="460258"/>
          </a:xfrm>
          <a:noFill/>
        </p:spPr>
        <p:txBody>
          <a:bodyPr anchor="ctr">
            <a:normAutofit/>
          </a:bodyPr>
          <a:lstStyle>
            <a:lvl1pPr marL="0" indent="0" algn="ctr">
              <a:buNone/>
              <a:defRPr sz="2200" b="1">
                <a:solidFill>
                  <a:srgbClr val="01203D"/>
                </a:solidFill>
                <a:latin typeface="Gotham Bold" pitchFamily="50"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chfs.ky.gov/agencies/DPH</a:t>
            </a:r>
          </a:p>
        </p:txBody>
      </p:sp>
      <p:sp>
        <p:nvSpPr>
          <p:cNvPr id="12" name="Rectangle 11"/>
          <p:cNvSpPr/>
          <p:nvPr userDrawn="1"/>
        </p:nvSpPr>
        <p:spPr>
          <a:xfrm>
            <a:off x="449580" y="1034810"/>
            <a:ext cx="11292840" cy="769441"/>
          </a:xfrm>
          <a:prstGeom prst="rect">
            <a:avLst/>
          </a:prstGeom>
        </p:spPr>
        <p:txBody>
          <a:bodyPr wrap="square">
            <a:spAutoFit/>
          </a:bodyPr>
          <a:lstStyle/>
          <a:p>
            <a:pPr lvl="0" algn="ctr"/>
            <a:r>
              <a:rPr lang="en-US" sz="4400" b="0" dirty="0">
                <a:solidFill>
                  <a:srgbClr val="01203D"/>
                </a:solidFill>
                <a:latin typeface="Gotham Black" panose="02000604040000020004" pitchFamily="50" charset="0"/>
              </a:rPr>
              <a:t>Thank you!</a:t>
            </a:r>
          </a:p>
        </p:txBody>
      </p:sp>
      <p:sp>
        <p:nvSpPr>
          <p:cNvPr id="13" name="Text Placeholder 35"/>
          <p:cNvSpPr>
            <a:spLocks noGrp="1"/>
          </p:cNvSpPr>
          <p:nvPr>
            <p:ph type="body" sz="quarter" idx="14" hasCustomPrompt="1"/>
          </p:nvPr>
        </p:nvSpPr>
        <p:spPr>
          <a:xfrm>
            <a:off x="449580" y="1804251"/>
            <a:ext cx="5551827" cy="1719211"/>
          </a:xfrm>
        </p:spPr>
        <p:txBody>
          <a:bodyPr anchor="t"/>
          <a:lstStyle>
            <a:lvl1pPr marL="0" indent="0" algn="ctr">
              <a:buNone/>
              <a:defRPr baseline="0">
                <a:solidFill>
                  <a:schemeClr val="tx1"/>
                </a:solidFill>
                <a:latin typeface="Gotham Medium" panose="02000604030000020004" pitchFamily="50"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presenter name, phone, email</a:t>
            </a:r>
          </a:p>
        </p:txBody>
      </p:sp>
      <p:sp>
        <p:nvSpPr>
          <p:cNvPr id="3" name="Text Placeholder 2"/>
          <p:cNvSpPr>
            <a:spLocks noGrp="1"/>
          </p:cNvSpPr>
          <p:nvPr>
            <p:ph type="body" sz="quarter" idx="16" hasCustomPrompt="1"/>
          </p:nvPr>
        </p:nvSpPr>
        <p:spPr>
          <a:xfrm>
            <a:off x="6103936" y="1804226"/>
            <a:ext cx="5638483" cy="1719262"/>
          </a:xfrm>
        </p:spPr>
        <p:txBody>
          <a:bodyPr/>
          <a:lstStyle>
            <a:lvl1pPr marL="0" indent="0" algn="ctr">
              <a:buNone/>
              <a:defRPr baseline="0">
                <a:latin typeface="Gotham Medium" panose="02000604030000020004" pitchFamily="50"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a:t>Click to edit second presenter name, phone, email</a:t>
            </a:r>
          </a:p>
        </p:txBody>
      </p:sp>
      <p:sp>
        <p:nvSpPr>
          <p:cNvPr id="17" name="Rectangle 16">
            <a:extLst>
              <a:ext uri="{FF2B5EF4-FFF2-40B4-BE49-F238E27FC236}">
                <a16:creationId xmlns:a16="http://schemas.microsoft.com/office/drawing/2014/main" id="{32523B51-82E5-44C1-BD62-ECE0BBA1F480}"/>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16" name="Slide Number Placeholder 4">
            <a:extLst>
              <a:ext uri="{FF2B5EF4-FFF2-40B4-BE49-F238E27FC236}">
                <a16:creationId xmlns:a16="http://schemas.microsoft.com/office/drawing/2014/main" id="{656B23F0-6900-4B02-939A-6FE61AF4A8E4}"/>
              </a:ext>
            </a:extLst>
          </p:cNvPr>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grpSp>
        <p:nvGrpSpPr>
          <p:cNvPr id="15" name="Group 14">
            <a:extLst>
              <a:ext uri="{FF2B5EF4-FFF2-40B4-BE49-F238E27FC236}">
                <a16:creationId xmlns:a16="http://schemas.microsoft.com/office/drawing/2014/main" id="{49603730-3403-03DD-31C4-6B84628876D2}"/>
              </a:ext>
            </a:extLst>
          </p:cNvPr>
          <p:cNvGrpSpPr/>
          <p:nvPr userDrawn="1"/>
        </p:nvGrpSpPr>
        <p:grpSpPr>
          <a:xfrm>
            <a:off x="446252" y="4426502"/>
            <a:ext cx="11296168" cy="1828800"/>
            <a:chOff x="446252" y="4426502"/>
            <a:chExt cx="11296168" cy="1828800"/>
          </a:xfrm>
        </p:grpSpPr>
        <p:pic>
          <p:nvPicPr>
            <p:cNvPr id="18" name="Picture 17">
              <a:extLst>
                <a:ext uri="{FF2B5EF4-FFF2-40B4-BE49-F238E27FC236}">
                  <a16:creationId xmlns:a16="http://schemas.microsoft.com/office/drawing/2014/main" id="{26E62308-8BFF-BF47-A508-EAE4F17147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21" name="Graphic 20">
              <a:extLst>
                <a:ext uri="{FF2B5EF4-FFF2-40B4-BE49-F238E27FC236}">
                  <a16:creationId xmlns:a16="http://schemas.microsoft.com/office/drawing/2014/main" id="{CD83FAB4-E3F9-DC00-FCFC-A48AF38F3C1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22" name="Picture 21" descr="Logo&#10;&#10;Description automatically generated">
              <a:extLst>
                <a:ext uri="{FF2B5EF4-FFF2-40B4-BE49-F238E27FC236}">
                  <a16:creationId xmlns:a16="http://schemas.microsoft.com/office/drawing/2014/main" id="{1390A36E-B602-C30C-0EEF-32152E16743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425631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ption 2">
    <p:spTree>
      <p:nvGrpSpPr>
        <p:cNvPr id="1" name=""/>
        <p:cNvGrpSpPr/>
        <p:nvPr/>
      </p:nvGrpSpPr>
      <p:grpSpPr>
        <a:xfrm>
          <a:off x="0" y="0"/>
          <a:ext cx="0" cy="0"/>
          <a:chOff x="0" y="0"/>
          <a:chExt cx="0" cy="0"/>
        </a:xfrm>
      </p:grpSpPr>
      <p:sp>
        <p:nvSpPr>
          <p:cNvPr id="15" name="Title 1"/>
          <p:cNvSpPr>
            <a:spLocks noGrp="1"/>
          </p:cNvSpPr>
          <p:nvPr>
            <p:ph type="ctrTitle" hasCustomPrompt="1"/>
          </p:nvPr>
        </p:nvSpPr>
        <p:spPr>
          <a:xfrm>
            <a:off x="4689451" y="1742388"/>
            <a:ext cx="6874476" cy="1902191"/>
          </a:xfrm>
        </p:spPr>
        <p:txBody>
          <a:bodyPr anchor="b">
            <a:normAutofit/>
          </a:bodyPr>
          <a:lstStyle>
            <a:lvl1pPr algn="l">
              <a:defRPr sz="4400" b="0">
                <a:solidFill>
                  <a:srgbClr val="01203D"/>
                </a:solidFill>
                <a:latin typeface="Gotham Black" panose="02000604040000020004" pitchFamily="50" charset="0"/>
              </a:defRPr>
            </a:lvl1pPr>
          </a:lstStyle>
          <a:p>
            <a:r>
              <a:rPr lang="en-US" dirty="0"/>
              <a:t>Click to edit title</a:t>
            </a:r>
          </a:p>
        </p:txBody>
      </p:sp>
      <p:sp>
        <p:nvSpPr>
          <p:cNvPr id="16" name="Subtitle 2"/>
          <p:cNvSpPr>
            <a:spLocks noGrp="1"/>
          </p:cNvSpPr>
          <p:nvPr>
            <p:ph type="subTitle" idx="1" hasCustomPrompt="1"/>
          </p:nvPr>
        </p:nvSpPr>
        <p:spPr>
          <a:xfrm>
            <a:off x="4689451" y="3644579"/>
            <a:ext cx="6874476" cy="679306"/>
          </a:xfrm>
        </p:spPr>
        <p:txBody>
          <a:bodyPr anchor="ctr">
            <a:normAutofit/>
          </a:bodyPr>
          <a:lstStyle>
            <a:lvl1pPr marL="0" indent="0" algn="l">
              <a:buNone/>
              <a:defRPr sz="3400">
                <a:solidFill>
                  <a:srgbClr val="01203D"/>
                </a:solidFill>
                <a:latin typeface="Gotham Bold"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a:t>
            </a:r>
          </a:p>
        </p:txBody>
      </p:sp>
      <p:sp>
        <p:nvSpPr>
          <p:cNvPr id="8" name="Rectangle 7"/>
          <p:cNvSpPr/>
          <p:nvPr userDrawn="1"/>
        </p:nvSpPr>
        <p:spPr>
          <a:xfrm>
            <a:off x="-9331" y="0"/>
            <a:ext cx="4069080" cy="6869429"/>
          </a:xfrm>
          <a:prstGeom prst="rect">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p:cNvSpPr>
            <a:spLocks noGrp="1"/>
          </p:cNvSpPr>
          <p:nvPr>
            <p:ph type="body" sz="quarter" idx="13" hasCustomPrompt="1"/>
          </p:nvPr>
        </p:nvSpPr>
        <p:spPr>
          <a:xfrm>
            <a:off x="4689451" y="4342547"/>
            <a:ext cx="6874476" cy="651116"/>
          </a:xfrm>
        </p:spPr>
        <p:txBody>
          <a:bodyPr anchor="ctr">
            <a:normAutofit/>
          </a:bodyPr>
          <a:lstStyle>
            <a:lvl1pPr marL="0" indent="0" algn="l">
              <a:buNone/>
              <a:defRPr sz="2200">
                <a:solidFill>
                  <a:srgbClr val="01203D"/>
                </a:solidFill>
                <a:latin typeface="Gotham Medium" panose="02000604030000020004"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date</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9451" y="5187069"/>
            <a:ext cx="2048256" cy="1103112"/>
          </a:xfrm>
          <a:prstGeom prst="rect">
            <a:avLst/>
          </a:prstGeom>
        </p:spPr>
      </p:pic>
      <p:sp>
        <p:nvSpPr>
          <p:cNvPr id="11" name="Rectangle 10"/>
          <p:cNvSpPr/>
          <p:nvPr userDrawn="1"/>
        </p:nvSpPr>
        <p:spPr>
          <a:xfrm>
            <a:off x="4059748" y="6470420"/>
            <a:ext cx="8139871" cy="411480"/>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spc="250" baseline="0" dirty="0"/>
          </a:p>
        </p:txBody>
      </p:sp>
      <p:pic>
        <p:nvPicPr>
          <p:cNvPr id="10" name="Graphic 9">
            <a:extLst>
              <a:ext uri="{FF2B5EF4-FFF2-40B4-BE49-F238E27FC236}">
                <a16:creationId xmlns:a16="http://schemas.microsoft.com/office/drawing/2014/main" id="{B62F158F-E475-41B0-A9F2-FA6EAC337CD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9728" y="5187069"/>
            <a:ext cx="1125835" cy="1106424"/>
          </a:xfrm>
          <a:prstGeom prst="rect">
            <a:avLst/>
          </a:prstGeom>
        </p:spPr>
      </p:pic>
      <p:pic>
        <p:nvPicPr>
          <p:cNvPr id="4" name="Picture 3" descr="Logo&#10;&#10;Description automatically generated">
            <a:extLst>
              <a:ext uri="{FF2B5EF4-FFF2-40B4-BE49-F238E27FC236}">
                <a16:creationId xmlns:a16="http://schemas.microsoft.com/office/drawing/2014/main" id="{F0A85846-F6C6-2601-7233-C70FAF47F12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73165" y="5187069"/>
            <a:ext cx="2190762" cy="1106424"/>
          </a:xfrm>
          <a:prstGeom prst="rect">
            <a:avLst/>
          </a:prstGeom>
        </p:spPr>
      </p:pic>
    </p:spTree>
    <p:extLst>
      <p:ext uri="{BB962C8B-B14F-4D97-AF65-F5344CB8AC3E}">
        <p14:creationId xmlns:p14="http://schemas.microsoft.com/office/powerpoint/2010/main" val="42960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264" userDrawn="1">
          <p15:clr>
            <a:srgbClr val="FBAE40"/>
          </p15:clr>
        </p15:guide>
        <p15:guide id="2" pos="520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56070"/>
            <a:ext cx="2743200" cy="254738"/>
          </a:xfrm>
          <a:prstGeom prst="rect">
            <a:avLst/>
          </a:prstGeom>
        </p:spPr>
        <p:txBody>
          <a:bodyPr vert="horz" lIns="91440" tIns="45720" rIns="91440" bIns="45720" rtlCol="0" anchor="ctr"/>
          <a:lstStyle>
            <a:lvl1pPr algn="l">
              <a:defRPr sz="800">
                <a:solidFill>
                  <a:schemeClr val="bg1">
                    <a:lumMod val="95000"/>
                  </a:schemeClr>
                </a:solidFill>
              </a:defRPr>
            </a:lvl1pPr>
          </a:lstStyle>
          <a:p>
            <a:fld id="{0467B39D-87AC-4D39-8154-C6852A584385}" type="datetime1">
              <a:rPr lang="en-US" smtClean="0"/>
              <a:pPr/>
              <a:t>2/28/2023</a:t>
            </a:fld>
            <a:endParaRPr lang="en-US" dirty="0"/>
          </a:p>
        </p:txBody>
      </p:sp>
      <p:sp>
        <p:nvSpPr>
          <p:cNvPr id="5" name="Footer Placeholder 4"/>
          <p:cNvSpPr>
            <a:spLocks noGrp="1"/>
          </p:cNvSpPr>
          <p:nvPr>
            <p:ph type="ftr" sz="quarter" idx="3"/>
          </p:nvPr>
        </p:nvSpPr>
        <p:spPr>
          <a:xfrm>
            <a:off x="4038600" y="6447966"/>
            <a:ext cx="4114800" cy="262842"/>
          </a:xfrm>
          <a:prstGeom prst="rect">
            <a:avLst/>
          </a:prstGeom>
        </p:spPr>
        <p:txBody>
          <a:bodyPr vert="horz" lIns="91440" tIns="45720" rIns="91440" bIns="45720" rtlCol="0" anchor="ctr"/>
          <a:lstStyle>
            <a:lvl1pPr algn="ctr">
              <a:defRPr sz="800">
                <a:solidFill>
                  <a:schemeClr val="bg1">
                    <a:lumMod val="95000"/>
                  </a:schemeClr>
                </a:solidFill>
              </a:defRPr>
            </a:lvl1pPr>
          </a:lstStyle>
          <a:p>
            <a:endParaRPr lang="en-US" dirty="0"/>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200" b="0">
                <a:solidFill>
                  <a:schemeClr val="tx1"/>
                </a:solidFill>
                <a:latin typeface="Gotham Bold" pitchFamily="50" charset="0"/>
              </a:defRPr>
            </a:lvl1pPr>
          </a:lstStyle>
          <a:p>
            <a:fld id="{ABB8925F-B6BB-49B0-9469-5285B9C99CB3}" type="slidenum">
              <a:rPr lang="en-US" smtClean="0"/>
              <a:pPr/>
              <a:t>‹#›</a:t>
            </a:fld>
            <a:endParaRPr lang="en-US" dirty="0"/>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Tree>
    <p:extLst>
      <p:ext uri="{BB962C8B-B14F-4D97-AF65-F5344CB8AC3E}">
        <p14:creationId xmlns:p14="http://schemas.microsoft.com/office/powerpoint/2010/main" val="4135534529"/>
      </p:ext>
    </p:extLst>
  </p:cSld>
  <p:clrMap bg1="lt1" tx1="dk1" bg2="lt2" tx2="dk2" accent1="accent1" accent2="accent2" accent3="accent3" accent4="accent4" accent5="accent5" accent6="accent6" hlink="hlink" folHlink="folHlink"/>
  <p:sldLayoutIdLst>
    <p:sldLayoutId id="2147483747" r:id="rId1"/>
    <p:sldLayoutId id="2147483750" r:id="rId2"/>
    <p:sldLayoutId id="2147483752" r:id="rId3"/>
    <p:sldLayoutId id="2147483751" r:id="rId4"/>
    <p:sldLayoutId id="2147483748" r:id="rId5"/>
    <p:sldLayoutId id="2147483749" r:id="rId6"/>
    <p:sldLayoutId id="2147483755" r:id="rId7"/>
    <p:sldLayoutId id="2147483740" r:id="rId8"/>
    <p:sldLayoutId id="2147483753" r:id="rId9"/>
    <p:sldLayoutId id="2147483754" r:id="rId10"/>
    <p:sldLayoutId id="2147483757" r:id="rId11"/>
    <p:sldLayoutId id="2147483735" r:id="rId12"/>
    <p:sldLayoutId id="2147483729" r:id="rId13"/>
    <p:sldLayoutId id="2147483737" r:id="rId14"/>
    <p:sldLayoutId id="2147483730" r:id="rId15"/>
    <p:sldLayoutId id="2147483739" r:id="rId16"/>
    <p:sldLayoutId id="2147483734" r:id="rId17"/>
    <p:sldLayoutId id="214748375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lnSpc>
          <a:spcPct val="90000"/>
        </a:lnSpc>
        <a:spcBef>
          <a:spcPct val="0"/>
        </a:spcBef>
        <a:buNone/>
        <a:defRPr sz="4000" b="0" kern="1200">
          <a:solidFill>
            <a:srgbClr val="01203D"/>
          </a:solidFill>
          <a:latin typeface="Gotham Bold" pitchFamily="50" charset="0"/>
          <a:ea typeface="+mj-ea"/>
          <a:cs typeface="+mj-cs"/>
        </a:defRPr>
      </a:lvl1pPr>
    </p:titleStyle>
    <p:bodyStyle>
      <a:lvl1pPr marL="341313" indent="-341313" algn="l" defTabSz="914400" rtl="0" eaLnBrk="1" latinLnBrk="0" hangingPunct="1">
        <a:lnSpc>
          <a:spcPct val="90000"/>
        </a:lnSpc>
        <a:spcBef>
          <a:spcPts val="1000"/>
        </a:spcBef>
        <a:buClr>
          <a:srgbClr val="92D050"/>
        </a:buClr>
        <a:buSzPct val="100000"/>
        <a:buFontTx/>
        <a:buBlip>
          <a:blip r:embed="rId20"/>
        </a:buBlip>
        <a:defRPr sz="2800" kern="1200">
          <a:solidFill>
            <a:srgbClr val="000000"/>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rgbClr val="62BCF0"/>
        </a:buClr>
        <a:buSzPct val="125000"/>
        <a:buFont typeface="Arial" panose="020B0604020202020204" pitchFamily="34" charset="0"/>
        <a:buChar char="•"/>
        <a:defRPr sz="2600" kern="1200">
          <a:solidFill>
            <a:srgbClr val="000000"/>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rgbClr val="01203D"/>
        </a:buClr>
        <a:buSzPct val="85000"/>
        <a:buFont typeface="Courier New" panose="02070309020205020404" pitchFamily="49" charset="0"/>
        <a:buChar char="o"/>
        <a:defRPr sz="2400" kern="1200">
          <a:solidFill>
            <a:srgbClr val="000000"/>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rgbClr val="62BCF0"/>
        </a:buClr>
        <a:buSzPct val="125000"/>
        <a:buFont typeface="Wingdings" panose="05000000000000000000" pitchFamily="2" charset="2"/>
        <a:buChar char="§"/>
        <a:defRPr sz="2200" kern="1200">
          <a:solidFill>
            <a:srgbClr val="000000"/>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rgbClr val="01203D"/>
        </a:buClr>
        <a:buSzPct val="65000"/>
        <a:buFont typeface="Wingdings" panose="05000000000000000000" pitchFamily="2" charset="2"/>
        <a:buChar char="q"/>
        <a:defRPr sz="2000" kern="1200">
          <a:solidFill>
            <a:srgbClr val="00000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chfs.ky.gov/agencies/dph/dehp/imm/VFCProviderManual.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Localhealth.helpdesk@ky.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F475-5D53-472E-02F1-F77612838FBA}"/>
              </a:ext>
            </a:extLst>
          </p:cNvPr>
          <p:cNvSpPr>
            <a:spLocks noGrp="1"/>
          </p:cNvSpPr>
          <p:nvPr>
            <p:ph type="ctrTitle"/>
          </p:nvPr>
        </p:nvSpPr>
        <p:spPr/>
        <p:txBody>
          <a:bodyPr>
            <a:normAutofit fontScale="90000"/>
          </a:bodyPr>
          <a:lstStyle/>
          <a:p>
            <a:r>
              <a:rPr lang="en-US" dirty="0"/>
              <a:t>Local Health Department</a:t>
            </a:r>
            <a:br>
              <a:rPr lang="en-US" dirty="0"/>
            </a:br>
            <a:r>
              <a:rPr lang="en-US" dirty="0"/>
              <a:t>Coding Compliance </a:t>
            </a:r>
            <a:br>
              <a:rPr lang="en-US" dirty="0"/>
            </a:br>
            <a:r>
              <a:rPr lang="en-US" dirty="0"/>
              <a:t>Training / Updates 2023</a:t>
            </a:r>
          </a:p>
        </p:txBody>
      </p:sp>
      <p:sp>
        <p:nvSpPr>
          <p:cNvPr id="3" name="Subtitle 2">
            <a:extLst>
              <a:ext uri="{FF2B5EF4-FFF2-40B4-BE49-F238E27FC236}">
                <a16:creationId xmlns:a16="http://schemas.microsoft.com/office/drawing/2014/main" id="{0A9FB177-E0B9-ADD2-DB94-66BB682A2337}"/>
              </a:ext>
            </a:extLst>
          </p:cNvPr>
          <p:cNvSpPr>
            <a:spLocks noGrp="1"/>
          </p:cNvSpPr>
          <p:nvPr>
            <p:ph type="subTitle" idx="1"/>
          </p:nvPr>
        </p:nvSpPr>
        <p:spPr/>
        <p:txBody>
          <a:bodyPr>
            <a:normAutofit fontScale="92500" lnSpcReduction="20000"/>
          </a:bodyPr>
          <a:lstStyle/>
          <a:p>
            <a:r>
              <a:rPr lang="en-US" sz="1600" dirty="0"/>
              <a:t>Presented by: Cynthia H. Robinson, CPC</a:t>
            </a:r>
          </a:p>
          <a:p>
            <a:r>
              <a:rPr lang="en-US" sz="1600" dirty="0"/>
              <a:t>Resource Management Analyst III</a:t>
            </a:r>
          </a:p>
        </p:txBody>
      </p:sp>
      <p:sp>
        <p:nvSpPr>
          <p:cNvPr id="4" name="Text Placeholder 3">
            <a:extLst>
              <a:ext uri="{FF2B5EF4-FFF2-40B4-BE49-F238E27FC236}">
                <a16:creationId xmlns:a16="http://schemas.microsoft.com/office/drawing/2014/main" id="{09DBF9EA-FF51-D41F-BE37-162CBB44FB5F}"/>
              </a:ext>
            </a:extLst>
          </p:cNvPr>
          <p:cNvSpPr>
            <a:spLocks noGrp="1"/>
          </p:cNvSpPr>
          <p:nvPr>
            <p:ph type="body" sz="quarter" idx="10"/>
          </p:nvPr>
        </p:nvSpPr>
        <p:spPr/>
        <p:txBody>
          <a:bodyPr>
            <a:normAutofit/>
          </a:bodyPr>
          <a:lstStyle/>
          <a:p>
            <a:r>
              <a:rPr lang="en-US" sz="2800" dirty="0"/>
              <a:t>March 2023</a:t>
            </a:r>
          </a:p>
        </p:txBody>
      </p:sp>
      <p:sp>
        <p:nvSpPr>
          <p:cNvPr id="5" name="Text Placeholder 4">
            <a:extLst>
              <a:ext uri="{FF2B5EF4-FFF2-40B4-BE49-F238E27FC236}">
                <a16:creationId xmlns:a16="http://schemas.microsoft.com/office/drawing/2014/main" id="{5B222397-5557-F08E-DE8A-39CFB6779553}"/>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70709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A62C8-3B61-C6FB-54DB-7B9BC6B03A2F}"/>
              </a:ext>
            </a:extLst>
          </p:cNvPr>
          <p:cNvSpPr>
            <a:spLocks noGrp="1"/>
          </p:cNvSpPr>
          <p:nvPr>
            <p:ph type="title"/>
          </p:nvPr>
        </p:nvSpPr>
        <p:spPr/>
        <p:txBody>
          <a:bodyPr/>
          <a:lstStyle/>
          <a:p>
            <a:r>
              <a:rPr lang="en-US" sz="4000" b="1" u="sng" dirty="0"/>
              <a:t>Coding on the PEF- CPT codes</a:t>
            </a:r>
            <a:endParaRPr lang="en-US" dirty="0"/>
          </a:p>
        </p:txBody>
      </p:sp>
      <p:sp>
        <p:nvSpPr>
          <p:cNvPr id="3" name="Content Placeholder 2">
            <a:extLst>
              <a:ext uri="{FF2B5EF4-FFF2-40B4-BE49-F238E27FC236}">
                <a16:creationId xmlns:a16="http://schemas.microsoft.com/office/drawing/2014/main" id="{920B5E5A-8E27-3EFF-FD09-A7A9202B4BEE}"/>
              </a:ext>
            </a:extLst>
          </p:cNvPr>
          <p:cNvSpPr>
            <a:spLocks noGrp="1"/>
          </p:cNvSpPr>
          <p:nvPr>
            <p:ph idx="1"/>
          </p:nvPr>
        </p:nvSpPr>
        <p:spPr/>
        <p:txBody>
          <a:bodyPr/>
          <a:lstStyle/>
          <a:p>
            <a:pPr marL="0" indent="0">
              <a:buNone/>
            </a:pPr>
            <a:r>
              <a:rPr lang="en-US" sz="2800" dirty="0"/>
              <a:t>If the service is not listed on the PEF it should be written in the area provided on the back of the PEF.</a:t>
            </a:r>
          </a:p>
          <a:p>
            <a:endParaRPr lang="en-US" dirty="0"/>
          </a:p>
        </p:txBody>
      </p:sp>
      <p:sp>
        <p:nvSpPr>
          <p:cNvPr id="4" name="Slide Number Placeholder 3">
            <a:extLst>
              <a:ext uri="{FF2B5EF4-FFF2-40B4-BE49-F238E27FC236}">
                <a16:creationId xmlns:a16="http://schemas.microsoft.com/office/drawing/2014/main" id="{F32DC3AD-474D-AA5F-830B-EFF65F83A4F5}"/>
              </a:ext>
            </a:extLst>
          </p:cNvPr>
          <p:cNvSpPr>
            <a:spLocks noGrp="1"/>
          </p:cNvSpPr>
          <p:nvPr>
            <p:ph type="sldNum" sz="quarter" idx="12"/>
          </p:nvPr>
        </p:nvSpPr>
        <p:spPr/>
        <p:txBody>
          <a:bodyPr/>
          <a:lstStyle/>
          <a:p>
            <a:fld id="{ABB8925F-B6BB-49B0-9469-5285B9C99CB3}" type="slidenum">
              <a:rPr lang="en-US" smtClean="0"/>
              <a:pPr/>
              <a:t>10</a:t>
            </a:fld>
            <a:endParaRPr lang="en-US" dirty="0"/>
          </a:p>
        </p:txBody>
      </p:sp>
      <p:pic>
        <p:nvPicPr>
          <p:cNvPr id="7" name="Picture 6">
            <a:extLst>
              <a:ext uri="{FF2B5EF4-FFF2-40B4-BE49-F238E27FC236}">
                <a16:creationId xmlns:a16="http://schemas.microsoft.com/office/drawing/2014/main" id="{0FC547D4-B673-928C-45EF-FE849A2F6B36}"/>
              </a:ext>
            </a:extLst>
          </p:cNvPr>
          <p:cNvPicPr>
            <a:picLocks noChangeAspect="1"/>
          </p:cNvPicPr>
          <p:nvPr/>
        </p:nvPicPr>
        <p:blipFill>
          <a:blip r:embed="rId2"/>
          <a:stretch>
            <a:fillRect/>
          </a:stretch>
        </p:blipFill>
        <p:spPr>
          <a:xfrm>
            <a:off x="179822" y="2835616"/>
            <a:ext cx="11832356" cy="2410453"/>
          </a:xfrm>
          <a:prstGeom prst="rect">
            <a:avLst/>
          </a:prstGeom>
        </p:spPr>
      </p:pic>
    </p:spTree>
    <p:extLst>
      <p:ext uri="{BB962C8B-B14F-4D97-AF65-F5344CB8AC3E}">
        <p14:creationId xmlns:p14="http://schemas.microsoft.com/office/powerpoint/2010/main" val="3726901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42C6C-ABD1-4088-938A-289ACA9852DB}"/>
              </a:ext>
            </a:extLst>
          </p:cNvPr>
          <p:cNvSpPr>
            <a:spLocks noGrp="1"/>
          </p:cNvSpPr>
          <p:nvPr>
            <p:ph type="title"/>
          </p:nvPr>
        </p:nvSpPr>
        <p:spPr/>
        <p:txBody>
          <a:bodyPr/>
          <a:lstStyle/>
          <a:p>
            <a:r>
              <a:rPr lang="en-US" sz="4000" b="1" u="sng" dirty="0">
                <a:latin typeface="Arial" pitchFamily="34" charset="0"/>
                <a:cs typeface="Arial" pitchFamily="34" charset="0"/>
              </a:rPr>
              <a:t>ICD-10 Codes In Health Departments </a:t>
            </a:r>
            <a:endParaRPr lang="en-US" b="1" dirty="0"/>
          </a:p>
        </p:txBody>
      </p:sp>
      <p:sp>
        <p:nvSpPr>
          <p:cNvPr id="3" name="Content Placeholder 2">
            <a:extLst>
              <a:ext uri="{FF2B5EF4-FFF2-40B4-BE49-F238E27FC236}">
                <a16:creationId xmlns:a16="http://schemas.microsoft.com/office/drawing/2014/main" id="{B4C68E38-09BE-4042-BC05-E348DF43E157}"/>
              </a:ext>
            </a:extLst>
          </p:cNvPr>
          <p:cNvSpPr>
            <a:spLocks noGrp="1"/>
          </p:cNvSpPr>
          <p:nvPr>
            <p:ph idx="1"/>
          </p:nvPr>
        </p:nvSpPr>
        <p:spPr>
          <a:xfrm>
            <a:off x="449580" y="1543596"/>
            <a:ext cx="11292840" cy="4633367"/>
          </a:xfrm>
        </p:spPr>
        <p:txBody>
          <a:bodyPr/>
          <a:lstStyle/>
          <a:p>
            <a:pPr marL="0" indent="0" eaLnBrk="1" hangingPunct="1">
              <a:buFont typeface="Wingdings 2" pitchFamily="18" charset="2"/>
              <a:buNone/>
            </a:pPr>
            <a:r>
              <a:rPr lang="en-US" dirty="0"/>
              <a:t>ICD-10 codes are revised annually by the Centers for Disease Control and Prevention (CDC) and are effective on October 1 of each year.</a:t>
            </a:r>
          </a:p>
          <a:p>
            <a:pPr marL="0" indent="0" algn="ctr" eaLnBrk="1" hangingPunct="1">
              <a:buFont typeface="Wingdings 2" pitchFamily="18" charset="2"/>
              <a:buNone/>
            </a:pPr>
            <a:r>
              <a:rPr lang="en-US" sz="4000" b="1" dirty="0">
                <a:latin typeface="Calisto MT" pitchFamily="18" charset="0"/>
              </a:rPr>
              <a:t>	</a:t>
            </a:r>
          </a:p>
          <a:p>
            <a:pPr marL="0" indent="0" algn="ctr" eaLnBrk="1" hangingPunct="1">
              <a:buFont typeface="Wingdings 2" pitchFamily="18" charset="2"/>
              <a:buNone/>
            </a:pPr>
            <a:r>
              <a:rPr lang="en-US" sz="3300" b="1" dirty="0">
                <a:latin typeface="Calisto MT" pitchFamily="18" charset="0"/>
              </a:rPr>
              <a:t>2023 ICD10-CM </a:t>
            </a:r>
            <a:r>
              <a:rPr lang="en-US" sz="3300" b="1" u="sng" dirty="0">
                <a:latin typeface="Calisto MT" pitchFamily="18" charset="0"/>
              </a:rPr>
              <a:t>changes</a:t>
            </a:r>
            <a:r>
              <a:rPr lang="en-US" sz="3300" b="1" dirty="0">
                <a:latin typeface="Calisto MT" pitchFamily="18" charset="0"/>
              </a:rPr>
              <a:t> were effective on October 1, 2022. </a:t>
            </a:r>
          </a:p>
          <a:p>
            <a:pPr marL="0" indent="0" algn="ctr" eaLnBrk="1" hangingPunct="1">
              <a:buFont typeface="Wingdings 2" pitchFamily="18" charset="2"/>
              <a:buNone/>
            </a:pPr>
            <a:endParaRPr lang="en-US" dirty="0"/>
          </a:p>
          <a:p>
            <a:pPr marL="0" indent="0" eaLnBrk="1" hangingPunct="1">
              <a:buFont typeface="Wingdings 2" pitchFamily="18" charset="2"/>
              <a:buNone/>
            </a:pPr>
            <a:r>
              <a:rPr lang="en-US" dirty="0"/>
              <a:t>Many LHDs create their own listing of most commonly used ICD-10 codes. </a:t>
            </a:r>
            <a:r>
              <a:rPr lang="en-US" sz="2800" b="1" i="1" u="sng" dirty="0"/>
              <a:t>REMEMBER:</a:t>
            </a:r>
            <a:r>
              <a:rPr lang="en-US" sz="2800" i="1" dirty="0"/>
              <a:t> </a:t>
            </a:r>
            <a:r>
              <a:rPr lang="en-US" sz="2800" dirty="0"/>
              <a:t>These lists must be updated </a:t>
            </a:r>
            <a:r>
              <a:rPr lang="en-US" sz="2800" b="1" u="sng" dirty="0"/>
              <a:t>annually</a:t>
            </a:r>
            <a:r>
              <a:rPr lang="en-US" sz="2800" dirty="0"/>
              <a:t>.</a:t>
            </a:r>
          </a:p>
          <a:p>
            <a:pPr marL="0" indent="0">
              <a:buNone/>
            </a:pPr>
            <a:endParaRPr lang="en-US" dirty="0"/>
          </a:p>
        </p:txBody>
      </p:sp>
      <p:sp>
        <p:nvSpPr>
          <p:cNvPr id="4" name="Slide Number Placeholder 3">
            <a:extLst>
              <a:ext uri="{FF2B5EF4-FFF2-40B4-BE49-F238E27FC236}">
                <a16:creationId xmlns:a16="http://schemas.microsoft.com/office/drawing/2014/main" id="{0215009A-FB31-4A67-9B81-575751B7BFF0}"/>
              </a:ext>
            </a:extLst>
          </p:cNvPr>
          <p:cNvSpPr>
            <a:spLocks noGrp="1"/>
          </p:cNvSpPr>
          <p:nvPr>
            <p:ph type="sldNum" sz="quarter" idx="12"/>
          </p:nvPr>
        </p:nvSpPr>
        <p:spPr/>
        <p:txBody>
          <a:bodyPr/>
          <a:lstStyle/>
          <a:p>
            <a:fld id="{ABB8925F-B6BB-49B0-9469-5285B9C99CB3}" type="slidenum">
              <a:rPr lang="en-US" smtClean="0"/>
              <a:pPr/>
              <a:t>11</a:t>
            </a:fld>
            <a:endParaRPr lang="en-US" dirty="0"/>
          </a:p>
        </p:txBody>
      </p:sp>
    </p:spTree>
    <p:extLst>
      <p:ext uri="{BB962C8B-B14F-4D97-AF65-F5344CB8AC3E}">
        <p14:creationId xmlns:p14="http://schemas.microsoft.com/office/powerpoint/2010/main" val="2527875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22D6-5722-41B8-BCEF-1F474CE77ADD}"/>
              </a:ext>
            </a:extLst>
          </p:cNvPr>
          <p:cNvSpPr>
            <a:spLocks noGrp="1"/>
          </p:cNvSpPr>
          <p:nvPr>
            <p:ph type="title"/>
          </p:nvPr>
        </p:nvSpPr>
        <p:spPr/>
        <p:txBody>
          <a:bodyPr/>
          <a:lstStyle/>
          <a:p>
            <a:r>
              <a:rPr lang="en-US" b="1" u="sng" dirty="0"/>
              <a:t>Coding on the PEF – ICD-10/Diagnosis codes(Dx)</a:t>
            </a:r>
            <a:endParaRPr lang="en-US" b="1" dirty="0"/>
          </a:p>
        </p:txBody>
      </p:sp>
      <p:sp>
        <p:nvSpPr>
          <p:cNvPr id="3" name="Content Placeholder 2">
            <a:extLst>
              <a:ext uri="{FF2B5EF4-FFF2-40B4-BE49-F238E27FC236}">
                <a16:creationId xmlns:a16="http://schemas.microsoft.com/office/drawing/2014/main" id="{AB9F18C8-88E4-4CE8-8641-ACF077179636}"/>
              </a:ext>
            </a:extLst>
          </p:cNvPr>
          <p:cNvSpPr>
            <a:spLocks noGrp="1"/>
          </p:cNvSpPr>
          <p:nvPr>
            <p:ph idx="1"/>
          </p:nvPr>
        </p:nvSpPr>
        <p:spPr/>
        <p:txBody>
          <a:bodyPr/>
          <a:lstStyle/>
          <a:p>
            <a:pPr eaLnBrk="1" hangingPunct="1">
              <a:buFont typeface="Arial" panose="020B0604020202020204" pitchFamily="34" charset="0"/>
              <a:buChar char="•"/>
            </a:pPr>
            <a:r>
              <a:rPr lang="en-US" sz="3600" dirty="0"/>
              <a:t>ICD-10/Dx codes need to be written on the PEF in the section that corresponds with the service that was provided.</a:t>
            </a:r>
          </a:p>
          <a:p>
            <a:pPr marL="0" indent="0" eaLnBrk="1" hangingPunct="1">
              <a:buNone/>
            </a:pPr>
            <a:endParaRPr lang="en-US" sz="3600" dirty="0"/>
          </a:p>
          <a:p>
            <a:pPr eaLnBrk="1" hangingPunct="1">
              <a:buFont typeface="Arial" panose="020B0604020202020204" pitchFamily="34" charset="0"/>
              <a:buChar char="•"/>
            </a:pPr>
            <a:r>
              <a:rPr lang="en-US" sz="3600" dirty="0"/>
              <a:t>ICD-10/Dx codes will reflect </a:t>
            </a:r>
            <a:r>
              <a:rPr lang="en-US" sz="3600" u="sng" dirty="0"/>
              <a:t>why</a:t>
            </a:r>
            <a:r>
              <a:rPr lang="en-US" sz="3600" dirty="0"/>
              <a:t> the patient presented. They are assigned based on the </a:t>
            </a:r>
            <a:r>
              <a:rPr lang="en-US" sz="3600" i="1" u="sng" dirty="0"/>
              <a:t>presenting problem</a:t>
            </a:r>
            <a:r>
              <a:rPr lang="en-US" sz="3600" u="sng" dirty="0"/>
              <a:t>(s) </a:t>
            </a:r>
            <a:r>
              <a:rPr lang="en-US" sz="3600" dirty="0"/>
              <a:t>of the patient. </a:t>
            </a:r>
          </a:p>
          <a:p>
            <a:pPr marL="0" indent="0">
              <a:buNone/>
            </a:pPr>
            <a:endParaRPr lang="en-US" dirty="0"/>
          </a:p>
        </p:txBody>
      </p:sp>
      <p:sp>
        <p:nvSpPr>
          <p:cNvPr id="4" name="Slide Number Placeholder 3">
            <a:extLst>
              <a:ext uri="{FF2B5EF4-FFF2-40B4-BE49-F238E27FC236}">
                <a16:creationId xmlns:a16="http://schemas.microsoft.com/office/drawing/2014/main" id="{C07B7B0D-77F9-4FD3-A28E-0462A429176E}"/>
              </a:ext>
            </a:extLst>
          </p:cNvPr>
          <p:cNvSpPr>
            <a:spLocks noGrp="1"/>
          </p:cNvSpPr>
          <p:nvPr>
            <p:ph type="sldNum" sz="quarter" idx="12"/>
          </p:nvPr>
        </p:nvSpPr>
        <p:spPr/>
        <p:txBody>
          <a:bodyPr/>
          <a:lstStyle/>
          <a:p>
            <a:fld id="{ABB8925F-B6BB-49B0-9469-5285B9C99CB3}" type="slidenum">
              <a:rPr lang="en-US" smtClean="0"/>
              <a:pPr/>
              <a:t>12</a:t>
            </a:fld>
            <a:endParaRPr lang="en-US" dirty="0"/>
          </a:p>
        </p:txBody>
      </p:sp>
    </p:spTree>
    <p:extLst>
      <p:ext uri="{BB962C8B-B14F-4D97-AF65-F5344CB8AC3E}">
        <p14:creationId xmlns:p14="http://schemas.microsoft.com/office/powerpoint/2010/main" val="80842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D9332-569C-4C2E-B24F-57D127761C50}"/>
              </a:ext>
            </a:extLst>
          </p:cNvPr>
          <p:cNvSpPr>
            <a:spLocks noGrp="1"/>
          </p:cNvSpPr>
          <p:nvPr>
            <p:ph type="title"/>
          </p:nvPr>
        </p:nvSpPr>
        <p:spPr/>
        <p:txBody>
          <a:bodyPr/>
          <a:lstStyle/>
          <a:p>
            <a:r>
              <a:rPr lang="en-US" b="1" u="sng" dirty="0"/>
              <a:t>Coding on the PEF – ICD-10 codes</a:t>
            </a:r>
            <a:endParaRPr lang="en-US" b="1" dirty="0"/>
          </a:p>
        </p:txBody>
      </p:sp>
      <p:sp>
        <p:nvSpPr>
          <p:cNvPr id="3" name="Content Placeholder 2">
            <a:extLst>
              <a:ext uri="{FF2B5EF4-FFF2-40B4-BE49-F238E27FC236}">
                <a16:creationId xmlns:a16="http://schemas.microsoft.com/office/drawing/2014/main" id="{DD963D28-0FA3-4816-9229-3A039AAEC161}"/>
              </a:ext>
            </a:extLst>
          </p:cNvPr>
          <p:cNvSpPr>
            <a:spLocks noGrp="1"/>
          </p:cNvSpPr>
          <p:nvPr>
            <p:ph idx="1"/>
          </p:nvPr>
        </p:nvSpPr>
        <p:spPr>
          <a:xfrm>
            <a:off x="449580" y="1368425"/>
            <a:ext cx="11292840" cy="4965140"/>
          </a:xfrm>
          <a:ln>
            <a:solidFill>
              <a:schemeClr val="accent1"/>
            </a:solidFill>
          </a:ln>
        </p:spPr>
        <p:txBody>
          <a:bodyPr>
            <a:normAutofit/>
          </a:bodyPr>
          <a:lstStyle/>
          <a:p>
            <a:pPr eaLnBrk="1" hangingPunct="1">
              <a:lnSpc>
                <a:spcPct val="80000"/>
              </a:lnSpc>
              <a:buFont typeface="Arial" panose="020B0604020202020204" pitchFamily="34" charset="0"/>
              <a:buChar char="•"/>
            </a:pPr>
            <a:r>
              <a:rPr lang="en-US" sz="2800" dirty="0"/>
              <a:t>For the primary ICD/Dx **PLEASE CIRCLE** </a:t>
            </a:r>
          </a:p>
          <a:p>
            <a:pPr eaLnBrk="1" hangingPunct="1">
              <a:lnSpc>
                <a:spcPct val="80000"/>
              </a:lnSpc>
              <a:buFont typeface="Arial" panose="020B0604020202020204" pitchFamily="34" charset="0"/>
              <a:buChar char="•"/>
            </a:pPr>
            <a:r>
              <a:rPr lang="en-US" sz="2800" dirty="0"/>
              <a:t>Then add any additional ICD/Dx codes under the primary ICD/Dx.</a:t>
            </a:r>
          </a:p>
          <a:p>
            <a:pPr eaLnBrk="1" hangingPunct="1">
              <a:lnSpc>
                <a:spcPct val="80000"/>
              </a:lnSpc>
              <a:buFont typeface="Arial" panose="020B0604020202020204" pitchFamily="34" charset="0"/>
              <a:buChar char="•"/>
            </a:pPr>
            <a:r>
              <a:rPr lang="en-US" sz="2800" dirty="0"/>
              <a:t>For example...a 21 y/o, established female patient, receives an exam by a provider/clinician for family planning services, however patient is unsure of which contraceptive they would like to use, at this time.  Patient also received a flu vaccine while in the office.</a:t>
            </a:r>
          </a:p>
          <a:p>
            <a:pPr eaLnBrk="1" hangingPunct="1">
              <a:lnSpc>
                <a:spcPct val="80000"/>
              </a:lnSpc>
              <a:buFont typeface="Arial" panose="020B0604020202020204" pitchFamily="34" charset="0"/>
              <a:buChar char="•"/>
            </a:pPr>
            <a:r>
              <a:rPr lang="en-US" sz="2800" dirty="0"/>
              <a:t>This would be coded on the problem side (99213) of the PEF with a circle </a:t>
            </a:r>
          </a:p>
          <a:p>
            <a:pPr eaLnBrk="1" hangingPunct="1">
              <a:lnSpc>
                <a:spcPct val="80000"/>
              </a:lnSpc>
              <a:buFont typeface="Arial" panose="020B0604020202020204" pitchFamily="34" charset="0"/>
              <a:buChar char="•"/>
            </a:pPr>
            <a:r>
              <a:rPr lang="en-US" dirty="0"/>
              <a:t>	</a:t>
            </a:r>
            <a:r>
              <a:rPr lang="en-US" dirty="0">
                <a:solidFill>
                  <a:srgbClr val="01203D"/>
                </a:solidFill>
              </a:rPr>
              <a:t>Z30.019-</a:t>
            </a:r>
            <a:r>
              <a:rPr lang="en-US" sz="2800" dirty="0">
                <a:solidFill>
                  <a:srgbClr val="01203D"/>
                </a:solidFill>
              </a:rPr>
              <a:t>Encounter</a:t>
            </a:r>
            <a:r>
              <a:rPr lang="en-US" sz="2800" dirty="0"/>
              <a:t> for initial prescription of contraceptives, 	unspecified- as the primary diagnosis.</a:t>
            </a:r>
          </a:p>
          <a:p>
            <a:pPr eaLnBrk="1" hangingPunct="1">
              <a:lnSpc>
                <a:spcPct val="80000"/>
              </a:lnSpc>
              <a:buFont typeface="Arial" panose="020B0604020202020204" pitchFamily="34" charset="0"/>
              <a:buChar char="•"/>
            </a:pPr>
            <a:r>
              <a:rPr lang="en-US" dirty="0"/>
              <a:t>The additional ICD/Dx of Z23. would be added on the lines below the primary ICD/Dx.</a:t>
            </a:r>
          </a:p>
        </p:txBody>
      </p:sp>
      <p:sp>
        <p:nvSpPr>
          <p:cNvPr id="4" name="Slide Number Placeholder 3">
            <a:extLst>
              <a:ext uri="{FF2B5EF4-FFF2-40B4-BE49-F238E27FC236}">
                <a16:creationId xmlns:a16="http://schemas.microsoft.com/office/drawing/2014/main" id="{A2F205F6-3E89-410F-90BA-E7A0C36A4B72}"/>
              </a:ext>
            </a:extLst>
          </p:cNvPr>
          <p:cNvSpPr>
            <a:spLocks noGrp="1"/>
          </p:cNvSpPr>
          <p:nvPr>
            <p:ph type="sldNum" sz="quarter" idx="12"/>
          </p:nvPr>
        </p:nvSpPr>
        <p:spPr/>
        <p:txBody>
          <a:bodyPr/>
          <a:lstStyle/>
          <a:p>
            <a:fld id="{ABB8925F-B6BB-49B0-9469-5285B9C99CB3}" type="slidenum">
              <a:rPr lang="en-US" smtClean="0"/>
              <a:pPr/>
              <a:t>13</a:t>
            </a:fld>
            <a:endParaRPr lang="en-US" dirty="0"/>
          </a:p>
        </p:txBody>
      </p:sp>
      <p:sp>
        <p:nvSpPr>
          <p:cNvPr id="7" name="Oval 6">
            <a:extLst>
              <a:ext uri="{FF2B5EF4-FFF2-40B4-BE49-F238E27FC236}">
                <a16:creationId xmlns:a16="http://schemas.microsoft.com/office/drawing/2014/main" id="{18AC7B09-452D-425F-8DFE-00F2E8FFAF84}"/>
              </a:ext>
            </a:extLst>
          </p:cNvPr>
          <p:cNvSpPr/>
          <p:nvPr/>
        </p:nvSpPr>
        <p:spPr>
          <a:xfrm>
            <a:off x="1423240" y="4254958"/>
            <a:ext cx="1186004" cy="452673"/>
          </a:xfrm>
          <a:prstGeom prst="ellipse">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5" name="Oval 4">
            <a:extLst>
              <a:ext uri="{FF2B5EF4-FFF2-40B4-BE49-F238E27FC236}">
                <a16:creationId xmlns:a16="http://schemas.microsoft.com/office/drawing/2014/main" id="{66121218-A6B6-FF63-736B-D4F94B07DB5A}"/>
              </a:ext>
            </a:extLst>
          </p:cNvPr>
          <p:cNvSpPr/>
          <p:nvPr/>
        </p:nvSpPr>
        <p:spPr>
          <a:xfrm>
            <a:off x="1319809" y="4216447"/>
            <a:ext cx="1392865" cy="5296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560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5F5CB-0396-4DA8-AF30-EFB310E6C91E}"/>
              </a:ext>
            </a:extLst>
          </p:cNvPr>
          <p:cNvSpPr>
            <a:spLocks noGrp="1"/>
          </p:cNvSpPr>
          <p:nvPr>
            <p:ph type="title"/>
          </p:nvPr>
        </p:nvSpPr>
        <p:spPr/>
        <p:txBody>
          <a:bodyPr/>
          <a:lstStyle/>
          <a:p>
            <a:r>
              <a:rPr lang="en-US" b="1" u="sng" dirty="0"/>
              <a:t>PEF Example of Circled Primary ICD-10</a:t>
            </a:r>
          </a:p>
        </p:txBody>
      </p:sp>
      <p:graphicFrame>
        <p:nvGraphicFramePr>
          <p:cNvPr id="5" name="Content Placeholder 4">
            <a:extLst>
              <a:ext uri="{FF2B5EF4-FFF2-40B4-BE49-F238E27FC236}">
                <a16:creationId xmlns:a16="http://schemas.microsoft.com/office/drawing/2014/main" id="{8B62DB34-FFD4-4706-A782-7894E879AEB6}"/>
              </a:ext>
            </a:extLst>
          </p:cNvPr>
          <p:cNvGraphicFramePr>
            <a:graphicFrameLocks noGrp="1"/>
          </p:cNvGraphicFramePr>
          <p:nvPr>
            <p:ph idx="1"/>
          </p:nvPr>
        </p:nvGraphicFramePr>
        <p:xfrm>
          <a:off x="2133122" y="1738265"/>
          <a:ext cx="7239000" cy="3922118"/>
        </p:xfrm>
        <a:graphic>
          <a:graphicData uri="http://schemas.openxmlformats.org/drawingml/2006/table">
            <a:tbl>
              <a:tblPr/>
              <a:tblGrid>
                <a:gridCol w="295275">
                  <a:extLst>
                    <a:ext uri="{9D8B030D-6E8A-4147-A177-3AD203B41FA5}">
                      <a16:colId xmlns:a16="http://schemas.microsoft.com/office/drawing/2014/main" val="2721061660"/>
                    </a:ext>
                  </a:extLst>
                </a:gridCol>
                <a:gridCol w="609600">
                  <a:extLst>
                    <a:ext uri="{9D8B030D-6E8A-4147-A177-3AD203B41FA5}">
                      <a16:colId xmlns:a16="http://schemas.microsoft.com/office/drawing/2014/main" val="3437631418"/>
                    </a:ext>
                  </a:extLst>
                </a:gridCol>
                <a:gridCol w="209550">
                  <a:extLst>
                    <a:ext uri="{9D8B030D-6E8A-4147-A177-3AD203B41FA5}">
                      <a16:colId xmlns:a16="http://schemas.microsoft.com/office/drawing/2014/main" val="787482919"/>
                    </a:ext>
                  </a:extLst>
                </a:gridCol>
                <a:gridCol w="2057400">
                  <a:extLst>
                    <a:ext uri="{9D8B030D-6E8A-4147-A177-3AD203B41FA5}">
                      <a16:colId xmlns:a16="http://schemas.microsoft.com/office/drawing/2014/main" val="4290934305"/>
                    </a:ext>
                  </a:extLst>
                </a:gridCol>
                <a:gridCol w="295275">
                  <a:extLst>
                    <a:ext uri="{9D8B030D-6E8A-4147-A177-3AD203B41FA5}">
                      <a16:colId xmlns:a16="http://schemas.microsoft.com/office/drawing/2014/main" val="1307182412"/>
                    </a:ext>
                  </a:extLst>
                </a:gridCol>
                <a:gridCol w="609600">
                  <a:extLst>
                    <a:ext uri="{9D8B030D-6E8A-4147-A177-3AD203B41FA5}">
                      <a16:colId xmlns:a16="http://schemas.microsoft.com/office/drawing/2014/main" val="3590711455"/>
                    </a:ext>
                  </a:extLst>
                </a:gridCol>
                <a:gridCol w="276225">
                  <a:extLst>
                    <a:ext uri="{9D8B030D-6E8A-4147-A177-3AD203B41FA5}">
                      <a16:colId xmlns:a16="http://schemas.microsoft.com/office/drawing/2014/main" val="913376290"/>
                    </a:ext>
                  </a:extLst>
                </a:gridCol>
                <a:gridCol w="1600200">
                  <a:extLst>
                    <a:ext uri="{9D8B030D-6E8A-4147-A177-3AD203B41FA5}">
                      <a16:colId xmlns:a16="http://schemas.microsoft.com/office/drawing/2014/main" val="3982385819"/>
                    </a:ext>
                  </a:extLst>
                </a:gridCol>
                <a:gridCol w="1285875">
                  <a:extLst>
                    <a:ext uri="{9D8B030D-6E8A-4147-A177-3AD203B41FA5}">
                      <a16:colId xmlns:a16="http://schemas.microsoft.com/office/drawing/2014/main" val="1540592013"/>
                    </a:ext>
                  </a:extLst>
                </a:gridCol>
              </a:tblGrid>
              <a:tr h="446371">
                <a:tc gridSpan="9">
                  <a:txBody>
                    <a:bodyPr/>
                    <a:lstStyle/>
                    <a:p>
                      <a:pPr algn="ctr" fontAlgn="ctr"/>
                      <a:r>
                        <a:rPr lang="en-US" sz="1400" b="1" i="1" u="none" strike="noStrike">
                          <a:solidFill>
                            <a:srgbClr val="000000"/>
                          </a:solidFill>
                          <a:effectLst/>
                          <a:latin typeface="Calibri" panose="020F0502020204030204" pitchFamily="34" charset="0"/>
                        </a:rPr>
                        <a:t>"PROBLEM VISITS" OTHER THAN </a:t>
                      </a:r>
                      <a:r>
                        <a:rPr lang="en-US" sz="1400" b="1" i="0" u="none" strike="noStrike">
                          <a:solidFill>
                            <a:srgbClr val="000000"/>
                          </a:solidFill>
                          <a:effectLst/>
                          <a:latin typeface="Calibri" panose="020F0502020204030204" pitchFamily="34" charset="0"/>
                        </a:rPr>
                        <a:t>PREVENTIVE HEALTH CHECK E/M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7362045"/>
                  </a:ext>
                </a:extLst>
              </a:tr>
              <a:tr h="368256">
                <a:tc gridSpan="8">
                  <a:txBody>
                    <a:bodyPr/>
                    <a:lstStyle/>
                    <a:p>
                      <a:pPr algn="l" fontAlgn="ctr"/>
                      <a:r>
                        <a:rPr lang="en-US" sz="1100" b="1" i="0" u="none" strike="noStrike">
                          <a:solidFill>
                            <a:srgbClr val="000000"/>
                          </a:solidFill>
                          <a:effectLst/>
                          <a:latin typeface="Calibri" panose="020F0502020204030204" pitchFamily="34" charset="0"/>
                        </a:rPr>
                        <a:t>PHYSICIAN / MID-LEVEL / NURSE</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2626"/>
                    </a:solidFill>
                  </a:tcPr>
                </a:tc>
                <a:extLst>
                  <a:ext uri="{0D108BD9-81ED-4DB2-BD59-A6C34878D82A}">
                    <a16:rowId xmlns:a16="http://schemas.microsoft.com/office/drawing/2014/main" val="2445615890"/>
                  </a:ext>
                </a:extLst>
              </a:tr>
              <a:tr h="212026">
                <a:tc rowSpan="2">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3">
                  <a:txBody>
                    <a:bodyPr/>
                    <a:lstStyle/>
                    <a:p>
                      <a:pPr algn="ctr" fontAlgn="ctr"/>
                      <a:r>
                        <a:rPr lang="en-US" sz="1200" b="1" i="0" u="none" strike="noStrike">
                          <a:solidFill>
                            <a:srgbClr val="000000"/>
                          </a:solidFill>
                          <a:effectLst/>
                          <a:latin typeface="Calibri" panose="020F0502020204030204" pitchFamily="34" charset="0"/>
                        </a:rPr>
                        <a:t>CPT </a:t>
                      </a:r>
                      <a:r>
                        <a:rPr lang="en-US" sz="1200" b="1" i="0" u="none" strike="noStrike">
                          <a:solidFill>
                            <a:srgbClr val="FF0000"/>
                          </a:solidFill>
                          <a:effectLst/>
                          <a:latin typeface="Calibri" panose="020F0502020204030204" pitchFamily="34" charset="0"/>
                        </a:rPr>
                        <a:t>NEW</a:t>
                      </a:r>
                      <a:r>
                        <a:rPr lang="en-US" sz="1200" b="1" i="0" u="none" strike="noStrike">
                          <a:solidFill>
                            <a:srgbClr val="000000"/>
                          </a:solidFill>
                          <a:effectLst/>
                          <a:latin typeface="Calibri" panose="020F0502020204030204" pitchFamily="34" charset="0"/>
                        </a:rPr>
                        <a:t> VISIT 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hMerge="1">
                  <a:txBody>
                    <a:bodyPr/>
                    <a:lstStyle/>
                    <a:p>
                      <a:endParaRPr lang="en-US"/>
                    </a:p>
                  </a:txBody>
                  <a:tcPr/>
                </a:tc>
                <a:tc rowSpan="2" hMerge="1">
                  <a:txBody>
                    <a:bodyPr/>
                    <a:lstStyle/>
                    <a:p>
                      <a:endParaRPr lang="en-US"/>
                    </a:p>
                  </a:txBody>
                  <a:tcPr/>
                </a:tc>
                <a:tc rowSpan="2">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3">
                  <a:txBody>
                    <a:bodyPr/>
                    <a:lstStyle/>
                    <a:p>
                      <a:pPr algn="ctr" fontAlgn="ctr"/>
                      <a:r>
                        <a:rPr lang="en-US" sz="1100" b="1" i="0" u="none" strike="noStrike">
                          <a:solidFill>
                            <a:srgbClr val="000000"/>
                          </a:solidFill>
                          <a:effectLst/>
                          <a:latin typeface="Calibri" panose="020F0502020204030204" pitchFamily="34" charset="0"/>
                        </a:rPr>
                        <a:t>CPT</a:t>
                      </a:r>
                      <a:r>
                        <a:rPr lang="en-US" sz="1100" b="1" i="0" u="none" strike="noStrike">
                          <a:solidFill>
                            <a:srgbClr val="FF0000"/>
                          </a:solidFill>
                          <a:effectLst/>
                          <a:latin typeface="Calibri" panose="020F0502020204030204" pitchFamily="34" charset="0"/>
                        </a:rPr>
                        <a:t> ESTABLISHED</a:t>
                      </a:r>
                      <a:r>
                        <a:rPr lang="en-US" sz="1100" b="1" i="0" u="none" strike="noStrike">
                          <a:solidFill>
                            <a:srgbClr val="000000"/>
                          </a:solidFill>
                          <a:effectLst/>
                          <a:latin typeface="Calibri" panose="020F0502020204030204" pitchFamily="34" charset="0"/>
                        </a:rPr>
                        <a:t> VISIT 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hMerge="1">
                  <a:txBody>
                    <a:bodyPr/>
                    <a:lstStyle/>
                    <a:p>
                      <a:endParaRPr lang="en-US"/>
                    </a:p>
                  </a:txBody>
                  <a:tcPr/>
                </a:tc>
                <a:tc rowSpan="2" hMerge="1">
                  <a:txBody>
                    <a:bodyPr/>
                    <a:lstStyle/>
                    <a:p>
                      <a:endParaRPr lang="en-US"/>
                    </a:p>
                  </a:txBody>
                  <a:tcPr/>
                </a:tc>
                <a:tc>
                  <a:txBody>
                    <a:bodyPr/>
                    <a:lstStyle/>
                    <a:p>
                      <a:pPr algn="ctr" fontAlgn="ctr"/>
                      <a:r>
                        <a:rPr lang="en-US" sz="1050" b="1" i="0" u="none" strike="noStrike">
                          <a:solidFill>
                            <a:srgbClr val="000000"/>
                          </a:solidFill>
                          <a:effectLst/>
                          <a:latin typeface="Calibri" panose="020F0502020204030204" pitchFamily="34" charset="0"/>
                        </a:rPr>
                        <a:t>PROVIDER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573177543"/>
                  </a:ext>
                </a:extLst>
              </a:tr>
              <a:tr h="256664">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50" b="1" i="0" u="none" strike="noStrike">
                          <a:solidFill>
                            <a:srgbClr val="000000"/>
                          </a:solidFill>
                          <a:effectLst/>
                          <a:latin typeface="Calibri" panose="020F0502020204030204" pitchFamily="34" charset="0"/>
                        </a:rPr>
                        <a:t>NUMBER: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580411760"/>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sngStrike">
                          <a:solidFill>
                            <a:srgbClr val="000000"/>
                          </a:solidFill>
                          <a:effectLst/>
                          <a:latin typeface="Calibri" panose="020F0502020204030204" pitchFamily="34" charset="0"/>
                        </a:rPr>
                        <a:t>99201</a:t>
                      </a:r>
                      <a:endParaRPr lang="en-US" sz="1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sngStrike">
                          <a:solidFill>
                            <a:srgbClr val="000000"/>
                          </a:solidFill>
                          <a:effectLst/>
                          <a:latin typeface="Calibri" panose="020F0502020204030204" pitchFamily="34" charset="0"/>
                        </a:rPr>
                        <a:t>BRIEF</a:t>
                      </a:r>
                      <a:r>
                        <a:rPr lang="en-US" sz="1600" b="0" i="0" u="none" strike="noStrike">
                          <a:solidFill>
                            <a:srgbClr val="000000"/>
                          </a:solidFill>
                          <a:effectLst/>
                          <a:latin typeface="Calibri" panose="020F0502020204030204" pitchFamily="34" charset="0"/>
                        </a:rPr>
                        <a:t> NOT A VALID CODE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BRIEF</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0659643"/>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EXPANDED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LIMITED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019152046"/>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DETAILED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EXPANDED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FF0000"/>
                          </a:solidFill>
                          <a:effectLst/>
                          <a:latin typeface="Calibri" panose="020F0502020204030204" pitchFamily="34" charset="0"/>
                        </a:rPr>
                        <a:t>ICD (Circle Primary)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288726800"/>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COMPREHENSIVE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DETAILED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Z30.019</a:t>
                      </a:r>
                      <a:endParaRPr lang="en-US" sz="1100" b="0" i="0" u="none" strike="noStrike" dirty="0">
                        <a:solidFill>
                          <a:srgbClr val="000000"/>
                        </a:solidFill>
                        <a:effectLst/>
                        <a:latin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678659"/>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COMPLEX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99215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COMPREHENSIVE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Z23.</a:t>
                      </a:r>
                      <a:endParaRPr lang="en-US" sz="1100" b="0" i="0" u="none" strike="noStrike" dirty="0">
                        <a:solidFill>
                          <a:srgbClr val="000000"/>
                        </a:solidFill>
                        <a:effectLst/>
                        <a:latin typeface="Calibri" panose="020F050202020403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4451783"/>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9733250"/>
                  </a:ext>
                </a:extLst>
              </a:tr>
              <a:tr h="285678">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l" fontAlgn="ctr"/>
                      <a:r>
                        <a:rPr lang="en-US" sz="1600" b="1" i="0" u="none" strike="noStrike">
                          <a:solidFill>
                            <a:srgbClr val="000000"/>
                          </a:solidFill>
                          <a:effectLst/>
                          <a:latin typeface="Calibri" panose="020F0502020204030204" pitchFamily="34" charset="0"/>
                        </a:rPr>
                        <a:t>25 MODIFIER, SEPARATE E/M BY SAME PROVIDER/SAME DAY</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66220"/>
                  </a:ext>
                </a:extLst>
              </a:tr>
              <a:tr h="639055">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813056"/>
                  </a:ext>
                </a:extLst>
              </a:tr>
            </a:tbl>
          </a:graphicData>
        </a:graphic>
      </p:graphicFrame>
      <p:sp>
        <p:nvSpPr>
          <p:cNvPr id="4" name="Slide Number Placeholder 3">
            <a:extLst>
              <a:ext uri="{FF2B5EF4-FFF2-40B4-BE49-F238E27FC236}">
                <a16:creationId xmlns:a16="http://schemas.microsoft.com/office/drawing/2014/main" id="{BD1E5380-0B08-4894-B199-B834F56BBBBD}"/>
              </a:ext>
            </a:extLst>
          </p:cNvPr>
          <p:cNvSpPr>
            <a:spLocks noGrp="1"/>
          </p:cNvSpPr>
          <p:nvPr>
            <p:ph type="sldNum" sz="quarter" idx="12"/>
          </p:nvPr>
        </p:nvSpPr>
        <p:spPr/>
        <p:txBody>
          <a:bodyPr/>
          <a:lstStyle/>
          <a:p>
            <a:fld id="{ABB8925F-B6BB-49B0-9469-5285B9C99CB3}" type="slidenum">
              <a:rPr lang="en-US" smtClean="0"/>
              <a:pPr/>
              <a:t>14</a:t>
            </a:fld>
            <a:endParaRPr lang="en-US" dirty="0"/>
          </a:p>
        </p:txBody>
      </p:sp>
      <mc:AlternateContent xmlns:mc="http://schemas.openxmlformats.org/markup-compatibility/2006" xmlns:a14="http://schemas.microsoft.com/office/drawing/2010/main">
        <mc:Choice Requires="a14">
          <p:sp>
            <p:nvSpPr>
              <p:cNvPr id="7" name="TextBox 8">
                <a:extLst>
                  <a:ext uri="{FF2B5EF4-FFF2-40B4-BE49-F238E27FC236}">
                    <a16:creationId xmlns:a16="http://schemas.microsoft.com/office/drawing/2014/main" id="{00000000-0008-0000-0000-000009000000}"/>
                  </a:ext>
                </a:extLst>
              </p:cNvPr>
              <p:cNvSpPr txBox="1"/>
              <p:nvPr/>
            </p:nvSpPr>
            <p:spPr>
              <a:xfrm>
                <a:off x="5352651" y="3599714"/>
                <a:ext cx="148351" cy="28098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sz="1100" i="1">
                          <a:latin typeface="Cambria Math"/>
                          <a:ea typeface="Cambria Math"/>
                        </a:rPr>
                        <m:t>√</m:t>
                      </m:r>
                    </m:oMath>
                  </m:oMathPara>
                </a14:m>
                <a:endParaRPr lang="en-US" sz="1100" dirty="0"/>
              </a:p>
            </p:txBody>
          </p:sp>
        </mc:Choice>
        <mc:Fallback xmlns="">
          <p:sp>
            <p:nvSpPr>
              <p:cNvPr id="7" name="TextBox 8">
                <a:extLst>
                  <a:ext uri="{FF2B5EF4-FFF2-40B4-BE49-F238E27FC236}">
                    <a16:creationId xmlns:a16="http://schemas.microsoft.com/office/drawing/2014/main" id="{00000000-0008-0000-0000-000009000000}"/>
                  </a:ext>
                </a:extLst>
              </p:cNvPr>
              <p:cNvSpPr txBox="1">
                <a:spLocks noRot="1" noChangeAspect="1" noMove="1" noResize="1" noEditPoints="1" noAdjustHandles="1" noChangeArrowheads="1" noChangeShapeType="1" noTextEdit="1"/>
              </p:cNvSpPr>
              <p:nvPr/>
            </p:nvSpPr>
            <p:spPr>
              <a:xfrm>
                <a:off x="5352651" y="3599714"/>
                <a:ext cx="148351" cy="280987"/>
              </a:xfrm>
              <a:prstGeom prst="rect">
                <a:avLst/>
              </a:prstGeom>
              <a:blipFill>
                <a:blip r:embed="rId2"/>
                <a:stretch>
                  <a:fillRect r="-62500"/>
                </a:stretch>
              </a:blipFill>
            </p:spPr>
            <p:txBody>
              <a:bodyPr/>
              <a:lstStyle/>
              <a:p>
                <a:r>
                  <a:rPr lang="en-US">
                    <a:noFill/>
                  </a:rPr>
                  <a:t> </a:t>
                </a:r>
              </a:p>
            </p:txBody>
          </p:sp>
        </mc:Fallback>
      </mc:AlternateContent>
      <p:sp>
        <p:nvSpPr>
          <p:cNvPr id="8" name="Oval 7">
            <a:extLst>
              <a:ext uri="{FF2B5EF4-FFF2-40B4-BE49-F238E27FC236}">
                <a16:creationId xmlns:a16="http://schemas.microsoft.com/office/drawing/2014/main" id="{C6762CE6-1C86-42AF-8BA1-4A4286876FE3}"/>
              </a:ext>
            </a:extLst>
          </p:cNvPr>
          <p:cNvSpPr/>
          <p:nvPr/>
        </p:nvSpPr>
        <p:spPr>
          <a:xfrm>
            <a:off x="8075691" y="3880701"/>
            <a:ext cx="914400" cy="280986"/>
          </a:xfrm>
          <a:prstGeom prst="ellipse">
            <a:avLst/>
          </a:prstGeom>
          <a:noFill/>
          <a:ln>
            <a:solidFill>
              <a:srgbClr val="FF0000"/>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493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91293-B3B7-4B5F-AAAA-0CE399FC5103}"/>
              </a:ext>
            </a:extLst>
          </p:cNvPr>
          <p:cNvSpPr>
            <a:spLocks noGrp="1"/>
          </p:cNvSpPr>
          <p:nvPr>
            <p:ph type="title"/>
          </p:nvPr>
        </p:nvSpPr>
        <p:spPr>
          <a:xfrm>
            <a:off x="449580" y="513548"/>
            <a:ext cx="11292840" cy="1102601"/>
          </a:xfrm>
        </p:spPr>
        <p:txBody>
          <a:bodyPr>
            <a:normAutofit/>
          </a:bodyPr>
          <a:lstStyle/>
          <a:p>
            <a:r>
              <a:rPr lang="en-US" b="1" dirty="0"/>
              <a:t>Determination of New or Established Patients </a:t>
            </a:r>
          </a:p>
        </p:txBody>
      </p:sp>
      <p:sp>
        <p:nvSpPr>
          <p:cNvPr id="3" name="Slide Number Placeholder 2">
            <a:extLst>
              <a:ext uri="{FF2B5EF4-FFF2-40B4-BE49-F238E27FC236}">
                <a16:creationId xmlns:a16="http://schemas.microsoft.com/office/drawing/2014/main" id="{D3314E12-4C8D-4715-9053-4969B8AEE10B}"/>
              </a:ext>
            </a:extLst>
          </p:cNvPr>
          <p:cNvSpPr>
            <a:spLocks noGrp="1"/>
          </p:cNvSpPr>
          <p:nvPr>
            <p:ph type="sldNum" sz="quarter" idx="12"/>
          </p:nvPr>
        </p:nvSpPr>
        <p:spPr/>
        <p:txBody>
          <a:bodyPr/>
          <a:lstStyle/>
          <a:p>
            <a:fld id="{ABB8925F-B6BB-49B0-9469-5285B9C99CB3}" type="slidenum">
              <a:rPr lang="en-US" smtClean="0"/>
              <a:pPr/>
              <a:t>15</a:t>
            </a:fld>
            <a:endParaRPr lang="en-US" dirty="0"/>
          </a:p>
        </p:txBody>
      </p:sp>
    </p:spTree>
    <p:extLst>
      <p:ext uri="{BB962C8B-B14F-4D97-AF65-F5344CB8AC3E}">
        <p14:creationId xmlns:p14="http://schemas.microsoft.com/office/powerpoint/2010/main" val="174457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BBF01-6E15-4B54-9C00-97EBA94DE268}"/>
              </a:ext>
            </a:extLst>
          </p:cNvPr>
          <p:cNvSpPr>
            <a:spLocks noGrp="1"/>
          </p:cNvSpPr>
          <p:nvPr>
            <p:ph type="title"/>
          </p:nvPr>
        </p:nvSpPr>
        <p:spPr/>
        <p:txBody>
          <a:bodyPr/>
          <a:lstStyle/>
          <a:p>
            <a:r>
              <a:rPr lang="en-US" b="1" u="sng" dirty="0"/>
              <a:t>New &amp; Established Patients</a:t>
            </a:r>
            <a:endParaRPr lang="en-US" b="1" dirty="0"/>
          </a:p>
        </p:txBody>
      </p:sp>
      <p:sp>
        <p:nvSpPr>
          <p:cNvPr id="3" name="Content Placeholder 2">
            <a:extLst>
              <a:ext uri="{FF2B5EF4-FFF2-40B4-BE49-F238E27FC236}">
                <a16:creationId xmlns:a16="http://schemas.microsoft.com/office/drawing/2014/main" id="{ED04AF9E-F5CC-4A7D-B12A-215C75F5A0E0}"/>
              </a:ext>
            </a:extLst>
          </p:cNvPr>
          <p:cNvSpPr>
            <a:spLocks noGrp="1"/>
          </p:cNvSpPr>
          <p:nvPr>
            <p:ph idx="1"/>
          </p:nvPr>
        </p:nvSpPr>
        <p:spPr/>
        <p:txBody>
          <a:bodyPr/>
          <a:lstStyle/>
          <a:p>
            <a:pPr eaLnBrk="1" hangingPunct="1">
              <a:buFont typeface="Arial" panose="020B0604020202020204" pitchFamily="34" charset="0"/>
              <a:buChar char="•"/>
            </a:pPr>
            <a:r>
              <a:rPr lang="en-US" sz="3600" b="1" u="sng" dirty="0"/>
              <a:t>NEW PATIENT </a:t>
            </a:r>
            <a:r>
              <a:rPr lang="en-US" sz="3600" dirty="0"/>
              <a:t>- a patient who has not received a professional service (i.e., preventive, problem focused, or procedure) at any health department or satellite clinic in the </a:t>
            </a:r>
            <a:r>
              <a:rPr lang="en-US" sz="3600" b="1" u="sng" dirty="0"/>
              <a:t>COUNTY</a:t>
            </a:r>
            <a:r>
              <a:rPr lang="en-US" sz="3600" dirty="0"/>
              <a:t> within the past </a:t>
            </a:r>
            <a:r>
              <a:rPr lang="en-US" sz="3600" b="1" u="sng" dirty="0"/>
              <a:t>three</a:t>
            </a:r>
            <a:r>
              <a:rPr lang="en-US" sz="3600" dirty="0"/>
              <a:t> years.</a:t>
            </a:r>
          </a:p>
          <a:p>
            <a:pPr eaLnBrk="1" hangingPunct="1">
              <a:buFont typeface="Arial" panose="020B0604020202020204" pitchFamily="34" charset="0"/>
              <a:buChar char="•"/>
            </a:pPr>
            <a:r>
              <a:rPr lang="en-US" sz="3600" dirty="0"/>
              <a:t>Determination of new or established status is made on a </a:t>
            </a:r>
            <a:r>
              <a:rPr lang="en-US" sz="3600" b="1" u="sng" dirty="0"/>
              <a:t>COUNTY</a:t>
            </a:r>
            <a:r>
              <a:rPr lang="en-US" sz="3600" dirty="0"/>
              <a:t> basis, not a </a:t>
            </a:r>
            <a:r>
              <a:rPr lang="en-US" sz="3600" i="1" dirty="0"/>
              <a:t>district</a:t>
            </a:r>
            <a:r>
              <a:rPr lang="en-US" sz="3600" dirty="0"/>
              <a:t> basis.  </a:t>
            </a:r>
          </a:p>
          <a:p>
            <a:pPr marL="0" indent="0">
              <a:buNone/>
            </a:pPr>
            <a:endParaRPr lang="en-US" dirty="0"/>
          </a:p>
        </p:txBody>
      </p:sp>
      <p:sp>
        <p:nvSpPr>
          <p:cNvPr id="4" name="Slide Number Placeholder 3">
            <a:extLst>
              <a:ext uri="{FF2B5EF4-FFF2-40B4-BE49-F238E27FC236}">
                <a16:creationId xmlns:a16="http://schemas.microsoft.com/office/drawing/2014/main" id="{284BA16F-4F5B-4155-A4EB-914A7976F294}"/>
              </a:ext>
            </a:extLst>
          </p:cNvPr>
          <p:cNvSpPr>
            <a:spLocks noGrp="1"/>
          </p:cNvSpPr>
          <p:nvPr>
            <p:ph type="sldNum" sz="quarter" idx="12"/>
          </p:nvPr>
        </p:nvSpPr>
        <p:spPr/>
        <p:txBody>
          <a:bodyPr/>
          <a:lstStyle/>
          <a:p>
            <a:fld id="{ABB8925F-B6BB-49B0-9469-5285B9C99CB3}" type="slidenum">
              <a:rPr lang="en-US" smtClean="0"/>
              <a:pPr/>
              <a:t>16</a:t>
            </a:fld>
            <a:endParaRPr lang="en-US" dirty="0"/>
          </a:p>
        </p:txBody>
      </p:sp>
    </p:spTree>
    <p:extLst>
      <p:ext uri="{BB962C8B-B14F-4D97-AF65-F5344CB8AC3E}">
        <p14:creationId xmlns:p14="http://schemas.microsoft.com/office/powerpoint/2010/main" val="669910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436E2-B5A4-46A9-A158-94ED0F7E3B99}"/>
              </a:ext>
            </a:extLst>
          </p:cNvPr>
          <p:cNvSpPr>
            <a:spLocks noGrp="1"/>
          </p:cNvSpPr>
          <p:nvPr>
            <p:ph type="title"/>
          </p:nvPr>
        </p:nvSpPr>
        <p:spPr/>
        <p:txBody>
          <a:bodyPr/>
          <a:lstStyle/>
          <a:p>
            <a:r>
              <a:rPr lang="en-US" sz="4000" b="1" u="sng" dirty="0"/>
              <a:t>New &amp; Established Patients</a:t>
            </a:r>
            <a:endParaRPr lang="en-US" dirty="0"/>
          </a:p>
        </p:txBody>
      </p:sp>
      <p:sp>
        <p:nvSpPr>
          <p:cNvPr id="3" name="Content Placeholder 2">
            <a:extLst>
              <a:ext uri="{FF2B5EF4-FFF2-40B4-BE49-F238E27FC236}">
                <a16:creationId xmlns:a16="http://schemas.microsoft.com/office/drawing/2014/main" id="{A8240FBD-B69A-4DE4-BFB3-3D513815FD2D}"/>
              </a:ext>
            </a:extLst>
          </p:cNvPr>
          <p:cNvSpPr>
            <a:spLocks noGrp="1"/>
          </p:cNvSpPr>
          <p:nvPr>
            <p:ph idx="1"/>
          </p:nvPr>
        </p:nvSpPr>
        <p:spPr>
          <a:xfrm>
            <a:off x="483401" y="1341895"/>
            <a:ext cx="11292840" cy="435133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Patient Encounter Form (PEF or CH-45) distinguishes between </a:t>
            </a:r>
            <a:r>
              <a:rPr kumimoji="0" lang="en-US" sz="2400" b="0" i="0" u="sng" strike="noStrike" kern="1200" cap="none" spc="0" normalizeH="0" baseline="0" noProof="0" dirty="0">
                <a:ln>
                  <a:noFill/>
                </a:ln>
                <a:solidFill>
                  <a:prstClr val="black"/>
                </a:solidFill>
                <a:effectLst/>
                <a:uLnTx/>
                <a:uFillTx/>
                <a:latin typeface="Arial" pitchFamily="34" charset="0"/>
                <a:ea typeface="+mn-ea"/>
                <a:cs typeface="Arial" pitchFamily="34" charset="0"/>
              </a:rPr>
              <a:t>New Patients</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and </a:t>
            </a:r>
            <a:r>
              <a:rPr kumimoji="0" lang="en-US" sz="2400" b="0" i="0" u="sng" strike="noStrike" kern="1200" cap="none" spc="0" normalizeH="0" baseline="0" noProof="0" dirty="0">
                <a:ln>
                  <a:noFill/>
                </a:ln>
                <a:solidFill>
                  <a:prstClr val="black"/>
                </a:solidFill>
                <a:effectLst/>
                <a:uLnTx/>
                <a:uFillTx/>
                <a:latin typeface="Arial" pitchFamily="34" charset="0"/>
                <a:ea typeface="+mn-ea"/>
                <a:cs typeface="Arial" pitchFamily="34" charset="0"/>
              </a:rPr>
              <a:t>Established Patients</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prstClr val="black"/>
                </a:solidFill>
                <a:effectLst/>
                <a:highlight>
                  <a:srgbClr val="F4AEAE"/>
                </a:highlight>
                <a:uLnTx/>
                <a:uFillTx/>
                <a:latin typeface="Calibri" pitchFamily="34" charset="0"/>
                <a:ea typeface="+mn-ea"/>
                <a:cs typeface="Arial" pitchFamily="34" charset="0"/>
              </a:rPr>
              <a:t>New Patients</a:t>
            </a:r>
            <a:r>
              <a:rPr kumimoji="0" lang="en-US" sz="2400" b="0" i="0" u="none" strike="noStrike" kern="1200" cap="none" spc="0" normalizeH="0" baseline="0" noProof="0" dirty="0">
                <a:ln>
                  <a:noFill/>
                </a:ln>
                <a:solidFill>
                  <a:prstClr val="black"/>
                </a:solidFill>
                <a:effectLst/>
                <a:highlight>
                  <a:srgbClr val="F4AEAE"/>
                </a:highlight>
                <a:uLnTx/>
                <a:uFillTx/>
                <a:latin typeface="Calibri" pitchFamily="34" charset="0"/>
                <a:ea typeface="+mn-ea"/>
                <a:cs typeface="Arial" pitchFamily="34" charset="0"/>
              </a:rPr>
              <a:t> visits are coded in the areas highlighted in PINK.</a:t>
            </a:r>
          </a:p>
          <a:p>
            <a:pPr marL="0" marR="0" lvl="0" indent="0" algn="l" defTabSz="914400" rtl="0" eaLnBrk="1" fontAlgn="auto" latinLnBrk="0" hangingPunct="1">
              <a:lnSpc>
                <a:spcPct val="100000"/>
              </a:lnSpc>
              <a:spcBef>
                <a:spcPts val="0"/>
              </a:spcBef>
              <a:spcAft>
                <a:spcPts val="0"/>
              </a:spcAft>
              <a:buClrTx/>
              <a:buSzTx/>
              <a:buNone/>
              <a:tabLst/>
              <a:defRPr/>
            </a:pPr>
            <a:endParaRPr kumimoji="0" lang="en-US" sz="2400" b="0" i="0" u="none" strike="noStrike" kern="1200" cap="none" spc="0" normalizeH="0" baseline="0" noProof="0" dirty="0">
              <a:ln>
                <a:noFill/>
              </a:ln>
              <a:solidFill>
                <a:prstClr val="black"/>
              </a:solidFill>
              <a:effectLst/>
              <a:uLnTx/>
              <a:uFillTx/>
              <a:latin typeface="Calibri"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prstClr val="black"/>
                </a:solidFill>
                <a:effectLst/>
                <a:highlight>
                  <a:srgbClr val="62BCF0"/>
                </a:highlight>
                <a:uLnTx/>
                <a:uFillTx/>
                <a:latin typeface="Calibri" pitchFamily="34" charset="0"/>
                <a:ea typeface="+mn-ea"/>
                <a:cs typeface="Arial" pitchFamily="34" charset="0"/>
              </a:rPr>
              <a:t>Established Patients</a:t>
            </a:r>
            <a:r>
              <a:rPr kumimoji="0" lang="en-US" sz="2400" b="0" i="0" u="none" strike="noStrike" kern="1200" cap="none" spc="0" normalizeH="0" baseline="0" noProof="0" dirty="0">
                <a:ln>
                  <a:noFill/>
                </a:ln>
                <a:solidFill>
                  <a:prstClr val="black"/>
                </a:solidFill>
                <a:effectLst/>
                <a:highlight>
                  <a:srgbClr val="62BCF0"/>
                </a:highlight>
                <a:uLnTx/>
                <a:uFillTx/>
                <a:latin typeface="Calibri" pitchFamily="34" charset="0"/>
                <a:ea typeface="+mn-ea"/>
                <a:cs typeface="Arial" pitchFamily="34" charset="0"/>
              </a:rPr>
              <a:t> visits are coded in the areas highlighted in BLUE.</a:t>
            </a:r>
          </a:p>
          <a:p>
            <a:pPr marL="0" indent="0">
              <a:buNone/>
            </a:pPr>
            <a:endParaRPr lang="en-US" dirty="0"/>
          </a:p>
        </p:txBody>
      </p:sp>
      <p:sp>
        <p:nvSpPr>
          <p:cNvPr id="4" name="Slide Number Placeholder 3">
            <a:extLst>
              <a:ext uri="{FF2B5EF4-FFF2-40B4-BE49-F238E27FC236}">
                <a16:creationId xmlns:a16="http://schemas.microsoft.com/office/drawing/2014/main" id="{C9632363-DE48-4809-9833-678495587D3E}"/>
              </a:ext>
            </a:extLst>
          </p:cNvPr>
          <p:cNvSpPr>
            <a:spLocks noGrp="1"/>
          </p:cNvSpPr>
          <p:nvPr>
            <p:ph type="sldNum" sz="quarter" idx="12"/>
          </p:nvPr>
        </p:nvSpPr>
        <p:spPr/>
        <p:txBody>
          <a:bodyPr/>
          <a:lstStyle/>
          <a:p>
            <a:fld id="{ABB8925F-B6BB-49B0-9469-5285B9C99CB3}" type="slidenum">
              <a:rPr lang="en-US" smtClean="0"/>
              <a:pPr/>
              <a:t>17</a:t>
            </a:fld>
            <a:endParaRPr lang="en-US" dirty="0"/>
          </a:p>
        </p:txBody>
      </p:sp>
      <p:graphicFrame>
        <p:nvGraphicFramePr>
          <p:cNvPr id="5" name="Table 4">
            <a:extLst>
              <a:ext uri="{FF2B5EF4-FFF2-40B4-BE49-F238E27FC236}">
                <a16:creationId xmlns:a16="http://schemas.microsoft.com/office/drawing/2014/main" id="{6397E3E0-3A3B-41A4-BE10-980E2D1621A6}"/>
              </a:ext>
            </a:extLst>
          </p:cNvPr>
          <p:cNvGraphicFramePr>
            <a:graphicFrameLocks noGrp="1"/>
          </p:cNvGraphicFramePr>
          <p:nvPr/>
        </p:nvGraphicFramePr>
        <p:xfrm>
          <a:off x="2569806" y="3702421"/>
          <a:ext cx="7239000" cy="2413239"/>
        </p:xfrm>
        <a:graphic>
          <a:graphicData uri="http://schemas.openxmlformats.org/drawingml/2006/table">
            <a:tbl>
              <a:tblPr/>
              <a:tblGrid>
                <a:gridCol w="295275">
                  <a:extLst>
                    <a:ext uri="{9D8B030D-6E8A-4147-A177-3AD203B41FA5}">
                      <a16:colId xmlns:a16="http://schemas.microsoft.com/office/drawing/2014/main" val="536957189"/>
                    </a:ext>
                  </a:extLst>
                </a:gridCol>
                <a:gridCol w="609600">
                  <a:extLst>
                    <a:ext uri="{9D8B030D-6E8A-4147-A177-3AD203B41FA5}">
                      <a16:colId xmlns:a16="http://schemas.microsoft.com/office/drawing/2014/main" val="1899796765"/>
                    </a:ext>
                  </a:extLst>
                </a:gridCol>
                <a:gridCol w="209550">
                  <a:extLst>
                    <a:ext uri="{9D8B030D-6E8A-4147-A177-3AD203B41FA5}">
                      <a16:colId xmlns:a16="http://schemas.microsoft.com/office/drawing/2014/main" val="2310660232"/>
                    </a:ext>
                  </a:extLst>
                </a:gridCol>
                <a:gridCol w="2057400">
                  <a:extLst>
                    <a:ext uri="{9D8B030D-6E8A-4147-A177-3AD203B41FA5}">
                      <a16:colId xmlns:a16="http://schemas.microsoft.com/office/drawing/2014/main" val="2266995970"/>
                    </a:ext>
                  </a:extLst>
                </a:gridCol>
                <a:gridCol w="295275">
                  <a:extLst>
                    <a:ext uri="{9D8B030D-6E8A-4147-A177-3AD203B41FA5}">
                      <a16:colId xmlns:a16="http://schemas.microsoft.com/office/drawing/2014/main" val="3338007564"/>
                    </a:ext>
                  </a:extLst>
                </a:gridCol>
                <a:gridCol w="609600">
                  <a:extLst>
                    <a:ext uri="{9D8B030D-6E8A-4147-A177-3AD203B41FA5}">
                      <a16:colId xmlns:a16="http://schemas.microsoft.com/office/drawing/2014/main" val="173831084"/>
                    </a:ext>
                  </a:extLst>
                </a:gridCol>
                <a:gridCol w="276225">
                  <a:extLst>
                    <a:ext uri="{9D8B030D-6E8A-4147-A177-3AD203B41FA5}">
                      <a16:colId xmlns:a16="http://schemas.microsoft.com/office/drawing/2014/main" val="4138399835"/>
                    </a:ext>
                  </a:extLst>
                </a:gridCol>
                <a:gridCol w="1633440">
                  <a:extLst>
                    <a:ext uri="{9D8B030D-6E8A-4147-A177-3AD203B41FA5}">
                      <a16:colId xmlns:a16="http://schemas.microsoft.com/office/drawing/2014/main" val="714253149"/>
                    </a:ext>
                  </a:extLst>
                </a:gridCol>
                <a:gridCol w="1252635">
                  <a:extLst>
                    <a:ext uri="{9D8B030D-6E8A-4147-A177-3AD203B41FA5}">
                      <a16:colId xmlns:a16="http://schemas.microsoft.com/office/drawing/2014/main" val="2091881625"/>
                    </a:ext>
                  </a:extLst>
                </a:gridCol>
              </a:tblGrid>
              <a:tr h="167193">
                <a:tc gridSpan="8">
                  <a:txBody>
                    <a:bodyPr/>
                    <a:lstStyle/>
                    <a:p>
                      <a:pPr algn="l" fontAlgn="ctr"/>
                      <a:r>
                        <a:rPr lang="en-US" sz="1100" b="1" i="0" u="none" strike="noStrike" dirty="0">
                          <a:solidFill>
                            <a:srgbClr val="000000"/>
                          </a:solidFill>
                          <a:effectLst/>
                          <a:latin typeface="Calibri" panose="020F0502020204030204" pitchFamily="34" charset="0"/>
                        </a:rPr>
                        <a:t>PHYSICIAN / MID-LEVEL / NURSE</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2626"/>
                    </a:solidFill>
                  </a:tcPr>
                </a:tc>
                <a:extLst>
                  <a:ext uri="{0D108BD9-81ED-4DB2-BD59-A6C34878D82A}">
                    <a16:rowId xmlns:a16="http://schemas.microsoft.com/office/drawing/2014/main" val="496891991"/>
                  </a:ext>
                </a:extLst>
              </a:tr>
              <a:tr h="159594">
                <a:tc rowSpan="2">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3">
                  <a:txBody>
                    <a:bodyPr/>
                    <a:lstStyle/>
                    <a:p>
                      <a:pPr algn="ctr" fontAlgn="ctr"/>
                      <a:r>
                        <a:rPr lang="en-US" sz="1200" b="1" i="0" u="none" strike="noStrike">
                          <a:solidFill>
                            <a:srgbClr val="000000"/>
                          </a:solidFill>
                          <a:effectLst/>
                          <a:latin typeface="Calibri" panose="020F0502020204030204" pitchFamily="34" charset="0"/>
                        </a:rPr>
                        <a:t>CPT </a:t>
                      </a:r>
                      <a:r>
                        <a:rPr lang="en-US" sz="1200" b="1" i="0" u="none" strike="noStrike">
                          <a:solidFill>
                            <a:srgbClr val="FF0000"/>
                          </a:solidFill>
                          <a:effectLst/>
                          <a:latin typeface="Calibri" panose="020F0502020204030204" pitchFamily="34" charset="0"/>
                        </a:rPr>
                        <a:t>NEW</a:t>
                      </a:r>
                      <a:r>
                        <a:rPr lang="en-US" sz="1200" b="1" i="0" u="none" strike="noStrike">
                          <a:solidFill>
                            <a:srgbClr val="000000"/>
                          </a:solidFill>
                          <a:effectLst/>
                          <a:latin typeface="Calibri" panose="020F0502020204030204" pitchFamily="34" charset="0"/>
                        </a:rPr>
                        <a:t> VISIT 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hMerge="1">
                  <a:txBody>
                    <a:bodyPr/>
                    <a:lstStyle/>
                    <a:p>
                      <a:endParaRPr lang="en-US"/>
                    </a:p>
                  </a:txBody>
                  <a:tcPr/>
                </a:tc>
                <a:tc rowSpan="2" hMerge="1">
                  <a:txBody>
                    <a:bodyPr/>
                    <a:lstStyle/>
                    <a:p>
                      <a:endParaRPr lang="en-US"/>
                    </a:p>
                  </a:txBody>
                  <a:tcPr/>
                </a:tc>
                <a:tc rowSpan="2">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3">
                  <a:txBody>
                    <a:bodyPr/>
                    <a:lstStyle/>
                    <a:p>
                      <a:pPr algn="ctr" fontAlgn="ctr"/>
                      <a:r>
                        <a:rPr lang="en-US" sz="1100" b="1" i="0" u="none" strike="noStrike">
                          <a:solidFill>
                            <a:srgbClr val="000000"/>
                          </a:solidFill>
                          <a:effectLst/>
                          <a:latin typeface="Calibri" panose="020F0502020204030204" pitchFamily="34" charset="0"/>
                        </a:rPr>
                        <a:t>CPT</a:t>
                      </a:r>
                      <a:r>
                        <a:rPr lang="en-US" sz="1100" b="1" i="0" u="none" strike="noStrike">
                          <a:solidFill>
                            <a:srgbClr val="FF0000"/>
                          </a:solidFill>
                          <a:effectLst/>
                          <a:latin typeface="Calibri" panose="020F0502020204030204" pitchFamily="34" charset="0"/>
                        </a:rPr>
                        <a:t> ESTABLISHED</a:t>
                      </a:r>
                      <a:r>
                        <a:rPr lang="en-US" sz="1100" b="1" i="0" u="none" strike="noStrike">
                          <a:solidFill>
                            <a:srgbClr val="000000"/>
                          </a:solidFill>
                          <a:effectLst/>
                          <a:latin typeface="Calibri" panose="020F0502020204030204" pitchFamily="34" charset="0"/>
                        </a:rPr>
                        <a:t> VISIT 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hMerge="1">
                  <a:txBody>
                    <a:bodyPr/>
                    <a:lstStyle/>
                    <a:p>
                      <a:endParaRPr lang="en-US"/>
                    </a:p>
                  </a:txBody>
                  <a:tcPr/>
                </a:tc>
                <a:tc rowSpan="2" hMerge="1">
                  <a:txBody>
                    <a:bodyPr/>
                    <a:lstStyle/>
                    <a:p>
                      <a:endParaRPr lang="en-US"/>
                    </a:p>
                  </a:txBody>
                  <a:tcPr/>
                </a:tc>
                <a:tc>
                  <a:txBody>
                    <a:bodyPr/>
                    <a:lstStyle/>
                    <a:p>
                      <a:pPr algn="ctr" fontAlgn="ctr"/>
                      <a:r>
                        <a:rPr lang="en-US" sz="1050" b="1" i="0" u="none" strike="noStrike">
                          <a:solidFill>
                            <a:srgbClr val="000000"/>
                          </a:solidFill>
                          <a:effectLst/>
                          <a:latin typeface="Calibri" panose="020F0502020204030204" pitchFamily="34" charset="0"/>
                        </a:rPr>
                        <a:t>PROVIDER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8774216"/>
                  </a:ext>
                </a:extLst>
              </a:tr>
              <a:tr h="159594">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50" b="1" i="0" u="none" strike="noStrike">
                          <a:solidFill>
                            <a:srgbClr val="000000"/>
                          </a:solidFill>
                          <a:effectLst/>
                          <a:latin typeface="Calibri" panose="020F0502020204030204" pitchFamily="34" charset="0"/>
                        </a:rPr>
                        <a:t>NUMBER: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17975030"/>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sngStrike">
                          <a:solidFill>
                            <a:srgbClr val="000000"/>
                          </a:solidFill>
                          <a:effectLst/>
                          <a:highlight>
                            <a:srgbClr val="F4AEAE"/>
                          </a:highlight>
                          <a:latin typeface="Calibri" panose="020F0502020204030204" pitchFamily="34" charset="0"/>
                        </a:rPr>
                        <a:t>99201</a:t>
                      </a:r>
                      <a:endParaRPr lang="en-US" sz="1600" b="0" i="0" u="none" strike="noStrike">
                        <a:solidFill>
                          <a:srgbClr val="000000"/>
                        </a:solidFill>
                        <a:effectLst/>
                        <a:highlight>
                          <a:srgbClr val="F4AEAE"/>
                        </a:highligh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sngStrike">
                          <a:solidFill>
                            <a:srgbClr val="000000"/>
                          </a:solidFill>
                          <a:effectLst/>
                          <a:highlight>
                            <a:srgbClr val="F4AEAE"/>
                          </a:highlight>
                          <a:latin typeface="Calibri" panose="020F0502020204030204" pitchFamily="34" charset="0"/>
                        </a:rPr>
                        <a:t>BRIEF</a:t>
                      </a:r>
                      <a:r>
                        <a:rPr lang="en-US" sz="1600" b="0" i="0" u="none" strike="noStrike">
                          <a:solidFill>
                            <a:srgbClr val="000000"/>
                          </a:solidFill>
                          <a:effectLst/>
                          <a:highlight>
                            <a:srgbClr val="F4AEAE"/>
                          </a:highlight>
                          <a:latin typeface="Calibri" panose="020F0502020204030204" pitchFamily="34" charset="0"/>
                        </a:rPr>
                        <a:t> NOT A VALID CODE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dirty="0">
                          <a:solidFill>
                            <a:srgbClr val="000000"/>
                          </a:solidFill>
                          <a:effectLst/>
                          <a:highlight>
                            <a:srgbClr val="62BCF0"/>
                          </a:highlight>
                          <a:latin typeface="Calibri" panose="020F0502020204030204" pitchFamily="34" charset="0"/>
                        </a:rPr>
                        <a:t>99211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62BCF0"/>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62BCF0"/>
                          </a:highlight>
                          <a:latin typeface="Calibri" panose="020F0502020204030204" pitchFamily="34" charset="0"/>
                        </a:rPr>
                        <a:t>BRIEF</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9810779"/>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F4AEAE"/>
                          </a:highlight>
                          <a:latin typeface="Calibri" panose="020F0502020204030204" pitchFamily="34" charset="0"/>
                        </a:rPr>
                        <a:t>99202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EXPANDED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62BCF0"/>
                          </a:highlight>
                          <a:latin typeface="Calibri" panose="020F0502020204030204" pitchFamily="34" charset="0"/>
                        </a:rPr>
                        <a:t>99212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62BCF0"/>
                          </a:highlight>
                          <a:latin typeface="Calibri" panose="020F0502020204030204" pitchFamily="34" charset="0"/>
                        </a:rPr>
                        <a:t>LIMITED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053978528"/>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F4AEAE"/>
                          </a:highlight>
                          <a:latin typeface="Calibri" panose="020F0502020204030204" pitchFamily="34" charset="0"/>
                        </a:rPr>
                        <a:t>99203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DETAILED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62BCF0"/>
                          </a:highlight>
                          <a:latin typeface="Calibri" panose="020F0502020204030204" pitchFamily="34" charset="0"/>
                        </a:rPr>
                        <a:t>99213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62BCF0"/>
                          </a:highlight>
                          <a:latin typeface="Calibri" panose="020F0502020204030204" pitchFamily="34" charset="0"/>
                        </a:rPr>
                        <a:t>EXPANDED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FF0000"/>
                          </a:solidFill>
                          <a:effectLst/>
                          <a:latin typeface="Calibri" panose="020F0502020204030204" pitchFamily="34" charset="0"/>
                        </a:rPr>
                        <a:t>ICD (Circle Primary)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58367865"/>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F4AEAE"/>
                          </a:highlight>
                          <a:latin typeface="Calibri" panose="020F0502020204030204" pitchFamily="34" charset="0"/>
                        </a:rPr>
                        <a:t>99204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COMPREHENSIVE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62BCF0"/>
                          </a:highlight>
                          <a:latin typeface="Calibri" panose="020F0502020204030204" pitchFamily="34" charset="0"/>
                        </a:rPr>
                        <a:t>99214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62BCF0"/>
                          </a:highlight>
                          <a:latin typeface="Calibri" panose="020F0502020204030204" pitchFamily="34" charset="0"/>
                        </a:rPr>
                        <a:t>DETAILED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6396089"/>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F4AEAE"/>
                          </a:highlight>
                          <a:latin typeface="Calibri" panose="020F0502020204030204" pitchFamily="34" charset="0"/>
                        </a:rPr>
                        <a:t>99205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F4AEAE"/>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F4AEAE"/>
                          </a:highlight>
                          <a:latin typeface="Calibri" panose="020F0502020204030204" pitchFamily="34" charset="0"/>
                        </a:rPr>
                        <a:t>COMPLEX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highlight>
                            <a:srgbClr val="62BCF0"/>
                          </a:highlight>
                          <a:latin typeface="Calibri" panose="020F0502020204030204" pitchFamily="34" charset="0"/>
                        </a:rPr>
                        <a:t>99215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highlight>
                            <a:srgbClr val="62BCF0"/>
                          </a:highligh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highlight>
                            <a:srgbClr val="62BCF0"/>
                          </a:highlight>
                          <a:latin typeface="Calibri" panose="020F0502020204030204" pitchFamily="34" charset="0"/>
                        </a:rPr>
                        <a:t>COMPREHENSIVE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050328"/>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866062"/>
                  </a:ext>
                </a:extLst>
              </a:tr>
              <a:tr h="243190">
                <a:tc>
                  <a:txBody>
                    <a:bodyPr/>
                    <a:lstStyle/>
                    <a:p>
                      <a:pPr algn="l" fontAlgn="ctr"/>
                      <a:r>
                        <a:rPr lang="en-US" sz="16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l" fontAlgn="ctr"/>
                      <a:r>
                        <a:rPr lang="en-US" sz="1600" b="1" i="0" u="none" strike="noStrike">
                          <a:solidFill>
                            <a:srgbClr val="000000"/>
                          </a:solidFill>
                          <a:effectLst/>
                          <a:latin typeface="Calibri" panose="020F0502020204030204" pitchFamily="34" charset="0"/>
                        </a:rPr>
                        <a:t>25 MODIFIER, SEPARATE E/M BY SAME PROVIDER/SAME DAY</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7057745"/>
                  </a:ext>
                </a:extLst>
              </a:tr>
              <a:tr h="218679">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100" b="1"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6760781"/>
                  </a:ext>
                </a:extLst>
              </a:tr>
            </a:tbl>
          </a:graphicData>
        </a:graphic>
      </p:graphicFrame>
      <mc:AlternateContent xmlns:mc="http://schemas.openxmlformats.org/markup-compatibility/2006" xmlns:a14="http://schemas.microsoft.com/office/drawing/2010/main">
        <mc:Choice Requires="a14">
          <p:sp>
            <p:nvSpPr>
              <p:cNvPr id="6" name="TextBox 7">
                <a:extLst>
                  <a:ext uri="{FF2B5EF4-FFF2-40B4-BE49-F238E27FC236}">
                    <a16:creationId xmlns:a16="http://schemas.microsoft.com/office/drawing/2014/main" id="{00000000-0008-0000-0000-000008000000}"/>
                  </a:ext>
                </a:extLst>
              </p:cNvPr>
              <p:cNvSpPr txBox="1"/>
              <p:nvPr/>
            </p:nvSpPr>
            <p:spPr>
              <a:xfrm>
                <a:off x="2569806" y="3934509"/>
                <a:ext cx="276225" cy="28098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sz="1100" i="1">
                          <a:latin typeface="Cambria Math"/>
                          <a:ea typeface="Cambria Math"/>
                        </a:rPr>
                        <m:t>√</m:t>
                      </m:r>
                    </m:oMath>
                  </m:oMathPara>
                </a14:m>
                <a:endParaRPr lang="en-US" sz="1100" dirty="0"/>
              </a:p>
            </p:txBody>
          </p:sp>
        </mc:Choice>
        <mc:Fallback xmlns="">
          <p:sp>
            <p:nvSpPr>
              <p:cNvPr id="6" name="TextBox 7">
                <a:extLst>
                  <a:ext uri="{FF2B5EF4-FFF2-40B4-BE49-F238E27FC236}">
                    <a16:creationId xmlns:a16="http://schemas.microsoft.com/office/drawing/2014/main" id="{00000000-0008-0000-0000-000008000000}"/>
                  </a:ext>
                </a:extLst>
              </p:cNvPr>
              <p:cNvSpPr txBox="1">
                <a:spLocks noRot="1" noChangeAspect="1" noMove="1" noResize="1" noEditPoints="1" noAdjustHandles="1" noChangeArrowheads="1" noChangeShapeType="1" noTextEdit="1"/>
              </p:cNvSpPr>
              <p:nvPr/>
            </p:nvSpPr>
            <p:spPr>
              <a:xfrm>
                <a:off x="2569806" y="3934509"/>
                <a:ext cx="276225" cy="28098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8">
                <a:extLst>
                  <a:ext uri="{FF2B5EF4-FFF2-40B4-BE49-F238E27FC236}">
                    <a16:creationId xmlns:a16="http://schemas.microsoft.com/office/drawing/2014/main" id="{00000000-0008-0000-0000-000009000000}"/>
                  </a:ext>
                </a:extLst>
              </p:cNvPr>
              <p:cNvSpPr txBox="1"/>
              <p:nvPr/>
            </p:nvSpPr>
            <p:spPr>
              <a:xfrm flipH="1">
                <a:off x="5710335" y="3934510"/>
                <a:ext cx="295858" cy="28098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sz="1100" i="1">
                          <a:latin typeface="Cambria Math"/>
                          <a:ea typeface="Cambria Math"/>
                        </a:rPr>
                        <m:t>√</m:t>
                      </m:r>
                    </m:oMath>
                  </m:oMathPara>
                </a14:m>
                <a:endParaRPr lang="en-US" sz="1100" dirty="0"/>
              </a:p>
            </p:txBody>
          </p:sp>
        </mc:Choice>
        <mc:Fallback xmlns="">
          <p:sp>
            <p:nvSpPr>
              <p:cNvPr id="7" name="TextBox 8">
                <a:extLst>
                  <a:ext uri="{FF2B5EF4-FFF2-40B4-BE49-F238E27FC236}">
                    <a16:creationId xmlns:a16="http://schemas.microsoft.com/office/drawing/2014/main" id="{00000000-0008-0000-0000-000009000000}"/>
                  </a:ext>
                </a:extLst>
              </p:cNvPr>
              <p:cNvSpPr txBox="1">
                <a:spLocks noRot="1" noChangeAspect="1" noMove="1" noResize="1" noEditPoints="1" noAdjustHandles="1" noChangeArrowheads="1" noChangeShapeType="1" noTextEdit="1"/>
              </p:cNvSpPr>
              <p:nvPr/>
            </p:nvSpPr>
            <p:spPr>
              <a:xfrm flipH="1">
                <a:off x="5710335" y="3934510"/>
                <a:ext cx="295858" cy="280987"/>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33848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4F41-E205-4C25-AFB1-8D2FB6FA51D1}"/>
              </a:ext>
            </a:extLst>
          </p:cNvPr>
          <p:cNvSpPr>
            <a:spLocks noGrp="1"/>
          </p:cNvSpPr>
          <p:nvPr>
            <p:ph type="title"/>
          </p:nvPr>
        </p:nvSpPr>
        <p:spPr/>
        <p:txBody>
          <a:bodyPr/>
          <a:lstStyle/>
          <a:p>
            <a:r>
              <a:rPr lang="en-US" b="1" u="sng" dirty="0"/>
              <a:t>New &amp; Established Patients</a:t>
            </a:r>
            <a:endParaRPr lang="en-US" b="1" dirty="0"/>
          </a:p>
        </p:txBody>
      </p:sp>
      <p:sp>
        <p:nvSpPr>
          <p:cNvPr id="3" name="Content Placeholder 2">
            <a:extLst>
              <a:ext uri="{FF2B5EF4-FFF2-40B4-BE49-F238E27FC236}">
                <a16:creationId xmlns:a16="http://schemas.microsoft.com/office/drawing/2014/main" id="{0EDE5B87-92C0-4FAF-95E8-1BBAB6B17624}"/>
              </a:ext>
            </a:extLst>
          </p:cNvPr>
          <p:cNvSpPr>
            <a:spLocks noGrp="1"/>
          </p:cNvSpPr>
          <p:nvPr>
            <p:ph idx="1"/>
          </p:nvPr>
        </p:nvSpPr>
        <p:spPr/>
        <p:txBody>
          <a:bodyPr/>
          <a:lstStyle/>
          <a:p>
            <a:pPr eaLnBrk="1" hangingPunct="1">
              <a:lnSpc>
                <a:spcPct val="90000"/>
              </a:lnSpc>
              <a:buFont typeface="Arial" panose="020B0604020202020204" pitchFamily="34" charset="0"/>
              <a:buChar char="•"/>
            </a:pPr>
            <a:r>
              <a:rPr lang="en-US" dirty="0"/>
              <a:t>The Clinic Management System (CMS/Portal) determines whether the patient is new or established at computer registration when the PEF label is created.</a:t>
            </a:r>
          </a:p>
          <a:p>
            <a:pPr eaLnBrk="1" hangingPunct="1">
              <a:lnSpc>
                <a:spcPct val="90000"/>
              </a:lnSpc>
              <a:buFont typeface="Arial" panose="020B0604020202020204" pitchFamily="34" charset="0"/>
              <a:buChar char="•"/>
            </a:pPr>
            <a:endParaRPr lang="en-US" dirty="0"/>
          </a:p>
          <a:p>
            <a:pPr eaLnBrk="1" hangingPunct="1">
              <a:lnSpc>
                <a:spcPct val="90000"/>
              </a:lnSpc>
              <a:buFont typeface="Arial" panose="020B0604020202020204" pitchFamily="34" charset="0"/>
              <a:buChar char="•"/>
            </a:pPr>
            <a:r>
              <a:rPr lang="en-US" dirty="0"/>
              <a:t>The computerized registration process is generally not done at the </a:t>
            </a:r>
            <a:r>
              <a:rPr lang="en-US" dirty="0">
                <a:solidFill>
                  <a:srgbClr val="FF0000"/>
                </a:solidFill>
              </a:rPr>
              <a:t>satellite site itself</a:t>
            </a:r>
            <a:r>
              <a:rPr lang="en-US" dirty="0"/>
              <a:t>, often making it difficult for the clinician/provider to know whether the patient is  </a:t>
            </a:r>
            <a:r>
              <a:rPr lang="en-US" dirty="0">
                <a:solidFill>
                  <a:srgbClr val="FF0000"/>
                </a:solidFill>
              </a:rPr>
              <a:t>new or established</a:t>
            </a:r>
            <a:r>
              <a:rPr lang="en-US" dirty="0"/>
              <a:t>.</a:t>
            </a:r>
          </a:p>
          <a:p>
            <a:pPr marL="0" indent="0">
              <a:buNone/>
            </a:pPr>
            <a:endParaRPr lang="en-US" dirty="0"/>
          </a:p>
        </p:txBody>
      </p:sp>
      <p:sp>
        <p:nvSpPr>
          <p:cNvPr id="4" name="Slide Number Placeholder 3">
            <a:extLst>
              <a:ext uri="{FF2B5EF4-FFF2-40B4-BE49-F238E27FC236}">
                <a16:creationId xmlns:a16="http://schemas.microsoft.com/office/drawing/2014/main" id="{447AB2DA-D670-40D7-8DDD-BFC62FCB12A2}"/>
              </a:ext>
            </a:extLst>
          </p:cNvPr>
          <p:cNvSpPr>
            <a:spLocks noGrp="1"/>
          </p:cNvSpPr>
          <p:nvPr>
            <p:ph type="sldNum" sz="quarter" idx="12"/>
          </p:nvPr>
        </p:nvSpPr>
        <p:spPr/>
        <p:txBody>
          <a:bodyPr/>
          <a:lstStyle/>
          <a:p>
            <a:fld id="{ABB8925F-B6BB-49B0-9469-5285B9C99CB3}" type="slidenum">
              <a:rPr lang="en-US" smtClean="0"/>
              <a:pPr/>
              <a:t>18</a:t>
            </a:fld>
            <a:endParaRPr lang="en-US" dirty="0"/>
          </a:p>
        </p:txBody>
      </p:sp>
    </p:spTree>
    <p:extLst>
      <p:ext uri="{BB962C8B-B14F-4D97-AF65-F5344CB8AC3E}">
        <p14:creationId xmlns:p14="http://schemas.microsoft.com/office/powerpoint/2010/main" val="364070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AE210-57E5-4830-8F8E-8453E08B4282}"/>
              </a:ext>
            </a:extLst>
          </p:cNvPr>
          <p:cNvSpPr>
            <a:spLocks noGrp="1"/>
          </p:cNvSpPr>
          <p:nvPr>
            <p:ph type="title"/>
          </p:nvPr>
        </p:nvSpPr>
        <p:spPr/>
        <p:txBody>
          <a:bodyPr>
            <a:normAutofit/>
          </a:bodyPr>
          <a:lstStyle/>
          <a:p>
            <a:r>
              <a:rPr lang="en-US" b="1" u="sng" dirty="0"/>
              <a:t>New &amp; Established Patients</a:t>
            </a:r>
            <a:endParaRPr lang="en-US" b="1" dirty="0"/>
          </a:p>
        </p:txBody>
      </p:sp>
      <p:sp>
        <p:nvSpPr>
          <p:cNvPr id="3" name="Content Placeholder 2">
            <a:extLst>
              <a:ext uri="{FF2B5EF4-FFF2-40B4-BE49-F238E27FC236}">
                <a16:creationId xmlns:a16="http://schemas.microsoft.com/office/drawing/2014/main" id="{62D23B72-FE2C-45F8-A0F1-71228DD0A80E}"/>
              </a:ext>
            </a:extLst>
          </p:cNvPr>
          <p:cNvSpPr>
            <a:spLocks noGrp="1"/>
          </p:cNvSpPr>
          <p:nvPr>
            <p:ph idx="1"/>
          </p:nvPr>
        </p:nvSpPr>
        <p:spPr/>
        <p:txBody>
          <a:bodyPr>
            <a:normAutofit/>
          </a:bodyPr>
          <a:lstStyle/>
          <a:p>
            <a:pPr eaLnBrk="1" hangingPunct="1">
              <a:lnSpc>
                <a:spcPct val="90000"/>
              </a:lnSpc>
              <a:buFont typeface="Arial" panose="020B0604020202020204" pitchFamily="34" charset="0"/>
              <a:buChar char="•"/>
            </a:pPr>
            <a:r>
              <a:rPr lang="en-US" sz="3200" dirty="0"/>
              <a:t>If the clinician cannot determine whether the patient is new or established by looking at the medical record, the clinician should check the appropriate new patient level of visit </a:t>
            </a:r>
            <a:r>
              <a:rPr lang="en-US" sz="3200" i="1" u="sng" dirty="0"/>
              <a:t>and</a:t>
            </a:r>
            <a:r>
              <a:rPr lang="en-US" sz="3200" dirty="0"/>
              <a:t> the appropriate established patient level of visit on the PEF. (See example on next slide.)</a:t>
            </a:r>
          </a:p>
          <a:p>
            <a:pPr eaLnBrk="1" hangingPunct="1">
              <a:lnSpc>
                <a:spcPct val="90000"/>
              </a:lnSpc>
              <a:buFont typeface="Arial" panose="020B0604020202020204" pitchFamily="34" charset="0"/>
              <a:buChar char="•"/>
            </a:pPr>
            <a:r>
              <a:rPr lang="en-US" sz="3200" dirty="0"/>
              <a:t>This will </a:t>
            </a:r>
            <a:r>
              <a:rPr lang="en-US" sz="3200" b="1" i="1" dirty="0"/>
              <a:t>save time </a:t>
            </a:r>
            <a:r>
              <a:rPr lang="en-US" sz="3200" dirty="0"/>
              <a:t>for the clinician and for the staff performing the data entry. The PEF will not need to be sent back to the clinician for determination of level of visit.</a:t>
            </a:r>
          </a:p>
        </p:txBody>
      </p:sp>
      <p:sp>
        <p:nvSpPr>
          <p:cNvPr id="4" name="Slide Number Placeholder 3">
            <a:extLst>
              <a:ext uri="{FF2B5EF4-FFF2-40B4-BE49-F238E27FC236}">
                <a16:creationId xmlns:a16="http://schemas.microsoft.com/office/drawing/2014/main" id="{4CFAA89B-8C9B-4E41-9CAC-8C7FAC8915CB}"/>
              </a:ext>
            </a:extLst>
          </p:cNvPr>
          <p:cNvSpPr>
            <a:spLocks noGrp="1"/>
          </p:cNvSpPr>
          <p:nvPr>
            <p:ph type="sldNum" sz="quarter" idx="12"/>
          </p:nvPr>
        </p:nvSpPr>
        <p:spPr/>
        <p:txBody>
          <a:bodyPr/>
          <a:lstStyle/>
          <a:p>
            <a:fld id="{ABB8925F-B6BB-49B0-9469-5285B9C99CB3}" type="slidenum">
              <a:rPr lang="en-US" smtClean="0"/>
              <a:pPr/>
              <a:t>19</a:t>
            </a:fld>
            <a:endParaRPr lang="en-US" dirty="0"/>
          </a:p>
        </p:txBody>
      </p:sp>
    </p:spTree>
    <p:extLst>
      <p:ext uri="{BB962C8B-B14F-4D97-AF65-F5344CB8AC3E}">
        <p14:creationId xmlns:p14="http://schemas.microsoft.com/office/powerpoint/2010/main" val="2908742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C52E5-AECA-4DCF-BF4C-69836BAB70BF}"/>
              </a:ext>
            </a:extLst>
          </p:cNvPr>
          <p:cNvSpPr>
            <a:spLocks noGrp="1"/>
          </p:cNvSpPr>
          <p:nvPr>
            <p:ph type="title"/>
          </p:nvPr>
        </p:nvSpPr>
        <p:spPr>
          <a:xfrm>
            <a:off x="449580" y="841972"/>
            <a:ext cx="11292840" cy="4644428"/>
          </a:xfrm>
        </p:spPr>
        <p:txBody>
          <a:bodyPr/>
          <a:lstStyle/>
          <a:p>
            <a:r>
              <a:rPr lang="en-US" sz="4000" dirty="0"/>
              <a:t>	This presentation was developed to aid employees of health department clinics in coding and reporting of services based on the resources of the American Medical Association (AMA).  The intention is to assist in the training of new employees and to refresh existing employees regarding their coding and billing abilities.  </a:t>
            </a:r>
            <a:br>
              <a:rPr lang="en-US" sz="4000" dirty="0"/>
            </a:br>
            <a:endParaRPr lang="en-US" dirty="0"/>
          </a:p>
        </p:txBody>
      </p:sp>
      <p:sp>
        <p:nvSpPr>
          <p:cNvPr id="3" name="Slide Number Placeholder 2">
            <a:extLst>
              <a:ext uri="{FF2B5EF4-FFF2-40B4-BE49-F238E27FC236}">
                <a16:creationId xmlns:a16="http://schemas.microsoft.com/office/drawing/2014/main" id="{F01E77B4-5C61-42D0-9848-2840C3046580}"/>
              </a:ext>
            </a:extLst>
          </p:cNvPr>
          <p:cNvSpPr>
            <a:spLocks noGrp="1"/>
          </p:cNvSpPr>
          <p:nvPr>
            <p:ph type="sldNum" sz="quarter" idx="12"/>
          </p:nvPr>
        </p:nvSpPr>
        <p:spPr/>
        <p:txBody>
          <a:bodyPr/>
          <a:lstStyle/>
          <a:p>
            <a:fld id="{ABB8925F-B6BB-49B0-9469-5285B9C99CB3}" type="slidenum">
              <a:rPr lang="en-US" smtClean="0"/>
              <a:pPr/>
              <a:t>2</a:t>
            </a:fld>
            <a:endParaRPr lang="en-US" dirty="0"/>
          </a:p>
        </p:txBody>
      </p:sp>
    </p:spTree>
    <p:extLst>
      <p:ext uri="{BB962C8B-B14F-4D97-AF65-F5344CB8AC3E}">
        <p14:creationId xmlns:p14="http://schemas.microsoft.com/office/powerpoint/2010/main" val="3985830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B6FF5-44CE-4CDD-B570-11FBFD07D771}"/>
              </a:ext>
            </a:extLst>
          </p:cNvPr>
          <p:cNvSpPr>
            <a:spLocks noGrp="1"/>
          </p:cNvSpPr>
          <p:nvPr>
            <p:ph type="title"/>
          </p:nvPr>
        </p:nvSpPr>
        <p:spPr>
          <a:xfrm>
            <a:off x="449580" y="545886"/>
            <a:ext cx="11292840" cy="1178471"/>
          </a:xfrm>
        </p:spPr>
        <p:txBody>
          <a:bodyPr>
            <a:normAutofit fontScale="90000"/>
          </a:bodyPr>
          <a:lstStyle/>
          <a:p>
            <a:r>
              <a:rPr lang="en-US" b="1" u="sng" dirty="0"/>
              <a:t>New &amp; Established Patients</a:t>
            </a:r>
            <a:br>
              <a:rPr lang="en-US" b="1" u="sng" dirty="0"/>
            </a:br>
            <a:r>
              <a:rPr lang="en-US" sz="4000" b="1" dirty="0"/>
              <a:t>EXAMPLE of checking both visits</a:t>
            </a:r>
            <a:br>
              <a:rPr lang="en-US" sz="3200" b="1" dirty="0"/>
            </a:br>
            <a:endParaRPr lang="en-US" b="1" dirty="0"/>
          </a:p>
        </p:txBody>
      </p:sp>
      <p:sp>
        <p:nvSpPr>
          <p:cNvPr id="3" name="Content Placeholder 2">
            <a:extLst>
              <a:ext uri="{FF2B5EF4-FFF2-40B4-BE49-F238E27FC236}">
                <a16:creationId xmlns:a16="http://schemas.microsoft.com/office/drawing/2014/main" id="{F3933D4E-16FD-4338-BABF-770872696EB0}"/>
              </a:ext>
            </a:extLst>
          </p:cNvPr>
          <p:cNvSpPr>
            <a:spLocks noGrp="1"/>
          </p:cNvSpPr>
          <p:nvPr>
            <p:ph idx="1"/>
          </p:nvPr>
        </p:nvSpPr>
        <p:spPr>
          <a:xfrm>
            <a:off x="289002" y="1711842"/>
            <a:ext cx="11487239" cy="4530409"/>
          </a:xfrm>
        </p:spPr>
        <p:txBody>
          <a:bodyPr>
            <a:normAutofit fontScale="77500" lnSpcReduction="20000"/>
          </a:bodyPr>
          <a:lstStyle/>
          <a:p>
            <a:pPr marL="0" indent="0" eaLnBrk="1" hangingPunct="1">
              <a:lnSpc>
                <a:spcPct val="90000"/>
              </a:lnSpc>
              <a:buNone/>
            </a:pPr>
            <a:r>
              <a:rPr lang="en-US" sz="4500" dirty="0"/>
              <a:t>Patient presents to nurse requesting pregnancy test:</a:t>
            </a:r>
          </a:p>
          <a:p>
            <a:pPr eaLnBrk="1" hangingPunct="1">
              <a:lnSpc>
                <a:spcPct val="90000"/>
              </a:lnSpc>
              <a:buFontTx/>
              <a:buNone/>
            </a:pPr>
            <a:endParaRPr lang="en-US" sz="2400" dirty="0"/>
          </a:p>
          <a:p>
            <a:pPr eaLnBrk="1" hangingPunct="1">
              <a:lnSpc>
                <a:spcPct val="90000"/>
              </a:lnSpc>
            </a:pPr>
            <a:endParaRPr lang="en-US" sz="2400" dirty="0"/>
          </a:p>
          <a:p>
            <a:pPr marL="0" indent="0" eaLnBrk="1" hangingPunct="1">
              <a:lnSpc>
                <a:spcPct val="90000"/>
              </a:lnSpc>
              <a:buNone/>
            </a:pPr>
            <a:r>
              <a:rPr lang="en-US" sz="1600" dirty="0"/>
              <a:t>						    	</a:t>
            </a:r>
            <a:r>
              <a:rPr lang="en-US" sz="2200" dirty="0"/>
              <a:t>								</a:t>
            </a:r>
            <a:r>
              <a:rPr lang="en-US" sz="1600" dirty="0"/>
              <a:t>						</a:t>
            </a:r>
          </a:p>
          <a:p>
            <a:pPr marL="0" indent="0" eaLnBrk="1" hangingPunct="1">
              <a:lnSpc>
                <a:spcPct val="90000"/>
              </a:lnSpc>
              <a:buNone/>
            </a:pPr>
            <a:endParaRPr lang="en-US" sz="1600" dirty="0"/>
          </a:p>
          <a:p>
            <a:pPr marL="0" indent="0" eaLnBrk="1" hangingPunct="1">
              <a:lnSpc>
                <a:spcPct val="90000"/>
              </a:lnSpc>
              <a:buNone/>
            </a:pPr>
            <a:endParaRPr lang="en-US" sz="2400" dirty="0"/>
          </a:p>
          <a:p>
            <a:pPr marL="0" indent="0" eaLnBrk="1" hangingPunct="1">
              <a:lnSpc>
                <a:spcPct val="90000"/>
              </a:lnSpc>
              <a:buNone/>
            </a:pPr>
            <a:endParaRPr lang="en-US" sz="2400" dirty="0"/>
          </a:p>
          <a:p>
            <a:pPr marL="0" indent="0" eaLnBrk="1" hangingPunct="1">
              <a:lnSpc>
                <a:spcPct val="90000"/>
              </a:lnSpc>
              <a:buNone/>
            </a:pPr>
            <a:endParaRPr lang="en-US" sz="2400" dirty="0"/>
          </a:p>
          <a:p>
            <a:pPr marL="0" indent="0" eaLnBrk="1" hangingPunct="1">
              <a:lnSpc>
                <a:spcPct val="90000"/>
              </a:lnSpc>
              <a:buNone/>
            </a:pPr>
            <a:r>
              <a:rPr lang="en-US" sz="2400" dirty="0"/>
              <a:t>	</a:t>
            </a:r>
          </a:p>
          <a:p>
            <a:pPr marL="0" indent="0" eaLnBrk="1" hangingPunct="1">
              <a:lnSpc>
                <a:spcPct val="90000"/>
              </a:lnSpc>
              <a:buNone/>
            </a:pPr>
            <a:r>
              <a:rPr lang="en-US" sz="2900" dirty="0"/>
              <a:t>Staff performing data entry should look at label to determine if it is a new patient or established, then...</a:t>
            </a:r>
          </a:p>
          <a:p>
            <a:pPr lvl="1" eaLnBrk="1" hangingPunct="1">
              <a:lnSpc>
                <a:spcPct val="90000"/>
              </a:lnSpc>
            </a:pPr>
            <a:r>
              <a:rPr lang="en-US" dirty="0"/>
              <a:t>Enter correct office visit</a:t>
            </a:r>
          </a:p>
          <a:p>
            <a:pPr lvl="1" eaLnBrk="1" hangingPunct="1">
              <a:lnSpc>
                <a:spcPct val="90000"/>
              </a:lnSpc>
            </a:pPr>
            <a:r>
              <a:rPr lang="en-US" dirty="0"/>
              <a:t>Mark through other visit</a:t>
            </a:r>
            <a:endParaRPr lang="en-US" sz="3400" dirty="0"/>
          </a:p>
        </p:txBody>
      </p:sp>
      <p:sp>
        <p:nvSpPr>
          <p:cNvPr id="4" name="Slide Number Placeholder 3">
            <a:extLst>
              <a:ext uri="{FF2B5EF4-FFF2-40B4-BE49-F238E27FC236}">
                <a16:creationId xmlns:a16="http://schemas.microsoft.com/office/drawing/2014/main" id="{1E249B9A-7ED5-44F6-96CC-01061F8EA8FA}"/>
              </a:ext>
            </a:extLst>
          </p:cNvPr>
          <p:cNvSpPr>
            <a:spLocks noGrp="1"/>
          </p:cNvSpPr>
          <p:nvPr>
            <p:ph type="sldNum" sz="quarter" idx="12"/>
          </p:nvPr>
        </p:nvSpPr>
        <p:spPr/>
        <p:txBody>
          <a:bodyPr/>
          <a:lstStyle/>
          <a:p>
            <a:fld id="{ABB8925F-B6BB-49B0-9469-5285B9C99CB3}" type="slidenum">
              <a:rPr lang="en-US" smtClean="0"/>
              <a:pPr/>
              <a:t>20</a:t>
            </a:fld>
            <a:endParaRPr lang="en-US" dirty="0"/>
          </a:p>
        </p:txBody>
      </p:sp>
      <p:graphicFrame>
        <p:nvGraphicFramePr>
          <p:cNvPr id="5" name="Object 4">
            <a:extLst>
              <a:ext uri="{FF2B5EF4-FFF2-40B4-BE49-F238E27FC236}">
                <a16:creationId xmlns:a16="http://schemas.microsoft.com/office/drawing/2014/main" id="{9DDC7B09-32C4-4A6C-832F-318AE0FCC3AB}"/>
              </a:ext>
            </a:extLst>
          </p:cNvPr>
          <p:cNvGraphicFramePr>
            <a:graphicFrameLocks noChangeAspect="1"/>
          </p:cNvGraphicFramePr>
          <p:nvPr>
            <p:extLst>
              <p:ext uri="{D42A27DB-BD31-4B8C-83A1-F6EECF244321}">
                <p14:modId xmlns:p14="http://schemas.microsoft.com/office/powerpoint/2010/main" val="2535233216"/>
              </p:ext>
            </p:extLst>
          </p:nvPr>
        </p:nvGraphicFramePr>
        <p:xfrm>
          <a:off x="2921020" y="2323018"/>
          <a:ext cx="4728485" cy="2060317"/>
        </p:xfrm>
        <a:graphic>
          <a:graphicData uri="http://schemas.openxmlformats.org/presentationml/2006/ole">
            <mc:AlternateContent xmlns:mc="http://schemas.openxmlformats.org/markup-compatibility/2006">
              <mc:Choice xmlns:v="urn:schemas-microsoft-com:vml" Requires="v">
                <p:oleObj name="Worksheet" r:id="rId2" imgW="7248531" imgH="2762182" progId="Excel.Sheet.12">
                  <p:embed/>
                </p:oleObj>
              </mc:Choice>
              <mc:Fallback>
                <p:oleObj name="Worksheet" r:id="rId2" imgW="7248531" imgH="2762182" progId="Excel.Sheet.12">
                  <p:embed/>
                  <p:pic>
                    <p:nvPicPr>
                      <p:cNvPr id="5" name="Object 4">
                        <a:extLst>
                          <a:ext uri="{FF2B5EF4-FFF2-40B4-BE49-F238E27FC236}">
                            <a16:creationId xmlns:a16="http://schemas.microsoft.com/office/drawing/2014/main" id="{9DDC7B09-32C4-4A6C-832F-318AE0FCC3AB}"/>
                          </a:ext>
                        </a:extLst>
                      </p:cNvPr>
                      <p:cNvPicPr/>
                      <p:nvPr/>
                    </p:nvPicPr>
                    <p:blipFill>
                      <a:blip r:embed="rId3"/>
                      <a:stretch>
                        <a:fillRect/>
                      </a:stretch>
                    </p:blipFill>
                    <p:spPr>
                      <a:xfrm>
                        <a:off x="2921020" y="2323018"/>
                        <a:ext cx="4728485" cy="2060317"/>
                      </a:xfrm>
                      <a:prstGeom prst="rect">
                        <a:avLst/>
                      </a:prstGeom>
                    </p:spPr>
                  </p:pic>
                </p:oleObj>
              </mc:Fallback>
            </mc:AlternateContent>
          </a:graphicData>
        </a:graphic>
      </p:graphicFrame>
      <p:cxnSp>
        <p:nvCxnSpPr>
          <p:cNvPr id="6" name="Straight Arrow Connector 5">
            <a:extLst>
              <a:ext uri="{FF2B5EF4-FFF2-40B4-BE49-F238E27FC236}">
                <a16:creationId xmlns:a16="http://schemas.microsoft.com/office/drawing/2014/main" id="{D8685F0D-3CB8-4A65-B031-8126E8F323C5}"/>
              </a:ext>
            </a:extLst>
          </p:cNvPr>
          <p:cNvCxnSpPr>
            <a:cxnSpLocks/>
          </p:cNvCxnSpPr>
          <p:nvPr/>
        </p:nvCxnSpPr>
        <p:spPr>
          <a:xfrm>
            <a:off x="1728617" y="2983844"/>
            <a:ext cx="1110276" cy="4451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 Box 12">
            <a:extLst>
              <a:ext uri="{FF2B5EF4-FFF2-40B4-BE49-F238E27FC236}">
                <a16:creationId xmlns:a16="http://schemas.microsoft.com/office/drawing/2014/main" id="{025F973B-A9FC-4F76-B969-09FFF134E183}"/>
              </a:ext>
            </a:extLst>
          </p:cNvPr>
          <p:cNvSpPr txBox="1">
            <a:spLocks noChangeArrowheads="1"/>
          </p:cNvSpPr>
          <p:nvPr/>
        </p:nvSpPr>
        <p:spPr bwMode="auto">
          <a:xfrm>
            <a:off x="4471965" y="3449571"/>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200" b="1" dirty="0">
                <a:solidFill>
                  <a:srgbClr val="FF0000"/>
                </a:solidFill>
                <a:latin typeface="Tahoma" pitchFamily="34" charset="0"/>
              </a:rPr>
              <a:t>√</a:t>
            </a:r>
          </a:p>
        </p:txBody>
      </p:sp>
      <p:sp>
        <p:nvSpPr>
          <p:cNvPr id="10" name="Text Box 12">
            <a:extLst>
              <a:ext uri="{FF2B5EF4-FFF2-40B4-BE49-F238E27FC236}">
                <a16:creationId xmlns:a16="http://schemas.microsoft.com/office/drawing/2014/main" id="{4C583A9A-5167-4E42-9068-B6501727161B}"/>
              </a:ext>
            </a:extLst>
          </p:cNvPr>
          <p:cNvSpPr txBox="1">
            <a:spLocks noChangeArrowheads="1"/>
          </p:cNvSpPr>
          <p:nvPr/>
        </p:nvSpPr>
        <p:spPr bwMode="auto">
          <a:xfrm>
            <a:off x="2413591" y="3290887"/>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200" b="1" dirty="0">
                <a:solidFill>
                  <a:srgbClr val="FF0000"/>
                </a:solidFill>
                <a:latin typeface="Tahoma" pitchFamily="34" charset="0"/>
              </a:rPr>
              <a:t>√</a:t>
            </a:r>
          </a:p>
        </p:txBody>
      </p:sp>
      <p:sp>
        <p:nvSpPr>
          <p:cNvPr id="11" name="TextBox 10">
            <a:extLst>
              <a:ext uri="{FF2B5EF4-FFF2-40B4-BE49-F238E27FC236}">
                <a16:creationId xmlns:a16="http://schemas.microsoft.com/office/drawing/2014/main" id="{DBE99A00-9E7C-61A8-280E-A1031F196D7B}"/>
              </a:ext>
            </a:extLst>
          </p:cNvPr>
          <p:cNvSpPr txBox="1"/>
          <p:nvPr/>
        </p:nvSpPr>
        <p:spPr>
          <a:xfrm>
            <a:off x="345172" y="2511465"/>
            <a:ext cx="2575848" cy="523220"/>
          </a:xfrm>
          <a:prstGeom prst="rect">
            <a:avLst/>
          </a:prstGeom>
          <a:noFill/>
        </p:spPr>
        <p:txBody>
          <a:bodyPr wrap="square" rtlCol="0">
            <a:spAutoFit/>
          </a:bodyPr>
          <a:lstStyle/>
          <a:p>
            <a:r>
              <a:rPr lang="en-US" sz="1400" dirty="0"/>
              <a:t>Amount of Case Management-MDM Performed</a:t>
            </a:r>
          </a:p>
        </p:txBody>
      </p:sp>
      <p:sp>
        <p:nvSpPr>
          <p:cNvPr id="12" name="TextBox 11">
            <a:extLst>
              <a:ext uri="{FF2B5EF4-FFF2-40B4-BE49-F238E27FC236}">
                <a16:creationId xmlns:a16="http://schemas.microsoft.com/office/drawing/2014/main" id="{431ED40A-DE75-99B7-7E5E-D000B0DED3B8}"/>
              </a:ext>
            </a:extLst>
          </p:cNvPr>
          <p:cNvSpPr txBox="1"/>
          <p:nvPr/>
        </p:nvSpPr>
        <p:spPr>
          <a:xfrm>
            <a:off x="7827483" y="2476013"/>
            <a:ext cx="3914937" cy="1015663"/>
          </a:xfrm>
          <a:prstGeom prst="rect">
            <a:avLst/>
          </a:prstGeom>
          <a:noFill/>
        </p:spPr>
        <p:txBody>
          <a:bodyPr wrap="square" rtlCol="0">
            <a:spAutoFit/>
          </a:bodyPr>
          <a:lstStyle/>
          <a:p>
            <a:r>
              <a:rPr lang="en-US" sz="1400" dirty="0"/>
              <a:t>Due to the amount of case management required if the patient has a positive pregnancy test- MDM Performed</a:t>
            </a:r>
          </a:p>
          <a:p>
            <a:endParaRPr lang="en-US" dirty="0"/>
          </a:p>
        </p:txBody>
      </p:sp>
      <p:cxnSp>
        <p:nvCxnSpPr>
          <p:cNvPr id="14" name="Straight Arrow Connector 13">
            <a:extLst>
              <a:ext uri="{FF2B5EF4-FFF2-40B4-BE49-F238E27FC236}">
                <a16:creationId xmlns:a16="http://schemas.microsoft.com/office/drawing/2014/main" id="{BD367EE8-8E40-0E0B-86C8-BB807637D08F}"/>
              </a:ext>
            </a:extLst>
          </p:cNvPr>
          <p:cNvCxnSpPr>
            <a:cxnSpLocks/>
            <a:stCxn id="12" idx="1"/>
          </p:cNvCxnSpPr>
          <p:nvPr/>
        </p:nvCxnSpPr>
        <p:spPr>
          <a:xfrm flipH="1">
            <a:off x="6577037" y="2983845"/>
            <a:ext cx="1250446" cy="603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92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39E5D-1130-4C7D-9FB1-0929744A2268}"/>
              </a:ext>
            </a:extLst>
          </p:cNvPr>
          <p:cNvSpPr>
            <a:spLocks noGrp="1"/>
          </p:cNvSpPr>
          <p:nvPr>
            <p:ph type="title"/>
          </p:nvPr>
        </p:nvSpPr>
        <p:spPr/>
        <p:txBody>
          <a:bodyPr/>
          <a:lstStyle/>
          <a:p>
            <a:r>
              <a:rPr lang="en-US" b="1" u="sng" dirty="0"/>
              <a:t>New &amp; Established Patients</a:t>
            </a:r>
            <a:endParaRPr lang="en-US" b="1" dirty="0"/>
          </a:p>
        </p:txBody>
      </p:sp>
      <p:sp>
        <p:nvSpPr>
          <p:cNvPr id="3" name="Content Placeholder 2">
            <a:extLst>
              <a:ext uri="{FF2B5EF4-FFF2-40B4-BE49-F238E27FC236}">
                <a16:creationId xmlns:a16="http://schemas.microsoft.com/office/drawing/2014/main" id="{A89B49EF-0433-4106-A3EE-E296B73D3F7D}"/>
              </a:ext>
            </a:extLst>
          </p:cNvPr>
          <p:cNvSpPr>
            <a:spLocks noGrp="1"/>
          </p:cNvSpPr>
          <p:nvPr>
            <p:ph idx="1"/>
          </p:nvPr>
        </p:nvSpPr>
        <p:spPr/>
        <p:txBody>
          <a:bodyPr/>
          <a:lstStyle/>
          <a:p>
            <a:pPr eaLnBrk="1" hangingPunct="1">
              <a:buFont typeface="Arial" panose="020B0604020202020204" pitchFamily="34" charset="0"/>
              <a:buChar char="•"/>
            </a:pPr>
            <a:r>
              <a:rPr lang="en-US" sz="4000" dirty="0"/>
              <a:t>Under </a:t>
            </a:r>
            <a:r>
              <a:rPr lang="en-US" sz="4000" b="1" u="sng" dirty="0"/>
              <a:t>NO </a:t>
            </a:r>
            <a:r>
              <a:rPr lang="en-US" sz="4000" dirty="0"/>
              <a:t>circumstances should staff entering data change the level of visit to accommodate a new or established patient status (unless that level was also marked on the PEF, as discussed in the previous slides). </a:t>
            </a:r>
          </a:p>
          <a:p>
            <a:pPr eaLnBrk="1" hangingPunct="1">
              <a:buFont typeface="Arial" panose="020B0604020202020204" pitchFamily="34" charset="0"/>
              <a:buChar char="•"/>
            </a:pPr>
            <a:r>
              <a:rPr lang="en-US" sz="4000" dirty="0"/>
              <a:t>The </a:t>
            </a:r>
            <a:r>
              <a:rPr lang="en-US" sz="4000" u="sng" dirty="0"/>
              <a:t>clinician</a:t>
            </a:r>
            <a:r>
              <a:rPr lang="en-US" sz="4000" dirty="0"/>
              <a:t> </a:t>
            </a:r>
            <a:r>
              <a:rPr lang="en-US" sz="4000" u="sng" dirty="0"/>
              <a:t>must</a:t>
            </a:r>
            <a:r>
              <a:rPr lang="en-US" sz="4000" dirty="0"/>
              <a:t> determine the level of visit. </a:t>
            </a:r>
          </a:p>
          <a:p>
            <a:pPr marL="0" indent="0">
              <a:buNone/>
            </a:pPr>
            <a:endParaRPr lang="en-US" dirty="0"/>
          </a:p>
        </p:txBody>
      </p:sp>
      <p:sp>
        <p:nvSpPr>
          <p:cNvPr id="4" name="Slide Number Placeholder 3">
            <a:extLst>
              <a:ext uri="{FF2B5EF4-FFF2-40B4-BE49-F238E27FC236}">
                <a16:creationId xmlns:a16="http://schemas.microsoft.com/office/drawing/2014/main" id="{25BE44AD-3589-42CE-B46C-855FC9419EB8}"/>
              </a:ext>
            </a:extLst>
          </p:cNvPr>
          <p:cNvSpPr>
            <a:spLocks noGrp="1"/>
          </p:cNvSpPr>
          <p:nvPr>
            <p:ph type="sldNum" sz="quarter" idx="12"/>
          </p:nvPr>
        </p:nvSpPr>
        <p:spPr/>
        <p:txBody>
          <a:bodyPr/>
          <a:lstStyle/>
          <a:p>
            <a:fld id="{ABB8925F-B6BB-49B0-9469-5285B9C99CB3}" type="slidenum">
              <a:rPr lang="en-US" smtClean="0"/>
              <a:pPr/>
              <a:t>21</a:t>
            </a:fld>
            <a:endParaRPr lang="en-US" dirty="0"/>
          </a:p>
        </p:txBody>
      </p:sp>
    </p:spTree>
    <p:extLst>
      <p:ext uri="{BB962C8B-B14F-4D97-AF65-F5344CB8AC3E}">
        <p14:creationId xmlns:p14="http://schemas.microsoft.com/office/powerpoint/2010/main" val="2929836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F25EA-CA05-4D91-AF97-21847AE950BD}"/>
              </a:ext>
            </a:extLst>
          </p:cNvPr>
          <p:cNvSpPr>
            <a:spLocks noGrp="1"/>
          </p:cNvSpPr>
          <p:nvPr>
            <p:ph type="title"/>
          </p:nvPr>
        </p:nvSpPr>
        <p:spPr/>
        <p:txBody>
          <a:bodyPr/>
          <a:lstStyle/>
          <a:p>
            <a:r>
              <a:rPr lang="en-US" b="1" u="sng" dirty="0"/>
              <a:t>Coding of Preventive Visits</a:t>
            </a:r>
            <a:endParaRPr lang="en-US" b="1" dirty="0"/>
          </a:p>
        </p:txBody>
      </p:sp>
      <p:sp>
        <p:nvSpPr>
          <p:cNvPr id="3" name="Content Placeholder 2">
            <a:extLst>
              <a:ext uri="{FF2B5EF4-FFF2-40B4-BE49-F238E27FC236}">
                <a16:creationId xmlns:a16="http://schemas.microsoft.com/office/drawing/2014/main" id="{10291E97-C752-4BA0-815E-0D3241FE4D52}"/>
              </a:ext>
            </a:extLst>
          </p:cNvPr>
          <p:cNvSpPr>
            <a:spLocks noGrp="1"/>
          </p:cNvSpPr>
          <p:nvPr>
            <p:ph idx="1"/>
          </p:nvPr>
        </p:nvSpPr>
        <p:spPr>
          <a:xfrm>
            <a:off x="449580" y="1543596"/>
            <a:ext cx="11292840" cy="4351338"/>
          </a:xfrm>
        </p:spPr>
        <p:txBody>
          <a:bodyPr>
            <a:normAutofit lnSpcReduction="10000"/>
          </a:bodyPr>
          <a:lstStyle/>
          <a:p>
            <a:pPr marL="0" indent="0" algn="ctr" eaLnBrk="1" hangingPunct="1">
              <a:lnSpc>
                <a:spcPct val="90000"/>
              </a:lnSpc>
              <a:buFont typeface="Wingdings 2" pitchFamily="18" charset="2"/>
              <a:buNone/>
            </a:pPr>
            <a:r>
              <a:rPr lang="en-US" sz="3600" dirty="0"/>
              <a:t>Preventive visits are reported when the patient receives a full preventive physical exam per the guidelines in the Clinical Service Guidelines (CSG).</a:t>
            </a:r>
          </a:p>
          <a:p>
            <a:pPr marL="0" indent="0" algn="ctr" eaLnBrk="1" hangingPunct="1">
              <a:lnSpc>
                <a:spcPct val="90000"/>
              </a:lnSpc>
              <a:buFont typeface="Wingdings 2" pitchFamily="18" charset="2"/>
              <a:buNone/>
            </a:pPr>
            <a:endParaRPr lang="en-US" sz="3600" dirty="0"/>
          </a:p>
          <a:p>
            <a:pPr marL="0" indent="0" eaLnBrk="1" hangingPunct="1">
              <a:lnSpc>
                <a:spcPct val="90000"/>
              </a:lnSpc>
              <a:buFont typeface="Wingdings 2" pitchFamily="18" charset="2"/>
              <a:buNone/>
            </a:pPr>
            <a:r>
              <a:rPr lang="en-US" sz="3200" b="1" u="sng" dirty="0"/>
              <a:t>Coding of these visits require three components:  </a:t>
            </a:r>
          </a:p>
          <a:p>
            <a:pPr lvl="1" eaLnBrk="1" hangingPunct="1">
              <a:lnSpc>
                <a:spcPct val="90000"/>
              </a:lnSpc>
              <a:buClr>
                <a:srgbClr val="92D050"/>
              </a:buClr>
              <a:buFont typeface="Arial" pitchFamily="34" charset="0"/>
              <a:buChar char="•"/>
            </a:pPr>
            <a:r>
              <a:rPr lang="en-US" sz="3200" dirty="0"/>
              <a:t>New or established patient status,</a:t>
            </a:r>
          </a:p>
          <a:p>
            <a:pPr lvl="1" eaLnBrk="1" hangingPunct="1">
              <a:lnSpc>
                <a:spcPct val="90000"/>
              </a:lnSpc>
              <a:buClr>
                <a:srgbClr val="92D050"/>
              </a:buClr>
              <a:buFont typeface="Arial" pitchFamily="34" charset="0"/>
              <a:buChar char="•"/>
            </a:pPr>
            <a:r>
              <a:rPr lang="en-US" sz="3200" dirty="0"/>
              <a:t>Age of patient,</a:t>
            </a:r>
          </a:p>
          <a:p>
            <a:pPr lvl="1" eaLnBrk="1" hangingPunct="1">
              <a:lnSpc>
                <a:spcPct val="90000"/>
              </a:lnSpc>
              <a:buClr>
                <a:srgbClr val="92D050"/>
              </a:buClr>
              <a:buFont typeface="Arial" pitchFamily="34" charset="0"/>
              <a:buChar char="•"/>
            </a:pPr>
            <a:r>
              <a:rPr lang="en-US" sz="3200" dirty="0"/>
              <a:t>Completion of physical exam by protocols which are listed in the CSG.</a:t>
            </a:r>
          </a:p>
          <a:p>
            <a:pPr marL="0" indent="0">
              <a:buNone/>
            </a:pPr>
            <a:endParaRPr lang="en-US" dirty="0"/>
          </a:p>
        </p:txBody>
      </p:sp>
      <p:sp>
        <p:nvSpPr>
          <p:cNvPr id="4" name="Slide Number Placeholder 3">
            <a:extLst>
              <a:ext uri="{FF2B5EF4-FFF2-40B4-BE49-F238E27FC236}">
                <a16:creationId xmlns:a16="http://schemas.microsoft.com/office/drawing/2014/main" id="{11A12E00-5538-4AFB-B9A2-22A3E9BF6F0B}"/>
              </a:ext>
            </a:extLst>
          </p:cNvPr>
          <p:cNvSpPr>
            <a:spLocks noGrp="1"/>
          </p:cNvSpPr>
          <p:nvPr>
            <p:ph type="sldNum" sz="quarter" idx="12"/>
          </p:nvPr>
        </p:nvSpPr>
        <p:spPr/>
        <p:txBody>
          <a:bodyPr/>
          <a:lstStyle/>
          <a:p>
            <a:fld id="{ABB8925F-B6BB-49B0-9469-5285B9C99CB3}" type="slidenum">
              <a:rPr lang="en-US" smtClean="0"/>
              <a:pPr/>
              <a:t>22</a:t>
            </a:fld>
            <a:endParaRPr lang="en-US" dirty="0"/>
          </a:p>
        </p:txBody>
      </p:sp>
    </p:spTree>
    <p:extLst>
      <p:ext uri="{BB962C8B-B14F-4D97-AF65-F5344CB8AC3E}">
        <p14:creationId xmlns:p14="http://schemas.microsoft.com/office/powerpoint/2010/main" val="32983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937C4-C977-48FE-AFE2-61E7E113B2ED}"/>
              </a:ext>
            </a:extLst>
          </p:cNvPr>
          <p:cNvSpPr>
            <a:spLocks noGrp="1"/>
          </p:cNvSpPr>
          <p:nvPr>
            <p:ph type="title"/>
          </p:nvPr>
        </p:nvSpPr>
        <p:spPr>
          <a:xfrm>
            <a:off x="449580" y="365125"/>
            <a:ext cx="11118643" cy="1178471"/>
          </a:xfrm>
        </p:spPr>
        <p:txBody>
          <a:bodyPr>
            <a:noAutofit/>
          </a:bodyPr>
          <a:lstStyle/>
          <a:p>
            <a:r>
              <a:rPr lang="en-US" b="1" u="sng" dirty="0"/>
              <a:t>Components for coding </a:t>
            </a:r>
            <a:br>
              <a:rPr lang="en-US" b="1" u="sng" dirty="0"/>
            </a:br>
            <a:r>
              <a:rPr lang="en-US" b="1" u="sng" dirty="0"/>
              <a:t>“Other than Preventive E/M Visits”:</a:t>
            </a:r>
            <a:endParaRPr lang="en-US" b="1" dirty="0"/>
          </a:p>
        </p:txBody>
      </p:sp>
      <p:sp>
        <p:nvSpPr>
          <p:cNvPr id="3" name="Content Placeholder 2">
            <a:extLst>
              <a:ext uri="{FF2B5EF4-FFF2-40B4-BE49-F238E27FC236}">
                <a16:creationId xmlns:a16="http://schemas.microsoft.com/office/drawing/2014/main" id="{0F969BD3-73B9-46A3-972F-74F78C94AEA3}"/>
              </a:ext>
            </a:extLst>
          </p:cNvPr>
          <p:cNvSpPr>
            <a:spLocks noGrp="1"/>
          </p:cNvSpPr>
          <p:nvPr>
            <p:ph idx="1"/>
          </p:nvPr>
        </p:nvSpPr>
        <p:spPr/>
        <p:txBody>
          <a:bodyPr>
            <a:normAutofit/>
          </a:bodyPr>
          <a:lstStyle/>
          <a:p>
            <a:pPr marL="0" indent="0" algn="ctr" eaLnBrk="1" hangingPunct="1">
              <a:buFont typeface="Wingdings 2" pitchFamily="18" charset="2"/>
              <a:buNone/>
            </a:pPr>
            <a:r>
              <a:rPr lang="en-US" sz="5400" dirty="0"/>
              <a:t>Commonly Referred to as </a:t>
            </a:r>
          </a:p>
          <a:p>
            <a:pPr marL="0" indent="0" algn="ctr" eaLnBrk="1" hangingPunct="1">
              <a:buFont typeface="Wingdings 2" pitchFamily="18" charset="2"/>
              <a:buNone/>
            </a:pPr>
            <a:r>
              <a:rPr lang="en-US" sz="5400" dirty="0"/>
              <a:t>“Problem Visits” </a:t>
            </a:r>
          </a:p>
          <a:p>
            <a:pPr marL="0" indent="0" algn="ctr" eaLnBrk="1" hangingPunct="1">
              <a:buFont typeface="Wingdings 2" pitchFamily="18" charset="2"/>
              <a:buNone/>
            </a:pPr>
            <a:r>
              <a:rPr lang="en-US" sz="5400" dirty="0"/>
              <a:t>in Health Department Setting</a:t>
            </a:r>
          </a:p>
        </p:txBody>
      </p:sp>
      <p:sp>
        <p:nvSpPr>
          <p:cNvPr id="4" name="Slide Number Placeholder 3">
            <a:extLst>
              <a:ext uri="{FF2B5EF4-FFF2-40B4-BE49-F238E27FC236}">
                <a16:creationId xmlns:a16="http://schemas.microsoft.com/office/drawing/2014/main" id="{93F0F110-E2DE-4EB0-99E1-641E90267FC6}"/>
              </a:ext>
            </a:extLst>
          </p:cNvPr>
          <p:cNvSpPr>
            <a:spLocks noGrp="1"/>
          </p:cNvSpPr>
          <p:nvPr>
            <p:ph type="sldNum" sz="quarter" idx="12"/>
          </p:nvPr>
        </p:nvSpPr>
        <p:spPr/>
        <p:txBody>
          <a:bodyPr/>
          <a:lstStyle/>
          <a:p>
            <a:fld id="{ABB8925F-B6BB-49B0-9469-5285B9C99CB3}" type="slidenum">
              <a:rPr lang="en-US" smtClean="0"/>
              <a:pPr/>
              <a:t>23</a:t>
            </a:fld>
            <a:endParaRPr lang="en-US" dirty="0"/>
          </a:p>
        </p:txBody>
      </p:sp>
    </p:spTree>
    <p:extLst>
      <p:ext uri="{BB962C8B-B14F-4D97-AF65-F5344CB8AC3E}">
        <p14:creationId xmlns:p14="http://schemas.microsoft.com/office/powerpoint/2010/main" val="315403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72DD4-31C1-4356-AEC8-F9D862CC2FC6}"/>
              </a:ext>
            </a:extLst>
          </p:cNvPr>
          <p:cNvSpPr>
            <a:spLocks noGrp="1"/>
          </p:cNvSpPr>
          <p:nvPr>
            <p:ph type="title"/>
          </p:nvPr>
        </p:nvSpPr>
        <p:spPr/>
        <p:txBody>
          <a:bodyPr/>
          <a:lstStyle/>
          <a:p>
            <a:r>
              <a:rPr lang="en-US" sz="4000" b="1" u="sng" dirty="0"/>
              <a:t>Components of Problem Visits</a:t>
            </a:r>
            <a:endParaRPr lang="en-US" b="1" dirty="0"/>
          </a:p>
        </p:txBody>
      </p:sp>
      <p:sp>
        <p:nvSpPr>
          <p:cNvPr id="3" name="Content Placeholder 2">
            <a:extLst>
              <a:ext uri="{FF2B5EF4-FFF2-40B4-BE49-F238E27FC236}">
                <a16:creationId xmlns:a16="http://schemas.microsoft.com/office/drawing/2014/main" id="{75F4AF04-E5DA-4A77-9A5B-5E11F1F75257}"/>
              </a:ext>
            </a:extLst>
          </p:cNvPr>
          <p:cNvSpPr>
            <a:spLocks noGrp="1"/>
          </p:cNvSpPr>
          <p:nvPr>
            <p:ph idx="1"/>
          </p:nvPr>
        </p:nvSpPr>
        <p:spPr/>
        <p:txBody>
          <a:bodyPr/>
          <a:lstStyle/>
          <a:p>
            <a:pPr marL="0" indent="0" eaLnBrk="1" hangingPunct="1">
              <a:lnSpc>
                <a:spcPct val="90000"/>
              </a:lnSpc>
              <a:buNone/>
            </a:pPr>
            <a:r>
              <a:rPr lang="en-US" sz="2400" dirty="0"/>
              <a:t>Problem Visits are made of three components which are directly linked to the coding of these services.</a:t>
            </a:r>
          </a:p>
          <a:p>
            <a:pPr marL="990600" lvl="1" indent="-533400" eaLnBrk="1" hangingPunct="1">
              <a:lnSpc>
                <a:spcPct val="90000"/>
              </a:lnSpc>
              <a:buClr>
                <a:srgbClr val="92D050"/>
              </a:buClr>
              <a:buFontTx/>
              <a:buAutoNum type="arabicPeriod"/>
            </a:pPr>
            <a:r>
              <a:rPr lang="en-US" sz="2400" dirty="0"/>
              <a:t>History </a:t>
            </a:r>
            <a:r>
              <a:rPr lang="en-US" dirty="0"/>
              <a:t>consists of a combination of three parts:</a:t>
            </a:r>
          </a:p>
          <a:p>
            <a:pPr lvl="2" eaLnBrk="1" hangingPunct="1">
              <a:lnSpc>
                <a:spcPct val="90000"/>
              </a:lnSpc>
              <a:buClr>
                <a:srgbClr val="92D050"/>
              </a:buClr>
            </a:pPr>
            <a:r>
              <a:rPr lang="en-US" sz="1800" dirty="0"/>
              <a:t>History of present illness,</a:t>
            </a:r>
          </a:p>
          <a:p>
            <a:pPr lvl="2" eaLnBrk="1" hangingPunct="1">
              <a:lnSpc>
                <a:spcPct val="90000"/>
              </a:lnSpc>
              <a:buClr>
                <a:srgbClr val="92D050"/>
              </a:buClr>
            </a:pPr>
            <a:r>
              <a:rPr lang="en-US" sz="1800" dirty="0"/>
              <a:t>Review of systems,</a:t>
            </a:r>
          </a:p>
          <a:p>
            <a:pPr lvl="2" eaLnBrk="1" hangingPunct="1">
              <a:lnSpc>
                <a:spcPct val="90000"/>
              </a:lnSpc>
              <a:buClr>
                <a:srgbClr val="92D050"/>
              </a:buClr>
            </a:pPr>
            <a:r>
              <a:rPr lang="en-US" sz="1800" dirty="0"/>
              <a:t>Past, family and social history.</a:t>
            </a:r>
          </a:p>
          <a:p>
            <a:pPr marL="990600" lvl="1" indent="-533400" eaLnBrk="1" hangingPunct="1">
              <a:lnSpc>
                <a:spcPct val="90000"/>
              </a:lnSpc>
              <a:buClr>
                <a:srgbClr val="92D050"/>
              </a:buClr>
              <a:buFontTx/>
              <a:buAutoNum type="arabicPeriod"/>
            </a:pPr>
            <a:r>
              <a:rPr lang="en-US" sz="2400" dirty="0"/>
              <a:t>Exam</a:t>
            </a:r>
          </a:p>
          <a:p>
            <a:pPr marL="990600" lvl="1" indent="-533400" eaLnBrk="1" hangingPunct="1">
              <a:lnSpc>
                <a:spcPct val="90000"/>
              </a:lnSpc>
              <a:buClr>
                <a:srgbClr val="92D050"/>
              </a:buClr>
              <a:buFontTx/>
              <a:buAutoNum type="arabicPeriod"/>
            </a:pPr>
            <a:r>
              <a:rPr lang="en-US" sz="2400" dirty="0"/>
              <a:t>Medical Decision Making (MDM)</a:t>
            </a:r>
          </a:p>
          <a:p>
            <a:pPr marL="0" indent="0" eaLnBrk="1" hangingPunct="1">
              <a:lnSpc>
                <a:spcPct val="90000"/>
              </a:lnSpc>
              <a:buNone/>
            </a:pPr>
            <a:r>
              <a:rPr lang="en-US" sz="2400" dirty="0"/>
              <a:t>These three components are the driving forces behind the coding of Problem Visits.</a:t>
            </a:r>
          </a:p>
          <a:p>
            <a:pPr marL="0" indent="0" eaLnBrk="1" hangingPunct="1">
              <a:lnSpc>
                <a:spcPct val="90000"/>
              </a:lnSpc>
              <a:buNone/>
            </a:pPr>
            <a:r>
              <a:rPr lang="en-US" sz="2400" dirty="0"/>
              <a:t>Understanding these three components is extremely important in accurate coding of problem visits.</a:t>
            </a:r>
          </a:p>
          <a:p>
            <a:pPr marL="0" indent="0">
              <a:buNone/>
            </a:pPr>
            <a:endParaRPr lang="en-US" dirty="0"/>
          </a:p>
        </p:txBody>
      </p:sp>
      <p:sp>
        <p:nvSpPr>
          <p:cNvPr id="4" name="Slide Number Placeholder 3">
            <a:extLst>
              <a:ext uri="{FF2B5EF4-FFF2-40B4-BE49-F238E27FC236}">
                <a16:creationId xmlns:a16="http://schemas.microsoft.com/office/drawing/2014/main" id="{25A460C6-E3E7-4829-B6B9-7001DEB2006E}"/>
              </a:ext>
            </a:extLst>
          </p:cNvPr>
          <p:cNvSpPr>
            <a:spLocks noGrp="1"/>
          </p:cNvSpPr>
          <p:nvPr>
            <p:ph type="sldNum" sz="quarter" idx="12"/>
          </p:nvPr>
        </p:nvSpPr>
        <p:spPr/>
        <p:txBody>
          <a:bodyPr/>
          <a:lstStyle/>
          <a:p>
            <a:fld id="{ABB8925F-B6BB-49B0-9469-5285B9C99CB3}" type="slidenum">
              <a:rPr lang="en-US" smtClean="0"/>
              <a:pPr/>
              <a:t>24</a:t>
            </a:fld>
            <a:endParaRPr lang="en-US" dirty="0"/>
          </a:p>
        </p:txBody>
      </p:sp>
    </p:spTree>
    <p:extLst>
      <p:ext uri="{BB962C8B-B14F-4D97-AF65-F5344CB8AC3E}">
        <p14:creationId xmlns:p14="http://schemas.microsoft.com/office/powerpoint/2010/main" val="1247604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28E15-8BB4-48E2-85D0-BEFBB0959FD0}"/>
              </a:ext>
            </a:extLst>
          </p:cNvPr>
          <p:cNvSpPr>
            <a:spLocks noGrp="1"/>
          </p:cNvSpPr>
          <p:nvPr>
            <p:ph type="title"/>
          </p:nvPr>
        </p:nvSpPr>
        <p:spPr>
          <a:xfrm>
            <a:off x="449580" y="365125"/>
            <a:ext cx="11292840" cy="982035"/>
          </a:xfrm>
        </p:spPr>
        <p:txBody>
          <a:bodyPr/>
          <a:lstStyle/>
          <a:p>
            <a:r>
              <a:rPr lang="en-US" sz="4000" b="1" u="sng" dirty="0"/>
              <a:t>History</a:t>
            </a:r>
            <a:endParaRPr lang="en-US" b="1" dirty="0"/>
          </a:p>
        </p:txBody>
      </p:sp>
      <p:sp>
        <p:nvSpPr>
          <p:cNvPr id="3" name="Content Placeholder 2">
            <a:extLst>
              <a:ext uri="{FF2B5EF4-FFF2-40B4-BE49-F238E27FC236}">
                <a16:creationId xmlns:a16="http://schemas.microsoft.com/office/drawing/2014/main" id="{ACE9C99B-26A1-4B7B-86E6-56E8BE8C1F1B}"/>
              </a:ext>
            </a:extLst>
          </p:cNvPr>
          <p:cNvSpPr>
            <a:spLocks noGrp="1"/>
          </p:cNvSpPr>
          <p:nvPr>
            <p:ph idx="1"/>
          </p:nvPr>
        </p:nvSpPr>
        <p:spPr>
          <a:xfrm>
            <a:off x="449580" y="1347160"/>
            <a:ext cx="11292840" cy="4351338"/>
          </a:xfrm>
        </p:spPr>
        <p:txBody>
          <a:bodyPr>
            <a:normAutofit/>
          </a:bodyPr>
          <a:lstStyle/>
          <a:p>
            <a:pPr eaLnBrk="1" hangingPunct="1">
              <a:lnSpc>
                <a:spcPct val="80000"/>
              </a:lnSpc>
              <a:buFont typeface="Arial" panose="020B0604020202020204" pitchFamily="34" charset="0"/>
              <a:buChar char="•"/>
            </a:pPr>
            <a:r>
              <a:rPr lang="en-US" sz="3200" dirty="0"/>
              <a:t>Subjective – documentation that is reported by the patient</a:t>
            </a:r>
          </a:p>
          <a:p>
            <a:pPr eaLnBrk="1" hangingPunct="1">
              <a:lnSpc>
                <a:spcPct val="80000"/>
              </a:lnSpc>
              <a:buFont typeface="Arial" panose="020B0604020202020204" pitchFamily="34" charset="0"/>
              <a:buChar char="•"/>
            </a:pPr>
            <a:r>
              <a:rPr lang="en-US" sz="3200" dirty="0"/>
              <a:t>Comparable to the “S” (subjective) portion of the SOAP note</a:t>
            </a:r>
          </a:p>
          <a:p>
            <a:pPr eaLnBrk="1" hangingPunct="1">
              <a:lnSpc>
                <a:spcPct val="80000"/>
              </a:lnSpc>
              <a:buFont typeface="Arial" panose="020B0604020202020204" pitchFamily="34" charset="0"/>
              <a:buChar char="•"/>
            </a:pPr>
            <a:r>
              <a:rPr lang="en-US" sz="3200" dirty="0"/>
              <a:t>Combination of three history components – </a:t>
            </a:r>
          </a:p>
          <a:p>
            <a:pPr marL="0" indent="0" eaLnBrk="1" hangingPunct="1">
              <a:lnSpc>
                <a:spcPct val="80000"/>
              </a:lnSpc>
              <a:buNone/>
            </a:pPr>
            <a:endParaRPr lang="en-US" sz="3200" dirty="0"/>
          </a:p>
          <a:p>
            <a:pPr marL="971550" lvl="1" indent="-514350" eaLnBrk="1" hangingPunct="1">
              <a:lnSpc>
                <a:spcPct val="80000"/>
              </a:lnSpc>
              <a:buClr>
                <a:srgbClr val="92D050"/>
              </a:buClr>
              <a:buFont typeface="+mj-lt"/>
              <a:buAutoNum type="arabicPeriod"/>
            </a:pPr>
            <a:r>
              <a:rPr lang="en-US" sz="2800" dirty="0"/>
              <a:t>History of present illness – what the patient reports as problems, symptoms, time frames, etc.</a:t>
            </a:r>
          </a:p>
          <a:p>
            <a:pPr marL="971550" lvl="1" indent="-514350" eaLnBrk="1" hangingPunct="1">
              <a:lnSpc>
                <a:spcPct val="80000"/>
              </a:lnSpc>
              <a:buClr>
                <a:srgbClr val="92D050"/>
              </a:buClr>
              <a:buFont typeface="+mj-lt"/>
              <a:buAutoNum type="arabicPeriod"/>
            </a:pPr>
            <a:r>
              <a:rPr lang="en-US" sz="2800" dirty="0"/>
              <a:t>Review of systems – what body systems are affected by the presenting problems.</a:t>
            </a:r>
          </a:p>
          <a:p>
            <a:pPr marL="971550" lvl="1" indent="-514350" eaLnBrk="1" hangingPunct="1">
              <a:lnSpc>
                <a:spcPct val="80000"/>
              </a:lnSpc>
              <a:buClr>
                <a:srgbClr val="92D050"/>
              </a:buClr>
              <a:buFont typeface="+mj-lt"/>
              <a:buAutoNum type="arabicPeriod"/>
            </a:pPr>
            <a:r>
              <a:rPr lang="en-US" sz="2800" dirty="0"/>
              <a:t>Past, family and social history – what past, familial or social influences  there might be on the seriousness and resolution of the problem.</a:t>
            </a:r>
          </a:p>
          <a:p>
            <a:pPr marL="0" indent="0">
              <a:buNone/>
            </a:pPr>
            <a:endParaRPr lang="en-US" dirty="0"/>
          </a:p>
        </p:txBody>
      </p:sp>
      <p:sp>
        <p:nvSpPr>
          <p:cNvPr id="4" name="Slide Number Placeholder 3">
            <a:extLst>
              <a:ext uri="{FF2B5EF4-FFF2-40B4-BE49-F238E27FC236}">
                <a16:creationId xmlns:a16="http://schemas.microsoft.com/office/drawing/2014/main" id="{EF411907-FDB9-449A-8A2B-B88AFF846E98}"/>
              </a:ext>
            </a:extLst>
          </p:cNvPr>
          <p:cNvSpPr>
            <a:spLocks noGrp="1"/>
          </p:cNvSpPr>
          <p:nvPr>
            <p:ph type="sldNum" sz="quarter" idx="12"/>
          </p:nvPr>
        </p:nvSpPr>
        <p:spPr/>
        <p:txBody>
          <a:bodyPr/>
          <a:lstStyle/>
          <a:p>
            <a:fld id="{ABB8925F-B6BB-49B0-9469-5285B9C99CB3}" type="slidenum">
              <a:rPr lang="en-US" smtClean="0"/>
              <a:pPr/>
              <a:t>25</a:t>
            </a:fld>
            <a:endParaRPr lang="en-US" dirty="0"/>
          </a:p>
        </p:txBody>
      </p:sp>
    </p:spTree>
    <p:extLst>
      <p:ext uri="{BB962C8B-B14F-4D97-AF65-F5344CB8AC3E}">
        <p14:creationId xmlns:p14="http://schemas.microsoft.com/office/powerpoint/2010/main" val="694530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468A6-BAB5-4A32-92BC-BEBE54105A16}"/>
              </a:ext>
            </a:extLst>
          </p:cNvPr>
          <p:cNvSpPr>
            <a:spLocks noGrp="1"/>
          </p:cNvSpPr>
          <p:nvPr>
            <p:ph type="title"/>
          </p:nvPr>
        </p:nvSpPr>
        <p:spPr/>
        <p:txBody>
          <a:bodyPr/>
          <a:lstStyle/>
          <a:p>
            <a:r>
              <a:rPr lang="en-US" sz="4000" b="1" u="sng" dirty="0"/>
              <a:t>Exam</a:t>
            </a:r>
            <a:endParaRPr lang="en-US" b="1" dirty="0"/>
          </a:p>
        </p:txBody>
      </p:sp>
      <p:sp>
        <p:nvSpPr>
          <p:cNvPr id="3" name="Content Placeholder 2">
            <a:extLst>
              <a:ext uri="{FF2B5EF4-FFF2-40B4-BE49-F238E27FC236}">
                <a16:creationId xmlns:a16="http://schemas.microsoft.com/office/drawing/2014/main" id="{04F7ED63-47C5-49F8-8F79-CCB3924F780F}"/>
              </a:ext>
            </a:extLst>
          </p:cNvPr>
          <p:cNvSpPr>
            <a:spLocks noGrp="1"/>
          </p:cNvSpPr>
          <p:nvPr>
            <p:ph idx="1"/>
          </p:nvPr>
        </p:nvSpPr>
        <p:spPr/>
        <p:txBody>
          <a:bodyPr/>
          <a:lstStyle/>
          <a:p>
            <a:pPr eaLnBrk="1" hangingPunct="1">
              <a:buFont typeface="Arial" panose="020B0604020202020204" pitchFamily="34" charset="0"/>
              <a:buChar char="•"/>
            </a:pPr>
            <a:r>
              <a:rPr lang="en-US" sz="3200" dirty="0"/>
              <a:t>Objective – What the clinician notes when assessing the patient.</a:t>
            </a:r>
          </a:p>
          <a:p>
            <a:pPr eaLnBrk="1" hangingPunct="1">
              <a:buFont typeface="Arial" panose="020B0604020202020204" pitchFamily="34" charset="0"/>
              <a:buChar char="•"/>
            </a:pPr>
            <a:r>
              <a:rPr lang="en-US" sz="3200" dirty="0"/>
              <a:t>The exam is comparable to the “O” (objective) portion of the SOAP note.</a:t>
            </a:r>
          </a:p>
          <a:p>
            <a:pPr marL="0" indent="0">
              <a:buNone/>
            </a:pPr>
            <a:endParaRPr lang="en-US" dirty="0"/>
          </a:p>
        </p:txBody>
      </p:sp>
      <p:sp>
        <p:nvSpPr>
          <p:cNvPr id="4" name="Slide Number Placeholder 3">
            <a:extLst>
              <a:ext uri="{FF2B5EF4-FFF2-40B4-BE49-F238E27FC236}">
                <a16:creationId xmlns:a16="http://schemas.microsoft.com/office/drawing/2014/main" id="{660DBE72-8033-4D1F-BA07-EB85A523C14F}"/>
              </a:ext>
            </a:extLst>
          </p:cNvPr>
          <p:cNvSpPr>
            <a:spLocks noGrp="1"/>
          </p:cNvSpPr>
          <p:nvPr>
            <p:ph type="sldNum" sz="quarter" idx="12"/>
          </p:nvPr>
        </p:nvSpPr>
        <p:spPr/>
        <p:txBody>
          <a:bodyPr/>
          <a:lstStyle/>
          <a:p>
            <a:fld id="{ABB8925F-B6BB-49B0-9469-5285B9C99CB3}" type="slidenum">
              <a:rPr lang="en-US" smtClean="0"/>
              <a:pPr/>
              <a:t>26</a:t>
            </a:fld>
            <a:endParaRPr lang="en-US" dirty="0"/>
          </a:p>
        </p:txBody>
      </p:sp>
    </p:spTree>
    <p:extLst>
      <p:ext uri="{BB962C8B-B14F-4D97-AF65-F5344CB8AC3E}">
        <p14:creationId xmlns:p14="http://schemas.microsoft.com/office/powerpoint/2010/main" val="77505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F97A8-9832-42C6-878C-8BA751E2C192}"/>
              </a:ext>
            </a:extLst>
          </p:cNvPr>
          <p:cNvSpPr>
            <a:spLocks noGrp="1"/>
          </p:cNvSpPr>
          <p:nvPr>
            <p:ph type="title"/>
          </p:nvPr>
        </p:nvSpPr>
        <p:spPr/>
        <p:txBody>
          <a:bodyPr/>
          <a:lstStyle/>
          <a:p>
            <a:r>
              <a:rPr lang="en-US" sz="4000" b="1" u="sng" dirty="0"/>
              <a:t>Medical Decision Making</a:t>
            </a:r>
            <a:endParaRPr lang="en-US" b="1" dirty="0"/>
          </a:p>
        </p:txBody>
      </p:sp>
      <p:sp>
        <p:nvSpPr>
          <p:cNvPr id="3" name="Content Placeholder 2">
            <a:extLst>
              <a:ext uri="{FF2B5EF4-FFF2-40B4-BE49-F238E27FC236}">
                <a16:creationId xmlns:a16="http://schemas.microsoft.com/office/drawing/2014/main" id="{45460C85-0DEE-41E8-91E9-218224124D57}"/>
              </a:ext>
            </a:extLst>
          </p:cNvPr>
          <p:cNvSpPr>
            <a:spLocks noGrp="1"/>
          </p:cNvSpPr>
          <p:nvPr>
            <p:ph idx="1"/>
          </p:nvPr>
        </p:nvSpPr>
        <p:spPr/>
        <p:txBody>
          <a:bodyPr/>
          <a:lstStyle/>
          <a:p>
            <a:pPr marL="0" indent="0" eaLnBrk="1" hangingPunct="1">
              <a:buNone/>
            </a:pPr>
            <a:r>
              <a:rPr lang="en-US" sz="3600" dirty="0"/>
              <a:t>The decision-making component consists of three parts...</a:t>
            </a:r>
          </a:p>
          <a:p>
            <a:pPr marL="1200150" lvl="1" indent="-742950" eaLnBrk="1" hangingPunct="1">
              <a:buClr>
                <a:srgbClr val="92D050"/>
              </a:buClr>
              <a:buSzPct val="100000"/>
              <a:buFont typeface="+mj-lt"/>
              <a:buAutoNum type="arabicPeriod"/>
            </a:pPr>
            <a:r>
              <a:rPr lang="en-US" sz="3600" b="1" dirty="0"/>
              <a:t>Presenting problem management options</a:t>
            </a:r>
          </a:p>
          <a:p>
            <a:pPr marL="1371600" lvl="2" indent="-457200" eaLnBrk="1" hangingPunct="1">
              <a:buClr>
                <a:srgbClr val="92D050"/>
              </a:buClr>
            </a:pPr>
            <a:r>
              <a:rPr lang="en-US" sz="3200" dirty="0"/>
              <a:t>Comparable to the “A” (assessment) portion of a SOAP note.</a:t>
            </a:r>
          </a:p>
          <a:p>
            <a:pPr marL="1371600" lvl="2" indent="-457200" eaLnBrk="1" hangingPunct="1">
              <a:buClr>
                <a:srgbClr val="92D050"/>
              </a:buClr>
            </a:pPr>
            <a:r>
              <a:rPr lang="en-US" sz="3200" dirty="0"/>
              <a:t>After looking at the patient history and performing exam as needed, the assessment of what the patient’s problem(s) are. </a:t>
            </a:r>
          </a:p>
          <a:p>
            <a:pPr marL="0" indent="0">
              <a:buNone/>
            </a:pPr>
            <a:endParaRPr lang="en-US" dirty="0"/>
          </a:p>
        </p:txBody>
      </p:sp>
      <p:sp>
        <p:nvSpPr>
          <p:cNvPr id="4" name="Slide Number Placeholder 3">
            <a:extLst>
              <a:ext uri="{FF2B5EF4-FFF2-40B4-BE49-F238E27FC236}">
                <a16:creationId xmlns:a16="http://schemas.microsoft.com/office/drawing/2014/main" id="{B2743030-7971-411E-8328-5DD0B5CC1A7B}"/>
              </a:ext>
            </a:extLst>
          </p:cNvPr>
          <p:cNvSpPr>
            <a:spLocks noGrp="1"/>
          </p:cNvSpPr>
          <p:nvPr>
            <p:ph type="sldNum" sz="quarter" idx="12"/>
          </p:nvPr>
        </p:nvSpPr>
        <p:spPr/>
        <p:txBody>
          <a:bodyPr/>
          <a:lstStyle/>
          <a:p>
            <a:fld id="{ABB8925F-B6BB-49B0-9469-5285B9C99CB3}" type="slidenum">
              <a:rPr lang="en-US" smtClean="0"/>
              <a:pPr/>
              <a:t>27</a:t>
            </a:fld>
            <a:endParaRPr lang="en-US" dirty="0"/>
          </a:p>
        </p:txBody>
      </p:sp>
    </p:spTree>
    <p:extLst>
      <p:ext uri="{BB962C8B-B14F-4D97-AF65-F5344CB8AC3E}">
        <p14:creationId xmlns:p14="http://schemas.microsoft.com/office/powerpoint/2010/main" val="608691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AF90-DBD3-4A8E-913D-6F4281046D7A}"/>
              </a:ext>
            </a:extLst>
          </p:cNvPr>
          <p:cNvSpPr>
            <a:spLocks noGrp="1"/>
          </p:cNvSpPr>
          <p:nvPr>
            <p:ph type="title"/>
          </p:nvPr>
        </p:nvSpPr>
        <p:spPr/>
        <p:txBody>
          <a:bodyPr>
            <a:normAutofit/>
          </a:bodyPr>
          <a:lstStyle/>
          <a:p>
            <a:r>
              <a:rPr lang="en-US" sz="4000" b="1" u="sng" dirty="0">
                <a:latin typeface="+mj-lt"/>
              </a:rPr>
              <a:t>Medical Decision Making</a:t>
            </a:r>
            <a:endParaRPr lang="en-US" dirty="0"/>
          </a:p>
        </p:txBody>
      </p:sp>
      <p:sp>
        <p:nvSpPr>
          <p:cNvPr id="3" name="Content Placeholder 2">
            <a:extLst>
              <a:ext uri="{FF2B5EF4-FFF2-40B4-BE49-F238E27FC236}">
                <a16:creationId xmlns:a16="http://schemas.microsoft.com/office/drawing/2014/main" id="{52E8E5D9-7601-4AB6-AEBC-BC5C134857DC}"/>
              </a:ext>
            </a:extLst>
          </p:cNvPr>
          <p:cNvSpPr>
            <a:spLocks noGrp="1"/>
          </p:cNvSpPr>
          <p:nvPr>
            <p:ph idx="1"/>
          </p:nvPr>
        </p:nvSpPr>
        <p:spPr>
          <a:xfrm>
            <a:off x="449580" y="1347158"/>
            <a:ext cx="11292840" cy="4564543"/>
          </a:xfrm>
        </p:spPr>
        <p:txBody>
          <a:bodyPr/>
          <a:lstStyle/>
          <a:p>
            <a:pPr marL="609600" indent="-609600" eaLnBrk="1" hangingPunct="1">
              <a:buSzPct val="115000"/>
              <a:buFontTx/>
              <a:buAutoNum type="arabicPeriod" startAt="2"/>
            </a:pPr>
            <a:r>
              <a:rPr lang="en-US" sz="3600" b="1" dirty="0"/>
              <a:t>Diagnostic procedures ordered or reviewed and the amount of complexity</a:t>
            </a:r>
          </a:p>
          <a:p>
            <a:pPr lvl="1" eaLnBrk="1" hangingPunct="1">
              <a:buClr>
                <a:srgbClr val="92D050"/>
              </a:buClr>
              <a:buSzPct val="100000"/>
            </a:pPr>
            <a:r>
              <a:rPr lang="en-US" sz="3200" dirty="0"/>
              <a:t>The clinician must decide what, if any, diagnostic procedures should be done along with risk.</a:t>
            </a:r>
          </a:p>
          <a:p>
            <a:pPr marL="609600" indent="-609600" eaLnBrk="1" hangingPunct="1">
              <a:buSzPct val="115000"/>
              <a:buFontTx/>
              <a:buAutoNum type="arabicPeriod" startAt="2"/>
            </a:pPr>
            <a:r>
              <a:rPr lang="en-US" sz="3600" b="1" dirty="0"/>
              <a:t>Management options selected</a:t>
            </a:r>
          </a:p>
          <a:p>
            <a:pPr marL="990600" lvl="1" indent="-533400" eaLnBrk="1" hangingPunct="1">
              <a:buSzPct val="100000"/>
              <a:buFontTx/>
              <a:buChar char="•"/>
            </a:pPr>
            <a:r>
              <a:rPr lang="en-US" sz="3200" dirty="0"/>
              <a:t>What treatment the patient should receive.</a:t>
            </a:r>
          </a:p>
          <a:p>
            <a:pPr marL="990600" lvl="1" indent="-533400" eaLnBrk="1" hangingPunct="1">
              <a:buSzPct val="100000"/>
              <a:buFontTx/>
              <a:buChar char="•"/>
            </a:pPr>
            <a:r>
              <a:rPr lang="en-US" sz="3200" dirty="0"/>
              <a:t>The last two parts combined are comparable to the “P” (plan) portion of a SOAP note.</a:t>
            </a:r>
          </a:p>
          <a:p>
            <a:pPr marL="0" indent="0">
              <a:buNone/>
            </a:pPr>
            <a:endParaRPr lang="en-US" dirty="0"/>
          </a:p>
        </p:txBody>
      </p:sp>
      <p:sp>
        <p:nvSpPr>
          <p:cNvPr id="4" name="Slide Number Placeholder 3">
            <a:extLst>
              <a:ext uri="{FF2B5EF4-FFF2-40B4-BE49-F238E27FC236}">
                <a16:creationId xmlns:a16="http://schemas.microsoft.com/office/drawing/2014/main" id="{1D2C344F-BC96-4359-AA4E-0B0547CE6F42}"/>
              </a:ext>
            </a:extLst>
          </p:cNvPr>
          <p:cNvSpPr>
            <a:spLocks noGrp="1"/>
          </p:cNvSpPr>
          <p:nvPr>
            <p:ph type="sldNum" sz="quarter" idx="12"/>
          </p:nvPr>
        </p:nvSpPr>
        <p:spPr/>
        <p:txBody>
          <a:bodyPr/>
          <a:lstStyle/>
          <a:p>
            <a:fld id="{ABB8925F-B6BB-49B0-9469-5285B9C99CB3}" type="slidenum">
              <a:rPr lang="en-US" smtClean="0"/>
              <a:pPr/>
              <a:t>28</a:t>
            </a:fld>
            <a:endParaRPr lang="en-US" dirty="0"/>
          </a:p>
        </p:txBody>
      </p:sp>
    </p:spTree>
    <p:extLst>
      <p:ext uri="{BB962C8B-B14F-4D97-AF65-F5344CB8AC3E}">
        <p14:creationId xmlns:p14="http://schemas.microsoft.com/office/powerpoint/2010/main" val="4232329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9703E-C9F8-44BE-975A-3A682C3B5BEF}"/>
              </a:ext>
            </a:extLst>
          </p:cNvPr>
          <p:cNvSpPr>
            <a:spLocks noGrp="1"/>
          </p:cNvSpPr>
          <p:nvPr>
            <p:ph type="title"/>
          </p:nvPr>
        </p:nvSpPr>
        <p:spPr/>
        <p:txBody>
          <a:bodyPr/>
          <a:lstStyle/>
          <a:p>
            <a:r>
              <a:rPr lang="en-US" b="1" u="sng" dirty="0"/>
              <a:t>Types of Medical Decision Making:</a:t>
            </a:r>
          </a:p>
        </p:txBody>
      </p:sp>
      <p:sp>
        <p:nvSpPr>
          <p:cNvPr id="3" name="Content Placeholder 2">
            <a:extLst>
              <a:ext uri="{FF2B5EF4-FFF2-40B4-BE49-F238E27FC236}">
                <a16:creationId xmlns:a16="http://schemas.microsoft.com/office/drawing/2014/main" id="{7F7ACAED-F080-4247-A963-B87EDA270492}"/>
              </a:ext>
            </a:extLst>
          </p:cNvPr>
          <p:cNvSpPr>
            <a:spLocks noGrp="1"/>
          </p:cNvSpPr>
          <p:nvPr>
            <p:ph idx="1"/>
          </p:nvPr>
        </p:nvSpPr>
        <p:spPr>
          <a:xfrm>
            <a:off x="449580" y="1460810"/>
            <a:ext cx="11292840" cy="4727304"/>
          </a:xfrm>
        </p:spPr>
        <p:txBody>
          <a:bodyPr>
            <a:normAutofit/>
          </a:bodyPr>
          <a:lstStyle/>
          <a:p>
            <a:pPr marL="0" indent="0">
              <a:buNone/>
            </a:pPr>
            <a:r>
              <a:rPr lang="en-US" dirty="0"/>
              <a:t>The AMA only recognizes four types of medical decision-making.  For this reason, 99201 was deleted, as it was no longer needed.</a:t>
            </a:r>
          </a:p>
          <a:p>
            <a:pPr marL="0" indent="0">
              <a:buNone/>
            </a:pPr>
            <a:endParaRPr lang="en-US" dirty="0"/>
          </a:p>
          <a:p>
            <a:pPr marL="0" indent="0">
              <a:buNone/>
            </a:pPr>
            <a:r>
              <a:rPr lang="en-US" sz="3600" u="sng" dirty="0"/>
              <a:t>The four types of medical decision-making are:</a:t>
            </a:r>
          </a:p>
          <a:p>
            <a:pPr>
              <a:buFont typeface="Arial" panose="020B0604020202020204" pitchFamily="34" charset="0"/>
              <a:buChar char="•"/>
            </a:pPr>
            <a:r>
              <a:rPr lang="en-US" sz="3600" b="1" dirty="0"/>
              <a:t>Straightforward</a:t>
            </a:r>
          </a:p>
          <a:p>
            <a:pPr>
              <a:buFont typeface="Arial" panose="020B0604020202020204" pitchFamily="34" charset="0"/>
              <a:buChar char="•"/>
            </a:pPr>
            <a:r>
              <a:rPr lang="en-US" sz="3600" b="1" dirty="0"/>
              <a:t>Low complexity </a:t>
            </a:r>
          </a:p>
          <a:p>
            <a:pPr>
              <a:buFont typeface="Arial" panose="020B0604020202020204" pitchFamily="34" charset="0"/>
              <a:buChar char="•"/>
            </a:pPr>
            <a:r>
              <a:rPr lang="en-US" sz="3600" b="1" dirty="0"/>
              <a:t>Moderate complexity</a:t>
            </a:r>
          </a:p>
          <a:p>
            <a:pPr>
              <a:buFont typeface="Arial" panose="020B0604020202020204" pitchFamily="34" charset="0"/>
              <a:buChar char="•"/>
            </a:pPr>
            <a:r>
              <a:rPr lang="en-US" sz="3600" b="1" dirty="0"/>
              <a:t>High Complexity</a:t>
            </a:r>
          </a:p>
          <a:p>
            <a:pPr marL="0" indent="0">
              <a:buNone/>
            </a:pPr>
            <a:endParaRPr lang="en-US" dirty="0"/>
          </a:p>
        </p:txBody>
      </p:sp>
      <p:sp>
        <p:nvSpPr>
          <p:cNvPr id="4" name="Slide Number Placeholder 3">
            <a:extLst>
              <a:ext uri="{FF2B5EF4-FFF2-40B4-BE49-F238E27FC236}">
                <a16:creationId xmlns:a16="http://schemas.microsoft.com/office/drawing/2014/main" id="{AD38394A-5689-4DC5-9214-19DE4BC36C9F}"/>
              </a:ext>
            </a:extLst>
          </p:cNvPr>
          <p:cNvSpPr>
            <a:spLocks noGrp="1"/>
          </p:cNvSpPr>
          <p:nvPr>
            <p:ph type="sldNum" sz="quarter" idx="12"/>
          </p:nvPr>
        </p:nvSpPr>
        <p:spPr/>
        <p:txBody>
          <a:bodyPr/>
          <a:lstStyle/>
          <a:p>
            <a:fld id="{ABB8925F-B6BB-49B0-9469-5285B9C99CB3}" type="slidenum">
              <a:rPr lang="en-US" smtClean="0"/>
              <a:pPr/>
              <a:t>29</a:t>
            </a:fld>
            <a:endParaRPr lang="en-US" dirty="0"/>
          </a:p>
        </p:txBody>
      </p:sp>
    </p:spTree>
    <p:extLst>
      <p:ext uri="{BB962C8B-B14F-4D97-AF65-F5344CB8AC3E}">
        <p14:creationId xmlns:p14="http://schemas.microsoft.com/office/powerpoint/2010/main" val="227992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2AFE2-B2AD-4C06-A560-8B3E01DBA198}"/>
              </a:ext>
            </a:extLst>
          </p:cNvPr>
          <p:cNvSpPr>
            <a:spLocks noGrp="1"/>
          </p:cNvSpPr>
          <p:nvPr>
            <p:ph type="title"/>
          </p:nvPr>
        </p:nvSpPr>
        <p:spPr/>
        <p:txBody>
          <a:bodyPr/>
          <a:lstStyle/>
          <a:p>
            <a:r>
              <a:rPr lang="en-US" b="1" u="sng" dirty="0"/>
              <a:t>Guiding Principles</a:t>
            </a:r>
          </a:p>
        </p:txBody>
      </p:sp>
      <p:sp>
        <p:nvSpPr>
          <p:cNvPr id="3" name="Content Placeholder 2">
            <a:extLst>
              <a:ext uri="{FF2B5EF4-FFF2-40B4-BE49-F238E27FC236}">
                <a16:creationId xmlns:a16="http://schemas.microsoft.com/office/drawing/2014/main" id="{A421091A-9C4D-41C8-97D1-8A396159D176}"/>
              </a:ext>
            </a:extLst>
          </p:cNvPr>
          <p:cNvSpPr>
            <a:spLocks noGrp="1"/>
          </p:cNvSpPr>
          <p:nvPr>
            <p:ph idx="1"/>
          </p:nvPr>
        </p:nvSpPr>
        <p:spPr/>
        <p:txBody>
          <a:bodyPr/>
          <a:lstStyle/>
          <a:p>
            <a:pPr eaLnBrk="1" hangingPunct="1">
              <a:lnSpc>
                <a:spcPct val="90000"/>
              </a:lnSpc>
              <a:buFont typeface="Arial" panose="020B0604020202020204" pitchFamily="34" charset="0"/>
              <a:buChar char="•"/>
            </a:pPr>
            <a:r>
              <a:rPr lang="en-US" sz="3600" dirty="0"/>
              <a:t>Only provide the level of care that is medically necessary per clinical judgment.</a:t>
            </a:r>
          </a:p>
          <a:p>
            <a:pPr eaLnBrk="1" hangingPunct="1">
              <a:lnSpc>
                <a:spcPct val="90000"/>
              </a:lnSpc>
              <a:buFont typeface="Arial" panose="020B0604020202020204" pitchFamily="34" charset="0"/>
              <a:buChar char="•"/>
            </a:pPr>
            <a:r>
              <a:rPr lang="en-US" sz="3600" dirty="0"/>
              <a:t>All RN’s need to provide and document services in accordance with the Clinical Service Guidelines (CSG) and with established best practices.</a:t>
            </a:r>
          </a:p>
          <a:p>
            <a:pPr eaLnBrk="1" hangingPunct="1">
              <a:lnSpc>
                <a:spcPct val="90000"/>
              </a:lnSpc>
              <a:buFont typeface="Arial" panose="020B0604020202020204" pitchFamily="34" charset="0"/>
              <a:buChar char="•"/>
            </a:pPr>
            <a:r>
              <a:rPr lang="en-US" sz="3600" dirty="0"/>
              <a:t>Documentation of care provided should always support the coding used for billing of services.</a:t>
            </a:r>
          </a:p>
          <a:p>
            <a:pPr marL="0" indent="0">
              <a:buNone/>
            </a:pPr>
            <a:endParaRPr lang="en-US" dirty="0"/>
          </a:p>
        </p:txBody>
      </p:sp>
      <p:sp>
        <p:nvSpPr>
          <p:cNvPr id="4" name="Slide Number Placeholder 3">
            <a:extLst>
              <a:ext uri="{FF2B5EF4-FFF2-40B4-BE49-F238E27FC236}">
                <a16:creationId xmlns:a16="http://schemas.microsoft.com/office/drawing/2014/main" id="{642475AD-D779-4955-B9AC-AC2E824B98C4}"/>
              </a:ext>
            </a:extLst>
          </p:cNvPr>
          <p:cNvSpPr>
            <a:spLocks noGrp="1"/>
          </p:cNvSpPr>
          <p:nvPr>
            <p:ph type="sldNum" sz="quarter" idx="12"/>
          </p:nvPr>
        </p:nvSpPr>
        <p:spPr/>
        <p:txBody>
          <a:bodyPr/>
          <a:lstStyle/>
          <a:p>
            <a:fld id="{ABB8925F-B6BB-49B0-9469-5285B9C99CB3}" type="slidenum">
              <a:rPr lang="en-US" smtClean="0"/>
              <a:pPr/>
              <a:t>3</a:t>
            </a:fld>
            <a:endParaRPr lang="en-US" dirty="0"/>
          </a:p>
        </p:txBody>
      </p:sp>
    </p:spTree>
    <p:extLst>
      <p:ext uri="{BB962C8B-B14F-4D97-AF65-F5344CB8AC3E}">
        <p14:creationId xmlns:p14="http://schemas.microsoft.com/office/powerpoint/2010/main" val="1115634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47F7-2746-40F6-9AC3-FE85B3061B84}"/>
              </a:ext>
            </a:extLst>
          </p:cNvPr>
          <p:cNvSpPr>
            <a:spLocks noGrp="1"/>
          </p:cNvSpPr>
          <p:nvPr>
            <p:ph type="title"/>
          </p:nvPr>
        </p:nvSpPr>
        <p:spPr>
          <a:xfrm>
            <a:off x="0" y="365125"/>
            <a:ext cx="12123904" cy="1178471"/>
          </a:xfrm>
        </p:spPr>
        <p:txBody>
          <a:bodyPr>
            <a:noAutofit/>
          </a:bodyPr>
          <a:lstStyle/>
          <a:p>
            <a:r>
              <a:rPr lang="en-US" b="1" u="sng" dirty="0"/>
              <a:t>Determine the Complexity of Medical Decision Making:</a:t>
            </a:r>
          </a:p>
        </p:txBody>
      </p:sp>
      <p:sp>
        <p:nvSpPr>
          <p:cNvPr id="3" name="Content Placeholder 2">
            <a:extLst>
              <a:ext uri="{FF2B5EF4-FFF2-40B4-BE49-F238E27FC236}">
                <a16:creationId xmlns:a16="http://schemas.microsoft.com/office/drawing/2014/main" id="{D54E1393-29B2-48B8-A1BE-7BFC7836613E}"/>
              </a:ext>
            </a:extLst>
          </p:cNvPr>
          <p:cNvSpPr>
            <a:spLocks noGrp="1"/>
          </p:cNvSpPr>
          <p:nvPr>
            <p:ph idx="1"/>
          </p:nvPr>
        </p:nvSpPr>
        <p:spPr>
          <a:xfrm>
            <a:off x="223285" y="1674225"/>
            <a:ext cx="11759608" cy="4568053"/>
          </a:xfrm>
        </p:spPr>
        <p:txBody>
          <a:bodyPr>
            <a:normAutofit/>
          </a:bodyPr>
          <a:lstStyle/>
          <a:p>
            <a:pPr>
              <a:buFont typeface="Arial" panose="020B0604020202020204" pitchFamily="34" charset="0"/>
              <a:buChar char="•"/>
            </a:pPr>
            <a:r>
              <a:rPr lang="en-US" sz="3200" dirty="0"/>
              <a:t>Medical decision making refers to the complexity of establishing a diagnosis and/or selecting a management option as measured by:</a:t>
            </a:r>
          </a:p>
          <a:p>
            <a:pPr lvl="1">
              <a:buClr>
                <a:srgbClr val="92D050"/>
              </a:buClr>
            </a:pPr>
            <a:r>
              <a:rPr lang="en-US" sz="2800" dirty="0"/>
              <a:t>The number of possible diagnoses and/or the number of management options that must be considered,</a:t>
            </a:r>
          </a:p>
          <a:p>
            <a:pPr lvl="1">
              <a:buClr>
                <a:srgbClr val="92D050"/>
              </a:buClr>
            </a:pPr>
            <a:r>
              <a:rPr lang="en-US" sz="2800" dirty="0"/>
              <a:t>The amount and/or complexity of medical records, diagnostic tests, and/or other information that must be obtained, reviewed, and analyzed,</a:t>
            </a:r>
          </a:p>
          <a:p>
            <a:pPr lvl="1">
              <a:buClr>
                <a:srgbClr val="92D050"/>
              </a:buClr>
            </a:pPr>
            <a:r>
              <a:rPr lang="en-US" sz="2800" dirty="0"/>
              <a:t>The risk of significant complications, morbidity, and/or mortality, as well as comorbidities, associated with the patient’s presenting problem(s), the diagnostic procedure(s), and/or the possible management options.</a:t>
            </a:r>
          </a:p>
        </p:txBody>
      </p:sp>
      <p:sp>
        <p:nvSpPr>
          <p:cNvPr id="4" name="Slide Number Placeholder 3">
            <a:extLst>
              <a:ext uri="{FF2B5EF4-FFF2-40B4-BE49-F238E27FC236}">
                <a16:creationId xmlns:a16="http://schemas.microsoft.com/office/drawing/2014/main" id="{E1C4D98D-1F6C-4949-A73D-717D46BA96DC}"/>
              </a:ext>
            </a:extLst>
          </p:cNvPr>
          <p:cNvSpPr>
            <a:spLocks noGrp="1"/>
          </p:cNvSpPr>
          <p:nvPr>
            <p:ph type="sldNum" sz="quarter" idx="12"/>
          </p:nvPr>
        </p:nvSpPr>
        <p:spPr/>
        <p:txBody>
          <a:bodyPr/>
          <a:lstStyle/>
          <a:p>
            <a:fld id="{ABB8925F-B6BB-49B0-9469-5285B9C99CB3}" type="slidenum">
              <a:rPr lang="en-US" smtClean="0"/>
              <a:pPr/>
              <a:t>30</a:t>
            </a:fld>
            <a:endParaRPr lang="en-US" dirty="0"/>
          </a:p>
        </p:txBody>
      </p:sp>
    </p:spTree>
    <p:extLst>
      <p:ext uri="{BB962C8B-B14F-4D97-AF65-F5344CB8AC3E}">
        <p14:creationId xmlns:p14="http://schemas.microsoft.com/office/powerpoint/2010/main" val="1010957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AA9B5-682F-A4C0-1051-B8B29AEE530D}"/>
              </a:ext>
            </a:extLst>
          </p:cNvPr>
          <p:cNvSpPr>
            <a:spLocks noGrp="1"/>
          </p:cNvSpPr>
          <p:nvPr>
            <p:ph type="title"/>
          </p:nvPr>
        </p:nvSpPr>
        <p:spPr>
          <a:xfrm>
            <a:off x="74428" y="365125"/>
            <a:ext cx="12049476" cy="1178471"/>
          </a:xfrm>
        </p:spPr>
        <p:txBody>
          <a:bodyPr>
            <a:noAutofit/>
          </a:bodyPr>
          <a:lstStyle/>
          <a:p>
            <a:r>
              <a:rPr lang="en-US" b="1" u="sng" dirty="0"/>
              <a:t>Determine the Complexity of Medical Decision Making:</a:t>
            </a:r>
            <a:endParaRPr lang="en-US" b="1" dirty="0"/>
          </a:p>
        </p:txBody>
      </p:sp>
      <p:sp>
        <p:nvSpPr>
          <p:cNvPr id="3" name="Content Placeholder 2">
            <a:extLst>
              <a:ext uri="{FF2B5EF4-FFF2-40B4-BE49-F238E27FC236}">
                <a16:creationId xmlns:a16="http://schemas.microsoft.com/office/drawing/2014/main" id="{B6B86A60-F7B0-314F-5BB2-35256AB80DA4}"/>
              </a:ext>
            </a:extLst>
          </p:cNvPr>
          <p:cNvSpPr>
            <a:spLocks noGrp="1"/>
          </p:cNvSpPr>
          <p:nvPr>
            <p:ph idx="1"/>
          </p:nvPr>
        </p:nvSpPr>
        <p:spPr/>
        <p:txBody>
          <a:bodyPr/>
          <a:lstStyle/>
          <a:p>
            <a:pPr>
              <a:buFont typeface="Arial" panose="020B0604020202020204" pitchFamily="34" charset="0"/>
              <a:buChar char="•"/>
            </a:pPr>
            <a:r>
              <a:rPr lang="en-US" sz="3200" dirty="0"/>
              <a:t>Four types of medical decision-making are recognized: </a:t>
            </a:r>
            <a:r>
              <a:rPr lang="en-US" sz="3200" b="1" dirty="0"/>
              <a:t>straightforward, low complexity, moderate complexity, and high complexity</a:t>
            </a:r>
            <a:r>
              <a:rPr lang="en-US" sz="3200" dirty="0"/>
              <a:t>. To qualify for a given type of decision making, </a:t>
            </a:r>
            <a:r>
              <a:rPr lang="en-US" sz="3200" b="1" dirty="0"/>
              <a:t>two</a:t>
            </a:r>
            <a:r>
              <a:rPr lang="en-US" sz="3200" dirty="0"/>
              <a:t> of the </a:t>
            </a:r>
            <a:r>
              <a:rPr lang="en-US" sz="3200" b="1" dirty="0"/>
              <a:t>three</a:t>
            </a:r>
            <a:r>
              <a:rPr lang="en-US" sz="3200" dirty="0"/>
              <a:t> elements in Table 1 must be met or exceeded. </a:t>
            </a:r>
            <a:r>
              <a:rPr lang="en-US" sz="3200" i="1" u="sng" dirty="0"/>
              <a:t>See Next Slide</a:t>
            </a:r>
          </a:p>
          <a:p>
            <a:pPr>
              <a:buFont typeface="Arial" panose="020B0604020202020204" pitchFamily="34" charset="0"/>
              <a:buChar char="•"/>
            </a:pPr>
            <a:r>
              <a:rPr lang="en-US" sz="3200" dirty="0"/>
              <a:t>Comorbidities/underlying diseases, in and of themselves, are not considered in selecting a level of E/M services unless their presence significantly increases the complexity of the medical decision making.</a:t>
            </a:r>
          </a:p>
          <a:p>
            <a:endParaRPr lang="en-US" dirty="0"/>
          </a:p>
        </p:txBody>
      </p:sp>
      <p:sp>
        <p:nvSpPr>
          <p:cNvPr id="4" name="Slide Number Placeholder 3">
            <a:extLst>
              <a:ext uri="{FF2B5EF4-FFF2-40B4-BE49-F238E27FC236}">
                <a16:creationId xmlns:a16="http://schemas.microsoft.com/office/drawing/2014/main" id="{C2A4504B-ADAF-B0CB-A6AF-C4B00D0E0E4A}"/>
              </a:ext>
            </a:extLst>
          </p:cNvPr>
          <p:cNvSpPr>
            <a:spLocks noGrp="1"/>
          </p:cNvSpPr>
          <p:nvPr>
            <p:ph type="sldNum" sz="quarter" idx="12"/>
          </p:nvPr>
        </p:nvSpPr>
        <p:spPr/>
        <p:txBody>
          <a:bodyPr/>
          <a:lstStyle/>
          <a:p>
            <a:fld id="{ABB8925F-B6BB-49B0-9469-5285B9C99CB3}" type="slidenum">
              <a:rPr lang="en-US" smtClean="0"/>
              <a:pPr/>
              <a:t>31</a:t>
            </a:fld>
            <a:endParaRPr lang="en-US" dirty="0"/>
          </a:p>
        </p:txBody>
      </p:sp>
    </p:spTree>
    <p:extLst>
      <p:ext uri="{BB962C8B-B14F-4D97-AF65-F5344CB8AC3E}">
        <p14:creationId xmlns:p14="http://schemas.microsoft.com/office/powerpoint/2010/main" val="3829748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94BDF-683D-4AAC-80D6-BE36E4443436}"/>
              </a:ext>
            </a:extLst>
          </p:cNvPr>
          <p:cNvSpPr>
            <a:spLocks noGrp="1"/>
          </p:cNvSpPr>
          <p:nvPr>
            <p:ph type="title"/>
          </p:nvPr>
        </p:nvSpPr>
        <p:spPr>
          <a:xfrm>
            <a:off x="1008184" y="174032"/>
            <a:ext cx="10175631" cy="1111843"/>
          </a:xfrm>
        </p:spPr>
        <p:txBody>
          <a:bodyPr vert="horz" lIns="91440" tIns="45720" rIns="91440" bIns="45720" rtlCol="0" anchor="ctr">
            <a:normAutofit/>
          </a:bodyPr>
          <a:lstStyle/>
          <a:p>
            <a:r>
              <a:rPr lang="en-US" sz="3400" b="1" u="sng" kern="1200" dirty="0">
                <a:solidFill>
                  <a:schemeClr val="tx1"/>
                </a:solidFill>
                <a:latin typeface="+mj-lt"/>
                <a:ea typeface="+mj-ea"/>
                <a:cs typeface="+mj-cs"/>
              </a:rPr>
              <a:t>Determine the Complexity of Medical Decision Making:</a:t>
            </a:r>
          </a:p>
        </p:txBody>
      </p:sp>
      <p:sp>
        <p:nvSpPr>
          <p:cNvPr id="4" name="Slide Number Placeholder 3">
            <a:extLst>
              <a:ext uri="{FF2B5EF4-FFF2-40B4-BE49-F238E27FC236}">
                <a16:creationId xmlns:a16="http://schemas.microsoft.com/office/drawing/2014/main" id="{3FF85EF4-AE75-46E4-B3EC-3387551FD12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BB8925F-B6BB-49B0-9469-5285B9C99CB3}" type="slidenum">
              <a:rPr lang="en-US" smtClean="0">
                <a:solidFill>
                  <a:schemeClr val="tx1">
                    <a:tint val="75000"/>
                  </a:schemeClr>
                </a:solidFill>
                <a:latin typeface="+mn-lt"/>
              </a:rPr>
              <a:pPr>
                <a:spcAft>
                  <a:spcPts val="600"/>
                </a:spcAft>
              </a:pPr>
              <a:t>32</a:t>
            </a:fld>
            <a:endParaRPr lang="en-US">
              <a:solidFill>
                <a:schemeClr val="tx1">
                  <a:tint val="75000"/>
                </a:schemeClr>
              </a:solidFill>
              <a:latin typeface="+mn-lt"/>
            </a:endParaRPr>
          </a:p>
        </p:txBody>
      </p:sp>
      <p:graphicFrame>
        <p:nvGraphicFramePr>
          <p:cNvPr id="8" name="Content Placeholder 4">
            <a:extLst>
              <a:ext uri="{FF2B5EF4-FFF2-40B4-BE49-F238E27FC236}">
                <a16:creationId xmlns:a16="http://schemas.microsoft.com/office/drawing/2014/main" id="{E91DAED7-F598-464F-B85D-25B368FF3959}"/>
              </a:ext>
            </a:extLst>
          </p:cNvPr>
          <p:cNvGraphicFramePr>
            <a:graphicFrameLocks/>
          </p:cNvGraphicFramePr>
          <p:nvPr>
            <p:extLst>
              <p:ext uri="{D42A27DB-BD31-4B8C-83A1-F6EECF244321}">
                <p14:modId xmlns:p14="http://schemas.microsoft.com/office/powerpoint/2010/main" val="189451670"/>
              </p:ext>
            </p:extLst>
          </p:nvPr>
        </p:nvGraphicFramePr>
        <p:xfrm>
          <a:off x="399659" y="1512721"/>
          <a:ext cx="11392679" cy="4843629"/>
        </p:xfrm>
        <a:graphic>
          <a:graphicData uri="http://schemas.openxmlformats.org/drawingml/2006/table">
            <a:tbl>
              <a:tblPr>
                <a:solidFill>
                  <a:schemeClr val="bg1"/>
                </a:solidFill>
                <a:tableStyleId>{5C22544A-7EE6-4342-B048-85BDC9FD1C3A}</a:tableStyleId>
              </a:tblPr>
              <a:tblGrid>
                <a:gridCol w="2627095">
                  <a:extLst>
                    <a:ext uri="{9D8B030D-6E8A-4147-A177-3AD203B41FA5}">
                      <a16:colId xmlns:a16="http://schemas.microsoft.com/office/drawing/2014/main" val="4050422287"/>
                    </a:ext>
                  </a:extLst>
                </a:gridCol>
                <a:gridCol w="2964056">
                  <a:extLst>
                    <a:ext uri="{9D8B030D-6E8A-4147-A177-3AD203B41FA5}">
                      <a16:colId xmlns:a16="http://schemas.microsoft.com/office/drawing/2014/main" val="3223887779"/>
                    </a:ext>
                  </a:extLst>
                </a:gridCol>
                <a:gridCol w="2982510">
                  <a:extLst>
                    <a:ext uri="{9D8B030D-6E8A-4147-A177-3AD203B41FA5}">
                      <a16:colId xmlns:a16="http://schemas.microsoft.com/office/drawing/2014/main" val="524454275"/>
                    </a:ext>
                  </a:extLst>
                </a:gridCol>
                <a:gridCol w="2819018">
                  <a:extLst>
                    <a:ext uri="{9D8B030D-6E8A-4147-A177-3AD203B41FA5}">
                      <a16:colId xmlns:a16="http://schemas.microsoft.com/office/drawing/2014/main" val="3325813274"/>
                    </a:ext>
                  </a:extLst>
                </a:gridCol>
              </a:tblGrid>
              <a:tr h="1616050">
                <a:tc>
                  <a:txBody>
                    <a:bodyPr/>
                    <a:lstStyle/>
                    <a:p>
                      <a:pPr algn="ctr" fontAlgn="b"/>
                      <a:r>
                        <a:rPr lang="en-US" sz="2400" u="none" strike="noStrike" cap="none" spc="0" dirty="0">
                          <a:solidFill>
                            <a:schemeClr val="tx1"/>
                          </a:solidFill>
                          <a:effectLst/>
                        </a:rPr>
                        <a:t>Number of Diagnoses or Management Options:</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Amount and/or Complexity of Data to be Reviewed:</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Risk of Complications and/or Morbidity or Mortality:</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Type of Decision Making:</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1665842040"/>
                  </a:ext>
                </a:extLst>
              </a:tr>
              <a:tr h="906239">
                <a:tc>
                  <a:txBody>
                    <a:bodyPr/>
                    <a:lstStyle/>
                    <a:p>
                      <a:pPr algn="ctr" fontAlgn="b"/>
                      <a:r>
                        <a:rPr lang="en-US" sz="2400" u="none" strike="noStrike" cap="none" spc="0" dirty="0">
                          <a:solidFill>
                            <a:schemeClr val="tx1"/>
                          </a:solidFill>
                          <a:effectLst/>
                        </a:rPr>
                        <a:t>minimal</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minimal or none</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a:solidFill>
                            <a:schemeClr val="tx1"/>
                          </a:solidFill>
                          <a:effectLst/>
                        </a:rPr>
                        <a:t>minimal</a:t>
                      </a:r>
                      <a:endParaRPr lang="en-US" sz="2400" b="0" i="0" u="none" strike="noStrike" cap="none" spc="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STRAIGHTFORWARD</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2496259417"/>
                  </a:ext>
                </a:extLst>
              </a:tr>
              <a:tr h="668979">
                <a:tc>
                  <a:txBody>
                    <a:bodyPr/>
                    <a:lstStyle/>
                    <a:p>
                      <a:pPr algn="ctr" fontAlgn="b"/>
                      <a:r>
                        <a:rPr lang="en-US" sz="2400" u="none" strike="noStrike" cap="none" spc="0">
                          <a:solidFill>
                            <a:schemeClr val="tx1"/>
                          </a:solidFill>
                          <a:effectLst/>
                        </a:rPr>
                        <a:t>limited</a:t>
                      </a:r>
                      <a:endParaRPr lang="en-US" sz="2400" b="0" i="0" u="none" strike="noStrike" cap="none" spc="0">
                        <a:solidFill>
                          <a:schemeClr val="tx1"/>
                        </a:solidFill>
                        <a:effectLst/>
                        <a:latin typeface="Calibri" panose="020F0502020204030204" pitchFamily="34" charset="0"/>
                      </a:endParaRPr>
                    </a:p>
                  </a:txBody>
                  <a:tcPr marL="131584" marR="10544" marT="101218" marB="101218" anchor="b">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limited</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low</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LOW COMPLEXITY</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3629889196"/>
                  </a:ext>
                </a:extLst>
              </a:tr>
              <a:tr h="906239">
                <a:tc>
                  <a:txBody>
                    <a:bodyPr/>
                    <a:lstStyle/>
                    <a:p>
                      <a:pPr algn="ctr" fontAlgn="b"/>
                      <a:r>
                        <a:rPr lang="en-US" sz="2400" u="none" strike="noStrike" cap="none" spc="0">
                          <a:solidFill>
                            <a:schemeClr val="tx1"/>
                          </a:solidFill>
                          <a:effectLst/>
                        </a:rPr>
                        <a:t>multiple</a:t>
                      </a:r>
                      <a:endParaRPr lang="en-US" sz="2400" b="0" i="0" u="none" strike="noStrike" cap="none" spc="0">
                        <a:solidFill>
                          <a:schemeClr val="tx1"/>
                        </a:solidFill>
                        <a:effectLst/>
                        <a:latin typeface="Calibri" panose="020F0502020204030204" pitchFamily="34" charset="0"/>
                      </a:endParaRPr>
                    </a:p>
                  </a:txBody>
                  <a:tcPr marL="131584" marR="10544" marT="101218" marB="101218" anchor="b">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a:solidFill>
                            <a:schemeClr val="tx1"/>
                          </a:solidFill>
                          <a:effectLst/>
                        </a:rPr>
                        <a:t>moderate</a:t>
                      </a:r>
                      <a:endParaRPr lang="en-US" sz="2400" b="0" i="0" u="none" strike="noStrike" cap="none" spc="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a:solidFill>
                            <a:schemeClr val="tx1"/>
                          </a:solidFill>
                          <a:effectLst/>
                        </a:rPr>
                        <a:t>moderate</a:t>
                      </a:r>
                      <a:endParaRPr lang="en-US" sz="2400" b="0" i="0" u="none" strike="noStrike" cap="none" spc="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MODERATE COMPLEXITY</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388133275"/>
                  </a:ext>
                </a:extLst>
              </a:tr>
              <a:tr h="668979">
                <a:tc>
                  <a:txBody>
                    <a:bodyPr/>
                    <a:lstStyle/>
                    <a:p>
                      <a:pPr algn="ctr" fontAlgn="b"/>
                      <a:r>
                        <a:rPr lang="en-US" sz="2400" u="none" strike="noStrike" cap="none" spc="0">
                          <a:solidFill>
                            <a:schemeClr val="tx1"/>
                          </a:solidFill>
                          <a:effectLst/>
                        </a:rPr>
                        <a:t>extensive</a:t>
                      </a:r>
                      <a:endParaRPr lang="en-US" sz="2400" b="0" i="0" u="none" strike="noStrike" cap="none" spc="0">
                        <a:solidFill>
                          <a:schemeClr val="tx1"/>
                        </a:solidFill>
                        <a:effectLst/>
                        <a:latin typeface="Calibri" panose="020F0502020204030204" pitchFamily="34" charset="0"/>
                      </a:endParaRPr>
                    </a:p>
                  </a:txBody>
                  <a:tcPr marL="131584" marR="10544" marT="101218" marB="101218" anchor="b">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extensive</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high</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algn="ctr" fontAlgn="b"/>
                      <a:r>
                        <a:rPr lang="en-US" sz="2400" u="none" strike="noStrike" cap="none" spc="0" dirty="0">
                          <a:solidFill>
                            <a:schemeClr val="tx1"/>
                          </a:solidFill>
                          <a:effectLst/>
                        </a:rPr>
                        <a:t>HIGH COMPLEXITY</a:t>
                      </a:r>
                      <a:endParaRPr lang="en-US" sz="2400" b="0" i="0" u="none" strike="noStrike" cap="none" spc="0" dirty="0">
                        <a:solidFill>
                          <a:schemeClr val="tx1"/>
                        </a:solidFill>
                        <a:effectLst/>
                        <a:latin typeface="Calibri" panose="020F0502020204030204" pitchFamily="34" charset="0"/>
                      </a:endParaRPr>
                    </a:p>
                  </a:txBody>
                  <a:tcPr marL="131584" marR="10544" marT="101218" marB="101218" anchor="b">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3249828986"/>
                  </a:ext>
                </a:extLst>
              </a:tr>
            </a:tbl>
          </a:graphicData>
        </a:graphic>
      </p:graphicFrame>
      <p:sp>
        <p:nvSpPr>
          <p:cNvPr id="3" name="TextBox 2">
            <a:extLst>
              <a:ext uri="{FF2B5EF4-FFF2-40B4-BE49-F238E27FC236}">
                <a16:creationId xmlns:a16="http://schemas.microsoft.com/office/drawing/2014/main" id="{4EA440DC-7C2C-C1C2-EF8C-AB2C1E130E1C}"/>
              </a:ext>
            </a:extLst>
          </p:cNvPr>
          <p:cNvSpPr txBox="1"/>
          <p:nvPr/>
        </p:nvSpPr>
        <p:spPr>
          <a:xfrm>
            <a:off x="4997303" y="1029966"/>
            <a:ext cx="1967023" cy="523220"/>
          </a:xfrm>
          <a:prstGeom prst="rect">
            <a:avLst/>
          </a:prstGeom>
          <a:noFill/>
        </p:spPr>
        <p:txBody>
          <a:bodyPr wrap="square" rtlCol="0">
            <a:spAutoFit/>
          </a:bodyPr>
          <a:lstStyle/>
          <a:p>
            <a:pPr algn="ctr"/>
            <a:r>
              <a:rPr lang="en-US" sz="2800" dirty="0"/>
              <a:t>Table 1</a:t>
            </a:r>
          </a:p>
        </p:txBody>
      </p:sp>
    </p:spTree>
    <p:extLst>
      <p:ext uri="{BB962C8B-B14F-4D97-AF65-F5344CB8AC3E}">
        <p14:creationId xmlns:p14="http://schemas.microsoft.com/office/powerpoint/2010/main" val="2954278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3DFC-85A0-4CAF-A15F-E332600CB0D4}"/>
              </a:ext>
            </a:extLst>
          </p:cNvPr>
          <p:cNvSpPr>
            <a:spLocks noGrp="1"/>
          </p:cNvSpPr>
          <p:nvPr>
            <p:ph type="title"/>
          </p:nvPr>
        </p:nvSpPr>
        <p:spPr/>
        <p:txBody>
          <a:bodyPr>
            <a:normAutofit/>
          </a:bodyPr>
          <a:lstStyle/>
          <a:p>
            <a:r>
              <a:rPr lang="en-US" sz="6000" b="1" u="sng" dirty="0"/>
              <a:t>Coding of Problem Visits</a:t>
            </a:r>
            <a:endParaRPr lang="en-US" sz="6000" b="1" dirty="0"/>
          </a:p>
        </p:txBody>
      </p:sp>
      <p:sp>
        <p:nvSpPr>
          <p:cNvPr id="3" name="Content Placeholder 2">
            <a:extLst>
              <a:ext uri="{FF2B5EF4-FFF2-40B4-BE49-F238E27FC236}">
                <a16:creationId xmlns:a16="http://schemas.microsoft.com/office/drawing/2014/main" id="{DB50D937-AC16-4543-A418-3DDF3160919F}"/>
              </a:ext>
            </a:extLst>
          </p:cNvPr>
          <p:cNvSpPr>
            <a:spLocks noGrp="1"/>
          </p:cNvSpPr>
          <p:nvPr>
            <p:ph idx="1"/>
          </p:nvPr>
        </p:nvSpPr>
        <p:spPr/>
        <p:txBody>
          <a:bodyPr>
            <a:normAutofit/>
          </a:bodyPr>
          <a:lstStyle/>
          <a:p>
            <a:pPr marL="0" indent="0" algn="ctr">
              <a:buNone/>
            </a:pPr>
            <a:r>
              <a:rPr lang="en-US" sz="6000" dirty="0"/>
              <a:t>New and Established Patients</a:t>
            </a:r>
          </a:p>
        </p:txBody>
      </p:sp>
      <p:sp>
        <p:nvSpPr>
          <p:cNvPr id="4" name="Slide Number Placeholder 3">
            <a:extLst>
              <a:ext uri="{FF2B5EF4-FFF2-40B4-BE49-F238E27FC236}">
                <a16:creationId xmlns:a16="http://schemas.microsoft.com/office/drawing/2014/main" id="{18A6ADF2-3DD3-45CF-A016-23771BADC253}"/>
              </a:ext>
            </a:extLst>
          </p:cNvPr>
          <p:cNvSpPr>
            <a:spLocks noGrp="1"/>
          </p:cNvSpPr>
          <p:nvPr>
            <p:ph type="sldNum" sz="quarter" idx="12"/>
          </p:nvPr>
        </p:nvSpPr>
        <p:spPr/>
        <p:txBody>
          <a:bodyPr/>
          <a:lstStyle/>
          <a:p>
            <a:fld id="{ABB8925F-B6BB-49B0-9469-5285B9C99CB3}" type="slidenum">
              <a:rPr lang="en-US" smtClean="0"/>
              <a:pPr/>
              <a:t>33</a:t>
            </a:fld>
            <a:endParaRPr lang="en-US" dirty="0"/>
          </a:p>
        </p:txBody>
      </p:sp>
    </p:spTree>
    <p:extLst>
      <p:ext uri="{BB962C8B-B14F-4D97-AF65-F5344CB8AC3E}">
        <p14:creationId xmlns:p14="http://schemas.microsoft.com/office/powerpoint/2010/main" val="3697040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6F6C0-3C56-48EF-A012-48427C26D2BE}"/>
              </a:ext>
            </a:extLst>
          </p:cNvPr>
          <p:cNvSpPr>
            <a:spLocks noGrp="1"/>
          </p:cNvSpPr>
          <p:nvPr>
            <p:ph type="title"/>
          </p:nvPr>
        </p:nvSpPr>
        <p:spPr/>
        <p:txBody>
          <a:bodyPr>
            <a:normAutofit/>
          </a:bodyPr>
          <a:lstStyle/>
          <a:p>
            <a:r>
              <a:rPr lang="en-US" b="1" u="sng" dirty="0"/>
              <a:t>CHANGES to CODING of Problem Visits</a:t>
            </a:r>
            <a:endParaRPr lang="en-US" b="1" dirty="0"/>
          </a:p>
        </p:txBody>
      </p:sp>
      <p:sp>
        <p:nvSpPr>
          <p:cNvPr id="3" name="Content Placeholder 2">
            <a:extLst>
              <a:ext uri="{FF2B5EF4-FFF2-40B4-BE49-F238E27FC236}">
                <a16:creationId xmlns:a16="http://schemas.microsoft.com/office/drawing/2014/main" id="{9C4A0F50-1CCD-4BA1-9370-B379F2C162EC}"/>
              </a:ext>
            </a:extLst>
          </p:cNvPr>
          <p:cNvSpPr>
            <a:spLocks noGrp="1"/>
          </p:cNvSpPr>
          <p:nvPr>
            <p:ph idx="1"/>
          </p:nvPr>
        </p:nvSpPr>
        <p:spPr>
          <a:xfrm>
            <a:off x="350874" y="1825625"/>
            <a:ext cx="11391546" cy="4351338"/>
          </a:xfrm>
        </p:spPr>
        <p:txBody>
          <a:bodyPr/>
          <a:lstStyle/>
          <a:p>
            <a:pPr marL="0" indent="0">
              <a:buNone/>
            </a:pPr>
            <a:r>
              <a:rPr lang="en-US" sz="4400" b="1" i="1" dirty="0">
                <a:uFill>
                  <a:solidFill>
                    <a:srgbClr val="FFFF00"/>
                  </a:solidFill>
                </a:uFill>
              </a:rPr>
              <a:t>NEW AND ESTABLISHED</a:t>
            </a:r>
            <a:r>
              <a:rPr lang="en-US" sz="4400" i="1" dirty="0">
                <a:uFill>
                  <a:solidFill>
                    <a:srgbClr val="FFFF00"/>
                  </a:solidFill>
                </a:uFill>
              </a:rPr>
              <a:t> p</a:t>
            </a:r>
            <a:r>
              <a:rPr lang="en-US" sz="4400" dirty="0"/>
              <a:t>roblem visits are coded based on </a:t>
            </a:r>
            <a:r>
              <a:rPr lang="en-US" sz="4400" b="1" dirty="0"/>
              <a:t>Medical Decision Making (MDM) </a:t>
            </a:r>
            <a:r>
              <a:rPr lang="en-US" sz="4400" dirty="0"/>
              <a:t>per the new American Medical Association (AMA) guidelines for 2021.</a:t>
            </a:r>
          </a:p>
          <a:p>
            <a:pPr marL="0" indent="0">
              <a:buNone/>
            </a:pPr>
            <a:endParaRPr lang="en-US" dirty="0"/>
          </a:p>
        </p:txBody>
      </p:sp>
      <p:sp>
        <p:nvSpPr>
          <p:cNvPr id="4" name="Slide Number Placeholder 3">
            <a:extLst>
              <a:ext uri="{FF2B5EF4-FFF2-40B4-BE49-F238E27FC236}">
                <a16:creationId xmlns:a16="http://schemas.microsoft.com/office/drawing/2014/main" id="{8C62190F-A23B-4203-90CC-FE7A228FA800}"/>
              </a:ext>
            </a:extLst>
          </p:cNvPr>
          <p:cNvSpPr>
            <a:spLocks noGrp="1"/>
          </p:cNvSpPr>
          <p:nvPr>
            <p:ph type="sldNum" sz="quarter" idx="12"/>
          </p:nvPr>
        </p:nvSpPr>
        <p:spPr/>
        <p:txBody>
          <a:bodyPr/>
          <a:lstStyle/>
          <a:p>
            <a:fld id="{ABB8925F-B6BB-49B0-9469-5285B9C99CB3}" type="slidenum">
              <a:rPr lang="en-US" smtClean="0"/>
              <a:pPr/>
              <a:t>34</a:t>
            </a:fld>
            <a:endParaRPr lang="en-US" dirty="0"/>
          </a:p>
        </p:txBody>
      </p:sp>
    </p:spTree>
    <p:extLst>
      <p:ext uri="{BB962C8B-B14F-4D97-AF65-F5344CB8AC3E}">
        <p14:creationId xmlns:p14="http://schemas.microsoft.com/office/powerpoint/2010/main" val="194899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810D2-B35E-4596-AAD1-A8748AEA8EBE}"/>
              </a:ext>
            </a:extLst>
          </p:cNvPr>
          <p:cNvSpPr>
            <a:spLocks noGrp="1"/>
          </p:cNvSpPr>
          <p:nvPr>
            <p:ph type="title"/>
          </p:nvPr>
        </p:nvSpPr>
        <p:spPr/>
        <p:txBody>
          <a:bodyPr>
            <a:noAutofit/>
          </a:bodyPr>
          <a:lstStyle/>
          <a:p>
            <a:r>
              <a:rPr lang="en-US" b="1" u="sng" dirty="0">
                <a:latin typeface="+mj-lt"/>
              </a:rPr>
              <a:t>Coding of Problem Visits – </a:t>
            </a:r>
            <a:br>
              <a:rPr lang="en-US" b="1" u="sng" dirty="0">
                <a:latin typeface="+mj-lt"/>
              </a:rPr>
            </a:br>
            <a:r>
              <a:rPr lang="en-US" b="1" u="sng" dirty="0">
                <a:latin typeface="+mj-lt"/>
              </a:rPr>
              <a:t>New and Established Patients</a:t>
            </a:r>
            <a:endParaRPr lang="en-US" dirty="0"/>
          </a:p>
        </p:txBody>
      </p:sp>
      <p:sp>
        <p:nvSpPr>
          <p:cNvPr id="3" name="Content Placeholder 2">
            <a:extLst>
              <a:ext uri="{FF2B5EF4-FFF2-40B4-BE49-F238E27FC236}">
                <a16:creationId xmlns:a16="http://schemas.microsoft.com/office/drawing/2014/main" id="{1918C9F4-42E4-407E-B32C-0029A54D2FCD}"/>
              </a:ext>
            </a:extLst>
          </p:cNvPr>
          <p:cNvSpPr>
            <a:spLocks noGrp="1"/>
          </p:cNvSpPr>
          <p:nvPr>
            <p:ph idx="1"/>
          </p:nvPr>
        </p:nvSpPr>
        <p:spPr/>
        <p:txBody>
          <a:bodyPr/>
          <a:lstStyle/>
          <a:p>
            <a:pPr marL="0" indent="0" eaLnBrk="1" hangingPunct="1">
              <a:lnSpc>
                <a:spcPct val="80000"/>
              </a:lnSpc>
              <a:buNone/>
            </a:pPr>
            <a:r>
              <a:rPr lang="en-US" sz="3200" dirty="0"/>
              <a:t>American Medical Association (AMA) rules </a:t>
            </a:r>
            <a:r>
              <a:rPr lang="en-US" sz="3200" u="sng" dirty="0"/>
              <a:t>require</a:t>
            </a:r>
            <a:r>
              <a:rPr lang="en-US" sz="3200" dirty="0"/>
              <a:t> that you have </a:t>
            </a:r>
            <a:r>
              <a:rPr lang="en-US" sz="3200" b="1" i="1" u="sng" dirty="0"/>
              <a:t>TWO</a:t>
            </a:r>
            <a:r>
              <a:rPr lang="en-US" sz="3200" dirty="0"/>
              <a:t> of the </a:t>
            </a:r>
            <a:r>
              <a:rPr lang="en-US" sz="3200" b="1" i="1" u="sng" dirty="0"/>
              <a:t>THREE</a:t>
            </a:r>
            <a:r>
              <a:rPr lang="en-US" sz="3200" dirty="0"/>
              <a:t> key components documented for </a:t>
            </a:r>
            <a:r>
              <a:rPr lang="en-US" sz="3200" b="1" u="sng" dirty="0"/>
              <a:t>New</a:t>
            </a:r>
            <a:r>
              <a:rPr lang="en-US" sz="3200" b="1" dirty="0"/>
              <a:t> and/or </a:t>
            </a:r>
            <a:r>
              <a:rPr lang="en-US" sz="3200" b="1" u="sng" dirty="0"/>
              <a:t>Established</a:t>
            </a:r>
            <a:r>
              <a:rPr lang="en-US" sz="3200" b="1" dirty="0"/>
              <a:t> </a:t>
            </a:r>
            <a:r>
              <a:rPr lang="en-US" sz="3200" dirty="0"/>
              <a:t>patients:  </a:t>
            </a:r>
          </a:p>
          <a:p>
            <a:pPr lvl="1">
              <a:lnSpc>
                <a:spcPct val="80000"/>
              </a:lnSpc>
              <a:buClr>
                <a:srgbClr val="92D050"/>
              </a:buClr>
              <a:buSzPct val="95000"/>
            </a:pPr>
            <a:r>
              <a:rPr lang="en-US" sz="3200" dirty="0"/>
              <a:t>History and/or Exam </a:t>
            </a:r>
            <a:r>
              <a:rPr lang="en-US" sz="3200" dirty="0">
                <a:solidFill>
                  <a:schemeClr val="accent2">
                    <a:lumMod val="75000"/>
                  </a:schemeClr>
                </a:solidFill>
              </a:rPr>
              <a:t>  </a:t>
            </a:r>
          </a:p>
          <a:p>
            <a:pPr lvl="1">
              <a:lnSpc>
                <a:spcPct val="80000"/>
              </a:lnSpc>
              <a:buClr>
                <a:srgbClr val="92D050"/>
              </a:buClr>
              <a:buSzPct val="95000"/>
            </a:pPr>
            <a:r>
              <a:rPr lang="en-US" sz="3200" dirty="0"/>
              <a:t>Medical Decision Making (MDM)</a:t>
            </a:r>
          </a:p>
          <a:p>
            <a:pPr marL="114300" indent="0">
              <a:lnSpc>
                <a:spcPct val="80000"/>
              </a:lnSpc>
              <a:buNone/>
            </a:pPr>
            <a:endParaRPr lang="en-US" sz="2700" dirty="0"/>
          </a:p>
          <a:p>
            <a:pPr marL="114300" indent="0">
              <a:lnSpc>
                <a:spcPct val="80000"/>
              </a:lnSpc>
              <a:buNone/>
            </a:pPr>
            <a:r>
              <a:rPr lang="en-US" sz="2700" dirty="0"/>
              <a:t>Select the appropriate level of E/M Service based on t</a:t>
            </a:r>
            <a:r>
              <a:rPr lang="en-US" sz="2700" b="1" dirty="0"/>
              <a:t>he level of the Medical Decision Making as defined for each service.</a:t>
            </a:r>
            <a:r>
              <a:rPr lang="en-US" sz="2700" dirty="0"/>
              <a:t> </a:t>
            </a:r>
          </a:p>
          <a:p>
            <a:pPr marL="0" indent="0">
              <a:buNone/>
            </a:pPr>
            <a:endParaRPr lang="en-US" dirty="0"/>
          </a:p>
        </p:txBody>
      </p:sp>
      <p:sp>
        <p:nvSpPr>
          <p:cNvPr id="4" name="Slide Number Placeholder 3">
            <a:extLst>
              <a:ext uri="{FF2B5EF4-FFF2-40B4-BE49-F238E27FC236}">
                <a16:creationId xmlns:a16="http://schemas.microsoft.com/office/drawing/2014/main" id="{C18B2D47-9E8B-4157-BA4E-58349684D932}"/>
              </a:ext>
            </a:extLst>
          </p:cNvPr>
          <p:cNvSpPr>
            <a:spLocks noGrp="1"/>
          </p:cNvSpPr>
          <p:nvPr>
            <p:ph type="sldNum" sz="quarter" idx="12"/>
          </p:nvPr>
        </p:nvSpPr>
        <p:spPr/>
        <p:txBody>
          <a:bodyPr/>
          <a:lstStyle/>
          <a:p>
            <a:fld id="{ABB8925F-B6BB-49B0-9469-5285B9C99CB3}" type="slidenum">
              <a:rPr lang="en-US" smtClean="0"/>
              <a:pPr/>
              <a:t>35</a:t>
            </a:fld>
            <a:endParaRPr lang="en-US" dirty="0"/>
          </a:p>
        </p:txBody>
      </p:sp>
    </p:spTree>
    <p:extLst>
      <p:ext uri="{BB962C8B-B14F-4D97-AF65-F5344CB8AC3E}">
        <p14:creationId xmlns:p14="http://schemas.microsoft.com/office/powerpoint/2010/main" val="4221038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63706-B7A9-467A-9120-4B94E15F831D}"/>
              </a:ext>
            </a:extLst>
          </p:cNvPr>
          <p:cNvSpPr>
            <a:spLocks noGrp="1"/>
          </p:cNvSpPr>
          <p:nvPr>
            <p:ph type="title"/>
          </p:nvPr>
        </p:nvSpPr>
        <p:spPr/>
        <p:txBody>
          <a:bodyPr>
            <a:noAutofit/>
          </a:bodyPr>
          <a:lstStyle/>
          <a:p>
            <a:r>
              <a:rPr lang="en-US" b="1" u="sng" dirty="0">
                <a:latin typeface="+mj-lt"/>
              </a:rPr>
              <a:t>Coding of Problem Visits </a:t>
            </a:r>
            <a:br>
              <a:rPr lang="en-US" b="1" u="sng" dirty="0">
                <a:latin typeface="+mj-lt"/>
              </a:rPr>
            </a:br>
            <a:r>
              <a:rPr lang="en-US" b="1" u="sng" dirty="0">
                <a:latin typeface="+mj-lt"/>
              </a:rPr>
              <a:t>New and Established Patients</a:t>
            </a:r>
            <a:endParaRPr lang="en-US" dirty="0"/>
          </a:p>
        </p:txBody>
      </p:sp>
      <p:sp>
        <p:nvSpPr>
          <p:cNvPr id="3" name="Content Placeholder 2">
            <a:extLst>
              <a:ext uri="{FF2B5EF4-FFF2-40B4-BE49-F238E27FC236}">
                <a16:creationId xmlns:a16="http://schemas.microsoft.com/office/drawing/2014/main" id="{73FCA868-3022-41EE-B885-8C22D4EF1525}"/>
              </a:ext>
            </a:extLst>
          </p:cNvPr>
          <p:cNvSpPr>
            <a:spLocks noGrp="1"/>
          </p:cNvSpPr>
          <p:nvPr>
            <p:ph idx="1"/>
          </p:nvPr>
        </p:nvSpPr>
        <p:spPr/>
        <p:txBody>
          <a:bodyPr/>
          <a:lstStyle/>
          <a:p>
            <a:pPr eaLnBrk="1" hangingPunct="1">
              <a:buFont typeface="Arial" panose="020B0604020202020204" pitchFamily="34" charset="0"/>
              <a:buChar char="•"/>
            </a:pPr>
            <a:r>
              <a:rPr lang="en-US" sz="3200" dirty="0"/>
              <a:t>The level of visit chosen for new/established patients will be driven by the </a:t>
            </a:r>
            <a:r>
              <a:rPr lang="en-US" sz="3200" b="1" i="1" u="sng" dirty="0"/>
              <a:t>medical decision making </a:t>
            </a:r>
            <a:r>
              <a:rPr lang="en-US" sz="3200" dirty="0"/>
              <a:t>component. Please see Table 1 on slide 32 for more reference. </a:t>
            </a:r>
          </a:p>
          <a:p>
            <a:pPr eaLnBrk="1" hangingPunct="1">
              <a:buFont typeface="Arial" panose="020B0604020202020204" pitchFamily="34" charset="0"/>
              <a:buChar char="•"/>
            </a:pPr>
            <a:endParaRPr lang="en-US" sz="3200" dirty="0"/>
          </a:p>
          <a:p>
            <a:pPr eaLnBrk="1" hangingPunct="1">
              <a:buFont typeface="Arial" panose="020B0604020202020204" pitchFamily="34" charset="0"/>
              <a:buChar char="•"/>
            </a:pPr>
            <a:r>
              <a:rPr lang="en-US" sz="3200" dirty="0"/>
              <a:t>History and/or Exam performed should be what is required by protocol and medically necessary according, to the clinician.  </a:t>
            </a:r>
            <a:r>
              <a:rPr lang="en-US" sz="3200" b="1" i="1" u="sng" dirty="0"/>
              <a:t>The amount of history and exam is not an element in the selection of the level of visit.</a:t>
            </a:r>
          </a:p>
          <a:p>
            <a:pPr marL="0" indent="0">
              <a:buNone/>
            </a:pPr>
            <a:endParaRPr lang="en-US" dirty="0"/>
          </a:p>
        </p:txBody>
      </p:sp>
      <p:sp>
        <p:nvSpPr>
          <p:cNvPr id="4" name="Slide Number Placeholder 3">
            <a:extLst>
              <a:ext uri="{FF2B5EF4-FFF2-40B4-BE49-F238E27FC236}">
                <a16:creationId xmlns:a16="http://schemas.microsoft.com/office/drawing/2014/main" id="{7E611FD6-FC5D-4D90-AAAD-629F3A60BAD3}"/>
              </a:ext>
            </a:extLst>
          </p:cNvPr>
          <p:cNvSpPr>
            <a:spLocks noGrp="1"/>
          </p:cNvSpPr>
          <p:nvPr>
            <p:ph type="sldNum" sz="quarter" idx="12"/>
          </p:nvPr>
        </p:nvSpPr>
        <p:spPr/>
        <p:txBody>
          <a:bodyPr/>
          <a:lstStyle/>
          <a:p>
            <a:fld id="{ABB8925F-B6BB-49B0-9469-5285B9C99CB3}" type="slidenum">
              <a:rPr lang="en-US" smtClean="0"/>
              <a:pPr/>
              <a:t>36</a:t>
            </a:fld>
            <a:endParaRPr lang="en-US" dirty="0"/>
          </a:p>
        </p:txBody>
      </p:sp>
    </p:spTree>
    <p:extLst>
      <p:ext uri="{BB962C8B-B14F-4D97-AF65-F5344CB8AC3E}">
        <p14:creationId xmlns:p14="http://schemas.microsoft.com/office/powerpoint/2010/main" val="353737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19C00-B22F-4E1F-95FD-9E35D534AB7E}"/>
              </a:ext>
            </a:extLst>
          </p:cNvPr>
          <p:cNvSpPr>
            <a:spLocks noGrp="1"/>
          </p:cNvSpPr>
          <p:nvPr>
            <p:ph type="title"/>
          </p:nvPr>
        </p:nvSpPr>
        <p:spPr/>
        <p:txBody>
          <a:bodyPr>
            <a:noAutofit/>
          </a:bodyPr>
          <a:lstStyle/>
          <a:p>
            <a:r>
              <a:rPr lang="en-US" b="1" u="sng" dirty="0"/>
              <a:t>Coding of Problem Visits Only for Established Patients</a:t>
            </a:r>
          </a:p>
        </p:txBody>
      </p:sp>
      <p:sp>
        <p:nvSpPr>
          <p:cNvPr id="3" name="Content Placeholder 2">
            <a:extLst>
              <a:ext uri="{FF2B5EF4-FFF2-40B4-BE49-F238E27FC236}">
                <a16:creationId xmlns:a16="http://schemas.microsoft.com/office/drawing/2014/main" id="{443A3FB0-44AE-4A4E-B50A-87C023D9856F}"/>
              </a:ext>
            </a:extLst>
          </p:cNvPr>
          <p:cNvSpPr>
            <a:spLocks noGrp="1"/>
          </p:cNvSpPr>
          <p:nvPr>
            <p:ph idx="1"/>
          </p:nvPr>
        </p:nvSpPr>
        <p:spPr>
          <a:xfrm>
            <a:off x="116958" y="1825625"/>
            <a:ext cx="12006946" cy="4351338"/>
          </a:xfrm>
        </p:spPr>
        <p:txBody>
          <a:bodyPr/>
          <a:lstStyle/>
          <a:p>
            <a:pPr marL="0" indent="0" eaLnBrk="1" hangingPunct="1">
              <a:lnSpc>
                <a:spcPct val="90000"/>
              </a:lnSpc>
              <a:buNone/>
            </a:pPr>
            <a:r>
              <a:rPr lang="en-US" sz="3200" dirty="0"/>
              <a:t>99211 - Brief</a:t>
            </a:r>
          </a:p>
          <a:p>
            <a:pPr lvl="1" eaLnBrk="1" hangingPunct="1">
              <a:lnSpc>
                <a:spcPct val="90000"/>
              </a:lnSpc>
              <a:buClr>
                <a:srgbClr val="84BC49"/>
              </a:buClr>
            </a:pPr>
            <a:r>
              <a:rPr lang="en-US" sz="3200" dirty="0"/>
              <a:t> </a:t>
            </a:r>
            <a:r>
              <a:rPr lang="en-US" sz="3200" b="1" dirty="0"/>
              <a:t>Medical Decision Management (MDM) concept does not apply , </a:t>
            </a:r>
          </a:p>
          <a:p>
            <a:pPr lvl="1" eaLnBrk="1" hangingPunct="1">
              <a:lnSpc>
                <a:spcPct val="90000"/>
              </a:lnSpc>
              <a:buClr>
                <a:srgbClr val="84BC49"/>
              </a:buClr>
            </a:pPr>
            <a:r>
              <a:rPr lang="en-US" sz="3200" dirty="0"/>
              <a:t> Presenting problem is very minimal. </a:t>
            </a:r>
          </a:p>
          <a:p>
            <a:pPr marL="0" indent="0" eaLnBrk="1" hangingPunct="1">
              <a:lnSpc>
                <a:spcPct val="90000"/>
              </a:lnSpc>
              <a:buClr>
                <a:srgbClr val="84BC49"/>
              </a:buClr>
              <a:buNone/>
            </a:pPr>
            <a:r>
              <a:rPr lang="en-US" sz="3200" dirty="0"/>
              <a:t>Examples:	</a:t>
            </a:r>
          </a:p>
          <a:p>
            <a:pPr lvl="1" eaLnBrk="1" hangingPunct="1">
              <a:lnSpc>
                <a:spcPct val="90000"/>
              </a:lnSpc>
              <a:buClr>
                <a:srgbClr val="84BC49"/>
              </a:buClr>
            </a:pPr>
            <a:r>
              <a:rPr lang="en-US" sz="3200" dirty="0"/>
              <a:t>Negative TB skin test reading</a:t>
            </a:r>
            <a:r>
              <a:rPr lang="en-US" sz="2800" dirty="0"/>
              <a:t> </a:t>
            </a:r>
            <a:endParaRPr lang="en-US" sz="2400" dirty="0"/>
          </a:p>
          <a:p>
            <a:pPr marL="0" indent="0">
              <a:buNone/>
            </a:pPr>
            <a:endParaRPr lang="en-US" dirty="0"/>
          </a:p>
        </p:txBody>
      </p:sp>
      <p:sp>
        <p:nvSpPr>
          <p:cNvPr id="4" name="Slide Number Placeholder 3">
            <a:extLst>
              <a:ext uri="{FF2B5EF4-FFF2-40B4-BE49-F238E27FC236}">
                <a16:creationId xmlns:a16="http://schemas.microsoft.com/office/drawing/2014/main" id="{4A8CA394-8890-4CAE-92E8-F78D3F1C8FB3}"/>
              </a:ext>
            </a:extLst>
          </p:cNvPr>
          <p:cNvSpPr>
            <a:spLocks noGrp="1"/>
          </p:cNvSpPr>
          <p:nvPr>
            <p:ph type="sldNum" sz="quarter" idx="12"/>
          </p:nvPr>
        </p:nvSpPr>
        <p:spPr/>
        <p:txBody>
          <a:bodyPr/>
          <a:lstStyle/>
          <a:p>
            <a:fld id="{ABB8925F-B6BB-49B0-9469-5285B9C99CB3}" type="slidenum">
              <a:rPr lang="en-US" smtClean="0"/>
              <a:pPr/>
              <a:t>37</a:t>
            </a:fld>
            <a:endParaRPr lang="en-US" dirty="0"/>
          </a:p>
        </p:txBody>
      </p:sp>
    </p:spTree>
    <p:extLst>
      <p:ext uri="{BB962C8B-B14F-4D97-AF65-F5344CB8AC3E}">
        <p14:creationId xmlns:p14="http://schemas.microsoft.com/office/powerpoint/2010/main" val="5047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9B5AF-58C9-4224-B164-D35248B9CBD8}"/>
              </a:ext>
            </a:extLst>
          </p:cNvPr>
          <p:cNvSpPr>
            <a:spLocks noGrp="1"/>
          </p:cNvSpPr>
          <p:nvPr>
            <p:ph type="title"/>
          </p:nvPr>
        </p:nvSpPr>
        <p:spPr/>
        <p:txBody>
          <a:bodyPr>
            <a:noAutofit/>
          </a:bodyPr>
          <a:lstStyle/>
          <a:p>
            <a:r>
              <a:rPr lang="en-US" b="1" u="sng" dirty="0"/>
              <a:t>Coding of Problem Visits New/Established Patients</a:t>
            </a:r>
          </a:p>
        </p:txBody>
      </p:sp>
      <p:sp>
        <p:nvSpPr>
          <p:cNvPr id="3" name="Content Placeholder 2">
            <a:extLst>
              <a:ext uri="{FF2B5EF4-FFF2-40B4-BE49-F238E27FC236}">
                <a16:creationId xmlns:a16="http://schemas.microsoft.com/office/drawing/2014/main" id="{3DBD6D87-3719-47F8-85D0-0E23B420D0FA}"/>
              </a:ext>
            </a:extLst>
          </p:cNvPr>
          <p:cNvSpPr>
            <a:spLocks noGrp="1"/>
          </p:cNvSpPr>
          <p:nvPr>
            <p:ph idx="1"/>
          </p:nvPr>
        </p:nvSpPr>
        <p:spPr>
          <a:xfrm>
            <a:off x="449580" y="1745615"/>
            <a:ext cx="11292840" cy="4351338"/>
          </a:xfrm>
        </p:spPr>
        <p:txBody>
          <a:bodyPr>
            <a:normAutofit/>
          </a:bodyPr>
          <a:lstStyle/>
          <a:p>
            <a:pPr marL="0" indent="0" eaLnBrk="1" hangingPunct="1">
              <a:buNone/>
            </a:pPr>
            <a:r>
              <a:rPr lang="en-US" sz="3600" b="1" u="sng" dirty="0"/>
              <a:t>99202 (Expanded) or 99212 (Limited)</a:t>
            </a:r>
          </a:p>
          <a:p>
            <a:pPr lvl="1">
              <a:buClr>
                <a:srgbClr val="92D050"/>
              </a:buClr>
            </a:pPr>
            <a:r>
              <a:rPr lang="en-US" sz="3200" dirty="0"/>
              <a:t>Requires medically appropriate History and/or Exam.</a:t>
            </a:r>
          </a:p>
          <a:p>
            <a:pPr lvl="1" eaLnBrk="1" hangingPunct="1">
              <a:buClr>
                <a:srgbClr val="92D050"/>
              </a:buClr>
            </a:pPr>
            <a:r>
              <a:rPr lang="en-US" sz="3200" dirty="0"/>
              <a:t>Requires </a:t>
            </a:r>
            <a:r>
              <a:rPr lang="en-US" sz="3200" b="1" u="sng" dirty="0"/>
              <a:t>Straight forward</a:t>
            </a:r>
            <a:r>
              <a:rPr lang="en-US" sz="3200" dirty="0"/>
              <a:t> medical decision making.</a:t>
            </a:r>
          </a:p>
          <a:p>
            <a:pPr lvl="1" eaLnBrk="1" hangingPunct="1">
              <a:buClr>
                <a:srgbClr val="92D050"/>
              </a:buClr>
            </a:pPr>
            <a:r>
              <a:rPr lang="en-US" sz="3200" dirty="0"/>
              <a:t>Patients who have </a:t>
            </a:r>
            <a:r>
              <a:rPr lang="en-US" sz="3200" b="1" i="1" dirty="0"/>
              <a:t>one self-limited or minor problem.</a:t>
            </a:r>
          </a:p>
          <a:p>
            <a:pPr marL="0" indent="0" eaLnBrk="1" hangingPunct="1">
              <a:buNone/>
            </a:pPr>
            <a:r>
              <a:rPr lang="en-US" sz="3200" b="1" dirty="0"/>
              <a:t>Examples</a:t>
            </a:r>
            <a:r>
              <a:rPr lang="en-US" sz="3200" dirty="0"/>
              <a:t>:</a:t>
            </a:r>
          </a:p>
          <a:p>
            <a:pPr lvl="1" eaLnBrk="1" hangingPunct="1">
              <a:buClr>
                <a:srgbClr val="92D050"/>
              </a:buClr>
            </a:pPr>
            <a:r>
              <a:rPr lang="en-US" sz="3200" dirty="0"/>
              <a:t>Supply Visit (no complaints or problems),</a:t>
            </a:r>
          </a:p>
          <a:p>
            <a:pPr lvl="1" eaLnBrk="1" hangingPunct="1">
              <a:buClr>
                <a:srgbClr val="92D050"/>
              </a:buClr>
            </a:pPr>
            <a:r>
              <a:rPr lang="en-US" sz="3200" dirty="0"/>
              <a:t>STD Screen (no problems or negative results),</a:t>
            </a:r>
          </a:p>
          <a:p>
            <a:pPr lvl="1" eaLnBrk="1" hangingPunct="1">
              <a:buClr>
                <a:srgbClr val="92D050"/>
              </a:buClr>
            </a:pPr>
            <a:r>
              <a:rPr lang="en-US" sz="3200" dirty="0"/>
              <a:t>Initial TB Assessment (with or without PPD),</a:t>
            </a:r>
          </a:p>
          <a:p>
            <a:pPr marL="0" indent="0">
              <a:buNone/>
            </a:pPr>
            <a:endParaRPr lang="en-US" dirty="0"/>
          </a:p>
        </p:txBody>
      </p:sp>
      <p:sp>
        <p:nvSpPr>
          <p:cNvPr id="4" name="Slide Number Placeholder 3">
            <a:extLst>
              <a:ext uri="{FF2B5EF4-FFF2-40B4-BE49-F238E27FC236}">
                <a16:creationId xmlns:a16="http://schemas.microsoft.com/office/drawing/2014/main" id="{1A8172A3-20EA-4182-8D68-7CEAF638E0AE}"/>
              </a:ext>
            </a:extLst>
          </p:cNvPr>
          <p:cNvSpPr>
            <a:spLocks noGrp="1"/>
          </p:cNvSpPr>
          <p:nvPr>
            <p:ph type="sldNum" sz="quarter" idx="12"/>
          </p:nvPr>
        </p:nvSpPr>
        <p:spPr/>
        <p:txBody>
          <a:bodyPr/>
          <a:lstStyle/>
          <a:p>
            <a:fld id="{ABB8925F-B6BB-49B0-9469-5285B9C99CB3}" type="slidenum">
              <a:rPr lang="en-US" smtClean="0"/>
              <a:pPr/>
              <a:t>38</a:t>
            </a:fld>
            <a:endParaRPr lang="en-US" dirty="0"/>
          </a:p>
        </p:txBody>
      </p:sp>
    </p:spTree>
    <p:extLst>
      <p:ext uri="{BB962C8B-B14F-4D97-AF65-F5344CB8AC3E}">
        <p14:creationId xmlns:p14="http://schemas.microsoft.com/office/powerpoint/2010/main" val="2860374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D9D9A-7F5A-4365-9AFC-C3CC4C0535BB}"/>
              </a:ext>
            </a:extLst>
          </p:cNvPr>
          <p:cNvSpPr>
            <a:spLocks noGrp="1"/>
          </p:cNvSpPr>
          <p:nvPr>
            <p:ph type="title"/>
          </p:nvPr>
        </p:nvSpPr>
        <p:spPr/>
        <p:txBody>
          <a:bodyPr>
            <a:noAutofit/>
          </a:bodyPr>
          <a:lstStyle/>
          <a:p>
            <a:r>
              <a:rPr lang="en-US" b="1" u="sng" dirty="0"/>
              <a:t>Coding of Problem Visits New/Established Patients</a:t>
            </a:r>
          </a:p>
        </p:txBody>
      </p:sp>
      <p:sp>
        <p:nvSpPr>
          <p:cNvPr id="3" name="Content Placeholder 2">
            <a:extLst>
              <a:ext uri="{FF2B5EF4-FFF2-40B4-BE49-F238E27FC236}">
                <a16:creationId xmlns:a16="http://schemas.microsoft.com/office/drawing/2014/main" id="{941A4E2B-8687-4A2F-A9C2-1AF678D072D5}"/>
              </a:ext>
            </a:extLst>
          </p:cNvPr>
          <p:cNvSpPr>
            <a:spLocks noGrp="1"/>
          </p:cNvSpPr>
          <p:nvPr>
            <p:ph idx="1"/>
          </p:nvPr>
        </p:nvSpPr>
        <p:spPr>
          <a:xfrm>
            <a:off x="449579" y="1825625"/>
            <a:ext cx="11517133" cy="4351338"/>
          </a:xfrm>
        </p:spPr>
        <p:txBody>
          <a:bodyPr>
            <a:normAutofit lnSpcReduction="10000"/>
          </a:bodyPr>
          <a:lstStyle/>
          <a:p>
            <a:pPr marL="0" indent="0" eaLnBrk="1" hangingPunct="1">
              <a:lnSpc>
                <a:spcPct val="80000"/>
              </a:lnSpc>
              <a:buNone/>
            </a:pPr>
            <a:r>
              <a:rPr lang="en-US" sz="3600" b="1" u="sng" dirty="0"/>
              <a:t>99203 (Detailed) or 99213 (Expanded)</a:t>
            </a:r>
          </a:p>
          <a:p>
            <a:pPr lvl="1">
              <a:buClr>
                <a:srgbClr val="84BC49"/>
              </a:buClr>
              <a:buSzPct val="140000"/>
            </a:pPr>
            <a:r>
              <a:rPr lang="en-US" sz="3200" dirty="0"/>
              <a:t>Requires medically appropriate History and/or Exam,</a:t>
            </a:r>
          </a:p>
          <a:p>
            <a:pPr lvl="1" eaLnBrk="1" hangingPunct="1">
              <a:buClr>
                <a:srgbClr val="84BC49"/>
              </a:buClr>
            </a:pPr>
            <a:r>
              <a:rPr lang="en-US" sz="3200" dirty="0"/>
              <a:t>Requires </a:t>
            </a:r>
            <a:r>
              <a:rPr lang="en-US" sz="3200" b="1" u="sng" dirty="0"/>
              <a:t>Low level</a:t>
            </a:r>
            <a:r>
              <a:rPr lang="en-US" sz="3200" dirty="0"/>
              <a:t> of medical decision making,</a:t>
            </a:r>
          </a:p>
          <a:p>
            <a:pPr lvl="1" eaLnBrk="1" hangingPunct="1">
              <a:buClr>
                <a:srgbClr val="84BC49"/>
              </a:buClr>
            </a:pPr>
            <a:r>
              <a:rPr lang="en-US" sz="3200" dirty="0"/>
              <a:t>Two or more self-limited or minor problems,</a:t>
            </a:r>
          </a:p>
          <a:p>
            <a:pPr marL="0" indent="0" eaLnBrk="1" hangingPunct="1">
              <a:lnSpc>
                <a:spcPct val="80000"/>
              </a:lnSpc>
              <a:buClr>
                <a:srgbClr val="84BC49"/>
              </a:buClr>
              <a:buNone/>
            </a:pPr>
            <a:r>
              <a:rPr lang="en-US" sz="3200" b="1" dirty="0"/>
              <a:t>Examples</a:t>
            </a:r>
            <a:r>
              <a:rPr lang="en-US" sz="3200" dirty="0"/>
              <a:t>:</a:t>
            </a:r>
          </a:p>
          <a:p>
            <a:pPr lvl="1" eaLnBrk="1" hangingPunct="1">
              <a:lnSpc>
                <a:spcPct val="80000"/>
              </a:lnSpc>
              <a:buClr>
                <a:srgbClr val="84BC49"/>
              </a:buClr>
            </a:pPr>
            <a:r>
              <a:rPr lang="en-US" sz="3200" dirty="0"/>
              <a:t>Patient to receive depo – weight gain of 5 lbs. since last visit, reported occasional headaches, counseled &amp; depo administered,</a:t>
            </a:r>
          </a:p>
          <a:p>
            <a:pPr lvl="1" eaLnBrk="1" hangingPunct="1">
              <a:lnSpc>
                <a:spcPct val="80000"/>
              </a:lnSpc>
              <a:buClr>
                <a:srgbClr val="84BC49"/>
              </a:buClr>
            </a:pPr>
            <a:r>
              <a:rPr lang="en-US" sz="3200" dirty="0">
                <a:cs typeface="Arial" pitchFamily="34" charset="0"/>
              </a:rPr>
              <a:t>Positive TB skin test reading,</a:t>
            </a:r>
            <a:endParaRPr lang="en-US" sz="3200" dirty="0"/>
          </a:p>
          <a:p>
            <a:pPr lvl="1" eaLnBrk="1" hangingPunct="1">
              <a:lnSpc>
                <a:spcPct val="80000"/>
              </a:lnSpc>
              <a:buClr>
                <a:srgbClr val="84BC49"/>
              </a:buClr>
            </a:pPr>
            <a:r>
              <a:rPr lang="en-US" sz="3200" dirty="0"/>
              <a:t>Positive STD visit with treatment,</a:t>
            </a:r>
          </a:p>
          <a:p>
            <a:pPr marL="0" indent="0">
              <a:buNone/>
            </a:pPr>
            <a:endParaRPr lang="en-US" dirty="0"/>
          </a:p>
        </p:txBody>
      </p:sp>
      <p:sp>
        <p:nvSpPr>
          <p:cNvPr id="4" name="Slide Number Placeholder 3">
            <a:extLst>
              <a:ext uri="{FF2B5EF4-FFF2-40B4-BE49-F238E27FC236}">
                <a16:creationId xmlns:a16="http://schemas.microsoft.com/office/drawing/2014/main" id="{03CADC79-52AC-40EB-B52E-EDB8A6C1DB86}"/>
              </a:ext>
            </a:extLst>
          </p:cNvPr>
          <p:cNvSpPr>
            <a:spLocks noGrp="1"/>
          </p:cNvSpPr>
          <p:nvPr>
            <p:ph type="sldNum" sz="quarter" idx="12"/>
          </p:nvPr>
        </p:nvSpPr>
        <p:spPr/>
        <p:txBody>
          <a:bodyPr/>
          <a:lstStyle/>
          <a:p>
            <a:fld id="{ABB8925F-B6BB-49B0-9469-5285B9C99CB3}" type="slidenum">
              <a:rPr lang="en-US" smtClean="0"/>
              <a:pPr/>
              <a:t>39</a:t>
            </a:fld>
            <a:endParaRPr lang="en-US" dirty="0"/>
          </a:p>
        </p:txBody>
      </p:sp>
    </p:spTree>
    <p:extLst>
      <p:ext uri="{BB962C8B-B14F-4D97-AF65-F5344CB8AC3E}">
        <p14:creationId xmlns:p14="http://schemas.microsoft.com/office/powerpoint/2010/main" val="4253694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D56C-E430-4FD2-82E1-75DDB1244AAD}"/>
              </a:ext>
            </a:extLst>
          </p:cNvPr>
          <p:cNvSpPr>
            <a:spLocks noGrp="1"/>
          </p:cNvSpPr>
          <p:nvPr>
            <p:ph type="title"/>
          </p:nvPr>
        </p:nvSpPr>
        <p:spPr/>
        <p:txBody>
          <a:bodyPr/>
          <a:lstStyle/>
          <a:p>
            <a:r>
              <a:rPr lang="en-US" b="1" dirty="0"/>
              <a:t> </a:t>
            </a:r>
            <a:r>
              <a:rPr lang="en-US" b="1" u="sng" dirty="0"/>
              <a:t>Coding on the Patient Encounter Form (PEF)</a:t>
            </a:r>
            <a:endParaRPr lang="en-US" b="1" dirty="0"/>
          </a:p>
        </p:txBody>
      </p:sp>
      <p:sp>
        <p:nvSpPr>
          <p:cNvPr id="3" name="Content Placeholder 2">
            <a:extLst>
              <a:ext uri="{FF2B5EF4-FFF2-40B4-BE49-F238E27FC236}">
                <a16:creationId xmlns:a16="http://schemas.microsoft.com/office/drawing/2014/main" id="{6CC698FA-55E3-4261-AEB5-FDB746D6E627}"/>
              </a:ext>
            </a:extLst>
          </p:cNvPr>
          <p:cNvSpPr>
            <a:spLocks noGrp="1"/>
          </p:cNvSpPr>
          <p:nvPr>
            <p:ph idx="1"/>
          </p:nvPr>
        </p:nvSpPr>
        <p:spPr/>
        <p:txBody>
          <a:bodyPr/>
          <a:lstStyle/>
          <a:p>
            <a:pPr eaLnBrk="1" hangingPunct="1">
              <a:buFont typeface="Arial" panose="020B0604020202020204" pitchFamily="34" charset="0"/>
              <a:buChar char="•"/>
            </a:pPr>
            <a:r>
              <a:rPr lang="en-US" sz="3000" dirty="0"/>
              <a:t>The state-updated CH-45 (PEF) is used in most health department clinics. </a:t>
            </a:r>
          </a:p>
          <a:p>
            <a:pPr eaLnBrk="1" hangingPunct="1">
              <a:buFont typeface="Arial" panose="020B0604020202020204" pitchFamily="34" charset="0"/>
              <a:buChar char="•"/>
            </a:pPr>
            <a:r>
              <a:rPr lang="en-US" sz="3000" dirty="0"/>
              <a:t>Some health departments prefer to create and use an abbreviated PEF at off site clinics (Immunization Clinics &amp; School sites). </a:t>
            </a:r>
          </a:p>
          <a:p>
            <a:pPr eaLnBrk="1" hangingPunct="1">
              <a:buFont typeface="Arial" panose="020B0604020202020204" pitchFamily="34" charset="0"/>
              <a:buChar char="•"/>
            </a:pPr>
            <a:r>
              <a:rPr lang="en-US" sz="3000" dirty="0"/>
              <a:t>Health Departments using their own forms are responsible for reviewing and updating the forms annually.</a:t>
            </a:r>
          </a:p>
          <a:p>
            <a:pPr marL="0" indent="0">
              <a:buNone/>
            </a:pPr>
            <a:endParaRPr lang="en-US" dirty="0"/>
          </a:p>
        </p:txBody>
      </p:sp>
      <p:sp>
        <p:nvSpPr>
          <p:cNvPr id="4" name="Slide Number Placeholder 3">
            <a:extLst>
              <a:ext uri="{FF2B5EF4-FFF2-40B4-BE49-F238E27FC236}">
                <a16:creationId xmlns:a16="http://schemas.microsoft.com/office/drawing/2014/main" id="{C1D30231-2FDD-49C3-ACE9-7DF9F1349DE2}"/>
              </a:ext>
            </a:extLst>
          </p:cNvPr>
          <p:cNvSpPr>
            <a:spLocks noGrp="1"/>
          </p:cNvSpPr>
          <p:nvPr>
            <p:ph type="sldNum" sz="quarter" idx="12"/>
          </p:nvPr>
        </p:nvSpPr>
        <p:spPr/>
        <p:txBody>
          <a:bodyPr/>
          <a:lstStyle/>
          <a:p>
            <a:fld id="{ABB8925F-B6BB-49B0-9469-5285B9C99CB3}" type="slidenum">
              <a:rPr lang="en-US" smtClean="0"/>
              <a:pPr/>
              <a:t>4</a:t>
            </a:fld>
            <a:endParaRPr lang="en-US" dirty="0"/>
          </a:p>
        </p:txBody>
      </p:sp>
    </p:spTree>
    <p:extLst>
      <p:ext uri="{BB962C8B-B14F-4D97-AF65-F5344CB8AC3E}">
        <p14:creationId xmlns:p14="http://schemas.microsoft.com/office/powerpoint/2010/main" val="18638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8B697-F06A-400C-816F-A5BD72A38128}"/>
              </a:ext>
            </a:extLst>
          </p:cNvPr>
          <p:cNvSpPr>
            <a:spLocks noGrp="1"/>
          </p:cNvSpPr>
          <p:nvPr>
            <p:ph type="title"/>
          </p:nvPr>
        </p:nvSpPr>
        <p:spPr/>
        <p:txBody>
          <a:bodyPr>
            <a:noAutofit/>
          </a:bodyPr>
          <a:lstStyle/>
          <a:p>
            <a:r>
              <a:rPr lang="en-US" b="1" u="sng" dirty="0"/>
              <a:t>Coding of Problem Visits New/Established Patients</a:t>
            </a:r>
          </a:p>
        </p:txBody>
      </p:sp>
      <p:sp>
        <p:nvSpPr>
          <p:cNvPr id="3" name="Content Placeholder 2">
            <a:extLst>
              <a:ext uri="{FF2B5EF4-FFF2-40B4-BE49-F238E27FC236}">
                <a16:creationId xmlns:a16="http://schemas.microsoft.com/office/drawing/2014/main" id="{E7B9F436-49A6-439B-8D76-89DAC8922032}"/>
              </a:ext>
            </a:extLst>
          </p:cNvPr>
          <p:cNvSpPr>
            <a:spLocks noGrp="1"/>
          </p:cNvSpPr>
          <p:nvPr>
            <p:ph idx="1"/>
          </p:nvPr>
        </p:nvSpPr>
        <p:spPr>
          <a:xfrm>
            <a:off x="449580" y="1639289"/>
            <a:ext cx="11292840" cy="4633367"/>
          </a:xfrm>
        </p:spPr>
        <p:txBody>
          <a:bodyPr>
            <a:normAutofit fontScale="92500" lnSpcReduction="10000"/>
          </a:bodyPr>
          <a:lstStyle/>
          <a:p>
            <a:pPr marL="0" indent="0" eaLnBrk="1" hangingPunct="1">
              <a:lnSpc>
                <a:spcPct val="80000"/>
              </a:lnSpc>
              <a:buNone/>
            </a:pPr>
            <a:r>
              <a:rPr lang="en-US" sz="3900" b="1" u="sng" dirty="0"/>
              <a:t>99204 (Comprehensive) or 99214 (Detailed)</a:t>
            </a:r>
          </a:p>
          <a:p>
            <a:pPr lvl="1">
              <a:buClr>
                <a:srgbClr val="92D050"/>
              </a:buClr>
            </a:pPr>
            <a:r>
              <a:rPr lang="en-US" sz="3200" dirty="0"/>
              <a:t>Requires medically appropriate History and/or Exam,</a:t>
            </a:r>
          </a:p>
          <a:p>
            <a:pPr lvl="1" eaLnBrk="1" hangingPunct="1">
              <a:buClr>
                <a:srgbClr val="92D050"/>
              </a:buClr>
              <a:buSzPct val="115000"/>
            </a:pPr>
            <a:r>
              <a:rPr lang="en-US" sz="3200" dirty="0"/>
              <a:t>Requires </a:t>
            </a:r>
            <a:r>
              <a:rPr lang="en-US" sz="3200" b="1" u="sng" dirty="0"/>
              <a:t>Moderate level</a:t>
            </a:r>
            <a:r>
              <a:rPr lang="en-US" sz="3200" dirty="0"/>
              <a:t> of medical decision making,</a:t>
            </a:r>
          </a:p>
          <a:p>
            <a:pPr lvl="1" eaLnBrk="1" hangingPunct="1">
              <a:lnSpc>
                <a:spcPct val="80000"/>
              </a:lnSpc>
              <a:buClr>
                <a:srgbClr val="92D050"/>
              </a:buClr>
            </a:pPr>
            <a:r>
              <a:rPr lang="en-US" sz="3200" dirty="0"/>
              <a:t>Presenting problems are of moderate complexity ,</a:t>
            </a:r>
          </a:p>
          <a:p>
            <a:pPr marL="0" indent="0" eaLnBrk="1" hangingPunct="1">
              <a:lnSpc>
                <a:spcPct val="80000"/>
              </a:lnSpc>
              <a:buNone/>
            </a:pPr>
            <a:r>
              <a:rPr lang="en-US" sz="3200" b="1" dirty="0"/>
              <a:t>Examples</a:t>
            </a:r>
            <a:r>
              <a:rPr lang="en-US" sz="3200" dirty="0"/>
              <a:t>:</a:t>
            </a:r>
          </a:p>
          <a:p>
            <a:pPr lvl="1" eaLnBrk="1" hangingPunct="1">
              <a:lnSpc>
                <a:spcPct val="80000"/>
              </a:lnSpc>
              <a:buClr>
                <a:srgbClr val="92D050"/>
              </a:buClr>
              <a:buSzPct val="140000"/>
            </a:pPr>
            <a:r>
              <a:rPr lang="en-US" sz="3200" u="sng" dirty="0"/>
              <a:t>True</a:t>
            </a:r>
            <a:r>
              <a:rPr lang="en-US" sz="3200" dirty="0"/>
              <a:t> contraindication to contraceptive methods: Oral Contraceptives: Blood pressure 160/92, reported severe headaches daily with visual impairment - no contraceptive given until patient is further evaluated,</a:t>
            </a:r>
          </a:p>
          <a:p>
            <a:pPr lvl="1" eaLnBrk="1" hangingPunct="1">
              <a:lnSpc>
                <a:spcPct val="80000"/>
              </a:lnSpc>
              <a:buClr>
                <a:srgbClr val="92D050"/>
              </a:buClr>
              <a:buSzPct val="140000"/>
            </a:pPr>
            <a:r>
              <a:rPr lang="en-US" sz="3200" dirty="0"/>
              <a:t>Patient presents with problems significant enough that more case management is necessary,</a:t>
            </a:r>
          </a:p>
          <a:p>
            <a:pPr lvl="1" eaLnBrk="1" hangingPunct="1">
              <a:lnSpc>
                <a:spcPct val="80000"/>
              </a:lnSpc>
              <a:buClr>
                <a:srgbClr val="92D050"/>
              </a:buClr>
              <a:buSzPct val="140000"/>
            </a:pPr>
            <a:r>
              <a:rPr lang="en-US" sz="3200" dirty="0"/>
              <a:t>Patient with abnormal breast exam,</a:t>
            </a:r>
          </a:p>
          <a:p>
            <a:pPr marL="0" indent="0">
              <a:buNone/>
            </a:pPr>
            <a:endParaRPr lang="en-US" dirty="0"/>
          </a:p>
        </p:txBody>
      </p:sp>
      <p:sp>
        <p:nvSpPr>
          <p:cNvPr id="4" name="Slide Number Placeholder 3">
            <a:extLst>
              <a:ext uri="{FF2B5EF4-FFF2-40B4-BE49-F238E27FC236}">
                <a16:creationId xmlns:a16="http://schemas.microsoft.com/office/drawing/2014/main" id="{10377A1B-F01A-4EF3-98AA-42422D9616B4}"/>
              </a:ext>
            </a:extLst>
          </p:cNvPr>
          <p:cNvSpPr>
            <a:spLocks noGrp="1"/>
          </p:cNvSpPr>
          <p:nvPr>
            <p:ph type="sldNum" sz="quarter" idx="12"/>
          </p:nvPr>
        </p:nvSpPr>
        <p:spPr/>
        <p:txBody>
          <a:bodyPr/>
          <a:lstStyle/>
          <a:p>
            <a:fld id="{ABB8925F-B6BB-49B0-9469-5285B9C99CB3}" type="slidenum">
              <a:rPr lang="en-US" smtClean="0"/>
              <a:pPr/>
              <a:t>40</a:t>
            </a:fld>
            <a:endParaRPr lang="en-US" dirty="0"/>
          </a:p>
        </p:txBody>
      </p:sp>
    </p:spTree>
    <p:extLst>
      <p:ext uri="{BB962C8B-B14F-4D97-AF65-F5344CB8AC3E}">
        <p14:creationId xmlns:p14="http://schemas.microsoft.com/office/powerpoint/2010/main" val="4002705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71ABF-F450-4333-873A-8C8BE94DB74B}"/>
              </a:ext>
            </a:extLst>
          </p:cNvPr>
          <p:cNvSpPr>
            <a:spLocks noGrp="1"/>
          </p:cNvSpPr>
          <p:nvPr>
            <p:ph type="title"/>
          </p:nvPr>
        </p:nvSpPr>
        <p:spPr/>
        <p:txBody>
          <a:bodyPr>
            <a:noAutofit/>
          </a:bodyPr>
          <a:lstStyle/>
          <a:p>
            <a:r>
              <a:rPr lang="en-US" b="1" u="sng" dirty="0"/>
              <a:t>Coding of Problem Visits New/Established Patients</a:t>
            </a:r>
          </a:p>
        </p:txBody>
      </p:sp>
      <p:sp>
        <p:nvSpPr>
          <p:cNvPr id="3" name="Content Placeholder 2">
            <a:extLst>
              <a:ext uri="{FF2B5EF4-FFF2-40B4-BE49-F238E27FC236}">
                <a16:creationId xmlns:a16="http://schemas.microsoft.com/office/drawing/2014/main" id="{E4125A9A-F553-4E06-9ED9-B225A1F79578}"/>
              </a:ext>
            </a:extLst>
          </p:cNvPr>
          <p:cNvSpPr>
            <a:spLocks noGrp="1"/>
          </p:cNvSpPr>
          <p:nvPr>
            <p:ph idx="1"/>
          </p:nvPr>
        </p:nvSpPr>
        <p:spPr>
          <a:xfrm>
            <a:off x="274768" y="1543596"/>
            <a:ext cx="11292840" cy="4694242"/>
          </a:xfrm>
        </p:spPr>
        <p:txBody>
          <a:bodyPr>
            <a:normAutofit lnSpcReduction="10000"/>
          </a:bodyPr>
          <a:lstStyle/>
          <a:p>
            <a:pPr marL="0" indent="0">
              <a:buNone/>
            </a:pPr>
            <a:r>
              <a:rPr lang="en-US" sz="3600" b="1" u="sng" dirty="0"/>
              <a:t>99205 (Complex ) or 99215 (Comprehensive) </a:t>
            </a:r>
            <a:r>
              <a:rPr lang="en-US" sz="3600" b="1" u="sng" dirty="0">
                <a:highlight>
                  <a:srgbClr val="FFFF00"/>
                </a:highlight>
              </a:rPr>
              <a:t> </a:t>
            </a:r>
          </a:p>
          <a:p>
            <a:pPr lvl="1">
              <a:buClr>
                <a:srgbClr val="84BC49"/>
              </a:buClr>
            </a:pPr>
            <a:r>
              <a:rPr lang="en-US" sz="3000" dirty="0"/>
              <a:t>Requires medically appropriate History and/or Exam,</a:t>
            </a:r>
          </a:p>
          <a:p>
            <a:pPr lvl="1" eaLnBrk="1" hangingPunct="1">
              <a:buClr>
                <a:srgbClr val="84BC49"/>
              </a:buClr>
            </a:pPr>
            <a:r>
              <a:rPr lang="en-US" sz="3000" dirty="0"/>
              <a:t>Requires </a:t>
            </a:r>
            <a:r>
              <a:rPr lang="en-US" sz="3000" b="1" u="sng" dirty="0"/>
              <a:t>High level</a:t>
            </a:r>
            <a:r>
              <a:rPr lang="en-US" sz="3000" dirty="0"/>
              <a:t> of medical decision making,</a:t>
            </a:r>
          </a:p>
          <a:p>
            <a:pPr lvl="1" eaLnBrk="1" hangingPunct="1">
              <a:lnSpc>
                <a:spcPct val="80000"/>
              </a:lnSpc>
              <a:buClr>
                <a:srgbClr val="84BC49"/>
              </a:buClr>
            </a:pPr>
            <a:r>
              <a:rPr lang="en-US" sz="3000" dirty="0"/>
              <a:t>Presenting problems are of high complexity, </a:t>
            </a:r>
          </a:p>
          <a:p>
            <a:pPr lvl="1" eaLnBrk="1" hangingPunct="1">
              <a:lnSpc>
                <a:spcPct val="80000"/>
              </a:lnSpc>
              <a:buClr>
                <a:srgbClr val="84BC49"/>
              </a:buClr>
            </a:pPr>
            <a:r>
              <a:rPr lang="en-US" sz="3000" dirty="0"/>
              <a:t>Significant risk to the life of the patient,	</a:t>
            </a:r>
          </a:p>
          <a:p>
            <a:pPr marL="0" indent="0" eaLnBrk="1" fontAlgn="auto" hangingPunct="1">
              <a:lnSpc>
                <a:spcPct val="80000"/>
              </a:lnSpc>
              <a:spcAft>
                <a:spcPts val="0"/>
              </a:spcAft>
              <a:buClr>
                <a:srgbClr val="84BC49"/>
              </a:buClr>
              <a:buNone/>
              <a:defRPr/>
            </a:pPr>
            <a:r>
              <a:rPr lang="en-US" sz="3000" b="1" dirty="0"/>
              <a:t>Examples</a:t>
            </a:r>
            <a:r>
              <a:rPr lang="en-US" sz="3000" dirty="0"/>
              <a:t> </a:t>
            </a:r>
          </a:p>
          <a:p>
            <a:pPr marL="736092" lvl="1" indent="-342900" eaLnBrk="1" fontAlgn="auto" hangingPunct="1">
              <a:lnSpc>
                <a:spcPct val="80000"/>
              </a:lnSpc>
              <a:spcAft>
                <a:spcPts val="0"/>
              </a:spcAft>
              <a:buClr>
                <a:srgbClr val="84BC49"/>
              </a:buClr>
              <a:defRPr/>
            </a:pPr>
            <a:r>
              <a:rPr lang="en-US" sz="3000" dirty="0"/>
              <a:t>Abrupt neurological changes,</a:t>
            </a:r>
          </a:p>
          <a:p>
            <a:pPr marL="736092" lvl="1" indent="-342900" eaLnBrk="1" fontAlgn="auto" hangingPunct="1">
              <a:lnSpc>
                <a:spcPct val="80000"/>
              </a:lnSpc>
              <a:spcAft>
                <a:spcPts val="0"/>
              </a:spcAft>
              <a:buClr>
                <a:srgbClr val="84BC49"/>
              </a:buClr>
              <a:defRPr/>
            </a:pPr>
            <a:r>
              <a:rPr lang="en-US" sz="3000" dirty="0"/>
              <a:t>Anaphylactic reaction to vaccine,</a:t>
            </a:r>
            <a:endParaRPr lang="en-US" sz="3000" u="sng" dirty="0"/>
          </a:p>
          <a:p>
            <a:pPr marL="736092" lvl="1" indent="-342900" eaLnBrk="1" fontAlgn="auto" hangingPunct="1">
              <a:lnSpc>
                <a:spcPct val="80000"/>
              </a:lnSpc>
              <a:spcAft>
                <a:spcPts val="0"/>
              </a:spcAft>
              <a:buClr>
                <a:srgbClr val="84BC49"/>
              </a:buClr>
              <a:defRPr/>
            </a:pPr>
            <a:r>
              <a:rPr lang="en-US" sz="3000" dirty="0"/>
              <a:t>Emergency treatment necessary via EMS,</a:t>
            </a:r>
          </a:p>
          <a:p>
            <a:pPr marL="736092" lvl="1" indent="-342900">
              <a:lnSpc>
                <a:spcPct val="80000"/>
              </a:lnSpc>
              <a:buClr>
                <a:srgbClr val="84BC49"/>
              </a:buClr>
              <a:defRPr/>
            </a:pPr>
            <a:r>
              <a:rPr lang="en-US" sz="3000" dirty="0"/>
              <a:t>Rape,</a:t>
            </a:r>
          </a:p>
          <a:p>
            <a:pPr marL="736092" lvl="1" indent="-342900">
              <a:lnSpc>
                <a:spcPct val="80000"/>
              </a:lnSpc>
              <a:buClr>
                <a:srgbClr val="84BC49"/>
              </a:buClr>
              <a:defRPr/>
            </a:pPr>
            <a:r>
              <a:rPr lang="en-US" sz="3000" dirty="0"/>
              <a:t>HIV.</a:t>
            </a:r>
          </a:p>
          <a:p>
            <a:pPr marL="0" indent="0">
              <a:buNone/>
            </a:pPr>
            <a:endParaRPr lang="en-US" dirty="0"/>
          </a:p>
        </p:txBody>
      </p:sp>
      <p:sp>
        <p:nvSpPr>
          <p:cNvPr id="4" name="Slide Number Placeholder 3">
            <a:extLst>
              <a:ext uri="{FF2B5EF4-FFF2-40B4-BE49-F238E27FC236}">
                <a16:creationId xmlns:a16="http://schemas.microsoft.com/office/drawing/2014/main" id="{EFE93EAE-6B04-406F-B4CF-497956269941}"/>
              </a:ext>
            </a:extLst>
          </p:cNvPr>
          <p:cNvSpPr>
            <a:spLocks noGrp="1"/>
          </p:cNvSpPr>
          <p:nvPr>
            <p:ph type="sldNum" sz="quarter" idx="12"/>
          </p:nvPr>
        </p:nvSpPr>
        <p:spPr/>
        <p:txBody>
          <a:bodyPr/>
          <a:lstStyle/>
          <a:p>
            <a:fld id="{ABB8925F-B6BB-49B0-9469-5285B9C99CB3}" type="slidenum">
              <a:rPr lang="en-US" smtClean="0"/>
              <a:pPr/>
              <a:t>41</a:t>
            </a:fld>
            <a:endParaRPr lang="en-US" dirty="0"/>
          </a:p>
        </p:txBody>
      </p:sp>
    </p:spTree>
    <p:extLst>
      <p:ext uri="{BB962C8B-B14F-4D97-AF65-F5344CB8AC3E}">
        <p14:creationId xmlns:p14="http://schemas.microsoft.com/office/powerpoint/2010/main" val="217435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3AC2C-F12F-4783-8A36-2A75D6FDDEAB}"/>
              </a:ext>
            </a:extLst>
          </p:cNvPr>
          <p:cNvSpPr>
            <a:spLocks noGrp="1"/>
          </p:cNvSpPr>
          <p:nvPr>
            <p:ph type="title"/>
          </p:nvPr>
        </p:nvSpPr>
        <p:spPr>
          <a:xfrm>
            <a:off x="364519" y="384781"/>
            <a:ext cx="11292840" cy="1140991"/>
          </a:xfrm>
        </p:spPr>
        <p:txBody>
          <a:bodyPr>
            <a:normAutofit/>
          </a:bodyPr>
          <a:lstStyle/>
          <a:p>
            <a:r>
              <a:rPr lang="en-US" sz="5400" b="1" u="sng" dirty="0"/>
              <a:t>Modifier 25 Scenarios </a:t>
            </a:r>
          </a:p>
        </p:txBody>
      </p:sp>
      <p:sp>
        <p:nvSpPr>
          <p:cNvPr id="3" name="Slide Number Placeholder 2">
            <a:extLst>
              <a:ext uri="{FF2B5EF4-FFF2-40B4-BE49-F238E27FC236}">
                <a16:creationId xmlns:a16="http://schemas.microsoft.com/office/drawing/2014/main" id="{3895C7F1-22C4-4967-9863-7E70AA6D5A7F}"/>
              </a:ext>
            </a:extLst>
          </p:cNvPr>
          <p:cNvSpPr>
            <a:spLocks noGrp="1"/>
          </p:cNvSpPr>
          <p:nvPr>
            <p:ph type="sldNum" sz="quarter" idx="12"/>
          </p:nvPr>
        </p:nvSpPr>
        <p:spPr/>
        <p:txBody>
          <a:bodyPr/>
          <a:lstStyle/>
          <a:p>
            <a:fld id="{ABB8925F-B6BB-49B0-9469-5285B9C99CB3}" type="slidenum">
              <a:rPr lang="en-US" smtClean="0"/>
              <a:pPr/>
              <a:t>42</a:t>
            </a:fld>
            <a:endParaRPr lang="en-US" dirty="0"/>
          </a:p>
        </p:txBody>
      </p:sp>
    </p:spTree>
    <p:extLst>
      <p:ext uri="{BB962C8B-B14F-4D97-AF65-F5344CB8AC3E}">
        <p14:creationId xmlns:p14="http://schemas.microsoft.com/office/powerpoint/2010/main" val="320425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B32AE-156D-4FEC-BA10-5AF4CE82A9F1}"/>
              </a:ext>
            </a:extLst>
          </p:cNvPr>
          <p:cNvSpPr>
            <a:spLocks noGrp="1"/>
          </p:cNvSpPr>
          <p:nvPr>
            <p:ph type="title"/>
          </p:nvPr>
        </p:nvSpPr>
        <p:spPr>
          <a:xfrm>
            <a:off x="1008184" y="174032"/>
            <a:ext cx="10175631" cy="1111843"/>
          </a:xfrm>
        </p:spPr>
        <p:txBody>
          <a:bodyPr vert="horz" lIns="91440" tIns="45720" rIns="91440" bIns="45720" rtlCol="0" anchor="ctr">
            <a:normAutofit/>
          </a:bodyPr>
          <a:lstStyle/>
          <a:p>
            <a:r>
              <a:rPr lang="en-US" b="1" u="sng" kern="1200" dirty="0">
                <a:solidFill>
                  <a:schemeClr val="tx1"/>
                </a:solidFill>
                <a:latin typeface="+mj-lt"/>
                <a:ea typeface="+mj-ea"/>
                <a:cs typeface="+mj-cs"/>
              </a:rPr>
              <a:t>25 Modifier on PEF/CH-45</a:t>
            </a:r>
          </a:p>
        </p:txBody>
      </p:sp>
      <p:sp>
        <p:nvSpPr>
          <p:cNvPr id="12" name="Content Placeholder 11">
            <a:extLst>
              <a:ext uri="{FF2B5EF4-FFF2-40B4-BE49-F238E27FC236}">
                <a16:creationId xmlns:a16="http://schemas.microsoft.com/office/drawing/2014/main" id="{D858225A-5C96-1124-0B97-E878EB907479}"/>
              </a:ext>
            </a:extLst>
          </p:cNvPr>
          <p:cNvSpPr>
            <a:spLocks noGrp="1"/>
          </p:cNvSpPr>
          <p:nvPr>
            <p:ph idx="1"/>
          </p:nvPr>
        </p:nvSpPr>
        <p:spPr>
          <a:xfrm>
            <a:off x="346323" y="1192919"/>
            <a:ext cx="11487089" cy="767904"/>
          </a:xfrm>
        </p:spPr>
        <p:txBody>
          <a:bodyPr vert="horz" lIns="91440" tIns="45720" rIns="91440" bIns="45720" rtlCol="0" anchor="ctr">
            <a:normAutofit fontScale="92500"/>
          </a:bodyPr>
          <a:lstStyle/>
          <a:p>
            <a:pPr marL="112713" indent="0" algn="ctr">
              <a:buNone/>
            </a:pPr>
            <a:r>
              <a:rPr lang="en-US" dirty="0">
                <a:solidFill>
                  <a:schemeClr val="tx1"/>
                </a:solidFill>
                <a:latin typeface="+mn-lt"/>
                <a:cs typeface="+mn-cs"/>
              </a:rPr>
              <a:t>The 25 modifier is located at the bottom of the “Problem Visits” side of the PEF. </a:t>
            </a:r>
          </a:p>
          <a:p>
            <a:pPr marL="112713" indent="0" algn="ctr">
              <a:buNone/>
            </a:pPr>
            <a:endParaRPr lang="en-US" sz="2000" dirty="0">
              <a:solidFill>
                <a:schemeClr val="tx1"/>
              </a:solidFill>
              <a:latin typeface="+mn-lt"/>
              <a:cs typeface="+mn-cs"/>
            </a:endParaRPr>
          </a:p>
        </p:txBody>
      </p:sp>
      <p:sp>
        <p:nvSpPr>
          <p:cNvPr id="4" name="Slide Number Placeholder 3">
            <a:extLst>
              <a:ext uri="{FF2B5EF4-FFF2-40B4-BE49-F238E27FC236}">
                <a16:creationId xmlns:a16="http://schemas.microsoft.com/office/drawing/2014/main" id="{A4BB6422-D8BD-464C-8DDB-EBEA9F3868D4}"/>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ABB8925F-B6BB-49B0-9469-5285B9C99CB3}" type="slidenum">
              <a:rPr lang="en-US" smtClean="0">
                <a:solidFill>
                  <a:schemeClr val="tx1">
                    <a:tint val="75000"/>
                  </a:schemeClr>
                </a:solidFill>
                <a:latin typeface="+mn-lt"/>
              </a:rPr>
              <a:pPr>
                <a:spcAft>
                  <a:spcPts val="600"/>
                </a:spcAft>
              </a:pPr>
              <a:t>43</a:t>
            </a:fld>
            <a:endParaRPr lang="en-US">
              <a:solidFill>
                <a:schemeClr val="tx1">
                  <a:tint val="75000"/>
                </a:schemeClr>
              </a:solidFill>
              <a:latin typeface="+mn-lt"/>
            </a:endParaRPr>
          </a:p>
        </p:txBody>
      </p:sp>
      <p:pic>
        <p:nvPicPr>
          <p:cNvPr id="3" name="Picture 2">
            <a:extLst>
              <a:ext uri="{FF2B5EF4-FFF2-40B4-BE49-F238E27FC236}">
                <a16:creationId xmlns:a16="http://schemas.microsoft.com/office/drawing/2014/main" id="{56104436-21E7-4099-9D1E-2167553C96CD}"/>
              </a:ext>
            </a:extLst>
          </p:cNvPr>
          <p:cNvPicPr>
            <a:picLocks noChangeAspect="1"/>
          </p:cNvPicPr>
          <p:nvPr/>
        </p:nvPicPr>
        <p:blipFill>
          <a:blip r:embed="rId2"/>
          <a:stretch>
            <a:fillRect/>
          </a:stretch>
        </p:blipFill>
        <p:spPr>
          <a:xfrm>
            <a:off x="2376441" y="2289585"/>
            <a:ext cx="7258050" cy="3314700"/>
          </a:xfrm>
          <a:prstGeom prst="rect">
            <a:avLst/>
          </a:prstGeom>
        </p:spPr>
      </p:pic>
      <p:cxnSp>
        <p:nvCxnSpPr>
          <p:cNvPr id="6" name="Straight Arrow Connector 5">
            <a:extLst>
              <a:ext uri="{FF2B5EF4-FFF2-40B4-BE49-F238E27FC236}">
                <a16:creationId xmlns:a16="http://schemas.microsoft.com/office/drawing/2014/main" id="{23A69A31-DEDA-4025-9DF5-C1ACB535BE25}"/>
              </a:ext>
            </a:extLst>
          </p:cNvPr>
          <p:cNvCxnSpPr>
            <a:cxnSpLocks/>
          </p:cNvCxnSpPr>
          <p:nvPr/>
        </p:nvCxnSpPr>
        <p:spPr>
          <a:xfrm>
            <a:off x="1539090" y="2403721"/>
            <a:ext cx="1027473" cy="2554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5EB9CEB-74E2-47E0-A0E4-43FBE8D91518}"/>
              </a:ext>
            </a:extLst>
          </p:cNvPr>
          <p:cNvCxnSpPr>
            <a:cxnSpLocks/>
          </p:cNvCxnSpPr>
          <p:nvPr/>
        </p:nvCxnSpPr>
        <p:spPr>
          <a:xfrm flipH="1">
            <a:off x="8175279" y="2401843"/>
            <a:ext cx="2027976" cy="2555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44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76D1B-05B2-4D57-A2BF-E939FA7B593A}"/>
              </a:ext>
            </a:extLst>
          </p:cNvPr>
          <p:cNvSpPr>
            <a:spLocks noGrp="1"/>
          </p:cNvSpPr>
          <p:nvPr>
            <p:ph type="title"/>
          </p:nvPr>
        </p:nvSpPr>
        <p:spPr/>
        <p:txBody>
          <a:bodyPr>
            <a:noAutofit/>
          </a:bodyPr>
          <a:lstStyle/>
          <a:p>
            <a:r>
              <a:rPr lang="en-US" b="1" u="sng" dirty="0"/>
              <a:t>Multiple Problems for the </a:t>
            </a:r>
            <a:br>
              <a:rPr lang="en-US" b="1" u="sng" dirty="0"/>
            </a:br>
            <a:r>
              <a:rPr lang="en-US" b="1" u="sng" dirty="0"/>
              <a:t>Same Patient on the Same Date of Service </a:t>
            </a:r>
          </a:p>
        </p:txBody>
      </p:sp>
      <p:sp>
        <p:nvSpPr>
          <p:cNvPr id="3" name="Content Placeholder 2">
            <a:extLst>
              <a:ext uri="{FF2B5EF4-FFF2-40B4-BE49-F238E27FC236}">
                <a16:creationId xmlns:a16="http://schemas.microsoft.com/office/drawing/2014/main" id="{9451CE10-282D-4D30-A2CD-42392CDE1CCC}"/>
              </a:ext>
            </a:extLst>
          </p:cNvPr>
          <p:cNvSpPr>
            <a:spLocks noGrp="1"/>
          </p:cNvSpPr>
          <p:nvPr>
            <p:ph idx="1"/>
          </p:nvPr>
        </p:nvSpPr>
        <p:spPr/>
        <p:txBody>
          <a:bodyPr/>
          <a:lstStyle/>
          <a:p>
            <a:pPr>
              <a:buFont typeface="Arial" panose="020B0604020202020204" pitchFamily="34" charset="0"/>
              <a:buChar char="•"/>
            </a:pPr>
            <a:r>
              <a:rPr lang="en-US" dirty="0"/>
              <a:t>A 25 modifier may be reported with an office visit, if there is a significant enough and separately identifiable problem.  The 25 modifier would be listed with the problem E/M visit.</a:t>
            </a:r>
          </a:p>
          <a:p>
            <a:pPr>
              <a:buFont typeface="Arial" panose="020B0604020202020204" pitchFamily="34" charset="0"/>
              <a:buChar char="•"/>
            </a:pPr>
            <a:r>
              <a:rPr lang="en-US" dirty="0"/>
              <a:t>When immunizations are given, problem E/M visit with 25 modifier would be reported if there is a distinct and separately, identifiable reason for the E/M visit (i.e., a different diagnosis(dx) code other than the dx for the immunization).</a:t>
            </a:r>
          </a:p>
          <a:p>
            <a:pPr>
              <a:buFont typeface="Arial" panose="020B0604020202020204" pitchFamily="34" charset="0"/>
              <a:buChar char="•"/>
            </a:pPr>
            <a:r>
              <a:rPr lang="en-US" dirty="0"/>
              <a:t>When an E/M is reported on the same day as another problem visit, such as MNT; the E/M visit will require a 25 modifier and the diagnosis code for the E/M needs to be different from the diagnosis code for the MNT.</a:t>
            </a:r>
          </a:p>
        </p:txBody>
      </p:sp>
      <p:sp>
        <p:nvSpPr>
          <p:cNvPr id="4" name="Slide Number Placeholder 3">
            <a:extLst>
              <a:ext uri="{FF2B5EF4-FFF2-40B4-BE49-F238E27FC236}">
                <a16:creationId xmlns:a16="http://schemas.microsoft.com/office/drawing/2014/main" id="{9E0C858F-78C3-418F-89FC-3B9E5BE35767}"/>
              </a:ext>
            </a:extLst>
          </p:cNvPr>
          <p:cNvSpPr>
            <a:spLocks noGrp="1"/>
          </p:cNvSpPr>
          <p:nvPr>
            <p:ph type="sldNum" sz="quarter" idx="12"/>
          </p:nvPr>
        </p:nvSpPr>
        <p:spPr/>
        <p:txBody>
          <a:bodyPr/>
          <a:lstStyle/>
          <a:p>
            <a:fld id="{ABB8925F-B6BB-49B0-9469-5285B9C99CB3}" type="slidenum">
              <a:rPr lang="en-US" smtClean="0"/>
              <a:pPr/>
              <a:t>44</a:t>
            </a:fld>
            <a:endParaRPr lang="en-US" dirty="0"/>
          </a:p>
        </p:txBody>
      </p:sp>
    </p:spTree>
    <p:extLst>
      <p:ext uri="{BB962C8B-B14F-4D97-AF65-F5344CB8AC3E}">
        <p14:creationId xmlns:p14="http://schemas.microsoft.com/office/powerpoint/2010/main" val="3459249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040-A881-473D-B4DF-0BF11D86ABF2}"/>
              </a:ext>
            </a:extLst>
          </p:cNvPr>
          <p:cNvSpPr>
            <a:spLocks noGrp="1"/>
          </p:cNvSpPr>
          <p:nvPr>
            <p:ph type="title"/>
          </p:nvPr>
        </p:nvSpPr>
        <p:spPr/>
        <p:txBody>
          <a:bodyPr>
            <a:noAutofit/>
          </a:bodyPr>
          <a:lstStyle/>
          <a:p>
            <a:r>
              <a:rPr lang="en-US" b="1" u="sng" dirty="0"/>
              <a:t>25 Modifier Example</a:t>
            </a:r>
          </a:p>
        </p:txBody>
      </p:sp>
      <p:sp>
        <p:nvSpPr>
          <p:cNvPr id="3" name="Content Placeholder 2">
            <a:extLst>
              <a:ext uri="{FF2B5EF4-FFF2-40B4-BE49-F238E27FC236}">
                <a16:creationId xmlns:a16="http://schemas.microsoft.com/office/drawing/2014/main" id="{16F38AD3-8D74-4432-96E3-851D1C18D891}"/>
              </a:ext>
            </a:extLst>
          </p:cNvPr>
          <p:cNvSpPr>
            <a:spLocks noGrp="1"/>
          </p:cNvSpPr>
          <p:nvPr>
            <p:ph idx="1"/>
          </p:nvPr>
        </p:nvSpPr>
        <p:spPr>
          <a:xfrm>
            <a:off x="449580" y="1367691"/>
            <a:ext cx="11292840" cy="4236977"/>
          </a:xfrm>
        </p:spPr>
        <p:txBody>
          <a:bodyPr>
            <a:noAutofit/>
          </a:bodyPr>
          <a:lstStyle/>
          <a:p>
            <a:pPr marL="274320" indent="0" eaLnBrk="1" fontAlgn="auto" hangingPunct="1">
              <a:spcAft>
                <a:spcPts val="0"/>
              </a:spcAft>
              <a:buClr>
                <a:schemeClr val="accent3"/>
              </a:buClr>
              <a:buFontTx/>
              <a:buNone/>
              <a:defRPr/>
            </a:pPr>
            <a:r>
              <a:rPr lang="en-US" sz="3200" dirty="0"/>
              <a:t>39-year-old established patient presents for Family Planning preventive visit, during the family planning preventive exam, the APRN finds vaginal warts, and with the permission of the patient, treats the problem.</a:t>
            </a:r>
          </a:p>
          <a:p>
            <a:pPr marL="274320" indent="0" eaLnBrk="1" fontAlgn="auto" hangingPunct="1">
              <a:spcAft>
                <a:spcPts val="0"/>
              </a:spcAft>
              <a:buClr>
                <a:schemeClr val="accent3"/>
              </a:buClr>
              <a:buFontTx/>
              <a:buNone/>
              <a:defRPr/>
            </a:pPr>
            <a:endParaRPr lang="en-US" sz="3200" dirty="0"/>
          </a:p>
          <a:p>
            <a:pPr marL="274320" indent="0" eaLnBrk="1" fontAlgn="auto" hangingPunct="1">
              <a:spcAft>
                <a:spcPts val="0"/>
              </a:spcAft>
              <a:buClr>
                <a:schemeClr val="accent3"/>
              </a:buClr>
              <a:buFontTx/>
              <a:buNone/>
              <a:defRPr/>
            </a:pPr>
            <a:r>
              <a:rPr lang="en-US" sz="3200" u="sng" dirty="0"/>
              <a:t>Provider would code: </a:t>
            </a:r>
          </a:p>
          <a:p>
            <a:pPr marL="274320" indent="-274320" eaLnBrk="1" fontAlgn="auto" hangingPunct="1">
              <a:spcAft>
                <a:spcPts val="0"/>
              </a:spcAft>
              <a:buClr>
                <a:schemeClr val="accent3"/>
              </a:buClr>
              <a:buFontTx/>
              <a:buNone/>
              <a:defRPr/>
            </a:pPr>
            <a:r>
              <a:rPr lang="en-US" sz="3200" dirty="0"/>
              <a:t>			</a:t>
            </a:r>
            <a:r>
              <a:rPr lang="en-US" sz="3200" b="1" dirty="0"/>
              <a:t>99395</a:t>
            </a:r>
            <a:r>
              <a:rPr lang="en-US" sz="3200" dirty="0"/>
              <a:t> 	Preventive Health Check 18-39 years</a:t>
            </a:r>
          </a:p>
          <a:p>
            <a:pPr marL="274320" indent="-274320" eaLnBrk="1" fontAlgn="auto" hangingPunct="1">
              <a:spcAft>
                <a:spcPts val="0"/>
              </a:spcAft>
              <a:buClr>
                <a:schemeClr val="accent3"/>
              </a:buClr>
              <a:buFontTx/>
              <a:buNone/>
              <a:defRPr/>
            </a:pPr>
            <a:r>
              <a:rPr lang="en-US" sz="3200" dirty="0"/>
              <a:t>			</a:t>
            </a:r>
            <a:r>
              <a:rPr lang="en-US" sz="3200" b="1" dirty="0"/>
              <a:t>9921325</a:t>
            </a:r>
            <a:r>
              <a:rPr lang="en-US" sz="3200" dirty="0"/>
              <a:t> 	Expanded visit based on MDM 							with 25 modifier</a:t>
            </a:r>
          </a:p>
        </p:txBody>
      </p:sp>
      <p:sp>
        <p:nvSpPr>
          <p:cNvPr id="4" name="Slide Number Placeholder 3">
            <a:extLst>
              <a:ext uri="{FF2B5EF4-FFF2-40B4-BE49-F238E27FC236}">
                <a16:creationId xmlns:a16="http://schemas.microsoft.com/office/drawing/2014/main" id="{46FAF41E-4431-4917-8A44-F7B2EB77FF5F}"/>
              </a:ext>
            </a:extLst>
          </p:cNvPr>
          <p:cNvSpPr>
            <a:spLocks noGrp="1"/>
          </p:cNvSpPr>
          <p:nvPr>
            <p:ph type="sldNum" sz="quarter" idx="12"/>
          </p:nvPr>
        </p:nvSpPr>
        <p:spPr/>
        <p:txBody>
          <a:bodyPr/>
          <a:lstStyle/>
          <a:p>
            <a:fld id="{ABB8925F-B6BB-49B0-9469-5285B9C99CB3}" type="slidenum">
              <a:rPr lang="en-US" smtClean="0"/>
              <a:pPr/>
              <a:t>45</a:t>
            </a:fld>
            <a:endParaRPr lang="en-US" dirty="0"/>
          </a:p>
        </p:txBody>
      </p:sp>
    </p:spTree>
    <p:extLst>
      <p:ext uri="{BB962C8B-B14F-4D97-AF65-F5344CB8AC3E}">
        <p14:creationId xmlns:p14="http://schemas.microsoft.com/office/powerpoint/2010/main" val="387483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98B8E-FCC1-4A0F-86DD-F890DEC454AB}"/>
              </a:ext>
            </a:extLst>
          </p:cNvPr>
          <p:cNvSpPr>
            <a:spLocks noGrp="1"/>
          </p:cNvSpPr>
          <p:nvPr>
            <p:ph type="title"/>
          </p:nvPr>
        </p:nvSpPr>
        <p:spPr/>
        <p:txBody>
          <a:bodyPr>
            <a:normAutofit/>
          </a:bodyPr>
          <a:lstStyle/>
          <a:p>
            <a:r>
              <a:rPr lang="en-US" b="1" u="sng" dirty="0"/>
              <a:t>Another Example of when to use the 25 Modifier</a:t>
            </a:r>
          </a:p>
        </p:txBody>
      </p:sp>
      <p:sp>
        <p:nvSpPr>
          <p:cNvPr id="3" name="Content Placeholder 2">
            <a:extLst>
              <a:ext uri="{FF2B5EF4-FFF2-40B4-BE49-F238E27FC236}">
                <a16:creationId xmlns:a16="http://schemas.microsoft.com/office/drawing/2014/main" id="{374CB095-B536-428F-A51D-0C6120E5162A}"/>
              </a:ext>
            </a:extLst>
          </p:cNvPr>
          <p:cNvSpPr>
            <a:spLocks noGrp="1"/>
          </p:cNvSpPr>
          <p:nvPr>
            <p:ph idx="1"/>
          </p:nvPr>
        </p:nvSpPr>
        <p:spPr>
          <a:xfrm>
            <a:off x="449580" y="1543595"/>
            <a:ext cx="11292840" cy="4463799"/>
          </a:xfrm>
        </p:spPr>
        <p:txBody>
          <a:bodyPr>
            <a:normAutofit lnSpcReduction="10000"/>
          </a:bodyPr>
          <a:lstStyle/>
          <a:p>
            <a:pPr indent="0" eaLnBrk="1" hangingPunct="1">
              <a:buFontTx/>
              <a:buNone/>
            </a:pPr>
            <a:r>
              <a:rPr lang="en-US" sz="3200" dirty="0"/>
              <a:t>17-year-old established patient presents for family planning supplies and RN learns she has not received the HPV9 vaccine. Patient requests the vaccine and is counseled per component. </a:t>
            </a:r>
          </a:p>
          <a:p>
            <a:pPr indent="0" eaLnBrk="1" hangingPunct="1">
              <a:buFontTx/>
              <a:buNone/>
            </a:pPr>
            <a:endParaRPr lang="en-US" sz="3200" dirty="0"/>
          </a:p>
          <a:p>
            <a:pPr eaLnBrk="1" hangingPunct="1">
              <a:buFontTx/>
              <a:buNone/>
            </a:pPr>
            <a:r>
              <a:rPr lang="en-US" sz="3200" dirty="0"/>
              <a:t>	</a:t>
            </a:r>
            <a:r>
              <a:rPr lang="en-US" sz="3200" u="sng" dirty="0"/>
              <a:t>Provider would code:</a:t>
            </a:r>
            <a:r>
              <a:rPr lang="en-US" sz="3200" dirty="0"/>
              <a:t> </a:t>
            </a:r>
          </a:p>
          <a:p>
            <a:pPr eaLnBrk="1" hangingPunct="1">
              <a:buFontTx/>
              <a:buNone/>
            </a:pPr>
            <a:r>
              <a:rPr lang="en-US" sz="3200" dirty="0"/>
              <a:t>			</a:t>
            </a:r>
            <a:r>
              <a:rPr lang="en-US" sz="3200" b="1" dirty="0"/>
              <a:t>9921225</a:t>
            </a:r>
            <a:r>
              <a:rPr lang="en-US" sz="3200" dirty="0"/>
              <a:t>	Limited office visit w/ 25 modifier  </a:t>
            </a:r>
          </a:p>
          <a:p>
            <a:pPr eaLnBrk="1" hangingPunct="1">
              <a:buFontTx/>
              <a:buNone/>
            </a:pPr>
            <a:r>
              <a:rPr lang="en-US" sz="3200" dirty="0"/>
              <a:t>	  		</a:t>
            </a:r>
            <a:r>
              <a:rPr lang="en-US" sz="3200" b="1" dirty="0"/>
              <a:t>90460</a:t>
            </a:r>
            <a:r>
              <a:rPr lang="en-US" sz="3200" dirty="0"/>
              <a:t>    	Immunization Adm. w/counseling per 					      	component </a:t>
            </a:r>
          </a:p>
          <a:p>
            <a:pPr eaLnBrk="1" hangingPunct="1">
              <a:buFontTx/>
              <a:buNone/>
            </a:pPr>
            <a:r>
              <a:rPr lang="en-US" sz="3200" dirty="0"/>
              <a:t>			</a:t>
            </a:r>
            <a:r>
              <a:rPr lang="en-US" sz="3200" b="1" dirty="0"/>
              <a:t>90651</a:t>
            </a:r>
            <a:r>
              <a:rPr lang="en-US" sz="3200" dirty="0"/>
              <a:t> 	HPV9 Vaccine</a:t>
            </a:r>
          </a:p>
          <a:p>
            <a:pPr marL="0" indent="0">
              <a:buNone/>
            </a:pPr>
            <a:endParaRPr lang="en-US" dirty="0"/>
          </a:p>
        </p:txBody>
      </p:sp>
      <p:sp>
        <p:nvSpPr>
          <p:cNvPr id="4" name="Slide Number Placeholder 3">
            <a:extLst>
              <a:ext uri="{FF2B5EF4-FFF2-40B4-BE49-F238E27FC236}">
                <a16:creationId xmlns:a16="http://schemas.microsoft.com/office/drawing/2014/main" id="{0FB40AFC-E8F2-4539-B16B-1E9CF037B270}"/>
              </a:ext>
            </a:extLst>
          </p:cNvPr>
          <p:cNvSpPr>
            <a:spLocks noGrp="1"/>
          </p:cNvSpPr>
          <p:nvPr>
            <p:ph type="sldNum" sz="quarter" idx="12"/>
          </p:nvPr>
        </p:nvSpPr>
        <p:spPr/>
        <p:txBody>
          <a:bodyPr/>
          <a:lstStyle/>
          <a:p>
            <a:fld id="{ABB8925F-B6BB-49B0-9469-5285B9C99CB3}" type="slidenum">
              <a:rPr lang="en-US" smtClean="0"/>
              <a:pPr/>
              <a:t>46</a:t>
            </a:fld>
            <a:endParaRPr lang="en-US" dirty="0"/>
          </a:p>
        </p:txBody>
      </p:sp>
    </p:spTree>
    <p:extLst>
      <p:ext uri="{BB962C8B-B14F-4D97-AF65-F5344CB8AC3E}">
        <p14:creationId xmlns:p14="http://schemas.microsoft.com/office/powerpoint/2010/main" val="718447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1A28B-FA79-49C2-89A3-0E75DCFA7BF8}"/>
              </a:ext>
            </a:extLst>
          </p:cNvPr>
          <p:cNvSpPr>
            <a:spLocks noGrp="1"/>
          </p:cNvSpPr>
          <p:nvPr>
            <p:ph type="title"/>
          </p:nvPr>
        </p:nvSpPr>
        <p:spPr/>
        <p:txBody>
          <a:bodyPr>
            <a:normAutofit/>
          </a:bodyPr>
          <a:lstStyle/>
          <a:p>
            <a:r>
              <a:rPr lang="en-US" b="1" u="sng" dirty="0"/>
              <a:t>Another Example of when to use the 25 Modifier</a:t>
            </a:r>
          </a:p>
        </p:txBody>
      </p:sp>
      <p:sp>
        <p:nvSpPr>
          <p:cNvPr id="3" name="Content Placeholder 2">
            <a:extLst>
              <a:ext uri="{FF2B5EF4-FFF2-40B4-BE49-F238E27FC236}">
                <a16:creationId xmlns:a16="http://schemas.microsoft.com/office/drawing/2014/main" id="{CF32E930-8396-4227-A5DF-309BF4A205E0}"/>
              </a:ext>
            </a:extLst>
          </p:cNvPr>
          <p:cNvSpPr>
            <a:spLocks noGrp="1"/>
          </p:cNvSpPr>
          <p:nvPr>
            <p:ph idx="1"/>
          </p:nvPr>
        </p:nvSpPr>
        <p:spPr>
          <a:xfrm>
            <a:off x="420695" y="1655505"/>
            <a:ext cx="11292840" cy="4351338"/>
          </a:xfrm>
        </p:spPr>
        <p:txBody>
          <a:bodyPr>
            <a:normAutofit lnSpcReduction="10000"/>
          </a:bodyPr>
          <a:lstStyle/>
          <a:p>
            <a:pPr indent="0" eaLnBrk="1" hangingPunct="1">
              <a:buFontTx/>
              <a:buNone/>
            </a:pPr>
            <a:r>
              <a:rPr lang="en-US" sz="3200" dirty="0"/>
              <a:t>59 year old established patient, comes in for an initial TB assessment and during the visit she request to receive the Moderna COVID-19 Bivalent Booster vaccine. Patient received the PPD test and the COVID-19 vaccine on the same day. </a:t>
            </a:r>
          </a:p>
          <a:p>
            <a:pPr eaLnBrk="1" hangingPunct="1">
              <a:buFontTx/>
              <a:buNone/>
            </a:pPr>
            <a:r>
              <a:rPr lang="en-US" sz="3200" dirty="0"/>
              <a:t>	</a:t>
            </a:r>
            <a:r>
              <a:rPr lang="en-US" sz="3200" u="sng" dirty="0"/>
              <a:t>Provider would code:</a:t>
            </a:r>
            <a:r>
              <a:rPr lang="en-US" sz="3200" dirty="0"/>
              <a:t> </a:t>
            </a:r>
          </a:p>
          <a:p>
            <a:pPr eaLnBrk="1" hangingPunct="1">
              <a:buFontTx/>
              <a:buNone/>
            </a:pPr>
            <a:r>
              <a:rPr lang="en-US" sz="3200" dirty="0"/>
              <a:t>			</a:t>
            </a:r>
            <a:r>
              <a:rPr lang="en-US" sz="3200" b="1" dirty="0"/>
              <a:t>9921225</a:t>
            </a:r>
            <a:r>
              <a:rPr lang="en-US" sz="3200" dirty="0"/>
              <a:t> 	w/ Z11.1 as the ICD-10 Code</a:t>
            </a:r>
          </a:p>
          <a:p>
            <a:pPr eaLnBrk="1" hangingPunct="1">
              <a:buFontTx/>
              <a:buNone/>
            </a:pPr>
            <a:r>
              <a:rPr lang="en-US" sz="3200" dirty="0"/>
              <a:t>	  		</a:t>
            </a:r>
            <a:r>
              <a:rPr lang="en-US" sz="3200" b="1" dirty="0"/>
              <a:t>86580</a:t>
            </a:r>
            <a:r>
              <a:rPr lang="en-US" sz="3200" dirty="0"/>
              <a:t> 	PPD</a:t>
            </a:r>
          </a:p>
          <a:p>
            <a:pPr eaLnBrk="1" hangingPunct="1">
              <a:buFontTx/>
              <a:buNone/>
            </a:pPr>
            <a:r>
              <a:rPr lang="en-US" sz="3200" dirty="0"/>
              <a:t>			</a:t>
            </a:r>
            <a:r>
              <a:rPr lang="en-US" sz="3200" b="1" dirty="0"/>
              <a:t>91313 </a:t>
            </a:r>
            <a:r>
              <a:rPr lang="en-US" sz="3200" dirty="0"/>
              <a:t> 	COVID-19 Vaccine w/ Z23.</a:t>
            </a:r>
          </a:p>
          <a:p>
            <a:pPr eaLnBrk="1" hangingPunct="1">
              <a:buFontTx/>
              <a:buNone/>
            </a:pPr>
            <a:r>
              <a:rPr lang="en-US" sz="3200" dirty="0"/>
              <a:t>			</a:t>
            </a:r>
            <a:r>
              <a:rPr lang="en-US" sz="3200" b="1" dirty="0"/>
              <a:t>0134A</a:t>
            </a:r>
            <a:r>
              <a:rPr lang="en-US" sz="3200" dirty="0"/>
              <a:t>  	Adm. of Moderna Bivalent Booster Dose</a:t>
            </a:r>
          </a:p>
          <a:p>
            <a:endParaRPr lang="en-US" dirty="0"/>
          </a:p>
        </p:txBody>
      </p:sp>
      <p:sp>
        <p:nvSpPr>
          <p:cNvPr id="4" name="Slide Number Placeholder 3">
            <a:extLst>
              <a:ext uri="{FF2B5EF4-FFF2-40B4-BE49-F238E27FC236}">
                <a16:creationId xmlns:a16="http://schemas.microsoft.com/office/drawing/2014/main" id="{491A62AA-BCEB-44D7-99E5-165BA953F073}"/>
              </a:ext>
            </a:extLst>
          </p:cNvPr>
          <p:cNvSpPr>
            <a:spLocks noGrp="1"/>
          </p:cNvSpPr>
          <p:nvPr>
            <p:ph type="sldNum" sz="quarter" idx="12"/>
          </p:nvPr>
        </p:nvSpPr>
        <p:spPr/>
        <p:txBody>
          <a:bodyPr/>
          <a:lstStyle/>
          <a:p>
            <a:fld id="{ABB8925F-B6BB-49B0-9469-5285B9C99CB3}" type="slidenum">
              <a:rPr lang="en-US" smtClean="0"/>
              <a:pPr/>
              <a:t>47</a:t>
            </a:fld>
            <a:endParaRPr lang="en-US" dirty="0"/>
          </a:p>
        </p:txBody>
      </p:sp>
    </p:spTree>
    <p:extLst>
      <p:ext uri="{BB962C8B-B14F-4D97-AF65-F5344CB8AC3E}">
        <p14:creationId xmlns:p14="http://schemas.microsoft.com/office/powerpoint/2010/main" val="98305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25D0C-942D-4215-8D66-D51917B1081B}"/>
              </a:ext>
            </a:extLst>
          </p:cNvPr>
          <p:cNvSpPr>
            <a:spLocks noGrp="1"/>
          </p:cNvSpPr>
          <p:nvPr>
            <p:ph type="title"/>
          </p:nvPr>
        </p:nvSpPr>
        <p:spPr/>
        <p:txBody>
          <a:bodyPr>
            <a:noAutofit/>
          </a:bodyPr>
          <a:lstStyle/>
          <a:p>
            <a:r>
              <a:rPr lang="en-US" b="1" u="sng" dirty="0"/>
              <a:t>Another Example of when to use the 25 Modifier</a:t>
            </a:r>
            <a:endParaRPr lang="en-US" b="1" dirty="0"/>
          </a:p>
        </p:txBody>
      </p:sp>
      <p:sp>
        <p:nvSpPr>
          <p:cNvPr id="3" name="Content Placeholder 2">
            <a:extLst>
              <a:ext uri="{FF2B5EF4-FFF2-40B4-BE49-F238E27FC236}">
                <a16:creationId xmlns:a16="http://schemas.microsoft.com/office/drawing/2014/main" id="{D7C98E31-F81F-4338-A465-742505C88620}"/>
              </a:ext>
            </a:extLst>
          </p:cNvPr>
          <p:cNvSpPr>
            <a:spLocks noGrp="1"/>
          </p:cNvSpPr>
          <p:nvPr>
            <p:ph idx="1"/>
          </p:nvPr>
        </p:nvSpPr>
        <p:spPr>
          <a:xfrm>
            <a:off x="170121" y="1825625"/>
            <a:ext cx="11759609" cy="4351338"/>
          </a:xfrm>
        </p:spPr>
        <p:txBody>
          <a:bodyPr>
            <a:normAutofit fontScale="92500"/>
          </a:bodyPr>
          <a:lstStyle/>
          <a:p>
            <a:pPr indent="0" eaLnBrk="1" hangingPunct="1">
              <a:buFontTx/>
              <a:buNone/>
            </a:pPr>
            <a:r>
              <a:rPr lang="en-US" sz="3200" dirty="0"/>
              <a:t>62-year-old established patient, comes in for TB Skin Test (TST) Reading and during the visit the patient request to receive the Pfizer COVID-19 Bivalent booster vaccine. Patient received negative TST results and the Pfizer COVID-19 Bivalent booster vaccine on the same day. </a:t>
            </a:r>
          </a:p>
          <a:p>
            <a:pPr eaLnBrk="1" hangingPunct="1">
              <a:buFontTx/>
              <a:buNone/>
            </a:pPr>
            <a:r>
              <a:rPr lang="en-US" sz="3200" dirty="0"/>
              <a:t>	</a:t>
            </a:r>
            <a:r>
              <a:rPr lang="en-US" sz="3200" u="sng" dirty="0"/>
              <a:t>Provider would code:</a:t>
            </a:r>
            <a:r>
              <a:rPr lang="en-US" sz="3200" dirty="0"/>
              <a:t> </a:t>
            </a:r>
          </a:p>
          <a:p>
            <a:pPr eaLnBrk="1" hangingPunct="1">
              <a:buFontTx/>
              <a:buNone/>
            </a:pPr>
            <a:r>
              <a:rPr lang="en-US" sz="3200" dirty="0"/>
              <a:t>			</a:t>
            </a:r>
            <a:r>
              <a:rPr lang="en-US" sz="3200" b="1" dirty="0"/>
              <a:t>9921125</a:t>
            </a:r>
            <a:r>
              <a:rPr lang="en-US" sz="3200" dirty="0"/>
              <a:t>	Z11.1 as the ICD-10 Code</a:t>
            </a:r>
          </a:p>
          <a:p>
            <a:pPr eaLnBrk="1" hangingPunct="1">
              <a:buFontTx/>
              <a:buNone/>
            </a:pPr>
            <a:r>
              <a:rPr lang="en-US" sz="3200" dirty="0"/>
              <a:t>	  		</a:t>
            </a:r>
            <a:r>
              <a:rPr lang="en-US" sz="3200" b="1" dirty="0"/>
              <a:t>91312</a:t>
            </a:r>
            <a:r>
              <a:rPr lang="en-US" sz="3200" dirty="0"/>
              <a:t> 	Pfizer COVID-19 Bivalent Booster Vaccine w/ Z23.</a:t>
            </a:r>
          </a:p>
          <a:p>
            <a:pPr eaLnBrk="1" hangingPunct="1">
              <a:buFontTx/>
              <a:buNone/>
            </a:pPr>
            <a:r>
              <a:rPr lang="en-US" sz="3200" dirty="0"/>
              <a:t>			</a:t>
            </a:r>
            <a:r>
              <a:rPr lang="en-US" sz="3200" b="1" dirty="0"/>
              <a:t>0124A </a:t>
            </a:r>
            <a:r>
              <a:rPr lang="en-US" sz="3200" dirty="0"/>
              <a:t>	Adm. of Pfizer Bivalent Booster Pfizer Dose</a:t>
            </a:r>
          </a:p>
          <a:p>
            <a:pPr marL="0" indent="0">
              <a:buNone/>
            </a:pPr>
            <a:endParaRPr lang="en-US" dirty="0"/>
          </a:p>
        </p:txBody>
      </p:sp>
      <p:sp>
        <p:nvSpPr>
          <p:cNvPr id="4" name="Slide Number Placeholder 3">
            <a:extLst>
              <a:ext uri="{FF2B5EF4-FFF2-40B4-BE49-F238E27FC236}">
                <a16:creationId xmlns:a16="http://schemas.microsoft.com/office/drawing/2014/main" id="{7B739CF4-04AD-433E-9059-048179AC7820}"/>
              </a:ext>
            </a:extLst>
          </p:cNvPr>
          <p:cNvSpPr>
            <a:spLocks noGrp="1"/>
          </p:cNvSpPr>
          <p:nvPr>
            <p:ph type="sldNum" sz="quarter" idx="12"/>
          </p:nvPr>
        </p:nvSpPr>
        <p:spPr/>
        <p:txBody>
          <a:bodyPr/>
          <a:lstStyle/>
          <a:p>
            <a:fld id="{ABB8925F-B6BB-49B0-9469-5285B9C99CB3}" type="slidenum">
              <a:rPr lang="en-US" smtClean="0"/>
              <a:pPr/>
              <a:t>48</a:t>
            </a:fld>
            <a:endParaRPr lang="en-US" dirty="0"/>
          </a:p>
        </p:txBody>
      </p:sp>
    </p:spTree>
    <p:extLst>
      <p:ext uri="{BB962C8B-B14F-4D97-AF65-F5344CB8AC3E}">
        <p14:creationId xmlns:p14="http://schemas.microsoft.com/office/powerpoint/2010/main" val="230674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0FE62-0BB7-4F4E-8933-CE5CAE1A41C5}"/>
              </a:ext>
            </a:extLst>
          </p:cNvPr>
          <p:cNvSpPr>
            <a:spLocks noGrp="1"/>
          </p:cNvSpPr>
          <p:nvPr>
            <p:ph type="title"/>
          </p:nvPr>
        </p:nvSpPr>
        <p:spPr/>
        <p:txBody>
          <a:bodyPr/>
          <a:lstStyle/>
          <a:p>
            <a:r>
              <a:rPr lang="en-US" sz="4000" b="1" u="sng" dirty="0"/>
              <a:t>Vaccine and Administration Codes</a:t>
            </a:r>
            <a:endParaRPr lang="en-US" b="1" u="sng" dirty="0"/>
          </a:p>
        </p:txBody>
      </p:sp>
      <p:sp>
        <p:nvSpPr>
          <p:cNvPr id="3" name="Content Placeholder 2">
            <a:extLst>
              <a:ext uri="{FF2B5EF4-FFF2-40B4-BE49-F238E27FC236}">
                <a16:creationId xmlns:a16="http://schemas.microsoft.com/office/drawing/2014/main" id="{BE58036F-12F5-4F5B-9C9F-8B456A62DD9F}"/>
              </a:ext>
            </a:extLst>
          </p:cNvPr>
          <p:cNvSpPr>
            <a:spLocks noGrp="1"/>
          </p:cNvSpPr>
          <p:nvPr>
            <p:ph idx="1"/>
          </p:nvPr>
        </p:nvSpPr>
        <p:spPr/>
        <p:txBody>
          <a:bodyPr/>
          <a:lstStyle/>
          <a:p>
            <a:pPr marL="0" indent="0">
              <a:buNone/>
            </a:pPr>
            <a:r>
              <a:rPr lang="en-US" sz="3600" dirty="0"/>
              <a:t>When a patient comes in the LHD and only wants a vaccine:</a:t>
            </a:r>
          </a:p>
          <a:p>
            <a:pPr>
              <a:buFont typeface="Arial" panose="020B0604020202020204" pitchFamily="34" charset="0"/>
              <a:buChar char="•"/>
            </a:pPr>
            <a:r>
              <a:rPr lang="en-US" sz="3400" dirty="0"/>
              <a:t>How do I code that service?</a:t>
            </a:r>
            <a:endParaRPr lang="en-US" sz="4200" dirty="0"/>
          </a:p>
          <a:p>
            <a:pPr>
              <a:buFont typeface="Arial" panose="020B0604020202020204" pitchFamily="34" charset="0"/>
              <a:buChar char="•"/>
            </a:pPr>
            <a:r>
              <a:rPr lang="en-US" sz="3400" dirty="0"/>
              <a:t>How do I get that service in the system?</a:t>
            </a:r>
          </a:p>
          <a:p>
            <a:pPr>
              <a:buFont typeface="Arial" panose="020B0604020202020204" pitchFamily="34" charset="0"/>
              <a:buChar char="•"/>
            </a:pPr>
            <a:r>
              <a:rPr lang="en-US" sz="3600" dirty="0"/>
              <a:t>How do I know it will bill correctly?</a:t>
            </a:r>
          </a:p>
          <a:p>
            <a:pPr marL="0" indent="0">
              <a:buNone/>
            </a:pPr>
            <a:endParaRPr lang="en-US" dirty="0"/>
          </a:p>
        </p:txBody>
      </p:sp>
      <p:sp>
        <p:nvSpPr>
          <p:cNvPr id="4" name="Slide Number Placeholder 3">
            <a:extLst>
              <a:ext uri="{FF2B5EF4-FFF2-40B4-BE49-F238E27FC236}">
                <a16:creationId xmlns:a16="http://schemas.microsoft.com/office/drawing/2014/main" id="{C6B72058-C187-4184-B461-5A7D406F7FF2}"/>
              </a:ext>
            </a:extLst>
          </p:cNvPr>
          <p:cNvSpPr>
            <a:spLocks noGrp="1"/>
          </p:cNvSpPr>
          <p:nvPr>
            <p:ph type="sldNum" sz="quarter" idx="12"/>
          </p:nvPr>
        </p:nvSpPr>
        <p:spPr/>
        <p:txBody>
          <a:bodyPr/>
          <a:lstStyle/>
          <a:p>
            <a:fld id="{ABB8925F-B6BB-49B0-9469-5285B9C99CB3}" type="slidenum">
              <a:rPr lang="en-US" smtClean="0"/>
              <a:pPr/>
              <a:t>49</a:t>
            </a:fld>
            <a:endParaRPr lang="en-US" dirty="0"/>
          </a:p>
        </p:txBody>
      </p:sp>
    </p:spTree>
    <p:extLst>
      <p:ext uri="{BB962C8B-B14F-4D97-AF65-F5344CB8AC3E}">
        <p14:creationId xmlns:p14="http://schemas.microsoft.com/office/powerpoint/2010/main" val="2347624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435D4-33D5-4EE6-A01C-0A1F53AE1033}"/>
              </a:ext>
            </a:extLst>
          </p:cNvPr>
          <p:cNvSpPr>
            <a:spLocks noGrp="1"/>
          </p:cNvSpPr>
          <p:nvPr>
            <p:ph type="title"/>
          </p:nvPr>
        </p:nvSpPr>
        <p:spPr/>
        <p:txBody>
          <a:bodyPr/>
          <a:lstStyle/>
          <a:p>
            <a:r>
              <a:rPr lang="en-US" b="1" u="sng" dirty="0"/>
              <a:t>Codes</a:t>
            </a:r>
            <a:endParaRPr lang="en-US" b="1" dirty="0"/>
          </a:p>
        </p:txBody>
      </p:sp>
      <p:sp>
        <p:nvSpPr>
          <p:cNvPr id="3" name="Content Placeholder 2">
            <a:extLst>
              <a:ext uri="{FF2B5EF4-FFF2-40B4-BE49-F238E27FC236}">
                <a16:creationId xmlns:a16="http://schemas.microsoft.com/office/drawing/2014/main" id="{B446FB45-087E-4198-8028-DE889A2F56BD}"/>
              </a:ext>
            </a:extLst>
          </p:cNvPr>
          <p:cNvSpPr>
            <a:spLocks noGrp="1"/>
          </p:cNvSpPr>
          <p:nvPr>
            <p:ph idx="1"/>
          </p:nvPr>
        </p:nvSpPr>
        <p:spPr>
          <a:xfrm>
            <a:off x="242596" y="1362271"/>
            <a:ext cx="11765902" cy="4824024"/>
          </a:xfrm>
        </p:spPr>
        <p:txBody>
          <a:bodyPr>
            <a:normAutofit fontScale="92500"/>
          </a:bodyPr>
          <a:lstStyle/>
          <a:p>
            <a:pPr marL="990600" lvl="1" indent="-533400">
              <a:spcBef>
                <a:spcPct val="50000"/>
              </a:spcBef>
              <a:buNone/>
            </a:pPr>
            <a:r>
              <a:rPr lang="en-US" sz="2800" dirty="0">
                <a:solidFill>
                  <a:srgbClr val="000000"/>
                </a:solidFill>
              </a:rPr>
              <a:t>	</a:t>
            </a:r>
            <a:r>
              <a:rPr lang="en-US" sz="3600" b="1" dirty="0">
                <a:solidFill>
                  <a:schemeClr val="accent2"/>
                </a:solidFill>
              </a:rPr>
              <a:t>CPT codes describe </a:t>
            </a:r>
            <a:r>
              <a:rPr lang="en-US" sz="3600" b="1" u="sng" dirty="0">
                <a:solidFill>
                  <a:schemeClr val="accent2"/>
                </a:solidFill>
              </a:rPr>
              <a:t>WHAT</a:t>
            </a:r>
            <a:r>
              <a:rPr lang="en-US" sz="3600" b="1" dirty="0">
                <a:solidFill>
                  <a:schemeClr val="accent2"/>
                </a:solidFill>
              </a:rPr>
              <a:t> was done for the patient.</a:t>
            </a:r>
          </a:p>
          <a:p>
            <a:pPr marL="990600" lvl="1" indent="-533400" eaLnBrk="1" hangingPunct="1">
              <a:spcBef>
                <a:spcPct val="50000"/>
              </a:spcBef>
              <a:buFontTx/>
              <a:buNone/>
            </a:pPr>
            <a:r>
              <a:rPr lang="en-US" sz="2800" dirty="0">
                <a:solidFill>
                  <a:srgbClr val="000000"/>
                </a:solidFill>
              </a:rPr>
              <a:t>	</a:t>
            </a:r>
            <a:r>
              <a:rPr lang="en-US" sz="2400" dirty="0">
                <a:solidFill>
                  <a:srgbClr val="000000"/>
                </a:solidFill>
              </a:rPr>
              <a:t>AMA Current Procedural Terminology (CPT) – A set of codes, descriptions, and guidelines intended to describe </a:t>
            </a:r>
            <a:r>
              <a:rPr lang="en-US" sz="2400" b="1" dirty="0">
                <a:solidFill>
                  <a:srgbClr val="000000"/>
                </a:solidFill>
              </a:rPr>
              <a:t>procedures and services</a:t>
            </a:r>
            <a:r>
              <a:rPr lang="en-US" sz="2400" dirty="0">
                <a:solidFill>
                  <a:srgbClr val="000000"/>
                </a:solidFill>
              </a:rPr>
              <a:t> performed by physicians and other health care providers.</a:t>
            </a:r>
          </a:p>
          <a:p>
            <a:pPr marL="990600" lvl="1" indent="-533400">
              <a:spcBef>
                <a:spcPct val="50000"/>
              </a:spcBef>
              <a:buNone/>
            </a:pPr>
            <a:r>
              <a:rPr lang="en-US" sz="2800" b="1" dirty="0"/>
              <a:t>	</a:t>
            </a:r>
            <a:r>
              <a:rPr lang="en-US" sz="3900" b="1" dirty="0">
                <a:solidFill>
                  <a:schemeClr val="accent2"/>
                </a:solidFill>
              </a:rPr>
              <a:t>ICD-10 codes describe </a:t>
            </a:r>
            <a:r>
              <a:rPr lang="en-US" sz="3900" b="1" u="sng" dirty="0">
                <a:solidFill>
                  <a:schemeClr val="accent2"/>
                </a:solidFill>
              </a:rPr>
              <a:t>WHY</a:t>
            </a:r>
            <a:r>
              <a:rPr lang="en-US" sz="3900" b="1" dirty="0">
                <a:solidFill>
                  <a:schemeClr val="accent2"/>
                </a:solidFill>
              </a:rPr>
              <a:t> it was done.</a:t>
            </a:r>
          </a:p>
          <a:p>
            <a:pPr marL="990600" lvl="1" indent="-533400" eaLnBrk="1" hangingPunct="1">
              <a:spcBef>
                <a:spcPct val="50000"/>
              </a:spcBef>
              <a:buFontTx/>
              <a:buNone/>
            </a:pPr>
            <a:r>
              <a:rPr lang="en-US" sz="2400" dirty="0">
                <a:solidFill>
                  <a:srgbClr val="000000"/>
                </a:solidFill>
              </a:rPr>
              <a:t>	International Classification of Disease 10</a:t>
            </a:r>
            <a:r>
              <a:rPr lang="en-US" sz="2400" baseline="30000" dirty="0">
                <a:solidFill>
                  <a:srgbClr val="000000"/>
                </a:solidFill>
              </a:rPr>
              <a:t>th</a:t>
            </a:r>
            <a:r>
              <a:rPr lang="en-US" sz="2400" dirty="0">
                <a:solidFill>
                  <a:srgbClr val="000000"/>
                </a:solidFill>
              </a:rPr>
              <a:t> Revision, Clinical Modification (ICD-10-CM) The ICD-10-CM is based on the ICD-10, the statistical classification of disease published by the World Health Organization (WHO). This system is required for reporting </a:t>
            </a:r>
            <a:r>
              <a:rPr lang="en-US" sz="2400" b="1" dirty="0">
                <a:solidFill>
                  <a:srgbClr val="000000"/>
                </a:solidFill>
              </a:rPr>
              <a:t>diagnoses (dx) and diseases</a:t>
            </a:r>
            <a:r>
              <a:rPr lang="en-US" sz="2400" dirty="0">
                <a:solidFill>
                  <a:srgbClr val="000000"/>
                </a:solidFill>
              </a:rPr>
              <a:t> to all U.S. Public Health Service and Department of Health and Human Services Programs, such as Medicare, Medicaid, Centers for Disease Control and Prevention (CDC).  </a:t>
            </a:r>
          </a:p>
          <a:p>
            <a:pPr marL="990600" lvl="1" indent="-533400" eaLnBrk="1" hangingPunct="1">
              <a:spcBef>
                <a:spcPct val="50000"/>
              </a:spcBef>
              <a:buFontTx/>
              <a:buNone/>
            </a:pPr>
            <a:r>
              <a:rPr lang="en-US" b="1" dirty="0">
                <a:solidFill>
                  <a:srgbClr val="000000"/>
                </a:solidFill>
              </a:rPr>
              <a:t>    	</a:t>
            </a:r>
            <a:endParaRPr lang="en-US" dirty="0"/>
          </a:p>
        </p:txBody>
      </p:sp>
      <p:sp>
        <p:nvSpPr>
          <p:cNvPr id="4" name="Slide Number Placeholder 3">
            <a:extLst>
              <a:ext uri="{FF2B5EF4-FFF2-40B4-BE49-F238E27FC236}">
                <a16:creationId xmlns:a16="http://schemas.microsoft.com/office/drawing/2014/main" id="{5BF1EDE6-5B59-492F-BC2D-E3D1AF172F6A}"/>
              </a:ext>
            </a:extLst>
          </p:cNvPr>
          <p:cNvSpPr>
            <a:spLocks noGrp="1"/>
          </p:cNvSpPr>
          <p:nvPr>
            <p:ph type="sldNum" sz="quarter" idx="12"/>
          </p:nvPr>
        </p:nvSpPr>
        <p:spPr/>
        <p:txBody>
          <a:bodyPr/>
          <a:lstStyle/>
          <a:p>
            <a:fld id="{ABB8925F-B6BB-49B0-9469-5285B9C99CB3}" type="slidenum">
              <a:rPr lang="en-US" smtClean="0"/>
              <a:pPr/>
              <a:t>5</a:t>
            </a:fld>
            <a:endParaRPr lang="en-US" dirty="0"/>
          </a:p>
        </p:txBody>
      </p:sp>
    </p:spTree>
    <p:extLst>
      <p:ext uri="{BB962C8B-B14F-4D97-AF65-F5344CB8AC3E}">
        <p14:creationId xmlns:p14="http://schemas.microsoft.com/office/powerpoint/2010/main" val="256135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D9117-982F-4B53-876D-6BED889C9277}"/>
              </a:ext>
            </a:extLst>
          </p:cNvPr>
          <p:cNvSpPr>
            <a:spLocks noGrp="1"/>
          </p:cNvSpPr>
          <p:nvPr>
            <p:ph type="title"/>
          </p:nvPr>
        </p:nvSpPr>
        <p:spPr/>
        <p:txBody>
          <a:bodyPr/>
          <a:lstStyle/>
          <a:p>
            <a:r>
              <a:rPr lang="en-US" b="1" u="sng" dirty="0"/>
              <a:t>Vaccine</a:t>
            </a:r>
          </a:p>
        </p:txBody>
      </p:sp>
      <p:sp>
        <p:nvSpPr>
          <p:cNvPr id="3" name="Content Placeholder 2">
            <a:extLst>
              <a:ext uri="{FF2B5EF4-FFF2-40B4-BE49-F238E27FC236}">
                <a16:creationId xmlns:a16="http://schemas.microsoft.com/office/drawing/2014/main" id="{4CB97E27-17AB-4823-8DD4-A444F0844FA6}"/>
              </a:ext>
            </a:extLst>
          </p:cNvPr>
          <p:cNvSpPr>
            <a:spLocks noGrp="1"/>
          </p:cNvSpPr>
          <p:nvPr>
            <p:ph idx="1"/>
          </p:nvPr>
        </p:nvSpPr>
        <p:spPr>
          <a:xfrm>
            <a:off x="236929" y="1288414"/>
            <a:ext cx="11292840" cy="4453877"/>
          </a:xfrm>
        </p:spPr>
        <p:txBody>
          <a:bodyPr>
            <a:normAutofit/>
          </a:bodyPr>
          <a:lstStyle/>
          <a:p>
            <a:pPr marL="514350" indent="-514350">
              <a:buFont typeface="+mj-lt"/>
              <a:buAutoNum type="arabicPeriod"/>
            </a:pPr>
            <a:r>
              <a:rPr lang="en-US" sz="3200" dirty="0"/>
              <a:t>First, how old is your patient? Under 19 or 19 and Older</a:t>
            </a:r>
          </a:p>
          <a:p>
            <a:pPr marL="514350" indent="-514350">
              <a:buFont typeface="+mj-lt"/>
              <a:buAutoNum type="arabicPeriod"/>
            </a:pPr>
            <a:r>
              <a:rPr lang="en-US" sz="3200" dirty="0"/>
              <a:t>If the patient is Under 19, does this patient qualify for VFC? </a:t>
            </a:r>
          </a:p>
          <a:p>
            <a:pPr marL="0" indent="0">
              <a:buNone/>
            </a:pPr>
            <a:r>
              <a:rPr lang="en-US" sz="2800" dirty="0"/>
              <a:t>	</a:t>
            </a:r>
            <a:r>
              <a:rPr lang="en-US" sz="2400" dirty="0">
                <a:hlinkClick r:id="rId2"/>
              </a:rPr>
              <a:t>https://www.chfs.ky.gov/agencies/dph/dehp/imm/VFCProviderManual.pdf</a:t>
            </a:r>
            <a:r>
              <a:rPr lang="en-US" sz="2400" dirty="0"/>
              <a:t> </a:t>
            </a:r>
          </a:p>
          <a:p>
            <a:pPr marL="0" indent="0">
              <a:buNone/>
            </a:pPr>
            <a:r>
              <a:rPr lang="en-US" sz="3000" dirty="0">
                <a:solidFill>
                  <a:srgbClr val="84BC49"/>
                </a:solidFill>
              </a:rPr>
              <a:t>3. </a:t>
            </a:r>
            <a:r>
              <a:rPr lang="en-US" sz="3200" dirty="0"/>
              <a:t>Which vaccine is the patient receiving? </a:t>
            </a:r>
          </a:p>
          <a:p>
            <a:pPr marL="0" indent="0">
              <a:buNone/>
            </a:pPr>
            <a:r>
              <a:rPr lang="en-US" sz="3200" dirty="0"/>
              <a:t>	Example:	</a:t>
            </a:r>
          </a:p>
          <a:p>
            <a:pPr marL="0" indent="0">
              <a:buNone/>
            </a:pPr>
            <a:r>
              <a:rPr lang="en-US" sz="3200" dirty="0"/>
              <a:t>		90647 	If the patient has qualified for VFC </a:t>
            </a:r>
          </a:p>
          <a:p>
            <a:pPr marL="0" indent="0">
              <a:buNone/>
            </a:pPr>
            <a:r>
              <a:rPr lang="en-US" sz="3200" dirty="0"/>
              <a:t>		90647NV 	NV means non-VFC in LHD world.</a:t>
            </a:r>
          </a:p>
          <a:p>
            <a:pPr marL="0" indent="0">
              <a:buNone/>
            </a:pPr>
            <a:endParaRPr lang="en-US" dirty="0"/>
          </a:p>
        </p:txBody>
      </p:sp>
      <p:sp>
        <p:nvSpPr>
          <p:cNvPr id="4" name="Slide Number Placeholder 3">
            <a:extLst>
              <a:ext uri="{FF2B5EF4-FFF2-40B4-BE49-F238E27FC236}">
                <a16:creationId xmlns:a16="http://schemas.microsoft.com/office/drawing/2014/main" id="{25535C12-51A2-4E9E-876A-A60339B0A801}"/>
              </a:ext>
            </a:extLst>
          </p:cNvPr>
          <p:cNvSpPr>
            <a:spLocks noGrp="1"/>
          </p:cNvSpPr>
          <p:nvPr>
            <p:ph type="sldNum" sz="quarter" idx="12"/>
          </p:nvPr>
        </p:nvSpPr>
        <p:spPr/>
        <p:txBody>
          <a:bodyPr/>
          <a:lstStyle/>
          <a:p>
            <a:fld id="{ABB8925F-B6BB-49B0-9469-5285B9C99CB3}" type="slidenum">
              <a:rPr lang="en-US" smtClean="0"/>
              <a:pPr/>
              <a:t>50</a:t>
            </a:fld>
            <a:endParaRPr lang="en-US" dirty="0"/>
          </a:p>
        </p:txBody>
      </p:sp>
    </p:spTree>
    <p:extLst>
      <p:ext uri="{BB962C8B-B14F-4D97-AF65-F5344CB8AC3E}">
        <p14:creationId xmlns:p14="http://schemas.microsoft.com/office/powerpoint/2010/main" val="151150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05D0-46D2-D6C1-E98B-5F49BDF782DB}"/>
              </a:ext>
            </a:extLst>
          </p:cNvPr>
          <p:cNvSpPr>
            <a:spLocks noGrp="1"/>
          </p:cNvSpPr>
          <p:nvPr>
            <p:ph type="title"/>
          </p:nvPr>
        </p:nvSpPr>
        <p:spPr/>
        <p:txBody>
          <a:bodyPr/>
          <a:lstStyle/>
          <a:p>
            <a:r>
              <a:rPr lang="en-US" b="1" u="sng" dirty="0"/>
              <a:t>Administration</a:t>
            </a:r>
          </a:p>
        </p:txBody>
      </p:sp>
      <p:sp>
        <p:nvSpPr>
          <p:cNvPr id="3" name="Content Placeholder 2">
            <a:extLst>
              <a:ext uri="{FF2B5EF4-FFF2-40B4-BE49-F238E27FC236}">
                <a16:creationId xmlns:a16="http://schemas.microsoft.com/office/drawing/2014/main" id="{F47CCE2F-B5E1-24EB-99EE-862F641BDBD8}"/>
              </a:ext>
            </a:extLst>
          </p:cNvPr>
          <p:cNvSpPr>
            <a:spLocks noGrp="1"/>
          </p:cNvSpPr>
          <p:nvPr>
            <p:ph idx="1"/>
          </p:nvPr>
        </p:nvSpPr>
        <p:spPr>
          <a:xfrm>
            <a:off x="353887" y="1357793"/>
            <a:ext cx="11292840" cy="4351338"/>
          </a:xfrm>
        </p:spPr>
        <p:txBody>
          <a:bodyPr>
            <a:normAutofit fontScale="92500" lnSpcReduction="10000"/>
          </a:bodyPr>
          <a:lstStyle/>
          <a:p>
            <a:pPr marL="0" indent="0">
              <a:buNone/>
            </a:pPr>
            <a:r>
              <a:rPr lang="en-US" sz="3200" dirty="0"/>
              <a:t>Which administration code do I use?</a:t>
            </a:r>
          </a:p>
          <a:p>
            <a:pPr marL="0" indent="0">
              <a:buNone/>
            </a:pPr>
            <a:endParaRPr lang="en-US" sz="3200" dirty="0"/>
          </a:p>
          <a:p>
            <a:pPr marL="0" indent="0">
              <a:buNone/>
            </a:pPr>
            <a:r>
              <a:rPr lang="en-US" b="1" dirty="0"/>
              <a:t>90460</a:t>
            </a:r>
            <a:r>
              <a:rPr lang="en-US" dirty="0"/>
              <a:t>		Administration under 19 via any route or administration, with 	 		counseling; first or only component of each vaccine 					administered. </a:t>
            </a:r>
          </a:p>
          <a:p>
            <a:pPr marL="0" indent="0">
              <a:buNone/>
            </a:pPr>
            <a:r>
              <a:rPr lang="en-US" b="1" dirty="0"/>
              <a:t>90461	 </a:t>
            </a:r>
            <a:r>
              <a:rPr lang="en-US" dirty="0"/>
              <a:t>	Each Additional component administered. </a:t>
            </a:r>
          </a:p>
          <a:p>
            <a:pPr marL="0" indent="0">
              <a:buNone/>
            </a:pPr>
            <a:r>
              <a:rPr lang="en-US" b="1" dirty="0"/>
              <a:t>90471</a:t>
            </a:r>
            <a:r>
              <a:rPr lang="en-US" dirty="0"/>
              <a:t>		Administration 19 and over first component.</a:t>
            </a:r>
          </a:p>
          <a:p>
            <a:pPr marL="0" indent="0">
              <a:buNone/>
            </a:pPr>
            <a:r>
              <a:rPr lang="en-US" b="1" dirty="0"/>
              <a:t>90472	</a:t>
            </a:r>
            <a:r>
              <a:rPr lang="en-US" dirty="0"/>
              <a:t>	Each additional vaccine for 19 and over.</a:t>
            </a:r>
          </a:p>
          <a:p>
            <a:pPr marL="0" indent="0">
              <a:buNone/>
            </a:pPr>
            <a:r>
              <a:rPr lang="en-US" b="1" dirty="0"/>
              <a:t>90473</a:t>
            </a:r>
            <a:r>
              <a:rPr lang="en-US" dirty="0"/>
              <a:t> 		Immunization administration by intranasal or oral route 1 vaccine.</a:t>
            </a:r>
          </a:p>
          <a:p>
            <a:pPr marL="0" indent="0">
              <a:buNone/>
            </a:pPr>
            <a:r>
              <a:rPr lang="en-US" b="1" dirty="0"/>
              <a:t>90474 	</a:t>
            </a:r>
            <a:r>
              <a:rPr lang="en-US" dirty="0"/>
              <a:t>	Each additional intranasal vaccine.</a:t>
            </a:r>
          </a:p>
        </p:txBody>
      </p:sp>
      <p:sp>
        <p:nvSpPr>
          <p:cNvPr id="4" name="Slide Number Placeholder 3">
            <a:extLst>
              <a:ext uri="{FF2B5EF4-FFF2-40B4-BE49-F238E27FC236}">
                <a16:creationId xmlns:a16="http://schemas.microsoft.com/office/drawing/2014/main" id="{B3F21828-CC0A-9A22-63A5-D3EF3F30B233}"/>
              </a:ext>
            </a:extLst>
          </p:cNvPr>
          <p:cNvSpPr>
            <a:spLocks noGrp="1"/>
          </p:cNvSpPr>
          <p:nvPr>
            <p:ph type="sldNum" sz="quarter" idx="12"/>
          </p:nvPr>
        </p:nvSpPr>
        <p:spPr/>
        <p:txBody>
          <a:bodyPr/>
          <a:lstStyle/>
          <a:p>
            <a:fld id="{ABB8925F-B6BB-49B0-9469-5285B9C99CB3}" type="slidenum">
              <a:rPr lang="en-US" smtClean="0"/>
              <a:pPr/>
              <a:t>51</a:t>
            </a:fld>
            <a:endParaRPr lang="en-US" dirty="0"/>
          </a:p>
        </p:txBody>
      </p:sp>
    </p:spTree>
    <p:extLst>
      <p:ext uri="{BB962C8B-B14F-4D97-AF65-F5344CB8AC3E}">
        <p14:creationId xmlns:p14="http://schemas.microsoft.com/office/powerpoint/2010/main" val="65863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EAD8B-F439-4B4C-B5D9-C5B76568BB9E}"/>
              </a:ext>
            </a:extLst>
          </p:cNvPr>
          <p:cNvSpPr>
            <a:spLocks noGrp="1"/>
          </p:cNvSpPr>
          <p:nvPr>
            <p:ph type="title"/>
          </p:nvPr>
        </p:nvSpPr>
        <p:spPr/>
        <p:txBody>
          <a:bodyPr>
            <a:noAutofit/>
          </a:bodyPr>
          <a:lstStyle/>
          <a:p>
            <a:r>
              <a:rPr lang="en-US" b="1" u="sng" dirty="0"/>
              <a:t>Adding Vaccines and Administrations to the System</a:t>
            </a:r>
          </a:p>
        </p:txBody>
      </p:sp>
      <p:sp>
        <p:nvSpPr>
          <p:cNvPr id="3" name="Content Placeholder 2">
            <a:extLst>
              <a:ext uri="{FF2B5EF4-FFF2-40B4-BE49-F238E27FC236}">
                <a16:creationId xmlns:a16="http://schemas.microsoft.com/office/drawing/2014/main" id="{7A768BA7-A0F3-4F67-9AB6-CF1B5DD41FE8}"/>
              </a:ext>
            </a:extLst>
          </p:cNvPr>
          <p:cNvSpPr>
            <a:spLocks noGrp="1"/>
          </p:cNvSpPr>
          <p:nvPr>
            <p:ph idx="1"/>
          </p:nvPr>
        </p:nvSpPr>
        <p:spPr>
          <a:xfrm>
            <a:off x="449580" y="1235252"/>
            <a:ext cx="11292840" cy="5080488"/>
          </a:xfrm>
        </p:spPr>
        <p:txBody>
          <a:bodyPr>
            <a:normAutofit fontScale="40000" lnSpcReduction="20000"/>
          </a:bodyPr>
          <a:lstStyle/>
          <a:p>
            <a:pPr marL="0" indent="0">
              <a:buNone/>
            </a:pPr>
            <a:endParaRPr lang="en-US" sz="7000" dirty="0"/>
          </a:p>
          <a:p>
            <a:pPr marL="0" indent="0">
              <a:buNone/>
            </a:pPr>
            <a:r>
              <a:rPr lang="en-US" sz="7000" dirty="0"/>
              <a:t>To add a vaccine in the system without an office visit an 80000 code must be entered. </a:t>
            </a:r>
          </a:p>
          <a:p>
            <a:pPr marL="0" indent="0">
              <a:buNone/>
            </a:pPr>
            <a:r>
              <a:rPr lang="en-US" sz="7000" dirty="0"/>
              <a:t>Example:</a:t>
            </a:r>
          </a:p>
          <a:p>
            <a:pPr marL="0" indent="0">
              <a:buNone/>
            </a:pPr>
            <a:r>
              <a:rPr lang="en-US" sz="7000" dirty="0"/>
              <a:t>		</a:t>
            </a:r>
            <a:r>
              <a:rPr lang="en-US" sz="7000" b="1" dirty="0"/>
              <a:t>80000</a:t>
            </a:r>
          </a:p>
          <a:p>
            <a:pPr marL="0" indent="0">
              <a:buNone/>
            </a:pPr>
            <a:r>
              <a:rPr lang="en-US" sz="7000" dirty="0"/>
              <a:t>		</a:t>
            </a:r>
            <a:r>
              <a:rPr lang="en-US" sz="7000" b="1" dirty="0"/>
              <a:t>90647</a:t>
            </a:r>
            <a:r>
              <a:rPr lang="en-US" sz="7000" dirty="0"/>
              <a:t> 	patient is under 19 and qualifies for VFC.</a:t>
            </a:r>
          </a:p>
          <a:p>
            <a:pPr marL="0" indent="0">
              <a:buNone/>
            </a:pPr>
            <a:r>
              <a:rPr lang="en-US" sz="7000" dirty="0"/>
              <a:t>		</a:t>
            </a:r>
            <a:r>
              <a:rPr lang="en-US" sz="7000" b="1" dirty="0"/>
              <a:t>90460</a:t>
            </a:r>
            <a:r>
              <a:rPr lang="en-US" sz="7000" dirty="0"/>
              <a:t>  	administration of vaccine -as the RN counseled 					per component.</a:t>
            </a:r>
          </a:p>
          <a:p>
            <a:pPr marL="0" indent="0">
              <a:buNone/>
            </a:pPr>
            <a:r>
              <a:rPr lang="en-US" sz="7000" dirty="0"/>
              <a:t>Example: 	</a:t>
            </a:r>
            <a:r>
              <a:rPr lang="en-US" sz="7000" b="1" dirty="0"/>
              <a:t>80000</a:t>
            </a:r>
          </a:p>
          <a:p>
            <a:pPr marL="0" indent="0">
              <a:buNone/>
            </a:pPr>
            <a:r>
              <a:rPr lang="en-US" sz="7000" dirty="0"/>
              <a:t>		</a:t>
            </a:r>
            <a:r>
              <a:rPr lang="en-US" sz="7000" b="1" dirty="0"/>
              <a:t>90714NV</a:t>
            </a:r>
            <a:r>
              <a:rPr lang="en-US" sz="7000" dirty="0"/>
              <a:t> 	patient is over the age of 19 and doesn’t 				  		qualify for VFC.</a:t>
            </a:r>
          </a:p>
          <a:p>
            <a:pPr marL="0" indent="0">
              <a:buNone/>
            </a:pPr>
            <a:r>
              <a:rPr lang="en-US" sz="7000" dirty="0"/>
              <a:t>		</a:t>
            </a:r>
            <a:r>
              <a:rPr lang="en-US" sz="7000" b="1" dirty="0"/>
              <a:t>90471 	</a:t>
            </a:r>
            <a:r>
              <a:rPr lang="en-US" sz="7000" dirty="0"/>
              <a:t>patient is over the age limit for counseling per 					component.</a:t>
            </a:r>
          </a:p>
          <a:p>
            <a:pPr marL="0" indent="0">
              <a:buNone/>
            </a:pPr>
            <a:endParaRPr lang="en-US" dirty="0"/>
          </a:p>
        </p:txBody>
      </p:sp>
      <p:sp>
        <p:nvSpPr>
          <p:cNvPr id="4" name="Slide Number Placeholder 3">
            <a:extLst>
              <a:ext uri="{FF2B5EF4-FFF2-40B4-BE49-F238E27FC236}">
                <a16:creationId xmlns:a16="http://schemas.microsoft.com/office/drawing/2014/main" id="{92754458-8AD4-4265-ADD9-986FBC64A939}"/>
              </a:ext>
            </a:extLst>
          </p:cNvPr>
          <p:cNvSpPr>
            <a:spLocks noGrp="1"/>
          </p:cNvSpPr>
          <p:nvPr>
            <p:ph type="sldNum" sz="quarter" idx="12"/>
          </p:nvPr>
        </p:nvSpPr>
        <p:spPr/>
        <p:txBody>
          <a:bodyPr/>
          <a:lstStyle/>
          <a:p>
            <a:fld id="{ABB8925F-B6BB-49B0-9469-5285B9C99CB3}" type="slidenum">
              <a:rPr lang="en-US" smtClean="0"/>
              <a:pPr/>
              <a:t>52</a:t>
            </a:fld>
            <a:endParaRPr lang="en-US" dirty="0"/>
          </a:p>
        </p:txBody>
      </p:sp>
    </p:spTree>
    <p:extLst>
      <p:ext uri="{BB962C8B-B14F-4D97-AF65-F5344CB8AC3E}">
        <p14:creationId xmlns:p14="http://schemas.microsoft.com/office/powerpoint/2010/main" val="2557485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29A9A-5988-4EC4-B442-A88147BF9316}"/>
              </a:ext>
            </a:extLst>
          </p:cNvPr>
          <p:cNvSpPr>
            <a:spLocks noGrp="1"/>
          </p:cNvSpPr>
          <p:nvPr>
            <p:ph type="title"/>
          </p:nvPr>
        </p:nvSpPr>
        <p:spPr/>
        <p:txBody>
          <a:bodyPr>
            <a:noAutofit/>
          </a:bodyPr>
          <a:lstStyle/>
          <a:p>
            <a:r>
              <a:rPr lang="en-US" b="1" u="sng" dirty="0"/>
              <a:t>Vaccine and Administration Billing Information</a:t>
            </a:r>
          </a:p>
        </p:txBody>
      </p:sp>
      <p:sp>
        <p:nvSpPr>
          <p:cNvPr id="3" name="Content Placeholder 2">
            <a:extLst>
              <a:ext uri="{FF2B5EF4-FFF2-40B4-BE49-F238E27FC236}">
                <a16:creationId xmlns:a16="http://schemas.microsoft.com/office/drawing/2014/main" id="{4D18A1F7-9E47-4FF0-9E59-C004116E55EE}"/>
              </a:ext>
            </a:extLst>
          </p:cNvPr>
          <p:cNvSpPr>
            <a:spLocks noGrp="1"/>
          </p:cNvSpPr>
          <p:nvPr>
            <p:ph idx="1"/>
          </p:nvPr>
        </p:nvSpPr>
        <p:spPr>
          <a:xfrm>
            <a:off x="449580" y="1825625"/>
            <a:ext cx="11139040" cy="4351338"/>
          </a:xfrm>
        </p:spPr>
        <p:txBody>
          <a:bodyPr/>
          <a:lstStyle/>
          <a:p>
            <a:pPr>
              <a:buFont typeface="Arial" panose="020B0604020202020204" pitchFamily="34" charset="0"/>
              <a:buChar char="•"/>
            </a:pPr>
            <a:r>
              <a:rPr lang="en-US" sz="3200" dirty="0"/>
              <a:t>When the patient is registered in the CDP/Portal system it is programmed to select the correct billing based on criteria such as VFC status, insurance status, age and income.  </a:t>
            </a:r>
          </a:p>
          <a:p>
            <a:pPr>
              <a:buFont typeface="Arial" panose="020B0604020202020204" pitchFamily="34" charset="0"/>
              <a:buChar char="•"/>
            </a:pPr>
            <a:r>
              <a:rPr lang="en-US" sz="3200" dirty="0"/>
              <a:t>The SL (State Supplied Vaccine) modifier will be </a:t>
            </a:r>
            <a:r>
              <a:rPr lang="en-US" sz="3200" b="1" dirty="0"/>
              <a:t>added automatically</a:t>
            </a:r>
            <a:r>
              <a:rPr lang="en-US" sz="3200" dirty="0"/>
              <a:t> if the patient qualifies for </a:t>
            </a:r>
            <a:r>
              <a:rPr lang="en-US" sz="3600" dirty="0">
                <a:solidFill>
                  <a:schemeClr val="tx1"/>
                </a:solidFill>
              </a:rPr>
              <a:t>VFC.</a:t>
            </a:r>
            <a:endParaRPr lang="en-US" sz="2000" dirty="0">
              <a:solidFill>
                <a:schemeClr val="tx1"/>
              </a:solidFill>
            </a:endParaRPr>
          </a:p>
          <a:p>
            <a:pPr marL="0" indent="0">
              <a:buNone/>
            </a:pPr>
            <a:endParaRPr lang="en-US" dirty="0"/>
          </a:p>
        </p:txBody>
      </p:sp>
      <p:sp>
        <p:nvSpPr>
          <p:cNvPr id="4" name="Slide Number Placeholder 3">
            <a:extLst>
              <a:ext uri="{FF2B5EF4-FFF2-40B4-BE49-F238E27FC236}">
                <a16:creationId xmlns:a16="http://schemas.microsoft.com/office/drawing/2014/main" id="{A8148C99-1044-4B49-BC1D-F4D771E1E4A6}"/>
              </a:ext>
            </a:extLst>
          </p:cNvPr>
          <p:cNvSpPr>
            <a:spLocks noGrp="1"/>
          </p:cNvSpPr>
          <p:nvPr>
            <p:ph type="sldNum" sz="quarter" idx="12"/>
          </p:nvPr>
        </p:nvSpPr>
        <p:spPr/>
        <p:txBody>
          <a:bodyPr/>
          <a:lstStyle/>
          <a:p>
            <a:fld id="{ABB8925F-B6BB-49B0-9469-5285B9C99CB3}" type="slidenum">
              <a:rPr lang="en-US" smtClean="0"/>
              <a:pPr/>
              <a:t>53</a:t>
            </a:fld>
            <a:endParaRPr lang="en-US" dirty="0"/>
          </a:p>
        </p:txBody>
      </p:sp>
    </p:spTree>
    <p:extLst>
      <p:ext uri="{BB962C8B-B14F-4D97-AF65-F5344CB8AC3E}">
        <p14:creationId xmlns:p14="http://schemas.microsoft.com/office/powerpoint/2010/main" val="175914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14D9E-7A8A-0866-4235-C40699D97BAB}"/>
              </a:ext>
            </a:extLst>
          </p:cNvPr>
          <p:cNvSpPr>
            <a:spLocks noGrp="1"/>
          </p:cNvSpPr>
          <p:nvPr>
            <p:ph type="title"/>
          </p:nvPr>
        </p:nvSpPr>
        <p:spPr/>
        <p:txBody>
          <a:bodyPr/>
          <a:lstStyle/>
          <a:p>
            <a:r>
              <a:rPr lang="en-US" b="1" u="sng" dirty="0"/>
              <a:t>COVID Vaccine Information on PEF</a:t>
            </a:r>
          </a:p>
        </p:txBody>
      </p:sp>
      <p:sp>
        <p:nvSpPr>
          <p:cNvPr id="4" name="Slide Number Placeholder 3">
            <a:extLst>
              <a:ext uri="{FF2B5EF4-FFF2-40B4-BE49-F238E27FC236}">
                <a16:creationId xmlns:a16="http://schemas.microsoft.com/office/drawing/2014/main" id="{35FE4067-78B2-AA70-4F66-63E0EF6536E7}"/>
              </a:ext>
            </a:extLst>
          </p:cNvPr>
          <p:cNvSpPr>
            <a:spLocks noGrp="1"/>
          </p:cNvSpPr>
          <p:nvPr>
            <p:ph type="sldNum" sz="quarter" idx="12"/>
          </p:nvPr>
        </p:nvSpPr>
        <p:spPr/>
        <p:txBody>
          <a:bodyPr/>
          <a:lstStyle/>
          <a:p>
            <a:fld id="{ABB8925F-B6BB-49B0-9469-5285B9C99CB3}" type="slidenum">
              <a:rPr lang="en-US" smtClean="0"/>
              <a:pPr/>
              <a:t>54</a:t>
            </a:fld>
            <a:endParaRPr lang="en-US" dirty="0"/>
          </a:p>
        </p:txBody>
      </p:sp>
    </p:spTree>
    <p:extLst>
      <p:ext uri="{BB962C8B-B14F-4D97-AF65-F5344CB8AC3E}">
        <p14:creationId xmlns:p14="http://schemas.microsoft.com/office/powerpoint/2010/main" val="191906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4B012-4713-48A9-A546-6DFF927086D8}"/>
              </a:ext>
            </a:extLst>
          </p:cNvPr>
          <p:cNvSpPr>
            <a:spLocks noGrp="1"/>
          </p:cNvSpPr>
          <p:nvPr>
            <p:ph type="title"/>
          </p:nvPr>
        </p:nvSpPr>
        <p:spPr/>
        <p:txBody>
          <a:bodyPr>
            <a:normAutofit/>
          </a:bodyPr>
          <a:lstStyle/>
          <a:p>
            <a:r>
              <a:rPr lang="en-US" sz="4000" b="1" u="sng" dirty="0"/>
              <a:t>COVID-19 VACCINES - Pfizer</a:t>
            </a:r>
            <a:endParaRPr lang="en-US" b="1" u="sng" dirty="0"/>
          </a:p>
        </p:txBody>
      </p:sp>
      <p:sp>
        <p:nvSpPr>
          <p:cNvPr id="4" name="Slide Number Placeholder 3">
            <a:extLst>
              <a:ext uri="{FF2B5EF4-FFF2-40B4-BE49-F238E27FC236}">
                <a16:creationId xmlns:a16="http://schemas.microsoft.com/office/drawing/2014/main" id="{5EECD877-A8B1-4DDB-AF58-7EA542D50A29}"/>
              </a:ext>
            </a:extLst>
          </p:cNvPr>
          <p:cNvSpPr>
            <a:spLocks noGrp="1"/>
          </p:cNvSpPr>
          <p:nvPr>
            <p:ph type="sldNum" sz="quarter" idx="12"/>
          </p:nvPr>
        </p:nvSpPr>
        <p:spPr/>
        <p:txBody>
          <a:bodyPr/>
          <a:lstStyle/>
          <a:p>
            <a:fld id="{ABB8925F-B6BB-49B0-9469-5285B9C99CB3}" type="slidenum">
              <a:rPr lang="en-US" smtClean="0"/>
              <a:pPr/>
              <a:t>55</a:t>
            </a:fld>
            <a:endParaRPr lang="en-US" dirty="0"/>
          </a:p>
        </p:txBody>
      </p:sp>
      <p:graphicFrame>
        <p:nvGraphicFramePr>
          <p:cNvPr id="7" name="Content Placeholder 6">
            <a:extLst>
              <a:ext uri="{FF2B5EF4-FFF2-40B4-BE49-F238E27FC236}">
                <a16:creationId xmlns:a16="http://schemas.microsoft.com/office/drawing/2014/main" id="{7C39D800-E4D8-4C9A-B604-877C7D5950EB}"/>
              </a:ext>
            </a:extLst>
          </p:cNvPr>
          <p:cNvGraphicFramePr>
            <a:graphicFrameLocks noGrp="1"/>
          </p:cNvGraphicFramePr>
          <p:nvPr>
            <p:ph idx="1"/>
            <p:extLst>
              <p:ext uri="{D42A27DB-BD31-4B8C-83A1-F6EECF244321}">
                <p14:modId xmlns:p14="http://schemas.microsoft.com/office/powerpoint/2010/main" val="864256323"/>
              </p:ext>
            </p:extLst>
          </p:nvPr>
        </p:nvGraphicFramePr>
        <p:xfrm>
          <a:off x="597159" y="1446245"/>
          <a:ext cx="10831419" cy="4124133"/>
        </p:xfrm>
        <a:graphic>
          <a:graphicData uri="http://schemas.openxmlformats.org/drawingml/2006/table">
            <a:tbl>
              <a:tblPr/>
              <a:tblGrid>
                <a:gridCol w="429818">
                  <a:extLst>
                    <a:ext uri="{9D8B030D-6E8A-4147-A177-3AD203B41FA5}">
                      <a16:colId xmlns:a16="http://schemas.microsoft.com/office/drawing/2014/main" val="2461426817"/>
                    </a:ext>
                  </a:extLst>
                </a:gridCol>
                <a:gridCol w="5243782">
                  <a:extLst>
                    <a:ext uri="{9D8B030D-6E8A-4147-A177-3AD203B41FA5}">
                      <a16:colId xmlns:a16="http://schemas.microsoft.com/office/drawing/2014/main" val="3158106969"/>
                    </a:ext>
                  </a:extLst>
                </a:gridCol>
                <a:gridCol w="429818">
                  <a:extLst>
                    <a:ext uri="{9D8B030D-6E8A-4147-A177-3AD203B41FA5}">
                      <a16:colId xmlns:a16="http://schemas.microsoft.com/office/drawing/2014/main" val="1742505233"/>
                    </a:ext>
                  </a:extLst>
                </a:gridCol>
                <a:gridCol w="4728001">
                  <a:extLst>
                    <a:ext uri="{9D8B030D-6E8A-4147-A177-3AD203B41FA5}">
                      <a16:colId xmlns:a16="http://schemas.microsoft.com/office/drawing/2014/main" val="2030188979"/>
                    </a:ext>
                  </a:extLst>
                </a:gridCol>
              </a:tblGrid>
              <a:tr h="574062">
                <a:tc>
                  <a:txBody>
                    <a:bodyPr/>
                    <a:lstStyle/>
                    <a:p>
                      <a:pPr marL="0" marR="0">
                        <a:spcBef>
                          <a:spcPts val="0"/>
                        </a:spcBef>
                        <a:spcAft>
                          <a:spcPts val="0"/>
                        </a:spcAft>
                      </a:pPr>
                      <a:r>
                        <a:rPr lang="en-US" sz="1000" b="1">
                          <a:effectLst/>
                          <a:latin typeface="Haettenschweiler" panose="020B0706040902060204" pitchFamily="34"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000" b="1">
                          <a:solidFill>
                            <a:srgbClr val="000000"/>
                          </a:solidFill>
                          <a:effectLst/>
                          <a:latin typeface="Arial (W1)"/>
                          <a:ea typeface="Times New Roman" panose="02020603050405020304" pitchFamily="18" charset="0"/>
                        </a:rPr>
                        <a:t>COVID-19 VACCINE:</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000" b="1">
                          <a:solidFill>
                            <a:srgbClr val="000000"/>
                          </a:solidFill>
                          <a:effectLst/>
                          <a:latin typeface="Haettenschweiler" panose="020B0706040902060204" pitchFamily="34"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000" b="1">
                          <a:solidFill>
                            <a:srgbClr val="000000"/>
                          </a:solidFill>
                          <a:effectLst/>
                          <a:latin typeface="Arial (W1)"/>
                          <a:ea typeface="Times New Roman" panose="02020603050405020304" pitchFamily="18" charset="0"/>
                        </a:rPr>
                        <a:t>ADMINISTRATION:</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extLst>
                  <a:ext uri="{0D108BD9-81ED-4DB2-BD59-A6C34878D82A}">
                    <a16:rowId xmlns:a16="http://schemas.microsoft.com/office/drawing/2014/main" val="4200882926"/>
                  </a:ext>
                </a:extLst>
              </a:tr>
              <a:tr h="497383">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91300 – Pfizer – SARS-CoV-2 COVID-19 0.3mL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0001A  - 1</a:t>
                      </a:r>
                      <a:r>
                        <a:rPr lang="en-US" sz="1400" baseline="30000">
                          <a:effectLst/>
                          <a:latin typeface="Arial" panose="020B0604020202020204" pitchFamily="34" charset="0"/>
                          <a:ea typeface="Times New Roman" panose="02020603050405020304" pitchFamily="18" charset="0"/>
                        </a:rPr>
                        <a:t>st</a:t>
                      </a:r>
                      <a:r>
                        <a:rPr lang="en-US" sz="1400">
                          <a:effectLst/>
                          <a:latin typeface="Arial" panose="020B0604020202020204" pitchFamily="34" charset="0"/>
                          <a:ea typeface="Times New Roman" panose="02020603050405020304" pitchFamily="18" charset="0"/>
                        </a:rPr>
                        <a:t> Dose (12 years &amp; older)</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135382"/>
                  </a:ext>
                </a:extLst>
              </a:tr>
              <a:tr h="545048">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91300 – Pfizer – SARS-CoV-2 COVID-19 0.3mL</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0002A  - 2</a:t>
                      </a:r>
                      <a:r>
                        <a:rPr lang="en-US" sz="1400" baseline="30000">
                          <a:effectLst/>
                          <a:latin typeface="Arial" panose="020B0604020202020204" pitchFamily="34" charset="0"/>
                          <a:ea typeface="Times New Roman" panose="02020603050405020304" pitchFamily="18" charset="0"/>
                        </a:rPr>
                        <a:t>nd</a:t>
                      </a:r>
                      <a:r>
                        <a:rPr lang="en-US" sz="1400">
                          <a:effectLst/>
                          <a:latin typeface="Arial" panose="020B0604020202020204" pitchFamily="34" charset="0"/>
                          <a:ea typeface="Times New Roman" panose="02020603050405020304" pitchFamily="18" charset="0"/>
                        </a:rPr>
                        <a:t> Dose (12 years &amp; older)</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594750"/>
                  </a:ext>
                </a:extLst>
              </a:tr>
              <a:tr h="501528">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91300 – Pfizer – SARS-CoV-2 COVID-19 0.3mL</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0003A  - 3</a:t>
                      </a:r>
                      <a:r>
                        <a:rPr lang="en-US" sz="1400" baseline="30000">
                          <a:effectLst/>
                          <a:latin typeface="Arial" panose="020B0604020202020204" pitchFamily="34" charset="0"/>
                          <a:ea typeface="Times New Roman" panose="02020603050405020304" pitchFamily="18" charset="0"/>
                        </a:rPr>
                        <a:t>rd</a:t>
                      </a:r>
                      <a:r>
                        <a:rPr lang="en-US" sz="1400">
                          <a:effectLst/>
                          <a:latin typeface="Arial" panose="020B0604020202020204" pitchFamily="34" charset="0"/>
                          <a:ea typeface="Times New Roman" panose="02020603050405020304" pitchFamily="18" charset="0"/>
                        </a:rPr>
                        <a:t> Dose (12 years &amp; older)</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977190"/>
                  </a:ext>
                </a:extLst>
              </a:tr>
              <a:tr h="501528">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91305 – Pfizer-SARS-CoV2 COVID-19 TRS-SUCR 0.3mL</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0051A – 1</a:t>
                      </a:r>
                      <a:r>
                        <a:rPr lang="en-US" sz="1400" baseline="30000">
                          <a:effectLst/>
                          <a:latin typeface="Arial" panose="020B0604020202020204" pitchFamily="34" charset="0"/>
                          <a:ea typeface="Times New Roman" panose="02020603050405020304" pitchFamily="18" charset="0"/>
                        </a:rPr>
                        <a:t>st</a:t>
                      </a:r>
                      <a:r>
                        <a:rPr lang="en-US" sz="1400">
                          <a:effectLst/>
                          <a:latin typeface="Arial" panose="020B0604020202020204" pitchFamily="34" charset="0"/>
                          <a:ea typeface="Times New Roman" panose="02020603050405020304" pitchFamily="18" charset="0"/>
                        </a:rPr>
                        <a:t> Dose – Gray Cap (12 years &amp; older)</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47670"/>
                  </a:ext>
                </a:extLst>
              </a:tr>
              <a:tr h="501528">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91305 – Pfizer-SARS-CoV2 COVID-19 TRS-SUCR 0.3mL</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0052A – 2</a:t>
                      </a:r>
                      <a:r>
                        <a:rPr lang="en-US" sz="1400" baseline="30000">
                          <a:effectLst/>
                          <a:latin typeface="Arial" panose="020B0604020202020204" pitchFamily="34" charset="0"/>
                          <a:ea typeface="Times New Roman" panose="02020603050405020304" pitchFamily="18" charset="0"/>
                        </a:rPr>
                        <a:t>nd</a:t>
                      </a:r>
                      <a:r>
                        <a:rPr lang="en-US" sz="1400">
                          <a:effectLst/>
                          <a:latin typeface="Arial" panose="020B0604020202020204" pitchFamily="34" charset="0"/>
                          <a:ea typeface="Times New Roman" panose="02020603050405020304" pitchFamily="18" charset="0"/>
                        </a:rPr>
                        <a:t> Dose – Gray Cap(12 years &amp; older)</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1695406"/>
                  </a:ext>
                </a:extLst>
              </a:tr>
              <a:tr h="501528">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91305 – Pfizer-SARS-CoV2 COVID-19 TRS-SUCR 0.3mL</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0053A – 3</a:t>
                      </a:r>
                      <a:r>
                        <a:rPr lang="en-US" sz="1400" baseline="30000">
                          <a:effectLst/>
                          <a:latin typeface="Arial" panose="020B0604020202020204" pitchFamily="34" charset="0"/>
                          <a:ea typeface="Times New Roman" panose="02020603050405020304" pitchFamily="18" charset="0"/>
                        </a:rPr>
                        <a:t>rd</a:t>
                      </a:r>
                      <a:r>
                        <a:rPr lang="en-US" sz="1400">
                          <a:effectLst/>
                          <a:latin typeface="Arial" panose="020B0604020202020204" pitchFamily="34" charset="0"/>
                          <a:ea typeface="Times New Roman" panose="02020603050405020304" pitchFamily="18" charset="0"/>
                        </a:rPr>
                        <a:t> Dose – Gray Cap (12 years &amp; older)</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9959822"/>
                  </a:ext>
                </a:extLst>
              </a:tr>
              <a:tr h="501528">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91312 – Pfizer-SARS-CoV2 COVID-19 BIVALENT 0.3mL</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0124A – BI- Booster Dose (12 years &amp; older)</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4313829"/>
                  </a:ext>
                </a:extLst>
              </a:tr>
            </a:tbl>
          </a:graphicData>
        </a:graphic>
      </p:graphicFrame>
    </p:spTree>
    <p:extLst>
      <p:ext uri="{BB962C8B-B14F-4D97-AF65-F5344CB8AC3E}">
        <p14:creationId xmlns:p14="http://schemas.microsoft.com/office/powerpoint/2010/main" val="315610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D11DA-2AEB-4DC3-8889-87DC818E40CD}"/>
              </a:ext>
            </a:extLst>
          </p:cNvPr>
          <p:cNvSpPr>
            <a:spLocks noGrp="1"/>
          </p:cNvSpPr>
          <p:nvPr>
            <p:ph type="title"/>
          </p:nvPr>
        </p:nvSpPr>
        <p:spPr/>
        <p:txBody>
          <a:bodyPr/>
          <a:lstStyle/>
          <a:p>
            <a:r>
              <a:rPr lang="en-US" sz="4000" b="1" u="sng" dirty="0"/>
              <a:t>COVID-19 VACCINES - Moderna</a:t>
            </a:r>
            <a:endParaRPr lang="en-US" b="1" dirty="0"/>
          </a:p>
        </p:txBody>
      </p:sp>
      <p:sp>
        <p:nvSpPr>
          <p:cNvPr id="4" name="Slide Number Placeholder 3">
            <a:extLst>
              <a:ext uri="{FF2B5EF4-FFF2-40B4-BE49-F238E27FC236}">
                <a16:creationId xmlns:a16="http://schemas.microsoft.com/office/drawing/2014/main" id="{527D44A4-DB02-493E-AA9B-7223F6E26AFD}"/>
              </a:ext>
            </a:extLst>
          </p:cNvPr>
          <p:cNvSpPr>
            <a:spLocks noGrp="1"/>
          </p:cNvSpPr>
          <p:nvPr>
            <p:ph type="sldNum" sz="quarter" idx="12"/>
          </p:nvPr>
        </p:nvSpPr>
        <p:spPr/>
        <p:txBody>
          <a:bodyPr/>
          <a:lstStyle/>
          <a:p>
            <a:fld id="{ABB8925F-B6BB-49B0-9469-5285B9C99CB3}" type="slidenum">
              <a:rPr lang="en-US" smtClean="0"/>
              <a:pPr/>
              <a:t>56</a:t>
            </a:fld>
            <a:endParaRPr lang="en-US" dirty="0"/>
          </a:p>
        </p:txBody>
      </p:sp>
      <p:graphicFrame>
        <p:nvGraphicFramePr>
          <p:cNvPr id="8" name="Content Placeholder 7">
            <a:extLst>
              <a:ext uri="{FF2B5EF4-FFF2-40B4-BE49-F238E27FC236}">
                <a16:creationId xmlns:a16="http://schemas.microsoft.com/office/drawing/2014/main" id="{ECA2E564-B3CC-4837-9F23-A01728A392F4}"/>
              </a:ext>
            </a:extLst>
          </p:cNvPr>
          <p:cNvGraphicFramePr>
            <a:graphicFrameLocks noGrp="1"/>
          </p:cNvGraphicFramePr>
          <p:nvPr>
            <p:ph idx="1"/>
            <p:extLst>
              <p:ext uri="{D42A27DB-BD31-4B8C-83A1-F6EECF244321}">
                <p14:modId xmlns:p14="http://schemas.microsoft.com/office/powerpoint/2010/main" val="3118345200"/>
              </p:ext>
            </p:extLst>
          </p:nvPr>
        </p:nvGraphicFramePr>
        <p:xfrm>
          <a:off x="737117" y="1543596"/>
          <a:ext cx="10691460" cy="3485603"/>
        </p:xfrm>
        <a:graphic>
          <a:graphicData uri="http://schemas.openxmlformats.org/drawingml/2006/table">
            <a:tbl>
              <a:tblPr/>
              <a:tblGrid>
                <a:gridCol w="424264">
                  <a:extLst>
                    <a:ext uri="{9D8B030D-6E8A-4147-A177-3AD203B41FA5}">
                      <a16:colId xmlns:a16="http://schemas.microsoft.com/office/drawing/2014/main" val="1103819414"/>
                    </a:ext>
                  </a:extLst>
                </a:gridCol>
                <a:gridCol w="5176024">
                  <a:extLst>
                    <a:ext uri="{9D8B030D-6E8A-4147-A177-3AD203B41FA5}">
                      <a16:colId xmlns:a16="http://schemas.microsoft.com/office/drawing/2014/main" val="2234714628"/>
                    </a:ext>
                  </a:extLst>
                </a:gridCol>
                <a:gridCol w="424264">
                  <a:extLst>
                    <a:ext uri="{9D8B030D-6E8A-4147-A177-3AD203B41FA5}">
                      <a16:colId xmlns:a16="http://schemas.microsoft.com/office/drawing/2014/main" val="3348267430"/>
                    </a:ext>
                  </a:extLst>
                </a:gridCol>
                <a:gridCol w="4666908">
                  <a:extLst>
                    <a:ext uri="{9D8B030D-6E8A-4147-A177-3AD203B41FA5}">
                      <a16:colId xmlns:a16="http://schemas.microsoft.com/office/drawing/2014/main" val="1466626667"/>
                    </a:ext>
                  </a:extLst>
                </a:gridCol>
              </a:tblGrid>
              <a:tr h="876836">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91301 – Moderna –SARS-CoV2 COVID-19 0.5mL</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0011A  - 1</a:t>
                      </a:r>
                      <a:r>
                        <a:rPr lang="en-US" sz="1600" baseline="30000">
                          <a:effectLst/>
                          <a:latin typeface="Arial" panose="020B0604020202020204" pitchFamily="34" charset="0"/>
                          <a:ea typeface="Times New Roman" panose="02020603050405020304" pitchFamily="18" charset="0"/>
                        </a:rPr>
                        <a:t>st</a:t>
                      </a:r>
                      <a:r>
                        <a:rPr lang="en-US" sz="1600">
                          <a:effectLst/>
                          <a:latin typeface="Arial" panose="020B0604020202020204" pitchFamily="34" charset="0"/>
                          <a:ea typeface="Times New Roman" panose="02020603050405020304" pitchFamily="18" charset="0"/>
                        </a:rPr>
                        <a:t> Dose (12 years &amp; older)</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3637696"/>
                  </a:ext>
                </a:extLst>
              </a:tr>
              <a:tr h="869589">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91301 – Moderna –SARS-CoV2 COVID-19 0.5mL</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0012A  - 2</a:t>
                      </a:r>
                      <a:r>
                        <a:rPr lang="en-US" sz="1600" baseline="30000">
                          <a:effectLst/>
                          <a:latin typeface="Arial" panose="020B0604020202020204" pitchFamily="34" charset="0"/>
                          <a:ea typeface="Times New Roman" panose="02020603050405020304" pitchFamily="18" charset="0"/>
                        </a:rPr>
                        <a:t>nd</a:t>
                      </a:r>
                      <a:r>
                        <a:rPr lang="en-US" sz="1600">
                          <a:effectLst/>
                          <a:latin typeface="Arial" panose="020B0604020202020204" pitchFamily="34" charset="0"/>
                          <a:ea typeface="Times New Roman" panose="02020603050405020304" pitchFamily="18" charset="0"/>
                        </a:rPr>
                        <a:t> Dose (12 years &amp; older)</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3346635"/>
                  </a:ext>
                </a:extLst>
              </a:tr>
              <a:tr h="869589">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91301 – Moderna –SARS-CoV2 COVID-19 0.5mL</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0013A - 3</a:t>
                      </a:r>
                      <a:r>
                        <a:rPr lang="en-US" sz="1600" baseline="30000">
                          <a:effectLst/>
                          <a:latin typeface="Arial" panose="020B0604020202020204" pitchFamily="34" charset="0"/>
                          <a:ea typeface="Times New Roman" panose="02020603050405020304" pitchFamily="18" charset="0"/>
                        </a:rPr>
                        <a:t>rd</a:t>
                      </a:r>
                      <a:r>
                        <a:rPr lang="en-US" sz="1600">
                          <a:effectLst/>
                          <a:latin typeface="Arial" panose="020B0604020202020204" pitchFamily="34" charset="0"/>
                          <a:ea typeface="Times New Roman" panose="02020603050405020304" pitchFamily="18" charset="0"/>
                        </a:rPr>
                        <a:t> Dose (12 years &amp; older)</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537686"/>
                  </a:ext>
                </a:extLst>
              </a:tr>
              <a:tr h="869589">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91313 – Moderna – SARS-CoV-2 BIVALENT 0.5mL</a:t>
                      </a:r>
                      <a:endParaRPr lang="en-US" sz="16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Arial" panose="020B0604020202020204" pitchFamily="34"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600" dirty="0">
                          <a:effectLst/>
                          <a:latin typeface="Arial" panose="020B0604020202020204" pitchFamily="34" charset="0"/>
                          <a:ea typeface="Times New Roman" panose="02020603050405020304" pitchFamily="18" charset="0"/>
                        </a:rPr>
                        <a:t>0134A – BI-Booster 0.5mL (12 years &amp; older)</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463946"/>
                  </a:ext>
                </a:extLst>
              </a:tr>
            </a:tbl>
          </a:graphicData>
        </a:graphic>
      </p:graphicFrame>
    </p:spTree>
    <p:extLst>
      <p:ext uri="{BB962C8B-B14F-4D97-AF65-F5344CB8AC3E}">
        <p14:creationId xmlns:p14="http://schemas.microsoft.com/office/powerpoint/2010/main" val="294666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43DC7-2F26-4A9A-8F0D-2CE1C2E4CBA2}"/>
              </a:ext>
            </a:extLst>
          </p:cNvPr>
          <p:cNvSpPr>
            <a:spLocks noGrp="1"/>
          </p:cNvSpPr>
          <p:nvPr>
            <p:ph type="title"/>
          </p:nvPr>
        </p:nvSpPr>
        <p:spPr/>
        <p:txBody>
          <a:bodyPr>
            <a:normAutofit fontScale="90000"/>
          </a:bodyPr>
          <a:lstStyle/>
          <a:p>
            <a:r>
              <a:rPr lang="en-US" sz="4000" b="1" u="sng" dirty="0"/>
              <a:t>COVID-19 VACCINES – </a:t>
            </a:r>
            <a:br>
              <a:rPr lang="en-US" sz="4000" b="1" u="sng" dirty="0"/>
            </a:br>
            <a:r>
              <a:rPr lang="en-US" sz="4000" b="1" u="sng" dirty="0"/>
              <a:t>Janssen &amp; Novavax</a:t>
            </a:r>
            <a:endParaRPr lang="en-US" b="1" dirty="0"/>
          </a:p>
        </p:txBody>
      </p:sp>
      <p:graphicFrame>
        <p:nvGraphicFramePr>
          <p:cNvPr id="5" name="Content Placeholder 4">
            <a:extLst>
              <a:ext uri="{FF2B5EF4-FFF2-40B4-BE49-F238E27FC236}">
                <a16:creationId xmlns:a16="http://schemas.microsoft.com/office/drawing/2014/main" id="{46D223E1-7E37-4273-88AB-1ED81C35F8AE}"/>
              </a:ext>
            </a:extLst>
          </p:cNvPr>
          <p:cNvGraphicFramePr>
            <a:graphicFrameLocks noGrp="1"/>
          </p:cNvGraphicFramePr>
          <p:nvPr>
            <p:ph idx="1"/>
            <p:extLst>
              <p:ext uri="{D42A27DB-BD31-4B8C-83A1-F6EECF244321}">
                <p14:modId xmlns:p14="http://schemas.microsoft.com/office/powerpoint/2010/main" val="129371055"/>
              </p:ext>
            </p:extLst>
          </p:nvPr>
        </p:nvGraphicFramePr>
        <p:xfrm>
          <a:off x="1586204" y="1782147"/>
          <a:ext cx="8761445" cy="2116182"/>
        </p:xfrm>
        <a:graphic>
          <a:graphicData uri="http://schemas.openxmlformats.org/drawingml/2006/table">
            <a:tbl>
              <a:tblPr/>
              <a:tblGrid>
                <a:gridCol w="419359">
                  <a:extLst>
                    <a:ext uri="{9D8B030D-6E8A-4147-A177-3AD203B41FA5}">
                      <a16:colId xmlns:a16="http://schemas.microsoft.com/office/drawing/2014/main" val="673052146"/>
                    </a:ext>
                  </a:extLst>
                </a:gridCol>
                <a:gridCol w="4205514">
                  <a:extLst>
                    <a:ext uri="{9D8B030D-6E8A-4147-A177-3AD203B41FA5}">
                      <a16:colId xmlns:a16="http://schemas.microsoft.com/office/drawing/2014/main" val="2144559147"/>
                    </a:ext>
                  </a:extLst>
                </a:gridCol>
                <a:gridCol w="344714">
                  <a:extLst>
                    <a:ext uri="{9D8B030D-6E8A-4147-A177-3AD203B41FA5}">
                      <a16:colId xmlns:a16="http://schemas.microsoft.com/office/drawing/2014/main" val="3085255337"/>
                    </a:ext>
                  </a:extLst>
                </a:gridCol>
                <a:gridCol w="3791858">
                  <a:extLst>
                    <a:ext uri="{9D8B030D-6E8A-4147-A177-3AD203B41FA5}">
                      <a16:colId xmlns:a16="http://schemas.microsoft.com/office/drawing/2014/main" val="58454819"/>
                    </a:ext>
                  </a:extLst>
                </a:gridCol>
              </a:tblGrid>
              <a:tr h="705394">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91303 – Janssen – SARS-CoV2 COVID-19 0.5mL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200">
                          <a:effectLst/>
                          <a:latin typeface="Arial" panose="020B0604020202020204" pitchFamily="34" charset="0"/>
                          <a:ea typeface="Times New Roman" panose="02020603050405020304" pitchFamily="18" charset="0"/>
                        </a:rPr>
                        <a:t>0031A - Single Dose (18 years &amp; older)</a:t>
                      </a:r>
                      <a:endParaRPr lang="en-US" sz="12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77747"/>
                  </a:ext>
                </a:extLst>
              </a:tr>
              <a:tr h="705394">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91304 – Novavax – SARS-CoV2 COVID-19 0.5mL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0041A – 1</a:t>
                      </a:r>
                      <a:r>
                        <a:rPr lang="en-US" sz="1200" baseline="30000" dirty="0">
                          <a:effectLst/>
                          <a:latin typeface="Arial" panose="020B0604020202020204" pitchFamily="34" charset="0"/>
                          <a:ea typeface="Times New Roman" panose="02020603050405020304" pitchFamily="18" charset="0"/>
                        </a:rPr>
                        <a:t>st</a:t>
                      </a:r>
                      <a:r>
                        <a:rPr lang="en-US" sz="1200" dirty="0">
                          <a:effectLst/>
                          <a:latin typeface="Arial" panose="020B0604020202020204" pitchFamily="34" charset="0"/>
                          <a:ea typeface="Times New Roman" panose="02020603050405020304" pitchFamily="18" charset="0"/>
                        </a:rPr>
                        <a:t> Dose (12 years &amp; older)</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767698"/>
                  </a:ext>
                </a:extLst>
              </a:tr>
              <a:tr h="705394">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91304 – Novavax – SARS-CoV2 COVID-19 0.5mL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0042A – 2</a:t>
                      </a:r>
                      <a:r>
                        <a:rPr lang="en-US" sz="1200" baseline="30000" dirty="0">
                          <a:effectLst/>
                          <a:latin typeface="Arial" panose="020B0604020202020204" pitchFamily="34" charset="0"/>
                          <a:ea typeface="Times New Roman" panose="02020603050405020304" pitchFamily="18" charset="0"/>
                        </a:rPr>
                        <a:t>nd</a:t>
                      </a:r>
                      <a:r>
                        <a:rPr lang="en-US" sz="1200" dirty="0">
                          <a:effectLst/>
                          <a:latin typeface="Arial" panose="020B0604020202020204" pitchFamily="34" charset="0"/>
                          <a:ea typeface="Times New Roman" panose="02020603050405020304" pitchFamily="18" charset="0"/>
                        </a:rPr>
                        <a:t> Dose (12 years &amp; older)</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617959"/>
                  </a:ext>
                </a:extLst>
              </a:tr>
            </a:tbl>
          </a:graphicData>
        </a:graphic>
      </p:graphicFrame>
      <p:sp>
        <p:nvSpPr>
          <p:cNvPr id="4" name="Slide Number Placeholder 3">
            <a:extLst>
              <a:ext uri="{FF2B5EF4-FFF2-40B4-BE49-F238E27FC236}">
                <a16:creationId xmlns:a16="http://schemas.microsoft.com/office/drawing/2014/main" id="{BA5E27EF-FB7D-4E5E-933E-1A467FF8A0DE}"/>
              </a:ext>
            </a:extLst>
          </p:cNvPr>
          <p:cNvSpPr>
            <a:spLocks noGrp="1"/>
          </p:cNvSpPr>
          <p:nvPr>
            <p:ph type="sldNum" sz="quarter" idx="12"/>
          </p:nvPr>
        </p:nvSpPr>
        <p:spPr/>
        <p:txBody>
          <a:bodyPr/>
          <a:lstStyle/>
          <a:p>
            <a:fld id="{ABB8925F-B6BB-49B0-9469-5285B9C99CB3}" type="slidenum">
              <a:rPr lang="en-US" smtClean="0"/>
              <a:pPr/>
              <a:t>57</a:t>
            </a:fld>
            <a:endParaRPr lang="en-US" dirty="0"/>
          </a:p>
        </p:txBody>
      </p:sp>
    </p:spTree>
    <p:extLst>
      <p:ext uri="{BB962C8B-B14F-4D97-AF65-F5344CB8AC3E}">
        <p14:creationId xmlns:p14="http://schemas.microsoft.com/office/powerpoint/2010/main" val="2897193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9227-1AAB-482F-A1DD-13AB9AD8244D}"/>
              </a:ext>
            </a:extLst>
          </p:cNvPr>
          <p:cNvSpPr>
            <a:spLocks noGrp="1"/>
          </p:cNvSpPr>
          <p:nvPr>
            <p:ph type="title"/>
          </p:nvPr>
        </p:nvSpPr>
        <p:spPr/>
        <p:txBody>
          <a:bodyPr>
            <a:normAutofit fontScale="90000"/>
          </a:bodyPr>
          <a:lstStyle/>
          <a:p>
            <a:r>
              <a:rPr lang="en-US" sz="4000" u="sng" dirty="0"/>
              <a:t>PEDIATRIC COVID-19 VACCINES</a:t>
            </a:r>
            <a:br>
              <a:rPr lang="en-US" sz="4000" u="sng" dirty="0"/>
            </a:br>
            <a:r>
              <a:rPr lang="en-US" sz="4000" u="sng" dirty="0"/>
              <a:t>(AGES 5-11years)</a:t>
            </a:r>
            <a:endParaRPr lang="en-US" u="sng" dirty="0"/>
          </a:p>
        </p:txBody>
      </p:sp>
      <p:sp>
        <p:nvSpPr>
          <p:cNvPr id="4" name="Slide Number Placeholder 3">
            <a:extLst>
              <a:ext uri="{FF2B5EF4-FFF2-40B4-BE49-F238E27FC236}">
                <a16:creationId xmlns:a16="http://schemas.microsoft.com/office/drawing/2014/main" id="{7EDBB3C9-F596-454C-B77B-7386D5E96A69}"/>
              </a:ext>
            </a:extLst>
          </p:cNvPr>
          <p:cNvSpPr>
            <a:spLocks noGrp="1"/>
          </p:cNvSpPr>
          <p:nvPr>
            <p:ph type="sldNum" sz="quarter" idx="12"/>
          </p:nvPr>
        </p:nvSpPr>
        <p:spPr/>
        <p:txBody>
          <a:bodyPr/>
          <a:lstStyle/>
          <a:p>
            <a:fld id="{ABB8925F-B6BB-49B0-9469-5285B9C99CB3}" type="slidenum">
              <a:rPr lang="en-US" smtClean="0"/>
              <a:pPr/>
              <a:t>58</a:t>
            </a:fld>
            <a:endParaRPr lang="en-US" dirty="0"/>
          </a:p>
        </p:txBody>
      </p:sp>
      <p:graphicFrame>
        <p:nvGraphicFramePr>
          <p:cNvPr id="3" name="Table 2">
            <a:extLst>
              <a:ext uri="{FF2B5EF4-FFF2-40B4-BE49-F238E27FC236}">
                <a16:creationId xmlns:a16="http://schemas.microsoft.com/office/drawing/2014/main" id="{BC3C0091-67A5-70FB-A14C-92DBD83A887C}"/>
              </a:ext>
            </a:extLst>
          </p:cNvPr>
          <p:cNvGraphicFramePr>
            <a:graphicFrameLocks noGrp="1"/>
          </p:cNvGraphicFramePr>
          <p:nvPr>
            <p:extLst>
              <p:ext uri="{D42A27DB-BD31-4B8C-83A1-F6EECF244321}">
                <p14:modId xmlns:p14="http://schemas.microsoft.com/office/powerpoint/2010/main" val="3189111636"/>
              </p:ext>
            </p:extLst>
          </p:nvPr>
        </p:nvGraphicFramePr>
        <p:xfrm>
          <a:off x="449580" y="1543596"/>
          <a:ext cx="11099720" cy="4674321"/>
        </p:xfrm>
        <a:graphic>
          <a:graphicData uri="http://schemas.openxmlformats.org/drawingml/2006/table">
            <a:tbl>
              <a:tblPr/>
              <a:tblGrid>
                <a:gridCol w="162560">
                  <a:extLst>
                    <a:ext uri="{9D8B030D-6E8A-4147-A177-3AD203B41FA5}">
                      <a16:colId xmlns:a16="http://schemas.microsoft.com/office/drawing/2014/main" val="3493569262"/>
                    </a:ext>
                  </a:extLst>
                </a:gridCol>
                <a:gridCol w="5424120">
                  <a:extLst>
                    <a:ext uri="{9D8B030D-6E8A-4147-A177-3AD203B41FA5}">
                      <a16:colId xmlns:a16="http://schemas.microsoft.com/office/drawing/2014/main" val="3740443685"/>
                    </a:ext>
                  </a:extLst>
                </a:gridCol>
                <a:gridCol w="355680">
                  <a:extLst>
                    <a:ext uri="{9D8B030D-6E8A-4147-A177-3AD203B41FA5}">
                      <a16:colId xmlns:a16="http://schemas.microsoft.com/office/drawing/2014/main" val="3707624624"/>
                    </a:ext>
                  </a:extLst>
                </a:gridCol>
                <a:gridCol w="5157360">
                  <a:extLst>
                    <a:ext uri="{9D8B030D-6E8A-4147-A177-3AD203B41FA5}">
                      <a16:colId xmlns:a16="http://schemas.microsoft.com/office/drawing/2014/main" val="894273122"/>
                    </a:ext>
                  </a:extLst>
                </a:gridCol>
              </a:tblGrid>
              <a:tr h="483671">
                <a:tc>
                  <a:txBody>
                    <a:bodyPr/>
                    <a:lstStyle/>
                    <a:p>
                      <a:pPr marL="0" marR="0">
                        <a:spcBef>
                          <a:spcPts val="0"/>
                        </a:spcBef>
                        <a:spcAft>
                          <a:spcPts val="0"/>
                        </a:spcAft>
                      </a:pPr>
                      <a:r>
                        <a:rPr lang="en-US" sz="1000" b="1">
                          <a:solidFill>
                            <a:srgbClr val="000000"/>
                          </a:solidFill>
                          <a:effectLst/>
                          <a:latin typeface="Haettenschweiler" panose="020B0706040902060204" pitchFamily="34"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400" b="1" dirty="0">
                          <a:solidFill>
                            <a:srgbClr val="000000"/>
                          </a:solidFill>
                          <a:effectLst/>
                          <a:latin typeface="Arial (W1)"/>
                          <a:ea typeface="Times New Roman" panose="02020603050405020304" pitchFamily="18" charset="0"/>
                        </a:rPr>
                        <a:t>COVID-19 VACCINE: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400" b="1">
                          <a:solidFill>
                            <a:srgbClr val="000000"/>
                          </a:solidFill>
                          <a:effectLst/>
                          <a:latin typeface="Haettenschweiler" panose="020B0706040902060204" pitchFamily="34" charset="0"/>
                          <a:ea typeface="Times New Roman" panose="02020603050405020304" pitchFamily="18" charset="0"/>
                        </a:rPr>
                        <a:t>√</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400" b="1" dirty="0">
                          <a:solidFill>
                            <a:srgbClr val="000000"/>
                          </a:solidFill>
                          <a:effectLst/>
                          <a:latin typeface="Arial (W1)"/>
                          <a:ea typeface="Times New Roman" panose="02020603050405020304" pitchFamily="18" charset="0"/>
                        </a:rPr>
                        <a:t>ADMINISTRATION: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extLst>
                  <a:ext uri="{0D108BD9-81ED-4DB2-BD59-A6C34878D82A}">
                    <a16:rowId xmlns:a16="http://schemas.microsoft.com/office/drawing/2014/main" val="3947389584"/>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91307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0071A - 1</a:t>
                      </a:r>
                      <a:r>
                        <a:rPr lang="en-US" sz="1400" baseline="30000" dirty="0">
                          <a:effectLst/>
                          <a:latin typeface="Arial" panose="020B0604020202020204" pitchFamily="34" charset="0"/>
                          <a:ea typeface="Times New Roman" panose="02020603050405020304" pitchFamily="18" charset="0"/>
                        </a:rPr>
                        <a:t>st</a:t>
                      </a:r>
                      <a:r>
                        <a:rPr lang="en-US" sz="1400" dirty="0">
                          <a:effectLst/>
                          <a:latin typeface="Arial" panose="020B0604020202020204" pitchFamily="34" charset="0"/>
                          <a:ea typeface="Times New Roman" panose="02020603050405020304" pitchFamily="18" charset="0"/>
                        </a:rPr>
                        <a:t> Pediatric (5-11 years)  0.2mL Dose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488841"/>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91307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0072A - 2</a:t>
                      </a:r>
                      <a:r>
                        <a:rPr lang="en-US" sz="1400" baseline="30000" dirty="0">
                          <a:effectLst/>
                          <a:latin typeface="Arial" panose="020B0604020202020204" pitchFamily="34" charset="0"/>
                          <a:ea typeface="Times New Roman" panose="02020603050405020304" pitchFamily="18" charset="0"/>
                        </a:rPr>
                        <a:t>nd</a:t>
                      </a:r>
                      <a:r>
                        <a:rPr lang="en-US" sz="1400" dirty="0">
                          <a:effectLst/>
                          <a:latin typeface="Arial" panose="020B0604020202020204" pitchFamily="34" charset="0"/>
                          <a:ea typeface="Times New Roman" panose="02020603050405020304" pitchFamily="18" charset="0"/>
                        </a:rPr>
                        <a:t> Pediatric (5-11 years) 0.2mL Dose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589888"/>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91307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0073A – 3</a:t>
                      </a:r>
                      <a:r>
                        <a:rPr lang="en-US" sz="1400" baseline="30000" dirty="0">
                          <a:effectLst/>
                          <a:latin typeface="Arial" panose="020B0604020202020204" pitchFamily="34" charset="0"/>
                          <a:ea typeface="Times New Roman" panose="02020603050405020304" pitchFamily="18" charset="0"/>
                        </a:rPr>
                        <a:t>rd</a:t>
                      </a:r>
                      <a:r>
                        <a:rPr lang="en-US" sz="1400" dirty="0">
                          <a:effectLst/>
                          <a:latin typeface="Arial" panose="020B0604020202020204" pitchFamily="34" charset="0"/>
                          <a:ea typeface="Times New Roman" panose="02020603050405020304" pitchFamily="18" charset="0"/>
                        </a:rPr>
                        <a:t> Pediatric (5-11 years) 0.2mL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1113953"/>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91307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0074A – Booster Pediatric (5-11 years) 0.2mL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3464688"/>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91315 – Pfizer – SARS-CoV2 BIVALENT 0.2mL</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0154A – BI-Booster Pediatric (5-11 years) 0.2mL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1746672"/>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91309 – Moderna – SARS-CoV-2 COVID-19 0.5mL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0091A – 1</a:t>
                      </a:r>
                      <a:r>
                        <a:rPr lang="en-US" sz="1400" baseline="30000" dirty="0">
                          <a:effectLst/>
                          <a:latin typeface="Arial" panose="020B0604020202020204" pitchFamily="34" charset="0"/>
                          <a:ea typeface="Times New Roman" panose="02020603050405020304" pitchFamily="18" charset="0"/>
                        </a:rPr>
                        <a:t>st</a:t>
                      </a:r>
                      <a:r>
                        <a:rPr lang="en-US" sz="1400" dirty="0">
                          <a:effectLst/>
                          <a:latin typeface="Arial" panose="020B0604020202020204" pitchFamily="34" charset="0"/>
                          <a:ea typeface="Times New Roman" panose="02020603050405020304" pitchFamily="18" charset="0"/>
                        </a:rPr>
                        <a:t> Pediatric (6-11 years) 0.5mL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0145063"/>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91309 – Moderna – SARS-CoV-2 COVID-19 0.5mL</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0092A – 2</a:t>
                      </a:r>
                      <a:r>
                        <a:rPr lang="en-US" sz="1400" baseline="30000" dirty="0">
                          <a:effectLst/>
                          <a:latin typeface="Arial" panose="020B0604020202020204" pitchFamily="34" charset="0"/>
                          <a:ea typeface="Times New Roman" panose="02020603050405020304" pitchFamily="18" charset="0"/>
                        </a:rPr>
                        <a:t>nd </a:t>
                      </a:r>
                      <a:r>
                        <a:rPr lang="en-US" sz="1400" dirty="0">
                          <a:effectLst/>
                          <a:latin typeface="Arial" panose="020B0604020202020204" pitchFamily="34" charset="0"/>
                          <a:ea typeface="Times New Roman" panose="02020603050405020304" pitchFamily="18" charset="0"/>
                        </a:rPr>
                        <a:t>Pediatric (6-11 years) 0.5mL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7140324"/>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91309 – Moderna – SARS-CoV-2 COVID-19 0.5mL</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0093A – 3</a:t>
                      </a:r>
                      <a:r>
                        <a:rPr lang="en-US" sz="1400" baseline="30000" dirty="0">
                          <a:effectLst/>
                          <a:latin typeface="Arial" panose="020B0604020202020204" pitchFamily="34" charset="0"/>
                          <a:ea typeface="Times New Roman" panose="02020603050405020304" pitchFamily="18" charset="0"/>
                        </a:rPr>
                        <a:t>rd</a:t>
                      </a:r>
                      <a:r>
                        <a:rPr lang="en-US" sz="1400" dirty="0">
                          <a:effectLst/>
                          <a:latin typeface="Arial" panose="020B0604020202020204" pitchFamily="34" charset="0"/>
                          <a:ea typeface="Times New Roman" panose="02020603050405020304" pitchFamily="18" charset="0"/>
                        </a:rPr>
                        <a:t> Pediatric (6-11 years) 0.5mL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831019"/>
                  </a:ext>
                </a:extLst>
              </a:tr>
              <a:tr h="419065">
                <a:tc>
                  <a:txBody>
                    <a:bodyPr/>
                    <a:lstStyle/>
                    <a:p>
                      <a:pPr marL="0" marR="0">
                        <a:spcBef>
                          <a:spcPts val="0"/>
                        </a:spcBef>
                        <a:spcAft>
                          <a:spcPts val="0"/>
                        </a:spcAft>
                      </a:pPr>
                      <a:r>
                        <a:rPr lang="en-US" sz="1000">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91314 – Moderna – SARS-CoV-2 BIVALENT 0.25mL</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0144A – BI-Booster Pediatric (6-11 years) 0.25mL Dose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8503837"/>
                  </a:ext>
                </a:extLst>
              </a:tr>
              <a:tr h="419065">
                <a:tc>
                  <a:txBody>
                    <a:bodyPr/>
                    <a:lstStyle/>
                    <a:p>
                      <a:pPr marL="0" marR="0">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b="1">
                          <a:effectLst/>
                          <a:latin typeface="Arial" panose="020B0604020202020204" pitchFamily="34" charset="0"/>
                          <a:ea typeface="Times New Roman" panose="02020603050405020304" pitchFamily="18" charset="0"/>
                        </a:rPr>
                        <a:t>80000      Unspecified Procedure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796821"/>
                  </a:ext>
                </a:extLst>
              </a:tr>
            </a:tbl>
          </a:graphicData>
        </a:graphic>
      </p:graphicFrame>
      <p:sp>
        <p:nvSpPr>
          <p:cNvPr id="9" name="Content Placeholder 8">
            <a:extLst>
              <a:ext uri="{FF2B5EF4-FFF2-40B4-BE49-F238E27FC236}">
                <a16:creationId xmlns:a16="http://schemas.microsoft.com/office/drawing/2014/main" id="{9BF438A7-B2E4-E83F-DE9B-A194663546C8}"/>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99327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79417-130D-4B29-8FA8-0CD31695D59A}"/>
              </a:ext>
            </a:extLst>
          </p:cNvPr>
          <p:cNvSpPr>
            <a:spLocks noGrp="1"/>
          </p:cNvSpPr>
          <p:nvPr>
            <p:ph type="title"/>
          </p:nvPr>
        </p:nvSpPr>
        <p:spPr/>
        <p:txBody>
          <a:bodyPr>
            <a:normAutofit fontScale="90000"/>
          </a:bodyPr>
          <a:lstStyle/>
          <a:p>
            <a:r>
              <a:rPr lang="en-US" sz="4000" b="1" u="sng" dirty="0"/>
              <a:t>PEDIATRIC COVID-19 VACCINES</a:t>
            </a:r>
            <a:br>
              <a:rPr lang="en-US" sz="4000" b="1" u="sng" dirty="0"/>
            </a:br>
            <a:r>
              <a:rPr lang="en-US" sz="4000" b="1" u="sng" dirty="0"/>
              <a:t>(AGES 6 months-5 years)</a:t>
            </a:r>
            <a:endParaRPr lang="en-US" b="1" u="sng" dirty="0"/>
          </a:p>
        </p:txBody>
      </p:sp>
      <p:sp>
        <p:nvSpPr>
          <p:cNvPr id="4" name="Slide Number Placeholder 3">
            <a:extLst>
              <a:ext uri="{FF2B5EF4-FFF2-40B4-BE49-F238E27FC236}">
                <a16:creationId xmlns:a16="http://schemas.microsoft.com/office/drawing/2014/main" id="{0CB1AACE-3028-40C2-AAB2-02A927B3A958}"/>
              </a:ext>
            </a:extLst>
          </p:cNvPr>
          <p:cNvSpPr>
            <a:spLocks noGrp="1"/>
          </p:cNvSpPr>
          <p:nvPr>
            <p:ph type="sldNum" sz="quarter" idx="12"/>
          </p:nvPr>
        </p:nvSpPr>
        <p:spPr/>
        <p:txBody>
          <a:bodyPr/>
          <a:lstStyle/>
          <a:p>
            <a:fld id="{ABB8925F-B6BB-49B0-9469-5285B9C99CB3}" type="slidenum">
              <a:rPr lang="en-US" smtClean="0"/>
              <a:pPr/>
              <a:t>59</a:t>
            </a:fld>
            <a:endParaRPr lang="en-US" dirty="0"/>
          </a:p>
        </p:txBody>
      </p:sp>
      <p:graphicFrame>
        <p:nvGraphicFramePr>
          <p:cNvPr id="8" name="Content Placeholder 7">
            <a:extLst>
              <a:ext uri="{FF2B5EF4-FFF2-40B4-BE49-F238E27FC236}">
                <a16:creationId xmlns:a16="http://schemas.microsoft.com/office/drawing/2014/main" id="{6B1201B2-00DD-A8A4-AF84-673A8E03A81C}"/>
              </a:ext>
            </a:extLst>
          </p:cNvPr>
          <p:cNvGraphicFramePr>
            <a:graphicFrameLocks noGrp="1"/>
          </p:cNvGraphicFramePr>
          <p:nvPr>
            <p:ph idx="1"/>
            <p:extLst>
              <p:ext uri="{D42A27DB-BD31-4B8C-83A1-F6EECF244321}">
                <p14:modId xmlns:p14="http://schemas.microsoft.com/office/powerpoint/2010/main" val="2626691937"/>
              </p:ext>
            </p:extLst>
          </p:nvPr>
        </p:nvGraphicFramePr>
        <p:xfrm>
          <a:off x="680160" y="1543596"/>
          <a:ext cx="10831680" cy="4615904"/>
        </p:xfrm>
        <a:graphic>
          <a:graphicData uri="http://schemas.openxmlformats.org/drawingml/2006/table">
            <a:tbl>
              <a:tblPr/>
              <a:tblGrid>
                <a:gridCol w="423113">
                  <a:extLst>
                    <a:ext uri="{9D8B030D-6E8A-4147-A177-3AD203B41FA5}">
                      <a16:colId xmlns:a16="http://schemas.microsoft.com/office/drawing/2014/main" val="511849120"/>
                    </a:ext>
                  </a:extLst>
                </a:gridCol>
                <a:gridCol w="5161972">
                  <a:extLst>
                    <a:ext uri="{9D8B030D-6E8A-4147-A177-3AD203B41FA5}">
                      <a16:colId xmlns:a16="http://schemas.microsoft.com/office/drawing/2014/main" val="3606172808"/>
                    </a:ext>
                  </a:extLst>
                </a:gridCol>
                <a:gridCol w="423113">
                  <a:extLst>
                    <a:ext uri="{9D8B030D-6E8A-4147-A177-3AD203B41FA5}">
                      <a16:colId xmlns:a16="http://schemas.microsoft.com/office/drawing/2014/main" val="2544594374"/>
                    </a:ext>
                  </a:extLst>
                </a:gridCol>
                <a:gridCol w="4823482">
                  <a:extLst>
                    <a:ext uri="{9D8B030D-6E8A-4147-A177-3AD203B41FA5}">
                      <a16:colId xmlns:a16="http://schemas.microsoft.com/office/drawing/2014/main" val="3837966676"/>
                    </a:ext>
                  </a:extLst>
                </a:gridCol>
              </a:tblGrid>
              <a:tr h="233201">
                <a:tc>
                  <a:txBody>
                    <a:bodyPr/>
                    <a:lstStyle/>
                    <a:p>
                      <a:pPr marL="0" marR="0">
                        <a:spcBef>
                          <a:spcPts val="0"/>
                        </a:spcBef>
                        <a:spcAft>
                          <a:spcPts val="0"/>
                        </a:spcAft>
                      </a:pPr>
                      <a:r>
                        <a:rPr lang="en-US" sz="1400" b="1">
                          <a:solidFill>
                            <a:srgbClr val="000000"/>
                          </a:solidFill>
                          <a:effectLst/>
                          <a:latin typeface="Haettenschweiler" panose="020B0706040902060204" pitchFamily="34" charset="0"/>
                          <a:ea typeface="Times New Roman" panose="02020603050405020304" pitchFamily="18" charset="0"/>
                        </a:rPr>
                        <a:t>√</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400" b="1">
                          <a:solidFill>
                            <a:srgbClr val="000000"/>
                          </a:solidFill>
                          <a:effectLst/>
                          <a:latin typeface="Arial (W1)"/>
                          <a:ea typeface="Times New Roman" panose="02020603050405020304" pitchFamily="18" charset="0"/>
                        </a:rPr>
                        <a:t>COVID-19 VACCINE: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400" b="1">
                          <a:solidFill>
                            <a:srgbClr val="000000"/>
                          </a:solidFill>
                          <a:effectLst/>
                          <a:latin typeface="Haettenschweiler" panose="020B0706040902060204" pitchFamily="34" charset="0"/>
                          <a:ea typeface="Times New Roman" panose="02020603050405020304" pitchFamily="18" charset="0"/>
                        </a:rPr>
                        <a:t>√</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tc>
                  <a:txBody>
                    <a:bodyPr/>
                    <a:lstStyle/>
                    <a:p>
                      <a:pPr marL="0" marR="0">
                        <a:spcBef>
                          <a:spcPts val="0"/>
                        </a:spcBef>
                        <a:spcAft>
                          <a:spcPts val="0"/>
                        </a:spcAft>
                      </a:pPr>
                      <a:r>
                        <a:rPr lang="en-US" sz="1400" b="1">
                          <a:solidFill>
                            <a:srgbClr val="000000"/>
                          </a:solidFill>
                          <a:effectLst/>
                          <a:latin typeface="Arial (W1)"/>
                          <a:ea typeface="Times New Roman" panose="02020603050405020304" pitchFamily="18" charset="0"/>
                        </a:rPr>
                        <a:t>ADMINISTRATION:</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pattFill prst="pct20">
                      <a:fgClr>
                        <a:srgbClr val="FFFFFF"/>
                      </a:fgClr>
                      <a:bgClr>
                        <a:srgbClr val="D2D2D2"/>
                      </a:bgClr>
                    </a:pattFill>
                  </a:tcPr>
                </a:tc>
                <a:extLst>
                  <a:ext uri="{0D108BD9-81ED-4DB2-BD59-A6C34878D82A}">
                    <a16:rowId xmlns:a16="http://schemas.microsoft.com/office/drawing/2014/main" val="3286169377"/>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91308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0081A - 1</a:t>
                      </a:r>
                      <a:r>
                        <a:rPr lang="en-US" sz="1400" baseline="30000">
                          <a:effectLst/>
                          <a:latin typeface="Arial" panose="020B0604020202020204" pitchFamily="34" charset="0"/>
                          <a:ea typeface="Times New Roman" panose="02020603050405020304" pitchFamily="18" charset="0"/>
                        </a:rPr>
                        <a:t>st</a:t>
                      </a:r>
                      <a:r>
                        <a:rPr lang="en-US" sz="1400">
                          <a:effectLst/>
                          <a:latin typeface="Arial" panose="020B0604020202020204" pitchFamily="34" charset="0"/>
                          <a:ea typeface="Times New Roman" panose="02020603050405020304" pitchFamily="18" charset="0"/>
                        </a:rPr>
                        <a:t> Pediatric (6 mth-4 years)  0.2mL Dose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272449"/>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91308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0082A - 2</a:t>
                      </a:r>
                      <a:r>
                        <a:rPr lang="en-US" sz="1400" baseline="30000">
                          <a:effectLst/>
                          <a:latin typeface="Arial" panose="020B0604020202020204" pitchFamily="34" charset="0"/>
                          <a:ea typeface="Times New Roman" panose="02020603050405020304" pitchFamily="18" charset="0"/>
                        </a:rPr>
                        <a:t>nd</a:t>
                      </a:r>
                      <a:r>
                        <a:rPr lang="en-US" sz="1400">
                          <a:effectLst/>
                          <a:latin typeface="Arial" panose="020B0604020202020204" pitchFamily="34" charset="0"/>
                          <a:ea typeface="Times New Roman" panose="02020603050405020304" pitchFamily="18" charset="0"/>
                        </a:rPr>
                        <a:t> Pediatric (6 mth-4 years) 0.2mL Dose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717264"/>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91308 – Pfizer – SARS-CoV2 0.2mL TRS-SUCR-PED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0083A – 3</a:t>
                      </a:r>
                      <a:r>
                        <a:rPr lang="en-US" sz="1400" baseline="30000">
                          <a:effectLst/>
                          <a:latin typeface="Arial" panose="020B0604020202020204" pitchFamily="34" charset="0"/>
                          <a:ea typeface="Times New Roman" panose="02020603050405020304" pitchFamily="18" charset="0"/>
                        </a:rPr>
                        <a:t>rd</a:t>
                      </a:r>
                      <a:r>
                        <a:rPr lang="en-US" sz="1400">
                          <a:effectLst/>
                          <a:latin typeface="Arial" panose="020B0604020202020204" pitchFamily="34" charset="0"/>
                          <a:ea typeface="Times New Roman" panose="02020603050405020304" pitchFamily="18" charset="0"/>
                        </a:rPr>
                        <a:t> Pediatric (6 mth-4 years) 0.2mL Dose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0207214"/>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91317 – Pfizer – SARS-CoV2 BIVALENT 0.2mL - 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0173A – 3</a:t>
                      </a:r>
                      <a:r>
                        <a:rPr lang="en-US" sz="1400" baseline="30000">
                          <a:effectLst/>
                          <a:latin typeface="Arial" panose="020B0604020202020204" pitchFamily="34" charset="0"/>
                          <a:ea typeface="Times New Roman" panose="02020603050405020304" pitchFamily="18" charset="0"/>
                        </a:rPr>
                        <a:t>rd</a:t>
                      </a:r>
                      <a:r>
                        <a:rPr lang="en-US" sz="1400">
                          <a:effectLst/>
                          <a:latin typeface="Arial" panose="020B0604020202020204" pitchFamily="34" charset="0"/>
                          <a:ea typeface="Times New Roman" panose="02020603050405020304" pitchFamily="18" charset="0"/>
                        </a:rPr>
                        <a:t> BI – Pediatric (6 mth-4 years) 0.2mL Dose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3874131"/>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91311 – Moderna – SARS-CoV2 0.25mL -PED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0111A – 1</a:t>
                      </a:r>
                      <a:r>
                        <a:rPr lang="en-US" sz="1400" baseline="30000">
                          <a:effectLst/>
                          <a:latin typeface="Arial" panose="020B0604020202020204" pitchFamily="34" charset="0"/>
                          <a:ea typeface="Times New Roman" panose="02020603050405020304" pitchFamily="18" charset="0"/>
                        </a:rPr>
                        <a:t>st</a:t>
                      </a:r>
                      <a:r>
                        <a:rPr lang="en-US" sz="1400">
                          <a:effectLst/>
                          <a:latin typeface="Arial" panose="020B0604020202020204" pitchFamily="34" charset="0"/>
                          <a:ea typeface="Times New Roman" panose="02020603050405020304" pitchFamily="18" charset="0"/>
                        </a:rPr>
                        <a:t> Pediatric (6 mth-5 years) 0.25mL Dose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3389241"/>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91311 – Moderna – SARS-CoV2 0.25mL -PED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0112A – 2</a:t>
                      </a:r>
                      <a:r>
                        <a:rPr lang="en-US" sz="1400" baseline="30000">
                          <a:effectLst/>
                          <a:latin typeface="Arial" panose="020B0604020202020204" pitchFamily="34" charset="0"/>
                          <a:ea typeface="Times New Roman" panose="02020603050405020304" pitchFamily="18" charset="0"/>
                        </a:rPr>
                        <a:t>nd</a:t>
                      </a:r>
                      <a:r>
                        <a:rPr lang="en-US" sz="1400">
                          <a:effectLst/>
                          <a:latin typeface="Arial" panose="020B0604020202020204" pitchFamily="34" charset="0"/>
                          <a:ea typeface="Times New Roman" panose="02020603050405020304" pitchFamily="18" charset="0"/>
                        </a:rPr>
                        <a:t> Pediatric (6 mth-5 years) 0.25mL Dose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8421670"/>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91311 – Moderna – SARS-CoV2 0.25mL -PED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0113A – 3</a:t>
                      </a:r>
                      <a:r>
                        <a:rPr lang="en-US" sz="1400" baseline="30000">
                          <a:effectLst/>
                          <a:latin typeface="Arial" panose="020B0604020202020204" pitchFamily="34" charset="0"/>
                          <a:ea typeface="Times New Roman" panose="02020603050405020304" pitchFamily="18" charset="0"/>
                        </a:rPr>
                        <a:t>rd</a:t>
                      </a:r>
                      <a:r>
                        <a:rPr lang="en-US" sz="1400">
                          <a:effectLst/>
                          <a:latin typeface="Arial" panose="020B0604020202020204" pitchFamily="34" charset="0"/>
                          <a:ea typeface="Times New Roman" panose="02020603050405020304" pitchFamily="18" charset="0"/>
                        </a:rPr>
                        <a:t> Pediatric (6mth-5years) 0.25mL Dose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4013811"/>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91316 – Moderna – SARS-CoV2 BIVALENT 025.mL -PED</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0164A – BI-Booster Pediatric (6mth-5yrs) 0.25mL Dose</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9733288"/>
                  </a:ext>
                </a:extLst>
              </a:tr>
              <a:tr h="486967">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b="1">
                          <a:effectLst/>
                          <a:latin typeface="Arial" panose="020B0604020202020204" pitchFamily="34" charset="0"/>
                          <a:ea typeface="Times New Roman" panose="02020603050405020304" pitchFamily="18" charset="0"/>
                        </a:rPr>
                        <a:t>80000      Unspecified Procedure   </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CCCCCC"/>
                      </a:bgClr>
                    </a:pattFill>
                  </a:tcPr>
                </a:tc>
                <a:tc>
                  <a:txBody>
                    <a:bodyPr/>
                    <a:lstStyle/>
                    <a:p>
                      <a:pPr marL="0" marR="0">
                        <a:spcBef>
                          <a:spcPts val="0"/>
                        </a:spcBef>
                        <a:spcAft>
                          <a:spcPts val="0"/>
                        </a:spcAft>
                      </a:pPr>
                      <a:r>
                        <a:rPr lang="en-US" sz="1400" dirty="0">
                          <a:effectLst/>
                          <a:latin typeface="Arial" panose="020B0604020202020204" pitchFamily="34"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8799076"/>
                  </a:ext>
                </a:extLst>
              </a:tr>
            </a:tbl>
          </a:graphicData>
        </a:graphic>
      </p:graphicFrame>
    </p:spTree>
    <p:extLst>
      <p:ext uri="{BB962C8B-B14F-4D97-AF65-F5344CB8AC3E}">
        <p14:creationId xmlns:p14="http://schemas.microsoft.com/office/powerpoint/2010/main" val="2677644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F698D-BFEB-413F-A181-8C0C99C4C37B}"/>
              </a:ext>
            </a:extLst>
          </p:cNvPr>
          <p:cNvSpPr>
            <a:spLocks noGrp="1"/>
          </p:cNvSpPr>
          <p:nvPr>
            <p:ph type="title"/>
          </p:nvPr>
        </p:nvSpPr>
        <p:spPr/>
        <p:txBody>
          <a:bodyPr/>
          <a:lstStyle/>
          <a:p>
            <a:r>
              <a:rPr lang="en-US" b="1" u="sng" dirty="0"/>
              <a:t>Examples of Codes</a:t>
            </a:r>
            <a:endParaRPr lang="en-US" b="1" dirty="0"/>
          </a:p>
        </p:txBody>
      </p:sp>
      <p:sp>
        <p:nvSpPr>
          <p:cNvPr id="3" name="Content Placeholder 2">
            <a:extLst>
              <a:ext uri="{FF2B5EF4-FFF2-40B4-BE49-F238E27FC236}">
                <a16:creationId xmlns:a16="http://schemas.microsoft.com/office/drawing/2014/main" id="{F946B36B-2F6A-4F70-836D-7F8CB3C2739E}"/>
              </a:ext>
            </a:extLst>
          </p:cNvPr>
          <p:cNvSpPr>
            <a:spLocks noGrp="1"/>
          </p:cNvSpPr>
          <p:nvPr>
            <p:ph idx="1"/>
          </p:nvPr>
        </p:nvSpPr>
        <p:spPr>
          <a:xfrm>
            <a:off x="449580" y="1372952"/>
            <a:ext cx="11292840" cy="4964474"/>
          </a:xfrm>
        </p:spPr>
        <p:txBody>
          <a:bodyPr/>
          <a:lstStyle/>
          <a:p>
            <a:pPr marL="0" indent="0">
              <a:buNone/>
            </a:pPr>
            <a:r>
              <a:rPr lang="en-US" b="1" dirty="0"/>
              <a:t>CPT codes – WHAT </a:t>
            </a:r>
            <a:r>
              <a:rPr lang="en-US" dirty="0"/>
              <a:t>				</a:t>
            </a:r>
            <a:r>
              <a:rPr lang="en-US" b="1" dirty="0"/>
              <a:t>ICD-10-CM codes – WHY</a:t>
            </a:r>
          </a:p>
          <a:p>
            <a:pPr marL="0" indent="0">
              <a:buNone/>
            </a:pPr>
            <a:endParaRPr lang="en-US" sz="1800" b="1" dirty="0"/>
          </a:p>
          <a:p>
            <a:pPr marL="0" indent="0">
              <a:buNone/>
            </a:pPr>
            <a:r>
              <a:rPr lang="en-US" sz="1800" b="1" dirty="0"/>
              <a:t>99212</a:t>
            </a:r>
            <a:r>
              <a:rPr lang="en-US" sz="1800" dirty="0"/>
              <a:t> – 	Office or other outpatient				</a:t>
            </a:r>
            <a:r>
              <a:rPr lang="en-US" sz="1800" b="1" dirty="0"/>
              <a:t>Z11.1</a:t>
            </a:r>
            <a:r>
              <a:rPr lang="en-US" sz="1800" dirty="0"/>
              <a:t> – Encounter for screening for respiratory </a:t>
            </a:r>
          </a:p>
          <a:p>
            <a:pPr marL="0" indent="0">
              <a:buNone/>
            </a:pPr>
            <a:r>
              <a:rPr lang="en-US" sz="1800" dirty="0"/>
              <a:t>     	visit for the evaluation and management (e/m)			tuberculosis</a:t>
            </a:r>
          </a:p>
          <a:p>
            <a:pPr marL="0" indent="0">
              <a:buNone/>
            </a:pPr>
            <a:r>
              <a:rPr lang="en-US" sz="1800" dirty="0"/>
              <a:t>     	of an established patient, which requires a </a:t>
            </a:r>
          </a:p>
          <a:p>
            <a:pPr marL="0" indent="0">
              <a:buNone/>
            </a:pPr>
            <a:r>
              <a:rPr lang="en-US" sz="1800" dirty="0"/>
              <a:t>     	medically appropriate history and/or exam and</a:t>
            </a:r>
          </a:p>
          <a:p>
            <a:pPr marL="0" indent="0">
              <a:buNone/>
            </a:pPr>
            <a:r>
              <a:rPr lang="en-US" sz="1800" dirty="0"/>
              <a:t>     	straightforward decision making. </a:t>
            </a:r>
          </a:p>
          <a:p>
            <a:pPr marL="0" indent="0">
              <a:buNone/>
            </a:pPr>
            <a:endParaRPr lang="en-US" sz="1800" dirty="0"/>
          </a:p>
          <a:p>
            <a:pPr marL="0" indent="0">
              <a:buNone/>
            </a:pPr>
            <a:r>
              <a:rPr lang="en-US" sz="1800" b="1" dirty="0"/>
              <a:t>90636</a:t>
            </a:r>
            <a:r>
              <a:rPr lang="en-US" sz="1800" dirty="0"/>
              <a:t> - 	Hepatitis A and Hepatitis B vaccine (</a:t>
            </a:r>
            <a:r>
              <a:rPr lang="en-US" sz="1800" dirty="0" err="1"/>
              <a:t>HepA-HepB</a:t>
            </a:r>
            <a:r>
              <a:rPr lang="en-US" sz="1800" dirty="0"/>
              <a:t>), 	 </a:t>
            </a:r>
            <a:r>
              <a:rPr lang="en-US" sz="2000" b="1" dirty="0"/>
              <a:t>Z23. </a:t>
            </a:r>
            <a:r>
              <a:rPr lang="en-US" sz="2000" dirty="0"/>
              <a:t>– Encounter for immunization</a:t>
            </a:r>
          </a:p>
          <a:p>
            <a:pPr marL="0" indent="0">
              <a:buNone/>
            </a:pPr>
            <a:r>
              <a:rPr lang="en-US" sz="1800" dirty="0"/>
              <a:t>              	adult dosage, for intramuscular use</a:t>
            </a:r>
            <a:endParaRPr lang="en-US" sz="1800" b="1" dirty="0"/>
          </a:p>
          <a:p>
            <a:pPr marL="0" indent="0">
              <a:buNone/>
            </a:pPr>
            <a:endParaRPr lang="en-US" sz="1600" dirty="0"/>
          </a:p>
        </p:txBody>
      </p:sp>
      <p:sp>
        <p:nvSpPr>
          <p:cNvPr id="4" name="Slide Number Placeholder 3">
            <a:extLst>
              <a:ext uri="{FF2B5EF4-FFF2-40B4-BE49-F238E27FC236}">
                <a16:creationId xmlns:a16="http://schemas.microsoft.com/office/drawing/2014/main" id="{5F639C2E-8EBD-4C31-9484-8C3EC6FB2469}"/>
              </a:ext>
            </a:extLst>
          </p:cNvPr>
          <p:cNvSpPr>
            <a:spLocks noGrp="1"/>
          </p:cNvSpPr>
          <p:nvPr>
            <p:ph type="sldNum" sz="quarter" idx="12"/>
          </p:nvPr>
        </p:nvSpPr>
        <p:spPr/>
        <p:txBody>
          <a:bodyPr/>
          <a:lstStyle/>
          <a:p>
            <a:fld id="{ABB8925F-B6BB-49B0-9469-5285B9C99CB3}" type="slidenum">
              <a:rPr lang="en-US" smtClean="0"/>
              <a:pPr/>
              <a:t>6</a:t>
            </a:fld>
            <a:endParaRPr lang="en-US" dirty="0"/>
          </a:p>
        </p:txBody>
      </p:sp>
    </p:spTree>
    <p:extLst>
      <p:ext uri="{BB962C8B-B14F-4D97-AF65-F5344CB8AC3E}">
        <p14:creationId xmlns:p14="http://schemas.microsoft.com/office/powerpoint/2010/main" val="2210900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2AFE2-B2AD-4C06-A560-8B3E01DBA198}"/>
              </a:ext>
            </a:extLst>
          </p:cNvPr>
          <p:cNvSpPr>
            <a:spLocks noGrp="1"/>
          </p:cNvSpPr>
          <p:nvPr>
            <p:ph type="title"/>
          </p:nvPr>
        </p:nvSpPr>
        <p:spPr/>
        <p:txBody>
          <a:bodyPr/>
          <a:lstStyle/>
          <a:p>
            <a:r>
              <a:rPr lang="en-US" b="1" u="sng" dirty="0"/>
              <a:t>Guiding Principles</a:t>
            </a:r>
          </a:p>
        </p:txBody>
      </p:sp>
      <p:sp>
        <p:nvSpPr>
          <p:cNvPr id="3" name="Content Placeholder 2">
            <a:extLst>
              <a:ext uri="{FF2B5EF4-FFF2-40B4-BE49-F238E27FC236}">
                <a16:creationId xmlns:a16="http://schemas.microsoft.com/office/drawing/2014/main" id="{A421091A-9C4D-41C8-97D1-8A396159D176}"/>
              </a:ext>
            </a:extLst>
          </p:cNvPr>
          <p:cNvSpPr>
            <a:spLocks noGrp="1"/>
          </p:cNvSpPr>
          <p:nvPr>
            <p:ph idx="1"/>
          </p:nvPr>
        </p:nvSpPr>
        <p:spPr/>
        <p:txBody>
          <a:bodyPr/>
          <a:lstStyle/>
          <a:p>
            <a:pPr marL="609600" indent="-609600" eaLnBrk="1" hangingPunct="1">
              <a:lnSpc>
                <a:spcPct val="90000"/>
              </a:lnSpc>
              <a:buFontTx/>
              <a:buAutoNum type="arabicPeriod"/>
            </a:pPr>
            <a:r>
              <a:rPr lang="en-US" sz="3600" dirty="0"/>
              <a:t>Only provide the level of care that is medically necessary per clinical judgment. </a:t>
            </a:r>
          </a:p>
          <a:p>
            <a:pPr marL="609600" indent="-609600" eaLnBrk="1" hangingPunct="1">
              <a:lnSpc>
                <a:spcPct val="90000"/>
              </a:lnSpc>
              <a:buFontTx/>
              <a:buAutoNum type="arabicPeriod"/>
            </a:pPr>
            <a:r>
              <a:rPr lang="en-US" sz="3600" dirty="0"/>
              <a:t>All RN’s need to provide and document services in accordance with the Clinical Service Guidelines (CSG) and with established best practices.  </a:t>
            </a:r>
          </a:p>
          <a:p>
            <a:pPr marL="609600" indent="-609600" eaLnBrk="1" hangingPunct="1">
              <a:lnSpc>
                <a:spcPct val="90000"/>
              </a:lnSpc>
              <a:buFontTx/>
              <a:buAutoNum type="arabicPeriod"/>
            </a:pPr>
            <a:r>
              <a:rPr lang="en-US" sz="3600" dirty="0"/>
              <a:t>Documentation of care provided should always support the coding used for billing of services.</a:t>
            </a:r>
          </a:p>
          <a:p>
            <a:pPr marL="0" indent="0">
              <a:buNone/>
            </a:pPr>
            <a:endParaRPr lang="en-US" dirty="0"/>
          </a:p>
        </p:txBody>
      </p:sp>
      <p:sp>
        <p:nvSpPr>
          <p:cNvPr id="4" name="Slide Number Placeholder 3">
            <a:extLst>
              <a:ext uri="{FF2B5EF4-FFF2-40B4-BE49-F238E27FC236}">
                <a16:creationId xmlns:a16="http://schemas.microsoft.com/office/drawing/2014/main" id="{642475AD-D779-4955-B9AC-AC2E824B98C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B8925F-B6BB-49B0-9469-5285B9C99CB3}" type="slidenum">
              <a:rPr kumimoji="0" lang="en-US" sz="1200" b="0" i="0" u="none" strike="noStrike" kern="1200" cap="none" spc="0" normalizeH="0" baseline="0" noProof="0" smtClean="0">
                <a:ln>
                  <a:noFill/>
                </a:ln>
                <a:solidFill>
                  <a:srgbClr val="01203D"/>
                </a:solidFill>
                <a:effectLst/>
                <a:uLnTx/>
                <a:uFillTx/>
                <a:latin typeface="Gotham Bold" pitchFamily="50"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dirty="0">
              <a:ln>
                <a:noFill/>
              </a:ln>
              <a:solidFill>
                <a:srgbClr val="01203D"/>
              </a:solidFill>
              <a:effectLst/>
              <a:uLnTx/>
              <a:uFillTx/>
              <a:latin typeface="Gotham Bold" pitchFamily="50" charset="0"/>
              <a:ea typeface="+mn-ea"/>
              <a:cs typeface="+mn-cs"/>
            </a:endParaRPr>
          </a:p>
        </p:txBody>
      </p:sp>
    </p:spTree>
    <p:extLst>
      <p:ext uri="{BB962C8B-B14F-4D97-AF65-F5344CB8AC3E}">
        <p14:creationId xmlns:p14="http://schemas.microsoft.com/office/powerpoint/2010/main" val="2599203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3E77-FA79-45B1-9B19-A2159010F989}"/>
              </a:ext>
            </a:extLst>
          </p:cNvPr>
          <p:cNvSpPr>
            <a:spLocks noGrp="1"/>
          </p:cNvSpPr>
          <p:nvPr>
            <p:ph type="title"/>
          </p:nvPr>
        </p:nvSpPr>
        <p:spPr/>
        <p:txBody>
          <a:bodyPr/>
          <a:lstStyle/>
          <a:p>
            <a:r>
              <a:rPr lang="en-US" b="1" u="sng" dirty="0"/>
              <a:t>References</a:t>
            </a:r>
          </a:p>
        </p:txBody>
      </p:sp>
      <p:sp>
        <p:nvSpPr>
          <p:cNvPr id="3" name="Content Placeholder 2">
            <a:extLst>
              <a:ext uri="{FF2B5EF4-FFF2-40B4-BE49-F238E27FC236}">
                <a16:creationId xmlns:a16="http://schemas.microsoft.com/office/drawing/2014/main" id="{7409E36D-D4DC-4948-9288-69530A1BFA66}"/>
              </a:ext>
            </a:extLst>
          </p:cNvPr>
          <p:cNvSpPr>
            <a:spLocks noGrp="1"/>
          </p:cNvSpPr>
          <p:nvPr>
            <p:ph idx="1"/>
          </p:nvPr>
        </p:nvSpPr>
        <p:spPr/>
        <p:txBody>
          <a:bodyPr/>
          <a:lstStyle/>
          <a:p>
            <a:pPr marL="609600" indent="-609600" eaLnBrk="1" hangingPunct="1">
              <a:lnSpc>
                <a:spcPct val="90000"/>
              </a:lnSpc>
              <a:buFont typeface="+mj-lt"/>
              <a:buAutoNum type="arabicPeriod"/>
            </a:pPr>
            <a:r>
              <a:rPr lang="en-US" sz="3200" dirty="0"/>
              <a:t>AMA Current Procedural Terminology/ CPT 2023.</a:t>
            </a:r>
          </a:p>
          <a:p>
            <a:pPr marL="609600" indent="-609600" eaLnBrk="1" hangingPunct="1">
              <a:lnSpc>
                <a:spcPct val="90000"/>
              </a:lnSpc>
              <a:buFontTx/>
              <a:buAutoNum type="arabicPeriod"/>
            </a:pPr>
            <a:r>
              <a:rPr lang="en-US" sz="3200" dirty="0">
                <a:solidFill>
                  <a:srgbClr val="000000"/>
                </a:solidFill>
              </a:rPr>
              <a:t>AAPC International Classification of Diseases 10</a:t>
            </a:r>
            <a:r>
              <a:rPr lang="en-US" sz="3200" baseline="30000" dirty="0">
                <a:solidFill>
                  <a:srgbClr val="000000"/>
                </a:solidFill>
              </a:rPr>
              <a:t>th</a:t>
            </a:r>
            <a:r>
              <a:rPr lang="en-US" sz="3200" dirty="0">
                <a:solidFill>
                  <a:srgbClr val="000000"/>
                </a:solidFill>
              </a:rPr>
              <a:t> Revision Clinical Modification/ ICD-10-CM 2023.</a:t>
            </a:r>
            <a:r>
              <a:rPr lang="en-US" sz="3200" dirty="0"/>
              <a:t> </a:t>
            </a:r>
          </a:p>
          <a:p>
            <a:pPr marL="609600" indent="-609600" eaLnBrk="1" hangingPunct="1">
              <a:lnSpc>
                <a:spcPct val="90000"/>
              </a:lnSpc>
              <a:buFontTx/>
              <a:buAutoNum type="arabicPeriod"/>
            </a:pPr>
            <a:r>
              <a:rPr lang="en-US" sz="3200" dirty="0"/>
              <a:t>CMS Evaluation &amp; Management Service Guide.</a:t>
            </a:r>
          </a:p>
          <a:p>
            <a:pPr marL="609600" indent="-609600" eaLnBrk="1" hangingPunct="1">
              <a:lnSpc>
                <a:spcPct val="90000"/>
              </a:lnSpc>
              <a:buFontTx/>
              <a:buAutoNum type="arabicPeriod"/>
            </a:pPr>
            <a:r>
              <a:rPr lang="en-US" sz="3200" dirty="0"/>
              <a:t>All Images are from our DPH CH-45 Patient Encounter Form.</a:t>
            </a:r>
          </a:p>
          <a:p>
            <a:pPr marL="0" indent="0" eaLnBrk="1" hangingPunct="1">
              <a:lnSpc>
                <a:spcPct val="90000"/>
              </a:lnSpc>
              <a:buNone/>
            </a:pPr>
            <a:endParaRPr lang="en-US" sz="2400" dirty="0"/>
          </a:p>
          <a:p>
            <a:pPr marL="0" indent="0">
              <a:buNone/>
            </a:pPr>
            <a:endParaRPr lang="en-US" dirty="0"/>
          </a:p>
        </p:txBody>
      </p:sp>
      <p:sp>
        <p:nvSpPr>
          <p:cNvPr id="4" name="Slide Number Placeholder 3">
            <a:extLst>
              <a:ext uri="{FF2B5EF4-FFF2-40B4-BE49-F238E27FC236}">
                <a16:creationId xmlns:a16="http://schemas.microsoft.com/office/drawing/2014/main" id="{7860FA1C-9D20-4DAC-84CD-CC4B72DDB2E2}"/>
              </a:ext>
            </a:extLst>
          </p:cNvPr>
          <p:cNvSpPr>
            <a:spLocks noGrp="1"/>
          </p:cNvSpPr>
          <p:nvPr>
            <p:ph type="sldNum" sz="quarter" idx="12"/>
          </p:nvPr>
        </p:nvSpPr>
        <p:spPr/>
        <p:txBody>
          <a:bodyPr/>
          <a:lstStyle/>
          <a:p>
            <a:fld id="{ABB8925F-B6BB-49B0-9469-5285B9C99CB3}" type="slidenum">
              <a:rPr lang="en-US" smtClean="0"/>
              <a:pPr/>
              <a:t>61</a:t>
            </a:fld>
            <a:endParaRPr lang="en-US" dirty="0"/>
          </a:p>
        </p:txBody>
      </p:sp>
    </p:spTree>
    <p:extLst>
      <p:ext uri="{BB962C8B-B14F-4D97-AF65-F5344CB8AC3E}">
        <p14:creationId xmlns:p14="http://schemas.microsoft.com/office/powerpoint/2010/main" val="162564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503E0-D7ED-408F-957F-40B9A3E40792}"/>
              </a:ext>
            </a:extLst>
          </p:cNvPr>
          <p:cNvSpPr>
            <a:spLocks noGrp="1"/>
          </p:cNvSpPr>
          <p:nvPr>
            <p:ph type="title"/>
          </p:nvPr>
        </p:nvSpPr>
        <p:spPr/>
        <p:txBody>
          <a:bodyPr/>
          <a:lstStyle/>
          <a:p>
            <a:r>
              <a:rPr lang="en-US" u="sng" dirty="0"/>
              <a:t>Questions</a:t>
            </a:r>
          </a:p>
        </p:txBody>
      </p:sp>
      <p:sp>
        <p:nvSpPr>
          <p:cNvPr id="3" name="Content Placeholder 2">
            <a:extLst>
              <a:ext uri="{FF2B5EF4-FFF2-40B4-BE49-F238E27FC236}">
                <a16:creationId xmlns:a16="http://schemas.microsoft.com/office/drawing/2014/main" id="{2F9EB19E-16A5-4206-8B0D-06EF3B4AEAF2}"/>
              </a:ext>
            </a:extLst>
          </p:cNvPr>
          <p:cNvSpPr>
            <a:spLocks noGrp="1"/>
          </p:cNvSpPr>
          <p:nvPr>
            <p:ph idx="1"/>
          </p:nvPr>
        </p:nvSpPr>
        <p:spPr>
          <a:xfrm>
            <a:off x="449580" y="1825625"/>
            <a:ext cx="11292840" cy="800617"/>
          </a:xfrm>
        </p:spPr>
        <p:txBody>
          <a:bodyPr/>
          <a:lstStyle/>
          <a:p>
            <a:pPr marL="0" indent="0" algn="ctr">
              <a:buNone/>
            </a:pPr>
            <a:r>
              <a:rPr lang="en-US" sz="3600" dirty="0">
                <a:hlinkClick r:id="rId2"/>
              </a:rPr>
              <a:t>Localhealth.helpdesk@ky.gov</a:t>
            </a:r>
            <a:r>
              <a:rPr lang="en-US" sz="3600" dirty="0"/>
              <a:t> </a:t>
            </a:r>
          </a:p>
        </p:txBody>
      </p:sp>
      <p:sp>
        <p:nvSpPr>
          <p:cNvPr id="4" name="Slide Number Placeholder 3">
            <a:extLst>
              <a:ext uri="{FF2B5EF4-FFF2-40B4-BE49-F238E27FC236}">
                <a16:creationId xmlns:a16="http://schemas.microsoft.com/office/drawing/2014/main" id="{D19D8B59-F298-4864-AC8B-51C41E019489}"/>
              </a:ext>
            </a:extLst>
          </p:cNvPr>
          <p:cNvSpPr>
            <a:spLocks noGrp="1"/>
          </p:cNvSpPr>
          <p:nvPr>
            <p:ph type="sldNum" sz="quarter" idx="12"/>
          </p:nvPr>
        </p:nvSpPr>
        <p:spPr/>
        <p:txBody>
          <a:bodyPr/>
          <a:lstStyle/>
          <a:p>
            <a:fld id="{ABB8925F-B6BB-49B0-9469-5285B9C99CB3}" type="slidenum">
              <a:rPr lang="en-US" smtClean="0"/>
              <a:pPr/>
              <a:t>62</a:t>
            </a:fld>
            <a:endParaRPr lang="en-US" dirty="0"/>
          </a:p>
        </p:txBody>
      </p:sp>
    </p:spTree>
    <p:extLst>
      <p:ext uri="{BB962C8B-B14F-4D97-AF65-F5344CB8AC3E}">
        <p14:creationId xmlns:p14="http://schemas.microsoft.com/office/powerpoint/2010/main" val="3982891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43D7-C835-40FC-BB98-5DC46C54ACD1}"/>
              </a:ext>
            </a:extLst>
          </p:cNvPr>
          <p:cNvSpPr>
            <a:spLocks noGrp="1"/>
          </p:cNvSpPr>
          <p:nvPr>
            <p:ph type="title"/>
          </p:nvPr>
        </p:nvSpPr>
        <p:spPr>
          <a:xfrm>
            <a:off x="187569" y="466591"/>
            <a:ext cx="11775831" cy="1178471"/>
          </a:xfrm>
        </p:spPr>
        <p:txBody>
          <a:bodyPr>
            <a:noAutofit/>
          </a:bodyPr>
          <a:lstStyle/>
          <a:p>
            <a:r>
              <a:rPr lang="en-US" b="1" u="sng" dirty="0"/>
              <a:t>Coding Evaluation/Management (E/M)visits on the PEF</a:t>
            </a:r>
            <a:endParaRPr lang="en-US" b="1" dirty="0"/>
          </a:p>
        </p:txBody>
      </p:sp>
      <p:sp>
        <p:nvSpPr>
          <p:cNvPr id="3" name="Content Placeholder 2">
            <a:extLst>
              <a:ext uri="{FF2B5EF4-FFF2-40B4-BE49-F238E27FC236}">
                <a16:creationId xmlns:a16="http://schemas.microsoft.com/office/drawing/2014/main" id="{47F539D1-2D3A-481F-957F-ABE172C5B348}"/>
              </a:ext>
            </a:extLst>
          </p:cNvPr>
          <p:cNvSpPr>
            <a:spLocks noGrp="1"/>
          </p:cNvSpPr>
          <p:nvPr>
            <p:ph idx="1"/>
          </p:nvPr>
        </p:nvSpPr>
        <p:spPr/>
        <p:txBody>
          <a:bodyPr/>
          <a:lstStyle/>
          <a:p>
            <a:pPr marL="0" indent="0" eaLnBrk="1" hangingPunct="1">
              <a:buFont typeface="Wingdings 2" pitchFamily="18" charset="2"/>
              <a:buNone/>
            </a:pPr>
            <a:r>
              <a:rPr lang="en-US" sz="3600" dirty="0"/>
              <a:t>Coding (E/M) visits in health department clinics consists of: </a:t>
            </a:r>
          </a:p>
          <a:p>
            <a:pPr marL="0" indent="0" eaLnBrk="1" hangingPunct="1">
              <a:buFont typeface="Wingdings 2" pitchFamily="18" charset="2"/>
              <a:buNone/>
            </a:pPr>
            <a:endParaRPr lang="en-US" sz="3600" dirty="0"/>
          </a:p>
          <a:p>
            <a:pPr lvl="1" eaLnBrk="1" hangingPunct="1">
              <a:buClr>
                <a:srgbClr val="92D050"/>
              </a:buClr>
            </a:pPr>
            <a:r>
              <a:rPr lang="en-US" sz="3200" dirty="0"/>
              <a:t>Preventive Visits E/M visits (well woman checks).</a:t>
            </a:r>
          </a:p>
          <a:p>
            <a:pPr marL="457200" lvl="1" indent="0" eaLnBrk="1" hangingPunct="1">
              <a:buNone/>
            </a:pPr>
            <a:endParaRPr lang="en-US" sz="3200" dirty="0"/>
          </a:p>
          <a:p>
            <a:pPr lvl="1" eaLnBrk="1" hangingPunct="1">
              <a:buClr>
                <a:srgbClr val="92D050"/>
              </a:buClr>
            </a:pPr>
            <a:r>
              <a:rPr lang="en-US" sz="3200" dirty="0"/>
              <a:t>E/M visits, which LHD’s commonly refer to as “problem visits”</a:t>
            </a:r>
          </a:p>
          <a:p>
            <a:pPr marL="393700" lvl="1" indent="0" eaLnBrk="1" hangingPunct="1">
              <a:buNone/>
            </a:pPr>
            <a:r>
              <a:rPr lang="en-US" sz="3200" dirty="0"/>
              <a:t>   (supply visits, STD’s, cancer screenings, etc.).</a:t>
            </a:r>
            <a:endParaRPr lang="en-US" dirty="0"/>
          </a:p>
        </p:txBody>
      </p:sp>
      <p:sp>
        <p:nvSpPr>
          <p:cNvPr id="4" name="Slide Number Placeholder 3">
            <a:extLst>
              <a:ext uri="{FF2B5EF4-FFF2-40B4-BE49-F238E27FC236}">
                <a16:creationId xmlns:a16="http://schemas.microsoft.com/office/drawing/2014/main" id="{FF6DAFE1-5055-4A2D-A6FC-CD55A6FE6896}"/>
              </a:ext>
            </a:extLst>
          </p:cNvPr>
          <p:cNvSpPr>
            <a:spLocks noGrp="1"/>
          </p:cNvSpPr>
          <p:nvPr>
            <p:ph type="sldNum" sz="quarter" idx="12"/>
          </p:nvPr>
        </p:nvSpPr>
        <p:spPr/>
        <p:txBody>
          <a:bodyPr/>
          <a:lstStyle/>
          <a:p>
            <a:fld id="{ABB8925F-B6BB-49B0-9469-5285B9C99CB3}" type="slidenum">
              <a:rPr lang="en-US" smtClean="0"/>
              <a:pPr/>
              <a:t>7</a:t>
            </a:fld>
            <a:endParaRPr lang="en-US" dirty="0"/>
          </a:p>
        </p:txBody>
      </p:sp>
    </p:spTree>
    <p:extLst>
      <p:ext uri="{BB962C8B-B14F-4D97-AF65-F5344CB8AC3E}">
        <p14:creationId xmlns:p14="http://schemas.microsoft.com/office/powerpoint/2010/main" val="2396037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EE200-9DDD-41BB-8A9D-8A58FA6BCFA0}"/>
              </a:ext>
            </a:extLst>
          </p:cNvPr>
          <p:cNvSpPr>
            <a:spLocks noGrp="1"/>
          </p:cNvSpPr>
          <p:nvPr>
            <p:ph type="title"/>
          </p:nvPr>
        </p:nvSpPr>
        <p:spPr/>
        <p:txBody>
          <a:bodyPr>
            <a:normAutofit/>
          </a:bodyPr>
          <a:lstStyle/>
          <a:p>
            <a:r>
              <a:rPr lang="en-US" sz="4000" b="1" u="sng" dirty="0">
                <a:latin typeface="+mj-lt"/>
              </a:rPr>
              <a:t>Coding on the PEF – CPT Codes</a:t>
            </a:r>
            <a:endParaRPr lang="en-US" dirty="0"/>
          </a:p>
        </p:txBody>
      </p:sp>
      <p:sp>
        <p:nvSpPr>
          <p:cNvPr id="3" name="Content Placeholder 2">
            <a:extLst>
              <a:ext uri="{FF2B5EF4-FFF2-40B4-BE49-F238E27FC236}">
                <a16:creationId xmlns:a16="http://schemas.microsoft.com/office/drawing/2014/main" id="{9459A20C-3A7C-4422-A884-7921722F5923}"/>
              </a:ext>
            </a:extLst>
          </p:cNvPr>
          <p:cNvSpPr>
            <a:spLocks noGrp="1"/>
          </p:cNvSpPr>
          <p:nvPr>
            <p:ph idx="1"/>
          </p:nvPr>
        </p:nvSpPr>
        <p:spPr/>
        <p:txBody>
          <a:bodyPr/>
          <a:lstStyle/>
          <a:p>
            <a:pPr marL="0" indent="0">
              <a:buNone/>
            </a:pPr>
            <a:r>
              <a:rPr lang="en-US" dirty="0"/>
              <a:t> </a:t>
            </a:r>
          </a:p>
        </p:txBody>
      </p:sp>
      <p:sp>
        <p:nvSpPr>
          <p:cNvPr id="4" name="Slide Number Placeholder 3">
            <a:extLst>
              <a:ext uri="{FF2B5EF4-FFF2-40B4-BE49-F238E27FC236}">
                <a16:creationId xmlns:a16="http://schemas.microsoft.com/office/drawing/2014/main" id="{0EF7AAC7-AF32-4BCD-8E04-CC98FF91EFB8}"/>
              </a:ext>
            </a:extLst>
          </p:cNvPr>
          <p:cNvSpPr>
            <a:spLocks noGrp="1"/>
          </p:cNvSpPr>
          <p:nvPr>
            <p:ph type="sldNum" sz="quarter" idx="12"/>
          </p:nvPr>
        </p:nvSpPr>
        <p:spPr/>
        <p:txBody>
          <a:bodyPr/>
          <a:lstStyle/>
          <a:p>
            <a:fld id="{ABB8925F-B6BB-49B0-9469-5285B9C99CB3}" type="slidenum">
              <a:rPr lang="en-US" smtClean="0"/>
              <a:pPr/>
              <a:t>8</a:t>
            </a:fld>
            <a:endParaRPr lang="en-US" dirty="0"/>
          </a:p>
        </p:txBody>
      </p:sp>
      <p:pic>
        <p:nvPicPr>
          <p:cNvPr id="9" name="Picture 8">
            <a:extLst>
              <a:ext uri="{FF2B5EF4-FFF2-40B4-BE49-F238E27FC236}">
                <a16:creationId xmlns:a16="http://schemas.microsoft.com/office/drawing/2014/main" id="{117381D2-AA81-5792-13E2-97B514FB066F}"/>
              </a:ext>
            </a:extLst>
          </p:cNvPr>
          <p:cNvPicPr>
            <a:picLocks noChangeAspect="1"/>
          </p:cNvPicPr>
          <p:nvPr/>
        </p:nvPicPr>
        <p:blipFill>
          <a:blip r:embed="rId2"/>
          <a:stretch>
            <a:fillRect/>
          </a:stretch>
        </p:blipFill>
        <p:spPr>
          <a:xfrm>
            <a:off x="1707366" y="1543596"/>
            <a:ext cx="8777268" cy="3995967"/>
          </a:xfrm>
          <a:prstGeom prst="rect">
            <a:avLst/>
          </a:prstGeom>
        </p:spPr>
      </p:pic>
      <p:sp>
        <p:nvSpPr>
          <p:cNvPr id="6" name="Oval 5">
            <a:extLst>
              <a:ext uri="{FF2B5EF4-FFF2-40B4-BE49-F238E27FC236}">
                <a16:creationId xmlns:a16="http://schemas.microsoft.com/office/drawing/2014/main" id="{829FCB01-2471-448C-F3FB-5AFCDD61DB7B}"/>
              </a:ext>
            </a:extLst>
          </p:cNvPr>
          <p:cNvSpPr/>
          <p:nvPr/>
        </p:nvSpPr>
        <p:spPr>
          <a:xfrm>
            <a:off x="5196509" y="1998921"/>
            <a:ext cx="3944679" cy="3455581"/>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581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A37C6-5AC4-4F07-9CC3-289FE4B938FC}"/>
              </a:ext>
            </a:extLst>
          </p:cNvPr>
          <p:cNvSpPr>
            <a:spLocks noGrp="1"/>
          </p:cNvSpPr>
          <p:nvPr>
            <p:ph type="title"/>
          </p:nvPr>
        </p:nvSpPr>
        <p:spPr/>
        <p:txBody>
          <a:bodyPr/>
          <a:lstStyle/>
          <a:p>
            <a:r>
              <a:rPr lang="en-US" sz="4000" b="1" u="sng" dirty="0"/>
              <a:t>Coding on the PEF- CPT codes</a:t>
            </a:r>
            <a:endParaRPr lang="en-US" b="1" dirty="0"/>
          </a:p>
        </p:txBody>
      </p:sp>
      <p:sp>
        <p:nvSpPr>
          <p:cNvPr id="3" name="Content Placeholder 2">
            <a:extLst>
              <a:ext uri="{FF2B5EF4-FFF2-40B4-BE49-F238E27FC236}">
                <a16:creationId xmlns:a16="http://schemas.microsoft.com/office/drawing/2014/main" id="{CC6DBDAB-3D0D-4F15-9B47-8FBC2EB313E1}"/>
              </a:ext>
            </a:extLst>
          </p:cNvPr>
          <p:cNvSpPr>
            <a:spLocks noGrp="1"/>
          </p:cNvSpPr>
          <p:nvPr>
            <p:ph idx="1"/>
          </p:nvPr>
        </p:nvSpPr>
        <p:spPr>
          <a:xfrm>
            <a:off x="483401" y="1371600"/>
            <a:ext cx="11292840" cy="4975412"/>
          </a:xfrm>
        </p:spPr>
        <p:txBody>
          <a:bodyPr/>
          <a:lstStyle/>
          <a:p>
            <a:pPr marL="0" indent="0" eaLnBrk="1" hangingPunct="1">
              <a:buNone/>
              <a:defRPr/>
            </a:pPr>
            <a:r>
              <a:rPr lang="en-US" dirty="0"/>
              <a:t>Check each CPT code that applies to the visit in the appropriate box on the PEF. For Example Labs codes:</a:t>
            </a:r>
          </a:p>
          <a:p>
            <a:pPr marL="0" indent="0" eaLnBrk="1" hangingPunct="1">
              <a:buNone/>
              <a:defRPr/>
            </a:pPr>
            <a:endParaRPr lang="en-US" dirty="0"/>
          </a:p>
          <a:p>
            <a:pPr marL="457200" lvl="1" indent="0" eaLnBrk="1" hangingPunct="1">
              <a:buNone/>
              <a:defRPr/>
            </a:pPr>
            <a:endParaRPr lang="en-US" dirty="0"/>
          </a:p>
          <a:p>
            <a:pPr lvl="1" eaLnBrk="1" hangingPunct="1">
              <a:buFontTx/>
              <a:buNone/>
              <a:defRPr/>
            </a:pPr>
            <a:endParaRPr lang="en-US" dirty="0"/>
          </a:p>
          <a:p>
            <a:pPr lvl="1" eaLnBrk="1" hangingPunct="1">
              <a:defRPr/>
            </a:pPr>
            <a:endParaRPr lang="en-US" dirty="0"/>
          </a:p>
          <a:p>
            <a:endParaRPr lang="en-US" dirty="0"/>
          </a:p>
        </p:txBody>
      </p:sp>
      <p:sp>
        <p:nvSpPr>
          <p:cNvPr id="4" name="Slide Number Placeholder 3">
            <a:extLst>
              <a:ext uri="{FF2B5EF4-FFF2-40B4-BE49-F238E27FC236}">
                <a16:creationId xmlns:a16="http://schemas.microsoft.com/office/drawing/2014/main" id="{94D6B639-3742-4B02-9B44-D9947BC8AEA6}"/>
              </a:ext>
            </a:extLst>
          </p:cNvPr>
          <p:cNvSpPr>
            <a:spLocks noGrp="1"/>
          </p:cNvSpPr>
          <p:nvPr>
            <p:ph type="sldNum" sz="quarter" idx="12"/>
          </p:nvPr>
        </p:nvSpPr>
        <p:spPr/>
        <p:txBody>
          <a:bodyPr/>
          <a:lstStyle/>
          <a:p>
            <a:fld id="{ABB8925F-B6BB-49B0-9469-5285B9C99CB3}" type="slidenum">
              <a:rPr lang="en-US" smtClean="0"/>
              <a:pPr/>
              <a:t>9</a:t>
            </a:fld>
            <a:endParaRPr lang="en-US" dirty="0"/>
          </a:p>
        </p:txBody>
      </p:sp>
      <p:pic>
        <p:nvPicPr>
          <p:cNvPr id="8" name="Picture 7">
            <a:extLst>
              <a:ext uri="{FF2B5EF4-FFF2-40B4-BE49-F238E27FC236}">
                <a16:creationId xmlns:a16="http://schemas.microsoft.com/office/drawing/2014/main" id="{1F9A20F0-1404-E632-79DE-F0975D43897D}"/>
              </a:ext>
            </a:extLst>
          </p:cNvPr>
          <p:cNvPicPr>
            <a:picLocks noChangeAspect="1"/>
          </p:cNvPicPr>
          <p:nvPr/>
        </p:nvPicPr>
        <p:blipFill rotWithShape="1">
          <a:blip r:embed="rId2"/>
          <a:srcRect b="17918"/>
          <a:stretch/>
        </p:blipFill>
        <p:spPr>
          <a:xfrm>
            <a:off x="2789074" y="2233759"/>
            <a:ext cx="6039693" cy="3933125"/>
          </a:xfrm>
          <a:prstGeom prst="rect">
            <a:avLst/>
          </a:prstGeom>
        </p:spPr>
      </p:pic>
    </p:spTree>
    <p:extLst>
      <p:ext uri="{BB962C8B-B14F-4D97-AF65-F5344CB8AC3E}">
        <p14:creationId xmlns:p14="http://schemas.microsoft.com/office/powerpoint/2010/main" val="335406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PH Overview Slides">
  <a:themeElements>
    <a:clrScheme name="Custom 1">
      <a:dk1>
        <a:sysClr val="windowText" lastClr="000000"/>
      </a:dk1>
      <a:lt1>
        <a:sysClr val="window" lastClr="FFFFFF"/>
      </a:lt1>
      <a:dk2>
        <a:srgbClr val="002649"/>
      </a:dk2>
      <a:lt2>
        <a:srgbClr val="D8D8D8"/>
      </a:lt2>
      <a:accent1>
        <a:srgbClr val="002060"/>
      </a:accent1>
      <a:accent2>
        <a:srgbClr val="00B0F0"/>
      </a:accent2>
      <a:accent3>
        <a:srgbClr val="92D050"/>
      </a:accent3>
      <a:accent4>
        <a:srgbClr val="604878"/>
      </a:accent4>
      <a:accent5>
        <a:srgbClr val="005EB6"/>
      </a:accent5>
      <a:accent6>
        <a:srgbClr val="085494"/>
      </a:accent6>
      <a:hlink>
        <a:srgbClr val="005EB6"/>
      </a:hlink>
      <a:folHlink>
        <a:srgbClr val="005EB6"/>
      </a:folHlink>
    </a:clrScheme>
    <a:fontScheme name="Custom 1">
      <a:majorFont>
        <a:latin typeface="Gotham Black"/>
        <a:ea typeface=""/>
        <a:cs typeface=""/>
      </a:majorFont>
      <a:minorFont>
        <a:latin typeface="Gotham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9D98FE66CF8B4483271A5900B849A3" ma:contentTypeVersion="1" ma:contentTypeDescription="Create a new document." ma:contentTypeScope="" ma:versionID="004ed2111a680574bdfced4b926a6fb6">
  <xsd:schema xmlns:xsd="http://www.w3.org/2001/XMLSchema" xmlns:xs="http://www.w3.org/2001/XMLSchema" xmlns:p="http://schemas.microsoft.com/office/2006/metadata/properties" xmlns:ns2="9d98fa39-7fbd-4685-a488-797cac822720" targetNamespace="http://schemas.microsoft.com/office/2006/metadata/properties" ma:root="true" ma:fieldsID="17c9429493a53ace03395f5fbf3cf513" ns2:_="">
    <xsd:import namespace="9d98fa39-7fbd-4685-a488-797cac82272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F1B3DD-9D53-42CC-828E-6CFE8AB80826}">
  <ds:schemaRefs>
    <ds:schemaRef ds:uri="http://purl.org/dc/dcmitype/"/>
    <ds:schemaRef ds:uri="http://purl.org/dc/elements/1.1/"/>
    <ds:schemaRef ds:uri="http://schemas.microsoft.com/office/2006/metadata/properties"/>
    <ds:schemaRef ds:uri="http://schemas.microsoft.com/office/infopath/2007/PartnerControls"/>
    <ds:schemaRef ds:uri="http://schemas.microsoft.com/sharepoint/v3"/>
    <ds:schemaRef ds:uri="http://schemas.microsoft.com/office/2006/documentManagement/types"/>
    <ds:schemaRef ds:uri="http://purl.org/dc/terms/"/>
    <ds:schemaRef ds:uri="75cd610d-e221-45e4-b7dd-3890859aaf50"/>
    <ds:schemaRef ds:uri="540a4017-22d9-44e0-b6ab-03a3cfc7113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1CAB080-B0B4-4A05-87E3-C3C2D3A56350}"/>
</file>

<file path=customXml/itemProps3.xml><?xml version="1.0" encoding="utf-8"?>
<ds:datastoreItem xmlns:ds="http://schemas.openxmlformats.org/officeDocument/2006/customXml" ds:itemID="{FD90586B-DD03-447A-9861-DEF523C631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29252</TotalTime>
  <Words>5065</Words>
  <Application>Microsoft Office PowerPoint</Application>
  <PresentationFormat>Widescreen</PresentationFormat>
  <Paragraphs>750</Paragraphs>
  <Slides>62</Slides>
  <Notes>4</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9" baseType="lpstr">
      <vt:lpstr>Arial</vt:lpstr>
      <vt:lpstr>Arial (W1)</vt:lpstr>
      <vt:lpstr>Calibri</vt:lpstr>
      <vt:lpstr>Calibri Light</vt:lpstr>
      <vt:lpstr>Calisto MT</vt:lpstr>
      <vt:lpstr>Cambria Math</vt:lpstr>
      <vt:lpstr>Courier New</vt:lpstr>
      <vt:lpstr>Gotham Black</vt:lpstr>
      <vt:lpstr>Gotham Bold</vt:lpstr>
      <vt:lpstr>Gotham Medium</vt:lpstr>
      <vt:lpstr>Haettenschweiler</vt:lpstr>
      <vt:lpstr>Tahoma</vt:lpstr>
      <vt:lpstr>Times New Roman</vt:lpstr>
      <vt:lpstr>Wingdings</vt:lpstr>
      <vt:lpstr>Wingdings 2</vt:lpstr>
      <vt:lpstr>DPH Overview Slides</vt:lpstr>
      <vt:lpstr>Worksheet</vt:lpstr>
      <vt:lpstr>Local Health Department Coding Compliance  Training / Updates 2023</vt:lpstr>
      <vt:lpstr> This presentation was developed to aid employees of health department clinics in coding and reporting of services based on the resources of the American Medical Association (AMA).  The intention is to assist in the training of new employees and to refresh existing employees regarding their coding and billing abilities.   </vt:lpstr>
      <vt:lpstr>Guiding Principles</vt:lpstr>
      <vt:lpstr> Coding on the Patient Encounter Form (PEF)</vt:lpstr>
      <vt:lpstr>Codes</vt:lpstr>
      <vt:lpstr>Examples of Codes</vt:lpstr>
      <vt:lpstr>Coding Evaluation/Management (E/M)visits on the PEF</vt:lpstr>
      <vt:lpstr>Coding on the PEF – CPT Codes</vt:lpstr>
      <vt:lpstr>Coding on the PEF- CPT codes</vt:lpstr>
      <vt:lpstr>Coding on the PEF- CPT codes</vt:lpstr>
      <vt:lpstr>ICD-10 Codes In Health Departments </vt:lpstr>
      <vt:lpstr>Coding on the PEF – ICD-10/Diagnosis codes(Dx)</vt:lpstr>
      <vt:lpstr>Coding on the PEF – ICD-10 codes</vt:lpstr>
      <vt:lpstr>PEF Example of Circled Primary ICD-10</vt:lpstr>
      <vt:lpstr>Determination of New or Established Patients </vt:lpstr>
      <vt:lpstr>New &amp; Established Patients</vt:lpstr>
      <vt:lpstr>New &amp; Established Patients</vt:lpstr>
      <vt:lpstr>New &amp; Established Patients</vt:lpstr>
      <vt:lpstr>New &amp; Established Patients</vt:lpstr>
      <vt:lpstr>New &amp; Established Patients EXAMPLE of checking both visits </vt:lpstr>
      <vt:lpstr>New &amp; Established Patients</vt:lpstr>
      <vt:lpstr>Coding of Preventive Visits</vt:lpstr>
      <vt:lpstr>Components for coding  “Other than Preventive E/M Visits”:</vt:lpstr>
      <vt:lpstr>Components of Problem Visits</vt:lpstr>
      <vt:lpstr>History</vt:lpstr>
      <vt:lpstr>Exam</vt:lpstr>
      <vt:lpstr>Medical Decision Making</vt:lpstr>
      <vt:lpstr>Medical Decision Making</vt:lpstr>
      <vt:lpstr>Types of Medical Decision Making:</vt:lpstr>
      <vt:lpstr>Determine the Complexity of Medical Decision Making:</vt:lpstr>
      <vt:lpstr>Determine the Complexity of Medical Decision Making:</vt:lpstr>
      <vt:lpstr>Determine the Complexity of Medical Decision Making:</vt:lpstr>
      <vt:lpstr>Coding of Problem Visits</vt:lpstr>
      <vt:lpstr>CHANGES to CODING of Problem Visits</vt:lpstr>
      <vt:lpstr>Coding of Problem Visits –  New and Established Patients</vt:lpstr>
      <vt:lpstr>Coding of Problem Visits  New and Established Patients</vt:lpstr>
      <vt:lpstr>Coding of Problem Visits Only for Established Patients</vt:lpstr>
      <vt:lpstr>Coding of Problem Visits New/Established Patients</vt:lpstr>
      <vt:lpstr>Coding of Problem Visits New/Established Patients</vt:lpstr>
      <vt:lpstr>Coding of Problem Visits New/Established Patients</vt:lpstr>
      <vt:lpstr>Coding of Problem Visits New/Established Patients</vt:lpstr>
      <vt:lpstr>Modifier 25 Scenarios </vt:lpstr>
      <vt:lpstr>25 Modifier on PEF/CH-45</vt:lpstr>
      <vt:lpstr>Multiple Problems for the  Same Patient on the Same Date of Service </vt:lpstr>
      <vt:lpstr>25 Modifier Example</vt:lpstr>
      <vt:lpstr>Another Example of when to use the 25 Modifier</vt:lpstr>
      <vt:lpstr>Another Example of when to use the 25 Modifier</vt:lpstr>
      <vt:lpstr>Another Example of when to use the 25 Modifier</vt:lpstr>
      <vt:lpstr>Vaccine and Administration Codes</vt:lpstr>
      <vt:lpstr>Vaccine</vt:lpstr>
      <vt:lpstr>Administration</vt:lpstr>
      <vt:lpstr>Adding Vaccines and Administrations to the System</vt:lpstr>
      <vt:lpstr>Vaccine and Administration Billing Information</vt:lpstr>
      <vt:lpstr>COVID Vaccine Information on PEF</vt:lpstr>
      <vt:lpstr>COVID-19 VACCINES - Pfizer</vt:lpstr>
      <vt:lpstr>COVID-19 VACCINES - Moderna</vt:lpstr>
      <vt:lpstr>COVID-19 VACCINES –  Janssen &amp; Novavax</vt:lpstr>
      <vt:lpstr>PEDIATRIC COVID-19 VACCINES (AGES 5-11years)</vt:lpstr>
      <vt:lpstr>PEDIATRIC COVID-19 VACCINES (AGES 6 months-5 years)</vt:lpstr>
      <vt:lpstr>Guiding Principles</vt:lpstr>
      <vt:lpstr>References</vt:lpstr>
      <vt:lpstr>Questions</vt:lpstr>
    </vt:vector>
  </TitlesOfParts>
  <Company>Cabinet for Health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DPH PPT template.pptx</dc:title>
  <dc:creator>Andy Waters</dc:creator>
  <cp:keywords>Aug 2021;update</cp:keywords>
  <cp:lastModifiedBy>Dunn, Amy R (CHFS DPH DAFM)</cp:lastModifiedBy>
  <cp:revision>213</cp:revision>
  <cp:lastPrinted>2023-03-03T04:18:49Z</cp:lastPrinted>
  <dcterms:created xsi:type="dcterms:W3CDTF">2018-07-02T16:39:44Z</dcterms:created>
  <dcterms:modified xsi:type="dcterms:W3CDTF">2023-03-03T04:28:39Z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0x010100D99D98FE66CF8B4483271A5900B849A3</vt:lpwstr>
  </property>
  <property fmtid="{D5CDD505-2E9C-101B-9397-08002B2CF9AE}" pid="3" name="Order">
    <vt:r8>11000</vt:r8>
  </property>
</Properties>
</file>