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3B_10AB9452.xml" ContentType="application/vnd.ms-powerpoint.comments+xml"/>
  <Override PartName="/ppt/comments/modernComment_142_4347A914.xml" ContentType="application/vnd.ms-powerpoint.comments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8" r:id="rId5"/>
    <p:sldId id="305" r:id="rId6"/>
    <p:sldId id="307" r:id="rId7"/>
    <p:sldId id="306" r:id="rId8"/>
    <p:sldId id="308" r:id="rId9"/>
    <p:sldId id="309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10" r:id="rId21"/>
    <p:sldId id="321" r:id="rId22"/>
    <p:sldId id="322" r:id="rId23"/>
    <p:sldId id="323" r:id="rId24"/>
    <p:sldId id="324" r:id="rId25"/>
    <p:sldId id="32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2F134C0-063B-DF1F-E1F3-4F66BC938969}" name="Michelle Goins" initials="MG" userId="S::Michelle.Goins@cdpehs.com::9f034078-b802-45ff-92f5-90f03bc0f611" providerId="AD"/>
  <p188:author id="{EB5257D0-1881-E114-5742-30AFB0257CAC}" name="Kevin" initials="K" userId="S::kevin.kring@cdpehs.com::f27437c2-5141-43d9-b695-bafafa195d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27E9A"/>
    <a:srgbClr val="001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6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Kring" userId="f27437c2-5141-43d9-b695-bafafa195d77" providerId="ADAL" clId="{7E43286C-1D43-4219-8C1A-4CE873B4618F}"/>
    <pc:docChg chg="delSld modSld">
      <pc:chgData name="Kevin Kring" userId="f27437c2-5141-43d9-b695-bafafa195d77" providerId="ADAL" clId="{7E43286C-1D43-4219-8C1A-4CE873B4618F}" dt="2023-02-16T12:47:06.481" v="60" actId="2696"/>
      <pc:docMkLst>
        <pc:docMk/>
      </pc:docMkLst>
      <pc:sldChg chg="modSp mod">
        <pc:chgData name="Kevin Kring" userId="f27437c2-5141-43d9-b695-bafafa195d77" providerId="ADAL" clId="{7E43286C-1D43-4219-8C1A-4CE873B4618F}" dt="2023-02-16T12:46:41.967" v="59" actId="20577"/>
        <pc:sldMkLst>
          <pc:docMk/>
          <pc:sldMk cId="0" sldId="258"/>
        </pc:sldMkLst>
        <pc:spChg chg="mod">
          <ac:chgData name="Kevin Kring" userId="f27437c2-5141-43d9-b695-bafafa195d77" providerId="ADAL" clId="{7E43286C-1D43-4219-8C1A-4CE873B4618F}" dt="2023-02-16T12:46:17.333" v="45" actId="20577"/>
          <ac:spMkLst>
            <pc:docMk/>
            <pc:sldMk cId="0" sldId="258"/>
            <ac:spMk id="2050" creationId="{36EB9B2F-0E51-36F0-B62B-40F3D13CF39C}"/>
          </ac:spMkLst>
        </pc:spChg>
        <pc:spChg chg="mod">
          <ac:chgData name="Kevin Kring" userId="f27437c2-5141-43d9-b695-bafafa195d77" providerId="ADAL" clId="{7E43286C-1D43-4219-8C1A-4CE873B4618F}" dt="2023-02-16T12:46:41.967" v="59" actId="20577"/>
          <ac:spMkLst>
            <pc:docMk/>
            <pc:sldMk cId="0" sldId="258"/>
            <ac:spMk id="2051" creationId="{4C671826-BEDD-BF80-5D60-5C129CCE6836}"/>
          </ac:spMkLst>
        </pc:spChg>
      </pc:sldChg>
      <pc:sldChg chg="del">
        <pc:chgData name="Kevin Kring" userId="f27437c2-5141-43d9-b695-bafafa195d77" providerId="ADAL" clId="{7E43286C-1D43-4219-8C1A-4CE873B4618F}" dt="2023-02-16T12:47:06.481" v="60" actId="2696"/>
        <pc:sldMkLst>
          <pc:docMk/>
          <pc:sldMk cId="4277386256" sldId="303"/>
        </pc:sldMkLst>
      </pc:sldChg>
      <pc:sldChg chg="del">
        <pc:chgData name="Kevin Kring" userId="f27437c2-5141-43d9-b695-bafafa195d77" providerId="ADAL" clId="{7E43286C-1D43-4219-8C1A-4CE873B4618F}" dt="2023-02-16T12:47:06.481" v="60" actId="2696"/>
        <pc:sldMkLst>
          <pc:docMk/>
          <pc:sldMk cId="1307109065" sldId="304"/>
        </pc:sldMkLst>
      </pc:sldChg>
    </pc:docChg>
  </pc:docChgLst>
</pc:chgInfo>
</file>

<file path=ppt/comments/modernComment_13B_10AB9452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E2E0ADBD-1B2F-4523-BB3D-E96E6F3688CE}" authorId="{62F134C0-063B-DF1F-E1F3-4F66BC938969}" created="2023-01-27T13:56:27.737">
    <pc:sldMkLst xmlns:pc="http://schemas.microsoft.com/office/powerpoint/2013/main/command">
      <pc:docMk/>
      <pc:sldMk cId="279680082" sldId="315"/>
    </pc:sldMkLst>
    <p188:replyLst>
      <p188:reply id="{5A4C0A08-CD60-402E-BAAB-1FF519253520}" authorId="{EB5257D0-1881-E114-5742-30AFB0257CAC}" created="2023-01-27T14:25:01.414">
        <p188:txBody>
          <a:bodyPr/>
          <a:lstStyle/>
          <a:p>
            <a:r>
              <a:rPr lang="en-US"/>
              <a:t>Have to talk to LHO on this one.  I didn't think they eliminated Community, thought it was just supplemental.</a:t>
            </a:r>
          </a:p>
        </p188:txBody>
      </p188:reply>
    </p188:replyLst>
    <p188:txBody>
      <a:bodyPr/>
      <a:lstStyle/>
      <a:p>
        <a:r>
          <a:rPr lang="en-US"/>
          <a:t>Community and Supplemental need to be removed from this form we no longer do that</a:t>
        </a:r>
      </a:p>
    </p188:txBody>
  </p188:cm>
</p188:cmLst>
</file>

<file path=ppt/comments/modernComment_142_4347A91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7AD5E29-C5B0-4CF4-9813-3BA98A5027B8}" authorId="{EB5257D0-1881-E114-5742-30AFB0257CAC}" created="2023-02-15T12:16:21.276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128769812" sldId="322"/>
      <ac:picMk id="5" creationId="{058191C9-B82F-4C5D-AA86-1A84D5167E82}"/>
    </ac:deMkLst>
    <p188:txBody>
      <a:bodyPr/>
      <a:lstStyle/>
      <a:p>
        <a:r>
          <a:rPr lang="en-US"/>
          <a:t>Screen shot needs to be replaced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3000"/>
            <a:duotone>
              <a:schemeClr val="bg1">
                <a:tint val="97000"/>
              </a:schemeClr>
              <a:schemeClr val="bg1">
                <a:shade val="96000"/>
              </a:schemeClr>
            </a:duotone>
            <a:lum/>
          </a:blip>
          <a:srcRect/>
          <a:tile tx="0" ty="0" sx="32000" sy="32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5DEA4B4-D51D-4AD9-820F-D9C581B1FE2E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1CF308-0F54-40E2-BE8A-10542BD6404A}" type="datetimeFigureOut">
              <a:rPr lang="en-US" smtClean="0"/>
              <a:t>2/16/2023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4" y="6096000"/>
            <a:ext cx="1363306" cy="762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Calibri" panose="020F0502020204030204" pitchFamily="34" charset="0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2200" b="1" kern="1200">
          <a:solidFill>
            <a:srgbClr val="001E50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Wingdings" panose="05000000000000000000" pitchFamily="2" charset="2"/>
        <a:buChar char="§"/>
        <a:defRPr sz="2000" b="0" kern="1200">
          <a:ln>
            <a:solidFill>
              <a:schemeClr val="accent1"/>
            </a:solidFill>
          </a:ln>
          <a:solidFill>
            <a:srgbClr val="627E9A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800" i="1" kern="1200">
          <a:solidFill>
            <a:srgbClr val="001E50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rgbClr val="627E9A"/>
        </a:buClr>
        <a:buFont typeface="Wingdings" panose="05000000000000000000" pitchFamily="2" charset="2"/>
        <a:buChar char="§"/>
        <a:defRPr sz="1600" kern="1200">
          <a:solidFill>
            <a:srgbClr val="627E9A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rgbClr val="001E50"/>
        </a:buClr>
        <a:buFont typeface="Wingdings" panose="05000000000000000000" pitchFamily="2" charset="2"/>
        <a:buChar char="§"/>
        <a:defRPr sz="1400" i="1" kern="1200" baseline="0">
          <a:solidFill>
            <a:srgbClr val="001E50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microsoft.com/office/2018/10/relationships/comments" Target="../comments/modernComment_13B_10AB945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mailto:localhealth.helpdesk@ky.gov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microsoft.com/office/2018/10/relationships/comments" Target="../comments/modernComment_142_4347A9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etworking@cdpehs.com" TargetMode="External"/><Relationship Id="rId2" Type="http://schemas.openxmlformats.org/officeDocument/2006/relationships/hyperlink" Target="mailto:customersupport@cdpehs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Localhealth.helpdesk@ky.gov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 Need Answers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Topic #1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r>
              <a:rPr lang="en-US" altLang="en-US" dirty="0"/>
              <a:t>Security Forms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343400"/>
            <a:ext cx="7772400" cy="2057400"/>
          </a:xfrm>
        </p:spPr>
        <p:txBody>
          <a:bodyPr/>
          <a:lstStyle/>
          <a:p>
            <a:pPr marL="114300" indent="0">
              <a:buNone/>
            </a:pPr>
            <a:r>
              <a:rPr lang="en-US" b="0" dirty="0"/>
              <a:t>The top of the form will capture information on the employee that you are requesting new access, changes to existing access or deletion of access.</a:t>
            </a:r>
          </a:p>
          <a:p>
            <a:pPr marL="114300" indent="0">
              <a:buNone/>
            </a:pPr>
            <a:r>
              <a:rPr lang="en-US" dirty="0"/>
              <a:t>Make sure to read the small print and fill out form completely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6EE245-244E-6C61-F2E2-7B50DCA5CA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759125"/>
            <a:ext cx="7407282" cy="3475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44553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r>
              <a:rPr lang="en-US" altLang="en-US" dirty="0"/>
              <a:t>Security Forms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3886200"/>
            <a:ext cx="7772400" cy="2514600"/>
          </a:xfrm>
        </p:spPr>
        <p:txBody>
          <a:bodyPr/>
          <a:lstStyle/>
          <a:p>
            <a:pPr marL="114300" indent="0">
              <a:buNone/>
            </a:pPr>
            <a:r>
              <a:rPr lang="en-US" b="0" dirty="0"/>
              <a:t>Select the groups that the employee needs access/or added to access.  Some groups have additional comments on what the group gives access too.  Hover mouse over red triangle in corner of box.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D26881-0CD9-29EC-136F-1E947713B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" y="762000"/>
            <a:ext cx="8229600" cy="28194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72CC0D4-C797-403D-F0D9-2C12A656DD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5188070"/>
            <a:ext cx="3863675" cy="99830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7968008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r>
              <a:rPr lang="en-US" altLang="en-US" dirty="0"/>
              <a:t>Security Forms - Groups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8153400" cy="5562600"/>
          </a:xfrm>
        </p:spPr>
        <p:txBody>
          <a:bodyPr/>
          <a:lstStyle/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dirty="0"/>
              <a:t>Household &amp; Registration </a:t>
            </a:r>
            <a:r>
              <a:rPr lang="en-US" b="0" dirty="0"/>
              <a:t>– check both if employee needs access to household and patient information.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dirty="0"/>
              <a:t>Portal Merge </a:t>
            </a:r>
            <a:r>
              <a:rPr lang="en-US" b="0" dirty="0"/>
              <a:t>– check if employee needs to do Patient ID changes or merges – This function is limited to one or two staff within a clinic, preferably a supervisor.</a:t>
            </a:r>
          </a:p>
          <a:p>
            <a:pPr marL="114300" indent="0">
              <a:buNone/>
            </a:pPr>
            <a:r>
              <a:rPr lang="en-US" b="0" dirty="0"/>
              <a:t>   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dirty="0"/>
              <a:t>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1791DC-B6A9-6507-FC68-31248F74FD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133600"/>
            <a:ext cx="4085766" cy="41736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37826D-D6A1-300B-FB3D-A252BDD211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982318"/>
            <a:ext cx="2700085" cy="493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46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r>
              <a:rPr lang="en-US" altLang="en-US" dirty="0"/>
              <a:t>Security Forms - Groups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38200"/>
            <a:ext cx="8153400" cy="5562600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WIC Access </a:t>
            </a:r>
            <a:r>
              <a:rPr lang="en-US" b="0" dirty="0"/>
              <a:t> </a:t>
            </a:r>
          </a:p>
          <a:p>
            <a:pPr marL="114300" indent="0">
              <a:buNone/>
            </a:pPr>
            <a:r>
              <a:rPr lang="en-US" b="0" dirty="0"/>
              <a:t>KYWIC Food Package &amp; KYWIC Authority – </a:t>
            </a:r>
            <a:r>
              <a:rPr lang="en-US" dirty="0"/>
              <a:t>State only  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dirty="0"/>
              <a:t>          </a:t>
            </a:r>
          </a:p>
          <a:p>
            <a:pPr marL="114300" indent="0">
              <a:buNone/>
            </a:pPr>
            <a:r>
              <a:rPr lang="en-US" dirty="0"/>
              <a:t>KYCMS_Nutritionist/Nurse </a:t>
            </a:r>
            <a:r>
              <a:rPr lang="en-US" b="0" dirty="0"/>
              <a:t>– for nutritionist and nurses completing WIC services.</a:t>
            </a:r>
          </a:p>
          <a:p>
            <a:pPr marL="114300" indent="0">
              <a:buNone/>
            </a:pPr>
            <a:r>
              <a:rPr lang="en-US" dirty="0"/>
              <a:t>KYEBT_User &amp; KY WIC EBT </a:t>
            </a:r>
            <a:r>
              <a:rPr lang="en-US" b="0" dirty="0"/>
              <a:t>– for clinic staff issuing WIC benefits and eWIC cards.</a:t>
            </a:r>
          </a:p>
          <a:p>
            <a:pPr marL="114300" indent="0">
              <a:buNone/>
            </a:pPr>
            <a:r>
              <a:rPr lang="en-US" dirty="0"/>
              <a:t>KYCMS_VOC </a:t>
            </a:r>
            <a:r>
              <a:rPr lang="en-US" b="0" dirty="0"/>
              <a:t>– for clinic staff needing to perform VOCs</a:t>
            </a:r>
          </a:p>
          <a:p>
            <a:pPr marL="114300" indent="0">
              <a:buNone/>
            </a:pPr>
            <a:endParaRPr lang="en-US" b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C1E7B5-36E0-1956-BE89-EF82FE834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4600581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44C1D3F-5A7F-53D4-E901-91980CC554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4526270"/>
            <a:ext cx="7558308" cy="350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124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762000"/>
          </a:xfrm>
        </p:spPr>
        <p:txBody>
          <a:bodyPr/>
          <a:lstStyle/>
          <a:p>
            <a:r>
              <a:rPr lang="en-US" altLang="en-US" dirty="0"/>
              <a:t>Security Forms - Submitting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209800"/>
            <a:ext cx="8153400" cy="4191000"/>
          </a:xfrm>
        </p:spPr>
        <p:txBody>
          <a:bodyPr/>
          <a:lstStyle/>
          <a:p>
            <a:pPr marL="114300" indent="0">
              <a:buNone/>
            </a:pPr>
            <a:r>
              <a:rPr lang="en-US" b="0" dirty="0"/>
              <a:t>Once the form is completed  </a:t>
            </a:r>
          </a:p>
          <a:p>
            <a:pPr marL="114300" indent="0">
              <a:buNone/>
            </a:pPr>
            <a:r>
              <a:rPr lang="en-US" b="0" dirty="0"/>
              <a:t>If the form does not contain SSN, it can be emailed to </a:t>
            </a:r>
            <a:r>
              <a:rPr lang="en-US" b="0" dirty="0">
                <a:hlinkClick r:id="rId2"/>
              </a:rPr>
              <a:t>localhealth.helpdesk@ky.gov</a:t>
            </a:r>
            <a:endParaRPr lang="en-US" b="0" dirty="0"/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b="0" dirty="0"/>
              <a:t>If the form does contain SSN, it must be faxed to 502-564-4057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r>
              <a:rPr lang="en-US" b="0" i="1" dirty="0"/>
              <a:t>Request forms not accurately completed using the procedures outlined on the Request Form and Administrative Reference, LHO Section may not be processed. </a:t>
            </a:r>
          </a:p>
          <a:p>
            <a:pPr marL="114300" indent="0">
              <a:buNone/>
            </a:pPr>
            <a:endParaRPr lang="en-US" b="0" dirty="0"/>
          </a:p>
          <a:p>
            <a:pPr marL="114300" indent="0">
              <a:buNone/>
            </a:pPr>
            <a:endParaRPr lang="en-US" b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26D96C-B9A4-F033-5625-0E74D81A40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33" y="914400"/>
            <a:ext cx="8237934" cy="1066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848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Available Documentation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Topic # 1 – I need answers!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9240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447800"/>
          </a:xfrm>
        </p:spPr>
        <p:txBody>
          <a:bodyPr/>
          <a:lstStyle/>
          <a:p>
            <a:r>
              <a:rPr lang="en-US" altLang="en-US" sz="4400" dirty="0"/>
              <a:t>Available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620000" cy="5105400"/>
          </a:xfrm>
        </p:spPr>
        <p:txBody>
          <a:bodyPr/>
          <a:lstStyle/>
          <a:p>
            <a:r>
              <a:rPr lang="en-US" sz="2800" b="0" dirty="0"/>
              <a:t>Use your favorite internet browser and search </a:t>
            </a:r>
          </a:p>
          <a:p>
            <a:pPr marL="411480" lvl="1" indent="0">
              <a:buNone/>
            </a:pPr>
            <a:r>
              <a:rPr lang="en-US" sz="2800" b="1" dirty="0"/>
              <a:t>Local Health Operations Branch</a:t>
            </a:r>
          </a:p>
          <a:p>
            <a:pPr marL="114300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79DA87-4318-1D8F-22CA-F0D9644C9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27385"/>
            <a:ext cx="7045140" cy="1692215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4472502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4380-3B20-05CB-9E95-2EA2CFB3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dirty="0"/>
              <a:t>Available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40D4-B369-5FA4-1D0D-40B2BEF4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4914900"/>
          </a:xfrm>
        </p:spPr>
        <p:txBody>
          <a:bodyPr/>
          <a:lstStyle/>
          <a:p>
            <a:r>
              <a:rPr lang="en-US" b="0" dirty="0"/>
              <a:t>Local Health Operations Branch Web Page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7618B4D-D8B6-6812-F7E0-EE4DB788D1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1524000"/>
            <a:ext cx="5802954" cy="516539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2922475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4380-3B20-05CB-9E95-2EA2CFB3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7924800" cy="1143000"/>
          </a:xfrm>
        </p:spPr>
        <p:txBody>
          <a:bodyPr/>
          <a:lstStyle/>
          <a:p>
            <a:r>
              <a:rPr lang="en-US" dirty="0"/>
              <a:t>Available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40D4-B369-5FA4-1D0D-40B2BEF4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49392"/>
            <a:ext cx="5867400" cy="5502216"/>
          </a:xfrm>
        </p:spPr>
        <p:txBody>
          <a:bodyPr/>
          <a:lstStyle/>
          <a:p>
            <a:r>
              <a:rPr lang="en-US" b="0" dirty="0"/>
              <a:t>Local Health Department Network Systems Information</a:t>
            </a:r>
          </a:p>
          <a:p>
            <a:pPr lvl="1"/>
            <a:r>
              <a:rPr lang="en-US" dirty="0"/>
              <a:t>CDP Portal Log-in link</a:t>
            </a:r>
          </a:p>
          <a:p>
            <a:pPr lvl="1"/>
            <a:r>
              <a:rPr lang="en-US" b="0" dirty="0"/>
              <a:t>Custom Data Processing CMS/PORTAL and PSRS/Bridge User Documents</a:t>
            </a:r>
          </a:p>
          <a:p>
            <a:pPr lvl="1"/>
            <a:endParaRPr lang="en-US" b="0" dirty="0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1838B7-4A84-A8C6-B29E-A79727C8579A}"/>
              </a:ext>
            </a:extLst>
          </p:cNvPr>
          <p:cNvCxnSpPr>
            <a:cxnSpLocks/>
          </p:cNvCxnSpPr>
          <p:nvPr/>
        </p:nvCxnSpPr>
        <p:spPr>
          <a:xfrm>
            <a:off x="2209800" y="3200400"/>
            <a:ext cx="4038600" cy="2667000"/>
          </a:xfrm>
          <a:prstGeom prst="straightConnector1">
            <a:avLst/>
          </a:prstGeom>
          <a:ln w="412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1F3696EA-2E2F-DB6B-B510-172149149D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7343" y="62193"/>
            <a:ext cx="2552921" cy="6683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3478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4380-3B20-05CB-9E95-2EA2CFB3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0"/>
            <a:ext cx="7924800" cy="1143000"/>
          </a:xfrm>
        </p:spPr>
        <p:txBody>
          <a:bodyPr/>
          <a:lstStyle/>
          <a:p>
            <a:r>
              <a:rPr lang="en-US" dirty="0"/>
              <a:t>Available Documentation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40D4-B369-5FA4-1D0D-40B2BEF4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7848600" cy="5684808"/>
          </a:xfrm>
        </p:spPr>
        <p:txBody>
          <a:bodyPr/>
          <a:lstStyle/>
          <a:p>
            <a:pPr marL="114300" indent="0">
              <a:buNone/>
            </a:pPr>
            <a:r>
              <a:rPr lang="en-US" dirty="0"/>
              <a:t>Custom Data Processing Clinic Management System and Patient Service Reporting System User Documents</a:t>
            </a:r>
          </a:p>
          <a:p>
            <a:pPr lvl="1"/>
            <a:endParaRPr lang="en-US" b="0" dirty="0"/>
          </a:p>
          <a:p>
            <a:pPr lvl="1"/>
            <a:endParaRPr lang="en-US" dirty="0"/>
          </a:p>
          <a:p>
            <a:pPr lvl="1"/>
            <a:endParaRPr lang="en-US" b="0" dirty="0"/>
          </a:p>
          <a:p>
            <a:pPr lvl="1"/>
            <a:endParaRPr lang="en-US" dirty="0"/>
          </a:p>
          <a:p>
            <a:pPr lvl="1"/>
            <a:endParaRPr lang="en-US" b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8191C9-B82F-4C5D-AA86-1A84D5167E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905000"/>
            <a:ext cx="7392041" cy="4397121"/>
          </a:xfrm>
          <a:prstGeom prst="rect">
            <a:avLst/>
          </a:prstGeom>
          <a:ln>
            <a:solidFill>
              <a:srgbClr val="627E9A"/>
            </a:solidFill>
          </a:ln>
        </p:spPr>
      </p:pic>
    </p:spTree>
    <p:extLst>
      <p:ext uri="{BB962C8B-B14F-4D97-AF65-F5344CB8AC3E}">
        <p14:creationId xmlns:p14="http://schemas.microsoft.com/office/powerpoint/2010/main" val="11287698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Which Helpdesk?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Topic # 1 – I need answers!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35923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Training Accounts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Topic # 1 – I need answers!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9733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A4380-3B20-05CB-9E95-2EA2CFB31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7620000" cy="1143000"/>
          </a:xfrm>
        </p:spPr>
        <p:txBody>
          <a:bodyPr/>
          <a:lstStyle/>
          <a:p>
            <a:r>
              <a:rPr lang="en-US" dirty="0"/>
              <a:t>Training Accounts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0C40D4-B369-5FA4-1D0D-40B2BEF44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001000" cy="4914900"/>
          </a:xfrm>
        </p:spPr>
        <p:txBody>
          <a:bodyPr/>
          <a:lstStyle/>
          <a:p>
            <a:r>
              <a:rPr lang="en-US" b="0" dirty="0"/>
              <a:t>16 Training Accounts connected to the test clinic – </a:t>
            </a:r>
            <a:r>
              <a:rPr lang="en-US" dirty="0"/>
              <a:t>Local Health.</a:t>
            </a:r>
          </a:p>
          <a:p>
            <a:r>
              <a:rPr lang="en-US" b="0" dirty="0"/>
              <a:t>Use for training new staff or refresher for current staff.</a:t>
            </a:r>
          </a:p>
          <a:p>
            <a:r>
              <a:rPr lang="en-US" b="0" dirty="0"/>
              <a:t>Available Modules</a:t>
            </a:r>
          </a:p>
          <a:p>
            <a:pPr lvl="1"/>
            <a:r>
              <a:rPr lang="en-US" dirty="0"/>
              <a:t>Scheduling</a:t>
            </a:r>
          </a:p>
          <a:p>
            <a:pPr lvl="1"/>
            <a:r>
              <a:rPr lang="en-US" b="0" dirty="0"/>
              <a:t>Household Registration</a:t>
            </a:r>
          </a:p>
          <a:p>
            <a:pPr lvl="1"/>
            <a:r>
              <a:rPr lang="en-US" b="0" dirty="0"/>
              <a:t>WIC</a:t>
            </a:r>
          </a:p>
          <a:p>
            <a:pPr lvl="1"/>
            <a:r>
              <a:rPr lang="en-US" dirty="0"/>
              <a:t>Accounts Receivables</a:t>
            </a:r>
          </a:p>
          <a:p>
            <a:r>
              <a:rPr lang="en-US" b="0" dirty="0"/>
              <a:t>Password - December%%2022 </a:t>
            </a:r>
          </a:p>
          <a:p>
            <a:r>
              <a:rPr lang="en-US" b="0" dirty="0"/>
              <a:t>If password expires or you lock the account,                           contact CDP customer support. 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DDBC44-A8EB-AF99-C14C-96D983D05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905000"/>
            <a:ext cx="1676400" cy="4517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0744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Any Questions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Up Next – Coding with Amy Dunn and Cynthia Robinson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56576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272C-170E-CF01-1708-185A5978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838200"/>
          </a:xfrm>
        </p:spPr>
        <p:txBody>
          <a:bodyPr/>
          <a:lstStyle/>
          <a:p>
            <a:r>
              <a:rPr lang="en-US" dirty="0"/>
              <a:t>CDP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45946-47DE-16E7-9797-E53F1F349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7620000" cy="5486400"/>
          </a:xfrm>
        </p:spPr>
        <p:txBody>
          <a:bodyPr>
            <a:normAutofit/>
          </a:bodyPr>
          <a:lstStyle/>
          <a:p>
            <a:r>
              <a:rPr lang="en-US" b="0" dirty="0"/>
              <a:t>Contact Information</a:t>
            </a:r>
          </a:p>
          <a:p>
            <a:pPr lvl="1"/>
            <a:r>
              <a:rPr lang="en-US" dirty="0">
                <a:hlinkClick r:id="rId2"/>
              </a:rPr>
              <a:t>customersupport@cdpehs.com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networking@cdpehs.com</a:t>
            </a:r>
            <a:endParaRPr lang="en-US" dirty="0"/>
          </a:p>
          <a:p>
            <a:pPr lvl="1"/>
            <a:r>
              <a:rPr lang="en-US" b="0" dirty="0"/>
              <a:t>(866) 237-4814</a:t>
            </a:r>
            <a:endParaRPr lang="en-US" dirty="0"/>
          </a:p>
          <a:p>
            <a:r>
              <a:rPr lang="en-US" b="0" dirty="0"/>
              <a:t>How can they help?</a:t>
            </a:r>
          </a:p>
          <a:p>
            <a:pPr lvl="1"/>
            <a:r>
              <a:rPr lang="en-US" dirty="0"/>
              <a:t>Questions/Problems regarding Bridge or CDP Portal</a:t>
            </a:r>
          </a:p>
          <a:p>
            <a:pPr lvl="2"/>
            <a:r>
              <a:rPr lang="en-US" sz="1400" dirty="0"/>
              <a:t>Accounts Receivables</a:t>
            </a:r>
          </a:p>
          <a:p>
            <a:pPr lvl="2"/>
            <a:r>
              <a:rPr lang="en-US" sz="1400" dirty="0"/>
              <a:t>Scheduling</a:t>
            </a:r>
          </a:p>
          <a:p>
            <a:pPr lvl="2"/>
            <a:r>
              <a:rPr lang="en-US" sz="1400" dirty="0"/>
              <a:t>Household/Registration</a:t>
            </a:r>
          </a:p>
          <a:p>
            <a:pPr lvl="2"/>
            <a:r>
              <a:rPr lang="en-US" sz="1400" dirty="0"/>
              <a:t>Patient ID Change/Merge</a:t>
            </a:r>
          </a:p>
          <a:p>
            <a:pPr lvl="1"/>
            <a:r>
              <a:rPr lang="en-US" dirty="0"/>
              <a:t>Report and E-Report question/problems</a:t>
            </a:r>
          </a:p>
          <a:p>
            <a:pPr lvl="2"/>
            <a:r>
              <a:rPr lang="en-US" sz="1400" dirty="0"/>
              <a:t>PEF numbers showing on 850 that have been deleted.</a:t>
            </a:r>
          </a:p>
          <a:p>
            <a:pPr lvl="2"/>
            <a:r>
              <a:rPr lang="en-US" sz="1400" dirty="0"/>
              <a:t>Didn’t get a report when I should have.</a:t>
            </a:r>
          </a:p>
          <a:p>
            <a:pPr lvl="1"/>
            <a:r>
              <a:rPr lang="en-US" dirty="0"/>
              <a:t>Email/Computer unlocks – if IT contract is with CDP</a:t>
            </a:r>
          </a:p>
          <a:p>
            <a:pPr lvl="1"/>
            <a:r>
              <a:rPr lang="en-US" dirty="0"/>
              <a:t>Hardware issues</a:t>
            </a:r>
          </a:p>
          <a:p>
            <a:pPr lvl="2"/>
            <a:r>
              <a:rPr lang="en-US" sz="1400" dirty="0"/>
              <a:t>PIN Pads </a:t>
            </a:r>
          </a:p>
          <a:p>
            <a:pPr lvl="2"/>
            <a:r>
              <a:rPr lang="en-US" sz="1400" dirty="0"/>
              <a:t>Balance Inquiry devices</a:t>
            </a:r>
          </a:p>
          <a:p>
            <a:pPr marL="41148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11480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723765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272C-170E-CF01-1708-185A5978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838200"/>
          </a:xfrm>
        </p:spPr>
        <p:txBody>
          <a:bodyPr/>
          <a:lstStyle/>
          <a:p>
            <a:r>
              <a:rPr lang="en-US" dirty="0"/>
              <a:t>LHO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45946-47DE-16E7-9797-E53F1F349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10200"/>
          </a:xfrm>
        </p:spPr>
        <p:txBody>
          <a:bodyPr>
            <a:normAutofit lnSpcReduction="10000"/>
          </a:bodyPr>
          <a:lstStyle/>
          <a:p>
            <a:r>
              <a:rPr lang="en-US" b="0" dirty="0"/>
              <a:t>Contact Information</a:t>
            </a:r>
          </a:p>
          <a:p>
            <a:pPr lvl="1"/>
            <a:r>
              <a:rPr lang="en-US" dirty="0">
                <a:hlinkClick r:id="rId2"/>
              </a:rPr>
              <a:t>Localhealth.helpdesk@ky.gov</a:t>
            </a:r>
            <a:endParaRPr lang="en-US" dirty="0"/>
          </a:p>
          <a:p>
            <a:pPr lvl="1"/>
            <a:r>
              <a:rPr lang="en-US" b="0" dirty="0"/>
              <a:t>(502) 564-6663</a:t>
            </a:r>
            <a:endParaRPr lang="en-US" dirty="0"/>
          </a:p>
          <a:p>
            <a:r>
              <a:rPr lang="en-US" b="0" dirty="0"/>
              <a:t>How can they help?</a:t>
            </a:r>
          </a:p>
          <a:p>
            <a:pPr lvl="1"/>
            <a:r>
              <a:rPr lang="en-US" dirty="0"/>
              <a:t>Administrative Regulations</a:t>
            </a:r>
          </a:p>
          <a:p>
            <a:pPr lvl="1"/>
            <a:r>
              <a:rPr lang="en-US" dirty="0"/>
              <a:t>Management/assistance with proper completion of the PEF</a:t>
            </a:r>
          </a:p>
          <a:p>
            <a:pPr lvl="1"/>
            <a:r>
              <a:rPr lang="en-US" dirty="0"/>
              <a:t>Manage CPT codes and charges</a:t>
            </a:r>
          </a:p>
          <a:p>
            <a:pPr lvl="1"/>
            <a:r>
              <a:rPr lang="en-US" dirty="0"/>
              <a:t>LHD claim investigations for Kentucky Medicaid and managed care organization errors in billing for preventive health services program.</a:t>
            </a:r>
          </a:p>
          <a:p>
            <a:pPr lvl="1"/>
            <a:r>
              <a:rPr lang="en-US" dirty="0"/>
              <a:t>Employee/Provider ID maintenance</a:t>
            </a:r>
          </a:p>
          <a:p>
            <a:pPr lvl="1"/>
            <a:r>
              <a:rPr lang="en-US" dirty="0"/>
              <a:t>Security for LHD employees</a:t>
            </a:r>
          </a:p>
          <a:p>
            <a:pPr lvl="1"/>
            <a:r>
              <a:rPr lang="en-US" dirty="0"/>
              <a:t>Bridge/Portal password resets and account unlocks</a:t>
            </a:r>
          </a:p>
          <a:p>
            <a:pPr lvl="1"/>
            <a:r>
              <a:rPr lang="en-US" dirty="0"/>
              <a:t>Clinic Demographics and Billing Information</a:t>
            </a:r>
          </a:p>
          <a:p>
            <a:pPr lvl="1"/>
            <a:r>
              <a:rPr lang="en-US" dirty="0"/>
              <a:t>Email address needs to be changed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2282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4272C-170E-CF01-1708-185A59786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"/>
            <a:ext cx="7620000" cy="838200"/>
          </a:xfrm>
        </p:spPr>
        <p:txBody>
          <a:bodyPr/>
          <a:lstStyle/>
          <a:p>
            <a:r>
              <a:rPr lang="en-US" dirty="0"/>
              <a:t>WIC Help Desk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45946-47DE-16E7-9797-E53F1F349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10200"/>
          </a:xfrm>
        </p:spPr>
        <p:txBody>
          <a:bodyPr/>
          <a:lstStyle/>
          <a:p>
            <a:r>
              <a:rPr lang="en-US" b="0" dirty="0"/>
              <a:t>Contact Information</a:t>
            </a:r>
          </a:p>
          <a:p>
            <a:pPr lvl="1"/>
            <a:r>
              <a:rPr lang="en-US" dirty="0"/>
              <a:t>WIC.HelpDesk@ky.gov</a:t>
            </a:r>
          </a:p>
          <a:p>
            <a:pPr lvl="1"/>
            <a:r>
              <a:rPr lang="en-US" b="0" dirty="0"/>
              <a:t>(877) 597-0367, option 1</a:t>
            </a:r>
            <a:endParaRPr lang="en-US" dirty="0"/>
          </a:p>
          <a:p>
            <a:r>
              <a:rPr lang="en-US" b="0" dirty="0"/>
              <a:t>How can they help?</a:t>
            </a:r>
          </a:p>
          <a:p>
            <a:pPr lvl="1"/>
            <a:r>
              <a:rPr lang="en-US" dirty="0"/>
              <a:t>WIC Policy</a:t>
            </a:r>
          </a:p>
          <a:p>
            <a:pPr lvl="1"/>
            <a:r>
              <a:rPr lang="en-US" b="0" dirty="0"/>
              <a:t>WIC </a:t>
            </a:r>
            <a:r>
              <a:rPr lang="en-US" dirty="0"/>
              <a:t>related questions</a:t>
            </a:r>
          </a:p>
          <a:p>
            <a:pPr lvl="2"/>
            <a:r>
              <a:rPr lang="en-US" dirty="0"/>
              <a:t>Certification/Recertifications</a:t>
            </a:r>
            <a:endParaRPr lang="en-US" b="0" dirty="0"/>
          </a:p>
          <a:p>
            <a:pPr lvl="2"/>
            <a:r>
              <a:rPr lang="en-US" dirty="0"/>
              <a:t>Reinstatement/Terminations</a:t>
            </a:r>
          </a:p>
          <a:p>
            <a:pPr lvl="2"/>
            <a:r>
              <a:rPr lang="en-US" dirty="0"/>
              <a:t>Return Formula</a:t>
            </a:r>
          </a:p>
          <a:p>
            <a:pPr lvl="2"/>
            <a:r>
              <a:rPr lang="en-US" b="0" dirty="0"/>
              <a:t>VOC</a:t>
            </a:r>
          </a:p>
          <a:p>
            <a:pPr lvl="2"/>
            <a:r>
              <a:rPr lang="en-US" dirty="0"/>
              <a:t>Food Package changes</a:t>
            </a:r>
          </a:p>
          <a:p>
            <a:pPr lvl="2"/>
            <a:r>
              <a:rPr lang="en-US" b="0" dirty="0"/>
              <a:t>Growth Chart </a:t>
            </a:r>
          </a:p>
          <a:p>
            <a:pPr lvl="1"/>
            <a:endParaRPr lang="en-US" dirty="0"/>
          </a:p>
          <a:p>
            <a:pPr marL="411480" lvl="1" indent="0">
              <a:buNone/>
            </a:pPr>
            <a:endParaRPr lang="en-US" b="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B841BD-AC76-97C8-059B-7A5D68D0B5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799" y="309663"/>
            <a:ext cx="1902459" cy="1214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267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6EB9B2F-0E51-36F0-B62B-40F3D13CF39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Security Forms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4C671826-BEDD-BF80-5D60-5C129CCE68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685800" y="4572000"/>
            <a:ext cx="6461760" cy="13716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Topic # 1 – I need answers!</a:t>
            </a:r>
          </a:p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0499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990600"/>
          </a:xfrm>
        </p:spPr>
        <p:txBody>
          <a:bodyPr/>
          <a:lstStyle/>
          <a:p>
            <a:r>
              <a:rPr lang="en-US" altLang="en-US" dirty="0"/>
              <a:t>Security Forms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7620000" cy="5334000"/>
          </a:xfrm>
        </p:spPr>
        <p:txBody>
          <a:bodyPr/>
          <a:lstStyle/>
          <a:p>
            <a:r>
              <a:rPr lang="en-US" sz="2400" b="0" dirty="0"/>
              <a:t>Portal Access</a:t>
            </a:r>
          </a:p>
          <a:p>
            <a:r>
              <a:rPr lang="en-US" sz="2400" b="0" dirty="0"/>
              <a:t>New employee’s access</a:t>
            </a:r>
          </a:p>
          <a:p>
            <a:r>
              <a:rPr lang="en-US" sz="2400" b="0" dirty="0"/>
              <a:t>Changing existing employee’s access</a:t>
            </a:r>
          </a:p>
          <a:p>
            <a:r>
              <a:rPr lang="en-US" sz="2400" b="0" dirty="0"/>
              <a:t>Revoke existing employee’s access</a:t>
            </a:r>
          </a:p>
          <a:p>
            <a:r>
              <a:rPr lang="en-US" sz="2400" b="0" dirty="0"/>
              <a:t>Use your favorite internet browser and search </a:t>
            </a:r>
          </a:p>
          <a:p>
            <a:pPr marL="411480" lvl="1" indent="0">
              <a:buNone/>
            </a:pPr>
            <a:r>
              <a:rPr lang="en-US" sz="2400" b="1" dirty="0"/>
              <a:t>Local Health Department Forms Kentucky</a:t>
            </a:r>
          </a:p>
          <a:p>
            <a:pPr marL="114300" indent="0">
              <a:buNone/>
            </a:pPr>
            <a:endParaRPr lang="en-US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C31D69-6858-99BD-8A0A-D881BCD6B8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4038600"/>
            <a:ext cx="6845194" cy="1447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598768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066800"/>
          </a:xfrm>
        </p:spPr>
        <p:txBody>
          <a:bodyPr/>
          <a:lstStyle/>
          <a:p>
            <a:r>
              <a:rPr lang="en-US" altLang="en-US" dirty="0"/>
              <a:t>Security Forms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66800"/>
            <a:ext cx="7772400" cy="5334000"/>
          </a:xfrm>
        </p:spPr>
        <p:txBody>
          <a:bodyPr/>
          <a:lstStyle/>
          <a:p>
            <a:pPr marL="114300" indent="0">
              <a:buNone/>
            </a:pPr>
            <a:r>
              <a:rPr lang="en-US" sz="2800" b="0" dirty="0"/>
              <a:t>Use the drop-down to select the category  </a:t>
            </a:r>
          </a:p>
          <a:p>
            <a:pPr marL="114300" indent="0">
              <a:buNone/>
            </a:pPr>
            <a:r>
              <a:rPr lang="en-US" sz="2800" dirty="0"/>
              <a:t>LHD Security Request</a:t>
            </a:r>
          </a:p>
          <a:p>
            <a:pPr marL="114300" indent="0">
              <a:buNone/>
            </a:pPr>
            <a:endParaRPr lang="en-US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131BDD-C67E-D5A9-5F44-AA4E86470A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2362201"/>
            <a:ext cx="9144001" cy="44958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521809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34FCF9C0-E92B-C556-A10C-EA9BEEDF8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8458200" cy="1447800"/>
          </a:xfrm>
        </p:spPr>
        <p:txBody>
          <a:bodyPr/>
          <a:lstStyle/>
          <a:p>
            <a:r>
              <a:rPr lang="en-US" altLang="en-US" dirty="0"/>
              <a:t>Security Forms</a:t>
            </a:r>
            <a:endParaRPr lang="en-US" alt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36281-CD3E-1639-FB14-1FA699530F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7772400" cy="5105400"/>
          </a:xfrm>
        </p:spPr>
        <p:txBody>
          <a:bodyPr/>
          <a:lstStyle/>
          <a:p>
            <a:r>
              <a:rPr lang="en-US" b="0" dirty="0"/>
              <a:t>Double click on </a:t>
            </a:r>
            <a:r>
              <a:rPr lang="en-US" dirty="0"/>
              <a:t>LHO-002 CMS Portal Security Request</a:t>
            </a:r>
          </a:p>
          <a:p>
            <a:pPr marL="114300" indent="0">
              <a:buNone/>
            </a:pPr>
            <a:endParaRPr lang="en-US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F13A0D-7571-007F-193D-3FBC225193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1844077"/>
            <a:ext cx="2514818" cy="4549534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7072417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CDP">
      <a:dk1>
        <a:srgbClr val="627E9A"/>
      </a:dk1>
      <a:lt1>
        <a:srgbClr val="EAEAEA"/>
      </a:lt1>
      <a:dk2>
        <a:srgbClr val="001E50"/>
      </a:dk2>
      <a:lt2>
        <a:srgbClr val="999999"/>
      </a:lt2>
      <a:accent1>
        <a:srgbClr val="627E9A"/>
      </a:accent1>
      <a:accent2>
        <a:srgbClr val="627E9A"/>
      </a:accent2>
      <a:accent3>
        <a:srgbClr val="999999"/>
      </a:accent3>
      <a:accent4>
        <a:srgbClr val="4A66AC"/>
      </a:accent4>
      <a:accent5>
        <a:srgbClr val="5AA2AE"/>
      </a:accent5>
      <a:accent6>
        <a:srgbClr val="9D90A0"/>
      </a:accent6>
      <a:hlink>
        <a:srgbClr val="001E50"/>
      </a:hlink>
      <a:folHlink>
        <a:srgbClr val="999999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9D98FE66CF8B4483271A5900B849A3" ma:contentTypeVersion="1" ma:contentTypeDescription="Create a new document." ma:contentTypeScope="" ma:versionID="004ed2111a680574bdfced4b926a6fb6">
  <xsd:schema xmlns:xsd="http://www.w3.org/2001/XMLSchema" xmlns:xs="http://www.w3.org/2001/XMLSchema" xmlns:p="http://schemas.microsoft.com/office/2006/metadata/properties" xmlns:ns2="9d98fa39-7fbd-4685-a488-797cac822720" targetNamespace="http://schemas.microsoft.com/office/2006/metadata/properties" ma:root="true" ma:fieldsID="17c9429493a53ace03395f5fbf3cf513" ns2:_="">
    <xsd:import namespace="9d98fa39-7fbd-4685-a488-797cac822720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98fa39-7fbd-4685-a488-797cac8227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4FB1C7-849F-48C8-B088-6F36DF4F7566}"/>
</file>

<file path=customXml/itemProps2.xml><?xml version="1.0" encoding="utf-8"?>
<ds:datastoreItem xmlns:ds="http://schemas.openxmlformats.org/officeDocument/2006/customXml" ds:itemID="{DAECFFC7-5A28-4D60-A33E-002FFC063E15}">
  <ds:schemaRefs>
    <ds:schemaRef ds:uri="http://schemas.microsoft.com/office/2006/documentManagement/types"/>
    <ds:schemaRef ds:uri="0ceeed77-3e78-43a3-a46a-99e6e8730779"/>
    <ds:schemaRef ds:uri="http://purl.org/dc/elements/1.1/"/>
    <ds:schemaRef ds:uri="http://schemas.microsoft.com/office/2006/metadata/properties"/>
    <ds:schemaRef ds:uri="c7a900b8-898d-4843-b976-74be1f202176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4FA2B9-76CF-4524-BC76-F859D28FB29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1619</TotalTime>
  <Words>692</Words>
  <Application>Microsoft Office PowerPoint</Application>
  <PresentationFormat>On-screen Show (4:3)</PresentationFormat>
  <Paragraphs>124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Adjacency</vt:lpstr>
      <vt:lpstr>I Need Answers</vt:lpstr>
      <vt:lpstr>Which Helpdesk?</vt:lpstr>
      <vt:lpstr>CDP Help Desk</vt:lpstr>
      <vt:lpstr>LHO Help Desk</vt:lpstr>
      <vt:lpstr>WIC Help Desk</vt:lpstr>
      <vt:lpstr>Security Forms</vt:lpstr>
      <vt:lpstr>Security Forms</vt:lpstr>
      <vt:lpstr>Security Forms</vt:lpstr>
      <vt:lpstr>Security Forms</vt:lpstr>
      <vt:lpstr>Security Forms</vt:lpstr>
      <vt:lpstr>Security Forms</vt:lpstr>
      <vt:lpstr>Security Forms - Groups</vt:lpstr>
      <vt:lpstr>Security Forms - Groups</vt:lpstr>
      <vt:lpstr>Security Forms - Submitting</vt:lpstr>
      <vt:lpstr>Available Documentation</vt:lpstr>
      <vt:lpstr>Available Documentation</vt:lpstr>
      <vt:lpstr>Available Documentation</vt:lpstr>
      <vt:lpstr>Available Documentation</vt:lpstr>
      <vt:lpstr>Available Documentation</vt:lpstr>
      <vt:lpstr>Training Accounts</vt:lpstr>
      <vt:lpstr>Training Accounts</vt:lpstr>
      <vt:lpstr>Any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Duncan</dc:creator>
  <cp:lastModifiedBy>Kevin Kring</cp:lastModifiedBy>
  <cp:revision>10</cp:revision>
  <dcterms:created xsi:type="dcterms:W3CDTF">2015-05-13T12:50:45Z</dcterms:created>
  <dcterms:modified xsi:type="dcterms:W3CDTF">2023-02-16T12:47:10Z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0x010100D99D98FE66CF8B4483271A5900B849A3</vt:lpwstr>
  </property>
</Properties>
</file>