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934200" cy="9220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E1F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8791" autoAdjust="0"/>
  </p:normalViewPr>
  <p:slideViewPr>
    <p:cSldViewPr snapToGrid="0">
      <p:cViewPr>
        <p:scale>
          <a:sx n="97" d="100"/>
          <a:sy n="97" d="100"/>
        </p:scale>
        <p:origin x="-19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l" defTabSz="922338">
              <a:defRPr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l" defTabSz="922338">
              <a:defRPr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/>
            </a:lvl1pPr>
          </a:lstStyle>
          <a:p>
            <a:fld id="{6306BEAE-E6CD-47BA-8300-13D966F3006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8296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60FACC-95C5-48CC-B3B3-9443172570F0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583A4-DFA8-4C44-9D0B-7B780A0A8D8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87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BA516-6E78-402A-96B2-FF7491B8230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08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50B09-F651-4CE8-9755-280EC047CAD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04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57301-BD19-4C77-9E76-96E13E682A6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20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49FF0-74F7-4CB2-B1DD-6EA0123166F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75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DA5F8-8E84-41EC-8C3A-06D04614263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5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1770B-80E3-45FF-96E3-463E4E850EA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963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8A835-CE55-419F-8E37-2BB98A02D8B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95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447EC-4E5B-40D0-8B48-8BC3261B147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44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DA900-653A-4BF2-8E32-BEE5E25E8B8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56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6B8BF-674A-49F7-AA2F-CDD9A5CE22E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5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6B6F84A-38AE-41AC-84A9-9B130C14DA77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gray">
          <a:xfrm>
            <a:off x="6904038" y="3073400"/>
            <a:ext cx="1930400" cy="1371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1600" b="1" dirty="0" smtClean="0">
                <a:solidFill>
                  <a:srgbClr val="003399"/>
                </a:solidFill>
                <a:latin typeface="Verdana" pitchFamily="34" charset="0"/>
              </a:rPr>
              <a:t>INEFFICIENT</a:t>
            </a:r>
          </a:p>
          <a:p>
            <a:r>
              <a:rPr lang="en-US" sz="1600" b="1" dirty="0" smtClean="0">
                <a:solidFill>
                  <a:srgbClr val="003399"/>
                </a:solidFill>
                <a:latin typeface="Verdana" pitchFamily="34" charset="0"/>
              </a:rPr>
              <a:t>GRANT PROCESS</a:t>
            </a:r>
          </a:p>
          <a:p>
            <a:endParaRPr lang="en-US" sz="1600" b="1" dirty="0">
              <a:solidFill>
                <a:srgbClr val="003399"/>
              </a:solidFill>
              <a:latin typeface="Verdana" pitchFamily="34" charset="0"/>
            </a:endParaRPr>
          </a:p>
        </p:txBody>
      </p:sp>
      <p:sp>
        <p:nvSpPr>
          <p:cNvPr id="2100" name="Line 52"/>
          <p:cNvSpPr>
            <a:spLocks noChangeShapeType="1"/>
          </p:cNvSpPr>
          <p:nvPr/>
        </p:nvSpPr>
        <p:spPr bwMode="auto">
          <a:xfrm>
            <a:off x="419100" y="3759200"/>
            <a:ext cx="6399213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lg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662573" y="5249971"/>
            <a:ext cx="125822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No checklist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2101" name="Line 53"/>
          <p:cNvSpPr>
            <a:spLocks noChangeShapeType="1"/>
          </p:cNvSpPr>
          <p:nvPr/>
        </p:nvSpPr>
        <p:spPr bwMode="auto">
          <a:xfrm>
            <a:off x="3323246" y="2348854"/>
            <a:ext cx="2390031" cy="7909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2843430" y="2071855"/>
            <a:ext cx="316774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Confusion on award notices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2102" name="Line 54"/>
          <p:cNvSpPr>
            <a:spLocks noChangeShapeType="1"/>
          </p:cNvSpPr>
          <p:nvPr/>
        </p:nvSpPr>
        <p:spPr bwMode="auto">
          <a:xfrm>
            <a:off x="3843337" y="1878901"/>
            <a:ext cx="1584843" cy="7472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4177485" y="2524531"/>
            <a:ext cx="15852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Delays in signing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2104" name="Line 56"/>
          <p:cNvSpPr>
            <a:spLocks noChangeShapeType="1"/>
          </p:cNvSpPr>
          <p:nvPr/>
        </p:nvSpPr>
        <p:spPr bwMode="auto">
          <a:xfrm flipV="1">
            <a:off x="584572" y="2200726"/>
            <a:ext cx="2437655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623229" y="1940437"/>
            <a:ext cx="234754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Short turnaround for staff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2105" name="Line 57"/>
          <p:cNvSpPr>
            <a:spLocks noChangeShapeType="1"/>
          </p:cNvSpPr>
          <p:nvPr/>
        </p:nvSpPr>
        <p:spPr bwMode="auto">
          <a:xfrm>
            <a:off x="1073891" y="1852514"/>
            <a:ext cx="1681446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6011177" y="2441188"/>
            <a:ext cx="24873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Staff not properly trained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2106" name="Line 58"/>
          <p:cNvSpPr>
            <a:spLocks noChangeShapeType="1"/>
          </p:cNvSpPr>
          <p:nvPr/>
        </p:nvSpPr>
        <p:spPr bwMode="auto">
          <a:xfrm flipH="1">
            <a:off x="2687904" y="4591361"/>
            <a:ext cx="2119733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2322216" y="5066730"/>
            <a:ext cx="1473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Outdated forms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2107" name="Line 59"/>
          <p:cNvSpPr>
            <a:spLocks noChangeShapeType="1"/>
          </p:cNvSpPr>
          <p:nvPr/>
        </p:nvSpPr>
        <p:spPr bwMode="auto">
          <a:xfrm flipH="1">
            <a:off x="2253069" y="5317618"/>
            <a:ext cx="1473293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3323247" y="1601901"/>
            <a:ext cx="258237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Staff availability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2108" name="Line 60"/>
          <p:cNvSpPr>
            <a:spLocks noChangeShapeType="1"/>
          </p:cNvSpPr>
          <p:nvPr/>
        </p:nvSpPr>
        <p:spPr bwMode="auto">
          <a:xfrm>
            <a:off x="305259" y="5493711"/>
            <a:ext cx="18288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109" name="Line 61"/>
          <p:cNvSpPr>
            <a:spLocks noChangeShapeType="1"/>
          </p:cNvSpPr>
          <p:nvPr/>
        </p:nvSpPr>
        <p:spPr bwMode="auto">
          <a:xfrm>
            <a:off x="5178502" y="1454150"/>
            <a:ext cx="1333523" cy="2297562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110" name="Line 62"/>
          <p:cNvSpPr>
            <a:spLocks noChangeShapeType="1"/>
          </p:cNvSpPr>
          <p:nvPr/>
        </p:nvSpPr>
        <p:spPr bwMode="auto">
          <a:xfrm>
            <a:off x="2582863" y="1487488"/>
            <a:ext cx="1260475" cy="218440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111" name="Line 63"/>
          <p:cNvSpPr>
            <a:spLocks noChangeShapeType="1"/>
          </p:cNvSpPr>
          <p:nvPr/>
        </p:nvSpPr>
        <p:spPr bwMode="auto">
          <a:xfrm rot="10800000" flipH="1">
            <a:off x="1871662" y="3766694"/>
            <a:ext cx="1260475" cy="218440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>
            <a:innerShdw blurRad="114300">
              <a:prstClr val="black"/>
            </a:inn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9" name="Text Box 49"/>
          <p:cNvSpPr txBox="1">
            <a:spLocks noChangeArrowheads="1"/>
          </p:cNvSpPr>
          <p:nvPr/>
        </p:nvSpPr>
        <p:spPr bwMode="auto">
          <a:xfrm>
            <a:off x="178420" y="254973"/>
            <a:ext cx="8831765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</a:rPr>
              <a:t>GRANTS PROCESS REVIEW CAUSE &amp; EFFECT DIAGRAM</a:t>
            </a:r>
            <a:endParaRPr lang="en-US" sz="18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1170917" y="1177151"/>
            <a:ext cx="2360342" cy="276999"/>
          </a:xfrm>
          <a:prstGeom prst="rect">
            <a:avLst/>
          </a:prstGeom>
          <a:ln w="190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3399"/>
                </a:solidFill>
                <a:latin typeface="Verdana" pitchFamily="34" charset="0"/>
              </a:rPr>
              <a:t>PROCESS</a:t>
            </a:r>
            <a:endParaRPr lang="en-US" b="1" dirty="0">
              <a:solidFill>
                <a:srgbClr val="003399"/>
              </a:solidFill>
              <a:latin typeface="Verdana" pitchFamily="34" charset="0"/>
            </a:endParaRPr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3966504" y="1177150"/>
            <a:ext cx="2360342" cy="276999"/>
          </a:xfrm>
          <a:prstGeom prst="rect">
            <a:avLst/>
          </a:prstGeom>
          <a:ln w="190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3399"/>
                </a:solidFill>
                <a:latin typeface="Verdana" pitchFamily="34" charset="0"/>
              </a:rPr>
              <a:t>PEOPLE</a:t>
            </a:r>
            <a:endParaRPr lang="en-US" b="1" dirty="0">
              <a:solidFill>
                <a:srgbClr val="003399"/>
              </a:solidFill>
              <a:latin typeface="Verdana" pitchFamily="34" charset="0"/>
            </a:endParaRPr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43975" y="5525777"/>
            <a:ext cx="30942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Internal policies within divisions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1391863" y="2325932"/>
            <a:ext cx="168666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Lack of consistency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36" name="Rectangle 47"/>
          <p:cNvSpPr>
            <a:spLocks noChangeArrowheads="1"/>
          </p:cNvSpPr>
          <p:nvPr/>
        </p:nvSpPr>
        <p:spPr bwMode="auto">
          <a:xfrm>
            <a:off x="2740102" y="4148693"/>
            <a:ext cx="243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Lack of visuals/flowchart</a:t>
            </a:r>
          </a:p>
          <a:p>
            <a:r>
              <a:rPr lang="en-US" dirty="0" smtClean="0">
                <a:latin typeface="Verdana" pitchFamily="34" charset="0"/>
              </a:rPr>
              <a:t> for process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37" name="Rectangle 26"/>
          <p:cNvSpPr>
            <a:spLocks noChangeArrowheads="1"/>
          </p:cNvSpPr>
          <p:nvPr/>
        </p:nvSpPr>
        <p:spPr bwMode="auto">
          <a:xfrm>
            <a:off x="1036678" y="1601902"/>
            <a:ext cx="175587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Order of signatures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38" name="Rectangle 26"/>
          <p:cNvSpPr>
            <a:spLocks noChangeArrowheads="1"/>
          </p:cNvSpPr>
          <p:nvPr/>
        </p:nvSpPr>
        <p:spPr bwMode="auto">
          <a:xfrm>
            <a:off x="46187" y="2718187"/>
            <a:ext cx="34371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Internal clearing (avoiding the 11</a:t>
            </a:r>
            <a:r>
              <a:rPr lang="en-US" baseline="30000" dirty="0" smtClean="0">
                <a:latin typeface="Verdana" pitchFamily="34" charset="0"/>
              </a:rPr>
              <a:t>th</a:t>
            </a:r>
            <a:r>
              <a:rPr lang="en-US" dirty="0" smtClean="0">
                <a:latin typeface="Verdana" pitchFamily="34" charset="0"/>
              </a:rPr>
              <a:t> hour)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40" name="Rectangle 26"/>
          <p:cNvSpPr>
            <a:spLocks noChangeArrowheads="1"/>
          </p:cNvSpPr>
          <p:nvPr/>
        </p:nvSpPr>
        <p:spPr bwMode="auto">
          <a:xfrm>
            <a:off x="5228637" y="4557100"/>
            <a:ext cx="300358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Excessive amount of signatures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43" name="Rectangle 26"/>
          <p:cNvSpPr>
            <a:spLocks noChangeArrowheads="1"/>
          </p:cNvSpPr>
          <p:nvPr/>
        </p:nvSpPr>
        <p:spPr bwMode="auto">
          <a:xfrm>
            <a:off x="46187" y="3073400"/>
            <a:ext cx="3749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Discrepancy over grant years </a:t>
            </a:r>
          </a:p>
          <a:p>
            <a:r>
              <a:rPr lang="en-US" dirty="0" smtClean="0">
                <a:latin typeface="Verdana" pitchFamily="34" charset="0"/>
              </a:rPr>
              <a:t>and indirect costs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44" name="Rectangle 26"/>
          <p:cNvSpPr>
            <a:spLocks noChangeArrowheads="1"/>
          </p:cNvSpPr>
          <p:nvPr/>
        </p:nvSpPr>
        <p:spPr bwMode="auto">
          <a:xfrm>
            <a:off x="3911410" y="4789731"/>
            <a:ext cx="13335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Duplication 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46" name="Rectangle 26"/>
          <p:cNvSpPr>
            <a:spLocks noChangeArrowheads="1"/>
          </p:cNvSpPr>
          <p:nvPr/>
        </p:nvSpPr>
        <p:spPr bwMode="auto">
          <a:xfrm>
            <a:off x="5535669" y="1701116"/>
            <a:ext cx="247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Staff not having appropriate credentials to submit grant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47" name="Rectangle 31"/>
          <p:cNvSpPr>
            <a:spLocks noChangeArrowheads="1"/>
          </p:cNvSpPr>
          <p:nvPr/>
        </p:nvSpPr>
        <p:spPr bwMode="auto">
          <a:xfrm>
            <a:off x="46187" y="3947542"/>
            <a:ext cx="29373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No central location for documents needed for submission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48" name="Text Box 17"/>
          <p:cNvSpPr txBox="1">
            <a:spLocks noChangeArrowheads="1"/>
          </p:cNvSpPr>
          <p:nvPr/>
        </p:nvSpPr>
        <p:spPr bwMode="auto">
          <a:xfrm>
            <a:off x="623229" y="5951094"/>
            <a:ext cx="2360342" cy="276999"/>
          </a:xfrm>
          <a:prstGeom prst="rect">
            <a:avLst/>
          </a:prstGeom>
          <a:ln w="190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3399"/>
                </a:solidFill>
                <a:latin typeface="Verdana" pitchFamily="34" charset="0"/>
              </a:rPr>
              <a:t>MATERIALS</a:t>
            </a:r>
            <a:endParaRPr lang="en-US" b="1" dirty="0">
              <a:solidFill>
                <a:srgbClr val="003399"/>
              </a:solidFill>
              <a:latin typeface="Verdana" pitchFamily="34" charset="0"/>
            </a:endParaRPr>
          </a:p>
        </p:txBody>
      </p:sp>
      <p:sp>
        <p:nvSpPr>
          <p:cNvPr id="50" name="Text Box 17"/>
          <p:cNvSpPr txBox="1">
            <a:spLocks noChangeArrowheads="1"/>
          </p:cNvSpPr>
          <p:nvPr/>
        </p:nvSpPr>
        <p:spPr bwMode="auto">
          <a:xfrm>
            <a:off x="3618706" y="5950989"/>
            <a:ext cx="2360342" cy="276999"/>
          </a:xfrm>
          <a:prstGeom prst="rect">
            <a:avLst/>
          </a:prstGeom>
          <a:ln w="190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3399"/>
                </a:solidFill>
                <a:latin typeface="Verdana" pitchFamily="34" charset="0"/>
              </a:rPr>
              <a:t>COMMUNICATION</a:t>
            </a:r>
            <a:endParaRPr lang="en-US" b="1" dirty="0">
              <a:solidFill>
                <a:srgbClr val="003399"/>
              </a:solidFill>
              <a:latin typeface="Verdana" pitchFamily="34" charset="0"/>
            </a:endParaRPr>
          </a:p>
        </p:txBody>
      </p:sp>
      <p:sp>
        <p:nvSpPr>
          <p:cNvPr id="51" name="Line 63"/>
          <p:cNvSpPr>
            <a:spLocks noChangeShapeType="1"/>
          </p:cNvSpPr>
          <p:nvPr/>
        </p:nvSpPr>
        <p:spPr bwMode="auto">
          <a:xfrm rot="10800000" flipH="1">
            <a:off x="4724681" y="3759200"/>
            <a:ext cx="1260475" cy="218440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>
            <a:innerShdw blurRad="114300">
              <a:prstClr val="black"/>
            </a:inn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2" name="Line 56"/>
          <p:cNvSpPr>
            <a:spLocks noChangeShapeType="1"/>
          </p:cNvSpPr>
          <p:nvPr/>
        </p:nvSpPr>
        <p:spPr bwMode="auto">
          <a:xfrm flipV="1">
            <a:off x="1036678" y="2564826"/>
            <a:ext cx="2159933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3" name="Line 56"/>
          <p:cNvSpPr>
            <a:spLocks noChangeShapeType="1"/>
          </p:cNvSpPr>
          <p:nvPr/>
        </p:nvSpPr>
        <p:spPr bwMode="auto">
          <a:xfrm flipV="1">
            <a:off x="141334" y="2995186"/>
            <a:ext cx="3324132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4" name="Line 58"/>
          <p:cNvSpPr>
            <a:spLocks noChangeShapeType="1"/>
          </p:cNvSpPr>
          <p:nvPr/>
        </p:nvSpPr>
        <p:spPr bwMode="auto">
          <a:xfrm>
            <a:off x="177301" y="4386158"/>
            <a:ext cx="2578036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5" name="Line 53"/>
          <p:cNvSpPr>
            <a:spLocks noChangeShapeType="1"/>
          </p:cNvSpPr>
          <p:nvPr/>
        </p:nvSpPr>
        <p:spPr bwMode="auto">
          <a:xfrm>
            <a:off x="4223963" y="2798012"/>
            <a:ext cx="1664822" cy="3518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6" name="Line 60"/>
          <p:cNvSpPr>
            <a:spLocks noChangeShapeType="1"/>
          </p:cNvSpPr>
          <p:nvPr/>
        </p:nvSpPr>
        <p:spPr bwMode="auto">
          <a:xfrm flipH="1">
            <a:off x="4836265" y="5802776"/>
            <a:ext cx="3032972" cy="1744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7" name="Line 60"/>
          <p:cNvSpPr>
            <a:spLocks noChangeShapeType="1"/>
          </p:cNvSpPr>
          <p:nvPr/>
        </p:nvSpPr>
        <p:spPr bwMode="auto">
          <a:xfrm flipH="1">
            <a:off x="5382119" y="4826603"/>
            <a:ext cx="2656080" cy="7496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" name="Line 60"/>
          <p:cNvSpPr>
            <a:spLocks noChangeShapeType="1"/>
          </p:cNvSpPr>
          <p:nvPr/>
        </p:nvSpPr>
        <p:spPr bwMode="auto">
          <a:xfrm>
            <a:off x="3983953" y="5048338"/>
            <a:ext cx="1260957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9" name="Line 60"/>
          <p:cNvSpPr>
            <a:spLocks noChangeShapeType="1"/>
          </p:cNvSpPr>
          <p:nvPr/>
        </p:nvSpPr>
        <p:spPr bwMode="auto">
          <a:xfrm flipH="1">
            <a:off x="5632786" y="2162465"/>
            <a:ext cx="2405414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" name="Line 60"/>
          <p:cNvSpPr>
            <a:spLocks noChangeShapeType="1"/>
          </p:cNvSpPr>
          <p:nvPr/>
        </p:nvSpPr>
        <p:spPr bwMode="auto">
          <a:xfrm flipH="1">
            <a:off x="5888784" y="2663030"/>
            <a:ext cx="2502317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1" name="Line 60"/>
          <p:cNvSpPr>
            <a:spLocks noChangeShapeType="1"/>
          </p:cNvSpPr>
          <p:nvPr/>
        </p:nvSpPr>
        <p:spPr bwMode="auto">
          <a:xfrm flipH="1">
            <a:off x="5056374" y="5398697"/>
            <a:ext cx="3851652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2" name="Line 56"/>
          <p:cNvSpPr>
            <a:spLocks noChangeShapeType="1"/>
          </p:cNvSpPr>
          <p:nvPr/>
        </p:nvSpPr>
        <p:spPr bwMode="auto">
          <a:xfrm flipV="1">
            <a:off x="737419" y="3460106"/>
            <a:ext cx="2965791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9" name="Line 60"/>
          <p:cNvSpPr>
            <a:spLocks noChangeShapeType="1"/>
          </p:cNvSpPr>
          <p:nvPr/>
        </p:nvSpPr>
        <p:spPr bwMode="auto">
          <a:xfrm>
            <a:off x="141334" y="4926806"/>
            <a:ext cx="2310695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3" name="Rectangle 31"/>
          <p:cNvSpPr>
            <a:spLocks noChangeArrowheads="1"/>
          </p:cNvSpPr>
          <p:nvPr/>
        </p:nvSpPr>
        <p:spPr bwMode="auto">
          <a:xfrm>
            <a:off x="52332" y="4465141"/>
            <a:ext cx="29373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No central point of contact                    for grants in DPH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64" name="Rectangle 26"/>
          <p:cNvSpPr>
            <a:spLocks noChangeArrowheads="1"/>
          </p:cNvSpPr>
          <p:nvPr/>
        </p:nvSpPr>
        <p:spPr bwMode="auto">
          <a:xfrm>
            <a:off x="4921180" y="4926806"/>
            <a:ext cx="42228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r>
              <a:rPr lang="en-US" dirty="0" smtClean="0">
                <a:latin typeface="Verdana" pitchFamily="34" charset="0"/>
              </a:rPr>
              <a:t>Confusion on which grants have to be </a:t>
            </a:r>
            <a:r>
              <a:rPr lang="en-US" dirty="0" smtClean="0">
                <a:latin typeface="Verdana" pitchFamily="34" charset="0"/>
              </a:rPr>
              <a:t>                       submitted to </a:t>
            </a:r>
            <a:r>
              <a:rPr lang="en-US" dirty="0" smtClean="0">
                <a:latin typeface="Verdana" pitchFamily="34" charset="0"/>
              </a:rPr>
              <a:t>the secretary’s office</a:t>
            </a:r>
            <a:endParaRPr lang="en-US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use and effect diagram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2CD8A4EC810B4F834D267B2FBD6715" ma:contentTypeVersion="0" ma:contentTypeDescription="Create a new document." ma:contentTypeScope="" ma:versionID="86d9ec191dfaa1caba1e8d2dcc87f29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34f8c0c0eabdc6c42b2f987c760c0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8B29F5-1DF3-4D2F-81F6-871EAD877048}"/>
</file>

<file path=customXml/itemProps2.xml><?xml version="1.0" encoding="utf-8"?>
<ds:datastoreItem xmlns:ds="http://schemas.openxmlformats.org/officeDocument/2006/customXml" ds:itemID="{AE8B6FC2-9D72-4FDF-8BAE-795DF0A6B61D}"/>
</file>

<file path=customXml/itemProps3.xml><?xml version="1.0" encoding="utf-8"?>
<ds:datastoreItem xmlns:ds="http://schemas.openxmlformats.org/officeDocument/2006/customXml" ds:itemID="{0308D108-1D15-4C91-8001-B048307BCDB7}"/>
</file>

<file path=docProps/app.xml><?xml version="1.0" encoding="utf-8"?>
<Properties xmlns="http://schemas.openxmlformats.org/officeDocument/2006/extended-properties" xmlns:vt="http://schemas.openxmlformats.org/officeDocument/2006/docPropsVTypes">
  <Template>Cause and effect diagram</Template>
  <TotalTime>244</TotalTime>
  <Words>109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Cause and effect diagram</vt:lpstr>
      <vt:lpstr>PowerPoint Presentation</vt:lpstr>
    </vt:vector>
  </TitlesOfParts>
  <Company>Cabinet for Health and Family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janie.cambron</dc:creator>
  <cp:lastModifiedBy>janie.cambron</cp:lastModifiedBy>
  <cp:revision>15</cp:revision>
  <dcterms:created xsi:type="dcterms:W3CDTF">2012-09-07T15:48:39Z</dcterms:created>
  <dcterms:modified xsi:type="dcterms:W3CDTF">2012-10-09T19:38:10Z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TC060827371033</vt:lpwstr>
  </property>
  <property fmtid="{D5CDD505-2E9C-101B-9397-08002B2CF9AE}" pid="3" name="ContentTypeId">
    <vt:lpwstr>0x010100072CD8A4EC810B4F834D267B2FBD6715</vt:lpwstr>
  </property>
</Properties>
</file>