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1"/>
  </p:notesMasterIdLst>
  <p:handoutMasterIdLst>
    <p:handoutMasterId r:id="rId22"/>
  </p:handoutMasterIdLst>
  <p:sldIdLst>
    <p:sldId id="305" r:id="rId5"/>
    <p:sldId id="306" r:id="rId6"/>
    <p:sldId id="307" r:id="rId7"/>
    <p:sldId id="308" r:id="rId8"/>
    <p:sldId id="313" r:id="rId9"/>
    <p:sldId id="310" r:id="rId10"/>
    <p:sldId id="314" r:id="rId11"/>
    <p:sldId id="316" r:id="rId12"/>
    <p:sldId id="317" r:id="rId13"/>
    <p:sldId id="311" r:id="rId14"/>
    <p:sldId id="315" r:id="rId15"/>
    <p:sldId id="309" r:id="rId16"/>
    <p:sldId id="312" r:id="rId17"/>
    <p:sldId id="318" r:id="rId18"/>
    <p:sldId id="320" r:id="rId19"/>
    <p:sldId id="319" r:id="rId20"/>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E0610"/>
    <a:srgbClr val="2784C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AA97835-A0AF-41D8-A4FD-59F6D306E7EA}" v="3" dt="2025-08-14T16:14:45.46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787" autoAdjust="0"/>
    <p:restoredTop sz="94629" autoAdjust="0"/>
  </p:normalViewPr>
  <p:slideViewPr>
    <p:cSldViewPr>
      <p:cViewPr varScale="1">
        <p:scale>
          <a:sx n="106" d="100"/>
          <a:sy n="106" d="100"/>
        </p:scale>
        <p:origin x="1410" y="96"/>
      </p:cViewPr>
      <p:guideLst>
        <p:guide orient="horz" pos="2160"/>
        <p:guide pos="2880"/>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 Id="rId27" Type="http://schemas.microsoft.com/office/2015/10/relationships/revisionInfo" Target="revisionInfo.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3043979" cy="467363"/>
          </a:xfrm>
          <a:prstGeom prst="rect">
            <a:avLst/>
          </a:prstGeom>
        </p:spPr>
        <p:txBody>
          <a:bodyPr vert="horz" lIns="91566" tIns="45783" rIns="91566" bIns="45783" rtlCol="0"/>
          <a:lstStyle>
            <a:lvl1pPr algn="l">
              <a:defRPr sz="1200"/>
            </a:lvl1pPr>
          </a:lstStyle>
          <a:p>
            <a:endParaRPr lang="en-US" dirty="0"/>
          </a:p>
        </p:txBody>
      </p:sp>
      <p:sp>
        <p:nvSpPr>
          <p:cNvPr id="3" name="Date Placeholder 2"/>
          <p:cNvSpPr>
            <a:spLocks noGrp="1"/>
          </p:cNvSpPr>
          <p:nvPr>
            <p:ph type="dt" sz="quarter" idx="1"/>
          </p:nvPr>
        </p:nvSpPr>
        <p:spPr>
          <a:xfrm>
            <a:off x="3977532" y="1"/>
            <a:ext cx="3043979" cy="467363"/>
          </a:xfrm>
          <a:prstGeom prst="rect">
            <a:avLst/>
          </a:prstGeom>
        </p:spPr>
        <p:txBody>
          <a:bodyPr vert="horz" lIns="91566" tIns="45783" rIns="91566" bIns="45783" rtlCol="0"/>
          <a:lstStyle>
            <a:lvl1pPr algn="r">
              <a:defRPr sz="1200"/>
            </a:lvl1pPr>
          </a:lstStyle>
          <a:p>
            <a:fld id="{5292CD85-8DA1-4709-8957-357CEEF656DB}" type="datetimeFigureOut">
              <a:rPr lang="en-US" smtClean="0"/>
              <a:t>8/14/2025</a:t>
            </a:fld>
            <a:endParaRPr lang="en-US" dirty="0"/>
          </a:p>
        </p:txBody>
      </p:sp>
      <p:sp>
        <p:nvSpPr>
          <p:cNvPr id="4" name="Footer Placeholder 3"/>
          <p:cNvSpPr>
            <a:spLocks noGrp="1"/>
          </p:cNvSpPr>
          <p:nvPr>
            <p:ph type="ftr" sz="quarter" idx="2"/>
          </p:nvPr>
        </p:nvSpPr>
        <p:spPr>
          <a:xfrm>
            <a:off x="2" y="8841739"/>
            <a:ext cx="3043979" cy="467363"/>
          </a:xfrm>
          <a:prstGeom prst="rect">
            <a:avLst/>
          </a:prstGeom>
        </p:spPr>
        <p:txBody>
          <a:bodyPr vert="horz" lIns="91566" tIns="45783" rIns="91566" bIns="45783"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7532" y="8841739"/>
            <a:ext cx="3043979" cy="467363"/>
          </a:xfrm>
          <a:prstGeom prst="rect">
            <a:avLst/>
          </a:prstGeom>
        </p:spPr>
        <p:txBody>
          <a:bodyPr vert="horz" lIns="91566" tIns="45783" rIns="91566" bIns="45783" rtlCol="0" anchor="b"/>
          <a:lstStyle>
            <a:lvl1pPr algn="r">
              <a:defRPr sz="1200"/>
            </a:lvl1pPr>
          </a:lstStyle>
          <a:p>
            <a:fld id="{6CDF7BAE-CC0C-4AD0-92E1-22319721CF12}" type="slidenum">
              <a:rPr lang="en-US" smtClean="0"/>
              <a:t>‹#›</a:t>
            </a:fld>
            <a:endParaRPr lang="en-US" dirty="0"/>
          </a:p>
        </p:txBody>
      </p:sp>
    </p:spTree>
    <p:extLst>
      <p:ext uri="{BB962C8B-B14F-4D97-AF65-F5344CB8AC3E}">
        <p14:creationId xmlns:p14="http://schemas.microsoft.com/office/powerpoint/2010/main" val="16484168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292" tIns="46646" rIns="93292" bIns="46646" rtlCol="0"/>
          <a:lstStyle>
            <a:lvl1pPr algn="l">
              <a:defRPr sz="1200"/>
            </a:lvl1pPr>
          </a:lstStyle>
          <a:p>
            <a:endParaRPr lang="en-US" dirty="0"/>
          </a:p>
        </p:txBody>
      </p:sp>
      <p:sp>
        <p:nvSpPr>
          <p:cNvPr id="3" name="Date Placeholder 2"/>
          <p:cNvSpPr>
            <a:spLocks noGrp="1"/>
          </p:cNvSpPr>
          <p:nvPr>
            <p:ph type="dt" idx="1"/>
          </p:nvPr>
        </p:nvSpPr>
        <p:spPr>
          <a:xfrm>
            <a:off x="3978132" y="0"/>
            <a:ext cx="3043343" cy="465455"/>
          </a:xfrm>
          <a:prstGeom prst="rect">
            <a:avLst/>
          </a:prstGeom>
        </p:spPr>
        <p:txBody>
          <a:bodyPr vert="horz" lIns="93292" tIns="46646" rIns="93292" bIns="46646" rtlCol="0"/>
          <a:lstStyle>
            <a:lvl1pPr algn="r">
              <a:defRPr sz="1200"/>
            </a:lvl1pPr>
          </a:lstStyle>
          <a:p>
            <a:fld id="{B4B823EE-1623-4115-99B9-B785374AECF6}" type="datetimeFigureOut">
              <a:rPr lang="en-US" smtClean="0"/>
              <a:t>8/14/2025</a:t>
            </a:fld>
            <a:endParaRPr lang="en-US" dirty="0"/>
          </a:p>
        </p:txBody>
      </p:sp>
      <p:sp>
        <p:nvSpPr>
          <p:cNvPr id="4" name="Slide Image Placeholder 3"/>
          <p:cNvSpPr>
            <a:spLocks noGrp="1" noRot="1" noChangeAspect="1"/>
          </p:cNvSpPr>
          <p:nvPr>
            <p:ph type="sldImg" idx="2"/>
          </p:nvPr>
        </p:nvSpPr>
        <p:spPr>
          <a:xfrm>
            <a:off x="1184275" y="698500"/>
            <a:ext cx="4654550" cy="3492500"/>
          </a:xfrm>
          <a:prstGeom prst="rect">
            <a:avLst/>
          </a:prstGeom>
          <a:noFill/>
          <a:ln w="12700">
            <a:solidFill>
              <a:prstClr val="black"/>
            </a:solidFill>
          </a:ln>
        </p:spPr>
        <p:txBody>
          <a:bodyPr vert="horz" lIns="93292" tIns="46646" rIns="93292" bIns="46646" rtlCol="0" anchor="ctr"/>
          <a:lstStyle/>
          <a:p>
            <a:endParaRPr lang="en-US"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292" tIns="46646" rIns="93292" bIns="4664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5455"/>
          </a:xfrm>
          <a:prstGeom prst="rect">
            <a:avLst/>
          </a:prstGeom>
        </p:spPr>
        <p:txBody>
          <a:bodyPr vert="horz" lIns="93292" tIns="46646" rIns="93292" bIns="4664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5455"/>
          </a:xfrm>
          <a:prstGeom prst="rect">
            <a:avLst/>
          </a:prstGeom>
        </p:spPr>
        <p:txBody>
          <a:bodyPr vert="horz" lIns="93292" tIns="46646" rIns="93292" bIns="46646" rtlCol="0" anchor="b"/>
          <a:lstStyle>
            <a:lvl1pPr algn="r">
              <a:defRPr sz="1200"/>
            </a:lvl1pPr>
          </a:lstStyle>
          <a:p>
            <a:fld id="{CCF99E1E-5533-47FF-A679-997EB01C2C0A}" type="slidenum">
              <a:rPr lang="en-US" smtClean="0"/>
              <a:t>‹#›</a:t>
            </a:fld>
            <a:endParaRPr lang="en-US" dirty="0"/>
          </a:p>
        </p:txBody>
      </p:sp>
    </p:spTree>
    <p:extLst>
      <p:ext uri="{BB962C8B-B14F-4D97-AF65-F5344CB8AC3E}">
        <p14:creationId xmlns:p14="http://schemas.microsoft.com/office/powerpoint/2010/main" val="7695155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Updated Performing and Rendering Providers slides 8 and</a:t>
            </a:r>
            <a:r>
              <a:rPr lang="en-US" baseline="0" dirty="0"/>
              <a:t> 9.  Added note on slide 14 to clarify that the list of POS are allowed</a:t>
            </a:r>
            <a:endParaRPr lang="en-US" dirty="0"/>
          </a:p>
        </p:txBody>
      </p:sp>
      <p:sp>
        <p:nvSpPr>
          <p:cNvPr id="4" name="Slide Number Placeholder 3"/>
          <p:cNvSpPr>
            <a:spLocks noGrp="1"/>
          </p:cNvSpPr>
          <p:nvPr>
            <p:ph type="sldNum" sz="quarter" idx="10"/>
          </p:nvPr>
        </p:nvSpPr>
        <p:spPr/>
        <p:txBody>
          <a:bodyPr/>
          <a:lstStyle/>
          <a:p>
            <a:fld id="{CCF99E1E-5533-47FF-A679-997EB01C2C0A}" type="slidenum">
              <a:rPr lang="en-US" smtClean="0"/>
              <a:t>1</a:t>
            </a:fld>
            <a:endParaRPr lang="en-US" dirty="0"/>
          </a:p>
        </p:txBody>
      </p:sp>
    </p:spTree>
    <p:extLst>
      <p:ext uri="{BB962C8B-B14F-4D97-AF65-F5344CB8AC3E}">
        <p14:creationId xmlns:p14="http://schemas.microsoft.com/office/powerpoint/2010/main" val="35169264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CF99E1E-5533-47FF-A679-997EB01C2C0A}" type="slidenum">
              <a:rPr lang="en-US" smtClean="0"/>
              <a:t>14</a:t>
            </a:fld>
            <a:endParaRPr lang="en-US" dirty="0"/>
          </a:p>
        </p:txBody>
      </p:sp>
    </p:spTree>
    <p:extLst>
      <p:ext uri="{BB962C8B-B14F-4D97-AF65-F5344CB8AC3E}">
        <p14:creationId xmlns:p14="http://schemas.microsoft.com/office/powerpoint/2010/main" val="39833829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6" name="Slide Number Placeholder 5"/>
          <p:cNvSpPr>
            <a:spLocks noGrp="1"/>
          </p:cNvSpPr>
          <p:nvPr>
            <p:ph type="sldNum" sz="quarter" idx="12"/>
          </p:nvPr>
        </p:nvSpPr>
        <p:spPr>
          <a:xfrm>
            <a:off x="304800" y="6400800"/>
            <a:ext cx="2133600" cy="365125"/>
          </a:xfrm>
          <a:prstGeom prst="rect">
            <a:avLst/>
          </a:prstGeom>
        </p:spPr>
        <p:txBody>
          <a:bodyPr/>
          <a:lstStyle>
            <a:lvl1pPr>
              <a:defRPr>
                <a:solidFill>
                  <a:schemeClr val="bg1"/>
                </a:solidFill>
              </a:defRPr>
            </a:lvl1pPr>
          </a:lstStyle>
          <a:p>
            <a:fld id="{413B8C1A-B3FA-4E19-85F6-8AA27377C971}" type="slidenum">
              <a:rPr lang="en-US" smtClean="0"/>
              <a:pPr/>
              <a:t>‹#›</a:t>
            </a:fld>
            <a:endParaRPr lang="en-US" dirty="0"/>
          </a:p>
        </p:txBody>
      </p:sp>
    </p:spTree>
    <p:extLst>
      <p:ext uri="{BB962C8B-B14F-4D97-AF65-F5344CB8AC3E}">
        <p14:creationId xmlns:p14="http://schemas.microsoft.com/office/powerpoint/2010/main" val="39909593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9622292-52FC-440D-AF69-9B3D08132A23}" type="datetime1">
              <a:rPr lang="en-US" smtClean="0"/>
              <a:t>8/14/2025</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413B8C1A-B3FA-4E19-85F6-8AA27377C971}" type="slidenum">
              <a:rPr lang="en-US" smtClean="0"/>
              <a:t>‹#›</a:t>
            </a:fld>
            <a:endParaRPr lang="en-US" dirty="0"/>
          </a:p>
        </p:txBody>
      </p:sp>
    </p:spTree>
    <p:extLst>
      <p:ext uri="{BB962C8B-B14F-4D97-AF65-F5344CB8AC3E}">
        <p14:creationId xmlns:p14="http://schemas.microsoft.com/office/powerpoint/2010/main" val="9738194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5D2465C8-E09E-4549-8CA9-ADE0F54FAD08}" type="datetime1">
              <a:rPr lang="en-US" smtClean="0"/>
              <a:t>8/14/2025</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413B8C1A-B3FA-4E19-85F6-8AA27377C971}" type="slidenum">
              <a:rPr lang="en-US" smtClean="0"/>
              <a:t>‹#›</a:t>
            </a:fld>
            <a:endParaRPr lang="en-US" dirty="0"/>
          </a:p>
        </p:txBody>
      </p:sp>
    </p:spTree>
    <p:extLst>
      <p:ext uri="{BB962C8B-B14F-4D97-AF65-F5344CB8AC3E}">
        <p14:creationId xmlns:p14="http://schemas.microsoft.com/office/powerpoint/2010/main" val="39403932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Content 1">
    <p:spTree>
      <p:nvGrpSpPr>
        <p:cNvPr id="1" name=""/>
        <p:cNvGrpSpPr/>
        <p:nvPr/>
      </p:nvGrpSpPr>
      <p:grpSpPr>
        <a:xfrm>
          <a:off x="0" y="0"/>
          <a:ext cx="0" cy="0"/>
          <a:chOff x="0" y="0"/>
          <a:chExt cx="0" cy="0"/>
        </a:xfrm>
      </p:grpSpPr>
      <p:sp>
        <p:nvSpPr>
          <p:cNvPr id="9" name="Text Placeholder 8"/>
          <p:cNvSpPr>
            <a:spLocks noGrp="1"/>
          </p:cNvSpPr>
          <p:nvPr>
            <p:ph type="body" sz="quarter" idx="13"/>
          </p:nvPr>
        </p:nvSpPr>
        <p:spPr>
          <a:xfrm>
            <a:off x="370113" y="765175"/>
            <a:ext cx="8388000" cy="969282"/>
          </a:xfrm>
        </p:spPr>
        <p:txBody>
          <a:bodyPr>
            <a:normAutofit/>
          </a:bodyPr>
          <a:lstStyle>
            <a:lvl1pPr marL="0" indent="0">
              <a:buNone/>
              <a:defRPr sz="3000" b="0">
                <a:solidFill>
                  <a:srgbClr val="575757"/>
                </a:solidFill>
              </a:defRPr>
            </a:lvl1pPr>
          </a:lstStyle>
          <a:p>
            <a:pPr lvl="0"/>
            <a:r>
              <a:rPr lang="en-US"/>
              <a:t>Click to edit Master text styles</a:t>
            </a:r>
          </a:p>
        </p:txBody>
      </p:sp>
      <p:sp>
        <p:nvSpPr>
          <p:cNvPr id="14" name="Title Placeholder 1"/>
          <p:cNvSpPr>
            <a:spLocks noGrp="1"/>
          </p:cNvSpPr>
          <p:nvPr>
            <p:ph type="title"/>
          </p:nvPr>
        </p:nvSpPr>
        <p:spPr>
          <a:xfrm>
            <a:off x="370113" y="295683"/>
            <a:ext cx="8388000" cy="469492"/>
          </a:xfrm>
          <a:prstGeom prst="rect">
            <a:avLst/>
          </a:prstGeom>
        </p:spPr>
        <p:txBody>
          <a:bodyPr vert="horz" lIns="0" tIns="0" rIns="0" bIns="0" rtlCol="0" anchor="t" anchorCtr="0">
            <a:noAutofit/>
          </a:bodyPr>
          <a:lstStyle/>
          <a:p>
            <a:r>
              <a:rPr lang="en-US" dirty="0"/>
              <a:t>Click to edit Master title style</a:t>
            </a:r>
            <a:endParaRPr lang="en-GB" dirty="0"/>
          </a:p>
        </p:txBody>
      </p:sp>
      <p:sp>
        <p:nvSpPr>
          <p:cNvPr id="20" name="Text Placeholder 19"/>
          <p:cNvSpPr>
            <a:spLocks noGrp="1"/>
          </p:cNvSpPr>
          <p:nvPr>
            <p:ph type="body" sz="quarter" idx="14"/>
          </p:nvPr>
        </p:nvSpPr>
        <p:spPr>
          <a:xfrm>
            <a:off x="370800" y="1810800"/>
            <a:ext cx="8388000" cy="453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Slide Number Placeholder 7"/>
          <p:cNvSpPr>
            <a:spLocks noGrp="1"/>
          </p:cNvSpPr>
          <p:nvPr>
            <p:ph type="sldNum" sz="quarter" idx="4"/>
          </p:nvPr>
        </p:nvSpPr>
        <p:spPr>
          <a:xfrm>
            <a:off x="370113" y="6477000"/>
            <a:ext cx="792088" cy="252000"/>
          </a:xfrm>
          <a:prstGeom prst="rect">
            <a:avLst/>
          </a:prstGeom>
        </p:spPr>
        <p:txBody>
          <a:bodyPr vert="horz" lIns="0" tIns="0" rIns="0" bIns="0" rtlCol="0" anchor="ctr" anchorCtr="0"/>
          <a:lstStyle>
            <a:lvl1pPr algn="r">
              <a:defRPr sz="800" b="0">
                <a:solidFill>
                  <a:schemeClr val="bg1"/>
                </a:solidFill>
              </a:defRPr>
            </a:lvl1pPr>
          </a:lstStyle>
          <a:p>
            <a:fld id="{95CC1D26-A9BD-4BDE-BDD9-08EDBAE96860}" type="slidenum">
              <a:rPr lang="en-GB" smtClean="0"/>
              <a:pPr/>
              <a:t>‹#›</a:t>
            </a:fld>
            <a:endParaRPr lang="en-GB" dirty="0"/>
          </a:p>
        </p:txBody>
      </p:sp>
    </p:spTree>
    <p:extLst>
      <p:ext uri="{BB962C8B-B14F-4D97-AF65-F5344CB8AC3E}">
        <p14:creationId xmlns:p14="http://schemas.microsoft.com/office/powerpoint/2010/main" val="2950864082"/>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304800" y="6400800"/>
            <a:ext cx="2133600" cy="365125"/>
          </a:xfrm>
          <a:prstGeom prst="rect">
            <a:avLst/>
          </a:prstGeom>
        </p:spPr>
        <p:txBody>
          <a:bodyPr/>
          <a:lstStyle>
            <a:lvl1pPr>
              <a:defRPr>
                <a:solidFill>
                  <a:schemeClr val="bg1"/>
                </a:solidFill>
              </a:defRPr>
            </a:lvl1pPr>
          </a:lstStyle>
          <a:p>
            <a:fld id="{413B8C1A-B3FA-4E19-85F6-8AA27377C971}" type="slidenum">
              <a:rPr lang="en-US" smtClean="0"/>
              <a:pPr/>
              <a:t>‹#›</a:t>
            </a:fld>
            <a:endParaRPr lang="en-US" dirty="0"/>
          </a:p>
        </p:txBody>
      </p:sp>
    </p:spTree>
    <p:extLst>
      <p:ext uri="{BB962C8B-B14F-4D97-AF65-F5344CB8AC3E}">
        <p14:creationId xmlns:p14="http://schemas.microsoft.com/office/powerpoint/2010/main" val="37411504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6FD78F34-073B-4CAC-ABDD-EB690BDE124F}" type="datetime1">
              <a:rPr lang="en-US" smtClean="0"/>
              <a:t>8/14/2025</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413B8C1A-B3FA-4E19-85F6-8AA27377C971}" type="slidenum">
              <a:rPr lang="en-US" smtClean="0"/>
              <a:t>‹#›</a:t>
            </a:fld>
            <a:endParaRPr lang="en-US" dirty="0"/>
          </a:p>
        </p:txBody>
      </p:sp>
    </p:spTree>
    <p:extLst>
      <p:ext uri="{BB962C8B-B14F-4D97-AF65-F5344CB8AC3E}">
        <p14:creationId xmlns:p14="http://schemas.microsoft.com/office/powerpoint/2010/main" val="746712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EE34CFDE-760B-43D0-BC73-672D565F93D0}" type="datetime1">
              <a:rPr lang="en-US" smtClean="0"/>
              <a:t>8/14/2025</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413B8C1A-B3FA-4E19-85F6-8AA27377C971}" type="slidenum">
              <a:rPr lang="en-US" smtClean="0"/>
              <a:t>‹#›</a:t>
            </a:fld>
            <a:endParaRPr lang="en-US" dirty="0"/>
          </a:p>
        </p:txBody>
      </p:sp>
    </p:spTree>
    <p:extLst>
      <p:ext uri="{BB962C8B-B14F-4D97-AF65-F5344CB8AC3E}">
        <p14:creationId xmlns:p14="http://schemas.microsoft.com/office/powerpoint/2010/main" val="2025758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62E4BFAA-4172-472F-8222-38B6065A1D08}" type="datetime1">
              <a:rPr lang="en-US" smtClean="0"/>
              <a:t>8/14/2025</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413B8C1A-B3FA-4E19-85F6-8AA27377C971}" type="slidenum">
              <a:rPr lang="en-US" smtClean="0"/>
              <a:t>‹#›</a:t>
            </a:fld>
            <a:endParaRPr lang="en-US" dirty="0"/>
          </a:p>
        </p:txBody>
      </p:sp>
    </p:spTree>
    <p:extLst>
      <p:ext uri="{BB962C8B-B14F-4D97-AF65-F5344CB8AC3E}">
        <p14:creationId xmlns:p14="http://schemas.microsoft.com/office/powerpoint/2010/main" val="42640829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56278FFD-3FE2-41CC-8500-0F5961B59824}" type="datetime1">
              <a:rPr lang="en-US" smtClean="0"/>
              <a:t>8/14/2025</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413B8C1A-B3FA-4E19-85F6-8AA27377C971}" type="slidenum">
              <a:rPr lang="en-US" smtClean="0"/>
              <a:t>‹#›</a:t>
            </a:fld>
            <a:endParaRPr lang="en-US" dirty="0"/>
          </a:p>
        </p:txBody>
      </p:sp>
    </p:spTree>
    <p:extLst>
      <p:ext uri="{BB962C8B-B14F-4D97-AF65-F5344CB8AC3E}">
        <p14:creationId xmlns:p14="http://schemas.microsoft.com/office/powerpoint/2010/main" val="4020134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3802589B-6F27-452D-84D9-C0DE3F9B6A56}" type="datetime1">
              <a:rPr lang="en-US" smtClean="0"/>
              <a:t>8/14/2025</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413B8C1A-B3FA-4E19-85F6-8AA27377C971}" type="slidenum">
              <a:rPr lang="en-US" smtClean="0"/>
              <a:t>‹#›</a:t>
            </a:fld>
            <a:endParaRPr lang="en-US" dirty="0"/>
          </a:p>
        </p:txBody>
      </p:sp>
    </p:spTree>
    <p:extLst>
      <p:ext uri="{BB962C8B-B14F-4D97-AF65-F5344CB8AC3E}">
        <p14:creationId xmlns:p14="http://schemas.microsoft.com/office/powerpoint/2010/main" val="42659504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AC008827-677F-4E36-854C-EBD24B909715}" type="datetime1">
              <a:rPr lang="en-US" smtClean="0"/>
              <a:t>8/14/2025</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413B8C1A-B3FA-4E19-85F6-8AA27377C971}" type="slidenum">
              <a:rPr lang="en-US" smtClean="0"/>
              <a:t>‹#›</a:t>
            </a:fld>
            <a:endParaRPr lang="en-US" dirty="0"/>
          </a:p>
        </p:txBody>
      </p:sp>
    </p:spTree>
    <p:extLst>
      <p:ext uri="{BB962C8B-B14F-4D97-AF65-F5344CB8AC3E}">
        <p14:creationId xmlns:p14="http://schemas.microsoft.com/office/powerpoint/2010/main" val="4694538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6E594D3-EF4F-4AF9-B158-0C809C9BA522}" type="datetime1">
              <a:rPr lang="en-US" smtClean="0"/>
              <a:t>8/14/2025</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413B8C1A-B3FA-4E19-85F6-8AA27377C971}" type="slidenum">
              <a:rPr lang="en-US" smtClean="0"/>
              <a:t>‹#›</a:t>
            </a:fld>
            <a:endParaRPr lang="en-US" dirty="0"/>
          </a:p>
        </p:txBody>
      </p:sp>
    </p:spTree>
    <p:extLst>
      <p:ext uri="{BB962C8B-B14F-4D97-AF65-F5344CB8AC3E}">
        <p14:creationId xmlns:p14="http://schemas.microsoft.com/office/powerpoint/2010/main" val="9886033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9144000" cy="304800"/>
          </a:xfrm>
          <a:prstGeom prst="rect">
            <a:avLst/>
          </a:prstGeom>
          <a:solidFill>
            <a:srgbClr val="2784C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0" y="6248400"/>
            <a:ext cx="9144000" cy="609600"/>
          </a:xfrm>
          <a:prstGeom prst="rect">
            <a:avLst/>
          </a:prstGeom>
          <a:solidFill>
            <a:srgbClr val="2784C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5"/>
          <p:cNvSpPr>
            <a:spLocks noGrp="1"/>
          </p:cNvSpPr>
          <p:nvPr>
            <p:ph type="sldNum" sz="quarter" idx="4"/>
          </p:nvPr>
        </p:nvSpPr>
        <p:spPr>
          <a:xfrm>
            <a:off x="304800" y="6400800"/>
            <a:ext cx="2133600" cy="365125"/>
          </a:xfrm>
          <a:prstGeom prst="rect">
            <a:avLst/>
          </a:prstGeom>
        </p:spPr>
        <p:txBody>
          <a:bodyPr/>
          <a:lstStyle>
            <a:lvl1pPr>
              <a:defRPr>
                <a:solidFill>
                  <a:schemeClr val="bg1"/>
                </a:solidFill>
              </a:defRPr>
            </a:lvl1pPr>
          </a:lstStyle>
          <a:p>
            <a:fld id="{413B8C1A-B3FA-4E19-85F6-8AA27377C971}" type="slidenum">
              <a:rPr lang="en-US" smtClean="0"/>
              <a:pPr/>
              <a:t>‹#›</a:t>
            </a:fld>
            <a:endParaRPr lang="en-US" dirty="0"/>
          </a:p>
        </p:txBody>
      </p:sp>
      <p:pic>
        <p:nvPicPr>
          <p:cNvPr id="10" name="Picture 9"/>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8305800" y="6300724"/>
            <a:ext cx="685800" cy="470927"/>
          </a:xfrm>
          <a:prstGeom prst="rect">
            <a:avLst/>
          </a:prstGeom>
        </p:spPr>
      </p:pic>
    </p:spTree>
    <p:extLst>
      <p:ext uri="{BB962C8B-B14F-4D97-AF65-F5344CB8AC3E}">
        <p14:creationId xmlns:p14="http://schemas.microsoft.com/office/powerpoint/2010/main" val="637736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2"/>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1676400" y="762000"/>
            <a:ext cx="5867400" cy="2481261"/>
          </a:xfrm>
        </p:spPr>
      </p:pic>
      <p:sp>
        <p:nvSpPr>
          <p:cNvPr id="2" name="TextBox 1"/>
          <p:cNvSpPr txBox="1"/>
          <p:nvPr/>
        </p:nvSpPr>
        <p:spPr>
          <a:xfrm>
            <a:off x="914400" y="3581400"/>
            <a:ext cx="7543800" cy="1384995"/>
          </a:xfrm>
          <a:prstGeom prst="rect">
            <a:avLst/>
          </a:prstGeom>
          <a:noFill/>
        </p:spPr>
        <p:txBody>
          <a:bodyPr wrap="square" rtlCol="0">
            <a:spAutoFit/>
          </a:bodyPr>
          <a:lstStyle/>
          <a:p>
            <a:pPr algn="ctr"/>
            <a:r>
              <a:rPr lang="en-US" sz="4200" b="1" dirty="0"/>
              <a:t>Certified Community Behavioral Health Centers (CCBHC)</a:t>
            </a:r>
          </a:p>
        </p:txBody>
      </p:sp>
      <p:sp>
        <p:nvSpPr>
          <p:cNvPr id="4" name="TextBox 3"/>
          <p:cNvSpPr txBox="1"/>
          <p:nvPr/>
        </p:nvSpPr>
        <p:spPr>
          <a:xfrm>
            <a:off x="1219200" y="5257800"/>
            <a:ext cx="7239000" cy="646331"/>
          </a:xfrm>
          <a:prstGeom prst="rect">
            <a:avLst/>
          </a:prstGeom>
          <a:noFill/>
        </p:spPr>
        <p:txBody>
          <a:bodyPr wrap="square" rtlCol="0">
            <a:spAutoFit/>
          </a:bodyPr>
          <a:lstStyle/>
          <a:p>
            <a:pPr algn="ctr"/>
            <a:r>
              <a:rPr lang="en-US" sz="3600" i="1" dirty="0">
                <a:solidFill>
                  <a:srgbClr val="6E0610"/>
                </a:solidFill>
              </a:rPr>
              <a:t>Provider – Technical Discussion</a:t>
            </a:r>
          </a:p>
        </p:txBody>
      </p:sp>
    </p:spTree>
    <p:extLst>
      <p:ext uri="{BB962C8B-B14F-4D97-AF65-F5344CB8AC3E}">
        <p14:creationId xmlns:p14="http://schemas.microsoft.com/office/powerpoint/2010/main" val="29016846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a:t>Reimbursement</a:t>
            </a:r>
          </a:p>
        </p:txBody>
      </p:sp>
      <p:sp>
        <p:nvSpPr>
          <p:cNvPr id="3" name="Content Placeholder 2"/>
          <p:cNvSpPr>
            <a:spLocks noGrp="1"/>
          </p:cNvSpPr>
          <p:nvPr>
            <p:ph idx="1"/>
          </p:nvPr>
        </p:nvSpPr>
        <p:spPr>
          <a:xfrm>
            <a:off x="457200" y="1143000"/>
            <a:ext cx="8229600" cy="4983163"/>
          </a:xfrm>
        </p:spPr>
        <p:txBody>
          <a:bodyPr anchor="ctr"/>
          <a:lstStyle/>
          <a:p>
            <a:r>
              <a:rPr lang="en-US" dirty="0"/>
              <a:t>Fee-for-Service claims will pay using PPS (Perspective Payment System) </a:t>
            </a:r>
          </a:p>
          <a:p>
            <a:r>
              <a:rPr lang="en-US" dirty="0"/>
              <a:t>MCOs are not required to pay PPS</a:t>
            </a:r>
          </a:p>
          <a:p>
            <a:r>
              <a:rPr lang="en-US" dirty="0"/>
              <a:t>Medicare Crossover and MCO encounters will be eligible for supplemental (WRAP) payment</a:t>
            </a:r>
          </a:p>
          <a:p>
            <a:r>
              <a:rPr lang="en-US" dirty="0"/>
              <a:t>CCBHC will have the ability to view encounters in </a:t>
            </a:r>
            <a:r>
              <a:rPr lang="en-US" dirty="0" err="1"/>
              <a:t>KYHealthNet</a:t>
            </a:r>
            <a:r>
              <a:rPr lang="en-US" dirty="0"/>
              <a:t> (same as FQHC and RHC)</a:t>
            </a:r>
          </a:p>
        </p:txBody>
      </p:sp>
      <p:sp>
        <p:nvSpPr>
          <p:cNvPr id="4" name="Slide Number Placeholder 3"/>
          <p:cNvSpPr>
            <a:spLocks noGrp="1"/>
          </p:cNvSpPr>
          <p:nvPr>
            <p:ph type="sldNum" sz="quarter" idx="12"/>
          </p:nvPr>
        </p:nvSpPr>
        <p:spPr/>
        <p:txBody>
          <a:bodyPr/>
          <a:lstStyle/>
          <a:p>
            <a:fld id="{413B8C1A-B3FA-4E19-85F6-8AA27377C971}" type="slidenum">
              <a:rPr lang="en-US" smtClean="0"/>
              <a:pPr/>
              <a:t>10</a:t>
            </a:fld>
            <a:endParaRPr lang="en-US" dirty="0"/>
          </a:p>
        </p:txBody>
      </p:sp>
    </p:spTree>
    <p:extLst>
      <p:ext uri="{BB962C8B-B14F-4D97-AF65-F5344CB8AC3E}">
        <p14:creationId xmlns:p14="http://schemas.microsoft.com/office/powerpoint/2010/main" val="12558930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a:t>Billing</a:t>
            </a:r>
          </a:p>
        </p:txBody>
      </p:sp>
      <p:sp>
        <p:nvSpPr>
          <p:cNvPr id="3" name="Content Placeholder 2"/>
          <p:cNvSpPr>
            <a:spLocks noGrp="1"/>
          </p:cNvSpPr>
          <p:nvPr>
            <p:ph idx="1"/>
          </p:nvPr>
        </p:nvSpPr>
        <p:spPr>
          <a:xfrm>
            <a:off x="457200" y="1170878"/>
            <a:ext cx="8229600" cy="4955285"/>
          </a:xfrm>
        </p:spPr>
        <p:txBody>
          <a:bodyPr anchor="ctr">
            <a:normAutofit/>
          </a:bodyPr>
          <a:lstStyle/>
          <a:p>
            <a:r>
              <a:rPr lang="en-US" dirty="0"/>
              <a:t>All claims must have HCPCS code </a:t>
            </a:r>
            <a:r>
              <a:rPr lang="en-US" b="1" u="sng" dirty="0">
                <a:solidFill>
                  <a:srgbClr val="6E0610"/>
                </a:solidFill>
              </a:rPr>
              <a:t>T1040</a:t>
            </a:r>
            <a:r>
              <a:rPr lang="en-US" dirty="0"/>
              <a:t> as the first service line</a:t>
            </a:r>
          </a:p>
          <a:p>
            <a:pPr lvl="1"/>
            <a:r>
              <a:rPr lang="en-US" i="1" dirty="0"/>
              <a:t>CAN ONLY BE BILLED </a:t>
            </a:r>
            <a:r>
              <a:rPr lang="en-US" b="1" i="1" dirty="0">
                <a:solidFill>
                  <a:srgbClr val="6E0610"/>
                </a:solidFill>
              </a:rPr>
              <a:t>ONCE PER DAY </a:t>
            </a:r>
            <a:r>
              <a:rPr lang="en-US" i="1" dirty="0"/>
              <a:t>PER MEMBER</a:t>
            </a:r>
          </a:p>
          <a:p>
            <a:pPr lvl="1"/>
            <a:r>
              <a:rPr lang="en-US" i="1" dirty="0"/>
              <a:t>T1040 is a zero dollar charge that triggers a wrap</a:t>
            </a:r>
          </a:p>
          <a:p>
            <a:r>
              <a:rPr lang="en-US" dirty="0"/>
              <a:t>All other service lines must have </a:t>
            </a:r>
            <a:r>
              <a:rPr lang="en-US" b="1" u="sng" dirty="0">
                <a:solidFill>
                  <a:srgbClr val="6E0610"/>
                </a:solidFill>
              </a:rPr>
              <a:t>Q2</a:t>
            </a:r>
            <a:r>
              <a:rPr lang="en-US" dirty="0"/>
              <a:t> modifier</a:t>
            </a:r>
          </a:p>
          <a:p>
            <a:r>
              <a:rPr lang="en-US" dirty="0"/>
              <a:t>Professional claims format only, claim type B or M – 837P</a:t>
            </a:r>
          </a:p>
        </p:txBody>
      </p:sp>
      <p:sp>
        <p:nvSpPr>
          <p:cNvPr id="4" name="Slide Number Placeholder 3"/>
          <p:cNvSpPr>
            <a:spLocks noGrp="1"/>
          </p:cNvSpPr>
          <p:nvPr>
            <p:ph type="sldNum" sz="quarter" idx="12"/>
          </p:nvPr>
        </p:nvSpPr>
        <p:spPr/>
        <p:txBody>
          <a:bodyPr/>
          <a:lstStyle/>
          <a:p>
            <a:fld id="{413B8C1A-B3FA-4E19-85F6-8AA27377C971}" type="slidenum">
              <a:rPr lang="en-US" smtClean="0"/>
              <a:pPr/>
              <a:t>11</a:t>
            </a:fld>
            <a:endParaRPr lang="en-US" dirty="0"/>
          </a:p>
        </p:txBody>
      </p:sp>
    </p:spTree>
    <p:extLst>
      <p:ext uri="{BB962C8B-B14F-4D97-AF65-F5344CB8AC3E}">
        <p14:creationId xmlns:p14="http://schemas.microsoft.com/office/powerpoint/2010/main" val="1101866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a:t>Covered Services</a:t>
            </a:r>
          </a:p>
        </p:txBody>
      </p:sp>
      <p:sp>
        <p:nvSpPr>
          <p:cNvPr id="3" name="Content Placeholder 2"/>
          <p:cNvSpPr>
            <a:spLocks noGrp="1"/>
          </p:cNvSpPr>
          <p:nvPr>
            <p:ph idx="1"/>
          </p:nvPr>
        </p:nvSpPr>
        <p:spPr>
          <a:xfrm>
            <a:off x="457200" y="990600"/>
            <a:ext cx="8229600" cy="5135563"/>
          </a:xfrm>
        </p:spPr>
        <p:txBody>
          <a:bodyPr>
            <a:normAutofit lnSpcReduction="10000"/>
          </a:bodyPr>
          <a:lstStyle/>
          <a:p>
            <a:r>
              <a:rPr lang="en-US" dirty="0"/>
              <a:t>In addition to the T1040 code, providers must bill </a:t>
            </a:r>
            <a:r>
              <a:rPr lang="en-US" dirty="0">
                <a:solidFill>
                  <a:srgbClr val="6E0610"/>
                </a:solidFill>
              </a:rPr>
              <a:t>at least one code CPT or HCPCS code </a:t>
            </a:r>
            <a:r>
              <a:rPr lang="en-US" dirty="0"/>
              <a:t>from the covered services list.</a:t>
            </a:r>
          </a:p>
          <a:p>
            <a:r>
              <a:rPr lang="en-US" dirty="0"/>
              <a:t>Covered services list will include column with “excluded” provider modifiers when a service is not allowed for this performing provider.</a:t>
            </a:r>
          </a:p>
          <a:p>
            <a:pPr lvl="1"/>
            <a:r>
              <a:rPr lang="en-US" sz="1900" dirty="0"/>
              <a:t>Example:  99408 can not be billed using modifier U7 because a PSS would not perform that service</a:t>
            </a:r>
          </a:p>
          <a:p>
            <a:r>
              <a:rPr lang="en-US" dirty="0"/>
              <a:t>Covered services will include rendering provider types for a service</a:t>
            </a:r>
          </a:p>
          <a:p>
            <a:pPr lvl="1"/>
            <a:r>
              <a:rPr lang="en-US" sz="1900" dirty="0"/>
              <a:t>Example:  99395 code would require a Provider type 64, 78 or 95</a:t>
            </a:r>
            <a:endParaRPr lang="en-US" dirty="0"/>
          </a:p>
        </p:txBody>
      </p:sp>
      <p:sp>
        <p:nvSpPr>
          <p:cNvPr id="4" name="Slide Number Placeholder 3"/>
          <p:cNvSpPr>
            <a:spLocks noGrp="1"/>
          </p:cNvSpPr>
          <p:nvPr>
            <p:ph type="sldNum" sz="quarter" idx="12"/>
          </p:nvPr>
        </p:nvSpPr>
        <p:spPr/>
        <p:txBody>
          <a:bodyPr/>
          <a:lstStyle/>
          <a:p>
            <a:fld id="{413B8C1A-B3FA-4E19-85F6-8AA27377C971}" type="slidenum">
              <a:rPr lang="en-US" smtClean="0"/>
              <a:pPr/>
              <a:t>12</a:t>
            </a:fld>
            <a:endParaRPr lang="en-US" dirty="0"/>
          </a:p>
        </p:txBody>
      </p:sp>
    </p:spTree>
    <p:extLst>
      <p:ext uri="{BB962C8B-B14F-4D97-AF65-F5344CB8AC3E}">
        <p14:creationId xmlns:p14="http://schemas.microsoft.com/office/powerpoint/2010/main" val="40059360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a:t>Billing Rules</a:t>
            </a:r>
          </a:p>
        </p:txBody>
      </p:sp>
      <p:sp>
        <p:nvSpPr>
          <p:cNvPr id="3" name="Content Placeholder 2"/>
          <p:cNvSpPr>
            <a:spLocks noGrp="1"/>
          </p:cNvSpPr>
          <p:nvPr>
            <p:ph idx="1"/>
          </p:nvPr>
        </p:nvSpPr>
        <p:spPr>
          <a:xfrm>
            <a:off x="457200" y="1143000"/>
            <a:ext cx="8229600" cy="4983163"/>
          </a:xfrm>
        </p:spPr>
        <p:txBody>
          <a:bodyPr>
            <a:normAutofit lnSpcReduction="10000"/>
          </a:bodyPr>
          <a:lstStyle/>
          <a:p>
            <a:r>
              <a:rPr lang="en-US" dirty="0"/>
              <a:t>One claim (identified by T1040) per day, per member, per provider </a:t>
            </a:r>
          </a:p>
          <a:p>
            <a:r>
              <a:rPr lang="en-US" dirty="0"/>
              <a:t>Claim should include ALL CCBHC services provided on that day</a:t>
            </a:r>
          </a:p>
          <a:p>
            <a:r>
              <a:rPr lang="en-US" dirty="0"/>
              <a:t>Only services listed on the CCBHC service list shall be billed for CCBHC (PT 16) </a:t>
            </a:r>
          </a:p>
          <a:p>
            <a:r>
              <a:rPr lang="en-US" dirty="0"/>
              <a:t>CCBHC service claims may only be billed by CCBHC PT 16.  If the service code is on the CCBHC allowed services list it may not be billed any other provider type</a:t>
            </a:r>
          </a:p>
          <a:p>
            <a:endParaRPr lang="en-US" dirty="0"/>
          </a:p>
        </p:txBody>
      </p:sp>
      <p:sp>
        <p:nvSpPr>
          <p:cNvPr id="4" name="Slide Number Placeholder 3"/>
          <p:cNvSpPr>
            <a:spLocks noGrp="1"/>
          </p:cNvSpPr>
          <p:nvPr>
            <p:ph type="sldNum" sz="quarter" idx="12"/>
          </p:nvPr>
        </p:nvSpPr>
        <p:spPr/>
        <p:txBody>
          <a:bodyPr/>
          <a:lstStyle/>
          <a:p>
            <a:fld id="{413B8C1A-B3FA-4E19-85F6-8AA27377C971}" type="slidenum">
              <a:rPr lang="en-US" smtClean="0"/>
              <a:pPr/>
              <a:t>13</a:t>
            </a:fld>
            <a:endParaRPr lang="en-US" dirty="0"/>
          </a:p>
        </p:txBody>
      </p:sp>
    </p:spTree>
    <p:extLst>
      <p:ext uri="{BB962C8B-B14F-4D97-AF65-F5344CB8AC3E}">
        <p14:creationId xmlns:p14="http://schemas.microsoft.com/office/powerpoint/2010/main" val="4755817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a:t>Billing Rules cont’d</a:t>
            </a:r>
          </a:p>
        </p:txBody>
      </p:sp>
      <p:sp>
        <p:nvSpPr>
          <p:cNvPr id="3" name="Content Placeholder 2"/>
          <p:cNvSpPr>
            <a:spLocks noGrp="1"/>
          </p:cNvSpPr>
          <p:nvPr>
            <p:ph idx="1"/>
          </p:nvPr>
        </p:nvSpPr>
        <p:spPr>
          <a:xfrm>
            <a:off x="457200" y="1066800"/>
            <a:ext cx="8229600" cy="5059363"/>
          </a:xfrm>
        </p:spPr>
        <p:txBody>
          <a:bodyPr/>
          <a:lstStyle/>
          <a:p>
            <a:r>
              <a:rPr lang="en-US" dirty="0"/>
              <a:t>DMS expects all outpatient services provided by a CCBHC be billed under PT 16.</a:t>
            </a:r>
          </a:p>
          <a:p>
            <a:pPr marL="0" indent="0">
              <a:buNone/>
            </a:pPr>
            <a:r>
              <a:rPr lang="en-US" dirty="0"/>
              <a:t>Place of service </a:t>
            </a:r>
          </a:p>
          <a:p>
            <a:pPr marL="457200" lvl="1" indent="0">
              <a:buNone/>
            </a:pPr>
            <a:r>
              <a:rPr lang="en-US" dirty="0">
                <a:solidFill>
                  <a:srgbClr val="FF0000"/>
                </a:solidFill>
              </a:rPr>
              <a:t>Allowed POS</a:t>
            </a:r>
            <a:r>
              <a:rPr lang="en-US" dirty="0">
                <a:solidFill>
                  <a:srgbClr val="FF0000"/>
                </a:solidFill>
                <a:sym typeface="Wingdings" panose="05000000000000000000" pitchFamily="2" charset="2"/>
              </a:rPr>
              <a:t></a:t>
            </a:r>
            <a:endParaRPr lang="en-US" dirty="0">
              <a:solidFill>
                <a:srgbClr val="FF0000"/>
              </a:solidFill>
            </a:endParaRPr>
          </a:p>
          <a:p>
            <a:endParaRPr lang="en-US" dirty="0"/>
          </a:p>
          <a:p>
            <a:endParaRPr lang="en-US" dirty="0"/>
          </a:p>
        </p:txBody>
      </p:sp>
      <p:sp>
        <p:nvSpPr>
          <p:cNvPr id="4" name="Slide Number Placeholder 3"/>
          <p:cNvSpPr>
            <a:spLocks noGrp="1"/>
          </p:cNvSpPr>
          <p:nvPr>
            <p:ph type="sldNum" sz="quarter" idx="12"/>
          </p:nvPr>
        </p:nvSpPr>
        <p:spPr/>
        <p:txBody>
          <a:bodyPr/>
          <a:lstStyle/>
          <a:p>
            <a:fld id="{413B8C1A-B3FA-4E19-85F6-8AA27377C971}" type="slidenum">
              <a:rPr lang="en-US" smtClean="0"/>
              <a:pPr/>
              <a:t>14</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3574331161"/>
              </p:ext>
            </p:extLst>
          </p:nvPr>
        </p:nvGraphicFramePr>
        <p:xfrm>
          <a:off x="3733800" y="2590800"/>
          <a:ext cx="4495800" cy="3150826"/>
        </p:xfrm>
        <a:graphic>
          <a:graphicData uri="http://schemas.openxmlformats.org/drawingml/2006/table">
            <a:tbl>
              <a:tblPr firstRow="1" firstCol="1" bandRow="1">
                <a:tableStyleId>{5C22544A-7EE6-4342-B048-85BDC9FD1C3A}</a:tableStyleId>
              </a:tblPr>
              <a:tblGrid>
                <a:gridCol w="704342">
                  <a:extLst>
                    <a:ext uri="{9D8B030D-6E8A-4147-A177-3AD203B41FA5}">
                      <a16:colId xmlns:a16="http://schemas.microsoft.com/office/drawing/2014/main" val="2646896124"/>
                    </a:ext>
                  </a:extLst>
                </a:gridCol>
                <a:gridCol w="3791458">
                  <a:extLst>
                    <a:ext uri="{9D8B030D-6E8A-4147-A177-3AD203B41FA5}">
                      <a16:colId xmlns:a16="http://schemas.microsoft.com/office/drawing/2014/main" val="1465476990"/>
                    </a:ext>
                  </a:extLst>
                </a:gridCol>
              </a:tblGrid>
              <a:tr h="225059">
                <a:tc>
                  <a:txBody>
                    <a:bodyPr/>
                    <a:lstStyle/>
                    <a:p>
                      <a:pPr marL="0" marR="0" algn="ctr">
                        <a:spcBef>
                          <a:spcPts val="0"/>
                        </a:spcBef>
                        <a:spcAft>
                          <a:spcPts val="0"/>
                        </a:spcAft>
                      </a:pPr>
                      <a:r>
                        <a:rPr lang="en-US" sz="1000">
                          <a:effectLst/>
                        </a:rPr>
                        <a:t>POS</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spcBef>
                          <a:spcPts val="0"/>
                        </a:spcBef>
                        <a:spcAft>
                          <a:spcPts val="0"/>
                        </a:spcAft>
                      </a:pPr>
                      <a:r>
                        <a:rPr lang="en-US" sz="1000" dirty="0">
                          <a:effectLst/>
                        </a:rPr>
                        <a:t>Description</a:t>
                      </a:r>
                      <a:endParaRPr lang="en-US"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642293652"/>
                  </a:ext>
                </a:extLst>
              </a:tr>
              <a:tr h="225059">
                <a:tc>
                  <a:txBody>
                    <a:bodyPr/>
                    <a:lstStyle/>
                    <a:p>
                      <a:pPr marL="0" marR="0" algn="ctr">
                        <a:spcBef>
                          <a:spcPts val="0"/>
                        </a:spcBef>
                        <a:spcAft>
                          <a:spcPts val="0"/>
                        </a:spcAft>
                      </a:pPr>
                      <a:r>
                        <a:rPr lang="en-US" sz="1000">
                          <a:effectLst/>
                        </a:rPr>
                        <a:t>02</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spcBef>
                          <a:spcPts val="0"/>
                        </a:spcBef>
                        <a:spcAft>
                          <a:spcPts val="0"/>
                        </a:spcAft>
                      </a:pPr>
                      <a:r>
                        <a:rPr lang="en-US" sz="1000">
                          <a:effectLst/>
                        </a:rPr>
                        <a:t>Telehealth                                        </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120903754"/>
                  </a:ext>
                </a:extLst>
              </a:tr>
              <a:tr h="225059">
                <a:tc>
                  <a:txBody>
                    <a:bodyPr/>
                    <a:lstStyle/>
                    <a:p>
                      <a:pPr marL="0" marR="0" algn="ctr">
                        <a:spcBef>
                          <a:spcPts val="0"/>
                        </a:spcBef>
                        <a:spcAft>
                          <a:spcPts val="0"/>
                        </a:spcAft>
                      </a:pPr>
                      <a:r>
                        <a:rPr lang="en-US" sz="1000">
                          <a:effectLst/>
                        </a:rPr>
                        <a:t>03</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spcBef>
                          <a:spcPts val="0"/>
                        </a:spcBef>
                        <a:spcAft>
                          <a:spcPts val="0"/>
                        </a:spcAft>
                      </a:pPr>
                      <a:r>
                        <a:rPr lang="en-US" sz="1000" dirty="0">
                          <a:effectLst/>
                        </a:rPr>
                        <a:t>School                                            </a:t>
                      </a:r>
                      <a:endParaRPr lang="en-US"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449647682"/>
                  </a:ext>
                </a:extLst>
              </a:tr>
              <a:tr h="225059">
                <a:tc>
                  <a:txBody>
                    <a:bodyPr/>
                    <a:lstStyle/>
                    <a:p>
                      <a:pPr marL="0" marR="0" algn="ctr">
                        <a:spcBef>
                          <a:spcPts val="0"/>
                        </a:spcBef>
                        <a:spcAft>
                          <a:spcPts val="0"/>
                        </a:spcAft>
                      </a:pPr>
                      <a:r>
                        <a:rPr lang="en-US" sz="1000">
                          <a:effectLst/>
                        </a:rPr>
                        <a:t>04</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spcBef>
                          <a:spcPts val="0"/>
                        </a:spcBef>
                        <a:spcAft>
                          <a:spcPts val="0"/>
                        </a:spcAft>
                      </a:pPr>
                      <a:r>
                        <a:rPr lang="en-US" sz="1000">
                          <a:effectLst/>
                        </a:rPr>
                        <a:t>Homeless Shelter                                  </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653291457"/>
                  </a:ext>
                </a:extLst>
              </a:tr>
              <a:tr h="225059">
                <a:tc>
                  <a:txBody>
                    <a:bodyPr/>
                    <a:lstStyle/>
                    <a:p>
                      <a:pPr marL="0" marR="0" algn="ctr">
                        <a:spcBef>
                          <a:spcPts val="0"/>
                        </a:spcBef>
                        <a:spcAft>
                          <a:spcPts val="0"/>
                        </a:spcAft>
                      </a:pPr>
                      <a:r>
                        <a:rPr lang="en-US" sz="1000">
                          <a:effectLst/>
                        </a:rPr>
                        <a:t>11</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spcBef>
                          <a:spcPts val="0"/>
                        </a:spcBef>
                        <a:spcAft>
                          <a:spcPts val="0"/>
                        </a:spcAft>
                      </a:pPr>
                      <a:r>
                        <a:rPr lang="en-US" sz="1000" dirty="0">
                          <a:effectLst/>
                        </a:rPr>
                        <a:t>Office                                            </a:t>
                      </a:r>
                      <a:endParaRPr lang="en-US"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4023436255"/>
                  </a:ext>
                </a:extLst>
              </a:tr>
              <a:tr h="225059">
                <a:tc>
                  <a:txBody>
                    <a:bodyPr/>
                    <a:lstStyle/>
                    <a:p>
                      <a:pPr marL="0" marR="0" algn="ctr">
                        <a:spcBef>
                          <a:spcPts val="0"/>
                        </a:spcBef>
                        <a:spcAft>
                          <a:spcPts val="0"/>
                        </a:spcAft>
                      </a:pPr>
                      <a:r>
                        <a:rPr lang="en-US" sz="1000">
                          <a:effectLst/>
                        </a:rPr>
                        <a:t>12</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spcBef>
                          <a:spcPts val="0"/>
                        </a:spcBef>
                        <a:spcAft>
                          <a:spcPts val="0"/>
                        </a:spcAft>
                      </a:pPr>
                      <a:r>
                        <a:rPr lang="en-US" sz="1000">
                          <a:effectLst/>
                        </a:rPr>
                        <a:t>Home                                              </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883089480"/>
                  </a:ext>
                </a:extLst>
              </a:tr>
              <a:tr h="225059">
                <a:tc>
                  <a:txBody>
                    <a:bodyPr/>
                    <a:lstStyle/>
                    <a:p>
                      <a:pPr marL="0" marR="0" algn="ctr">
                        <a:spcBef>
                          <a:spcPts val="0"/>
                        </a:spcBef>
                        <a:spcAft>
                          <a:spcPts val="0"/>
                        </a:spcAft>
                      </a:pPr>
                      <a:r>
                        <a:rPr lang="en-US" sz="1000">
                          <a:effectLst/>
                        </a:rPr>
                        <a:t>13</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spcBef>
                          <a:spcPts val="0"/>
                        </a:spcBef>
                        <a:spcAft>
                          <a:spcPts val="0"/>
                        </a:spcAft>
                      </a:pPr>
                      <a:r>
                        <a:rPr lang="en-US" sz="1000">
                          <a:effectLst/>
                        </a:rPr>
                        <a:t>Assisted Living Facility                          </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877528310"/>
                  </a:ext>
                </a:extLst>
              </a:tr>
              <a:tr h="225059">
                <a:tc>
                  <a:txBody>
                    <a:bodyPr/>
                    <a:lstStyle/>
                    <a:p>
                      <a:pPr marL="0" marR="0" algn="ctr">
                        <a:spcBef>
                          <a:spcPts val="0"/>
                        </a:spcBef>
                        <a:spcAft>
                          <a:spcPts val="0"/>
                        </a:spcAft>
                      </a:pPr>
                      <a:r>
                        <a:rPr lang="en-US" sz="1000">
                          <a:effectLst/>
                        </a:rPr>
                        <a:t>14</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spcBef>
                          <a:spcPts val="0"/>
                        </a:spcBef>
                        <a:spcAft>
                          <a:spcPts val="0"/>
                        </a:spcAft>
                      </a:pPr>
                      <a:r>
                        <a:rPr lang="en-US" sz="1000">
                          <a:effectLst/>
                        </a:rPr>
                        <a:t>Group Home                                        </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725808134"/>
                  </a:ext>
                </a:extLst>
              </a:tr>
              <a:tr h="225059">
                <a:tc>
                  <a:txBody>
                    <a:bodyPr/>
                    <a:lstStyle/>
                    <a:p>
                      <a:pPr marL="0" marR="0" algn="ctr">
                        <a:spcBef>
                          <a:spcPts val="0"/>
                        </a:spcBef>
                        <a:spcAft>
                          <a:spcPts val="0"/>
                        </a:spcAft>
                      </a:pPr>
                      <a:r>
                        <a:rPr lang="en-US" sz="1000">
                          <a:effectLst/>
                        </a:rPr>
                        <a:t>15</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spcBef>
                          <a:spcPts val="0"/>
                        </a:spcBef>
                        <a:spcAft>
                          <a:spcPts val="0"/>
                        </a:spcAft>
                      </a:pPr>
                      <a:r>
                        <a:rPr lang="en-US" sz="1000">
                          <a:effectLst/>
                        </a:rPr>
                        <a:t>Mobile Unit                                       </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571023642"/>
                  </a:ext>
                </a:extLst>
              </a:tr>
              <a:tr h="225059">
                <a:tc>
                  <a:txBody>
                    <a:bodyPr/>
                    <a:lstStyle/>
                    <a:p>
                      <a:pPr marL="0" marR="0" algn="ctr">
                        <a:spcBef>
                          <a:spcPts val="0"/>
                        </a:spcBef>
                        <a:spcAft>
                          <a:spcPts val="0"/>
                        </a:spcAft>
                      </a:pPr>
                      <a:r>
                        <a:rPr lang="en-US" sz="1000">
                          <a:effectLst/>
                        </a:rPr>
                        <a:t>16</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spcBef>
                          <a:spcPts val="0"/>
                        </a:spcBef>
                        <a:spcAft>
                          <a:spcPts val="0"/>
                        </a:spcAft>
                      </a:pPr>
                      <a:r>
                        <a:rPr lang="en-US" sz="1000">
                          <a:effectLst/>
                        </a:rPr>
                        <a:t>Temporary Lodging                                 </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985184608"/>
                  </a:ext>
                </a:extLst>
              </a:tr>
              <a:tr h="225059">
                <a:tc>
                  <a:txBody>
                    <a:bodyPr/>
                    <a:lstStyle/>
                    <a:p>
                      <a:pPr marL="0" marR="0" algn="ctr">
                        <a:spcBef>
                          <a:spcPts val="0"/>
                        </a:spcBef>
                        <a:spcAft>
                          <a:spcPts val="0"/>
                        </a:spcAft>
                      </a:pPr>
                      <a:r>
                        <a:rPr lang="en-US" sz="1000">
                          <a:effectLst/>
                        </a:rPr>
                        <a:t>33</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spcBef>
                          <a:spcPts val="0"/>
                        </a:spcBef>
                        <a:spcAft>
                          <a:spcPts val="0"/>
                        </a:spcAft>
                      </a:pPr>
                      <a:r>
                        <a:rPr lang="en-US" sz="1000">
                          <a:effectLst/>
                        </a:rPr>
                        <a:t>Custodial Care Facility                           </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289788221"/>
                  </a:ext>
                </a:extLst>
              </a:tr>
              <a:tr h="225059">
                <a:tc>
                  <a:txBody>
                    <a:bodyPr/>
                    <a:lstStyle/>
                    <a:p>
                      <a:pPr marL="0" marR="0" algn="ctr">
                        <a:spcBef>
                          <a:spcPts val="0"/>
                        </a:spcBef>
                        <a:spcAft>
                          <a:spcPts val="0"/>
                        </a:spcAft>
                      </a:pPr>
                      <a:r>
                        <a:rPr lang="en-US" sz="1000">
                          <a:effectLst/>
                        </a:rPr>
                        <a:t>49</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spcBef>
                          <a:spcPts val="0"/>
                        </a:spcBef>
                        <a:spcAft>
                          <a:spcPts val="0"/>
                        </a:spcAft>
                      </a:pPr>
                      <a:r>
                        <a:rPr lang="en-US" sz="1000" dirty="0">
                          <a:effectLst/>
                        </a:rPr>
                        <a:t>Independent Clinic                                </a:t>
                      </a:r>
                      <a:endParaRPr lang="en-US"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627834908"/>
                  </a:ext>
                </a:extLst>
              </a:tr>
              <a:tr h="225059">
                <a:tc>
                  <a:txBody>
                    <a:bodyPr/>
                    <a:lstStyle/>
                    <a:p>
                      <a:pPr marL="0" marR="0" algn="ctr">
                        <a:spcBef>
                          <a:spcPts val="0"/>
                        </a:spcBef>
                        <a:spcAft>
                          <a:spcPts val="0"/>
                        </a:spcAft>
                      </a:pPr>
                      <a:r>
                        <a:rPr lang="en-US" sz="1000">
                          <a:effectLst/>
                        </a:rPr>
                        <a:t>57</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spcBef>
                          <a:spcPts val="0"/>
                        </a:spcBef>
                        <a:spcAft>
                          <a:spcPts val="0"/>
                        </a:spcAft>
                      </a:pPr>
                      <a:r>
                        <a:rPr lang="en-US" sz="1000" dirty="0">
                          <a:effectLst/>
                        </a:rPr>
                        <a:t>Non-residential Substance </a:t>
                      </a:r>
                      <a:r>
                        <a:rPr lang="en-US" sz="1000" dirty="0" err="1">
                          <a:effectLst/>
                        </a:rPr>
                        <a:t>AbuseTreatment</a:t>
                      </a:r>
                      <a:r>
                        <a:rPr lang="en-US" sz="1000" dirty="0">
                          <a:effectLst/>
                        </a:rPr>
                        <a:t> Facility </a:t>
                      </a:r>
                    </a:p>
                  </a:txBody>
                  <a:tcPr marL="68580" marR="68580" marT="0" marB="0" anchor="b"/>
                </a:tc>
                <a:extLst>
                  <a:ext uri="{0D108BD9-81ED-4DB2-BD59-A6C34878D82A}">
                    <a16:rowId xmlns:a16="http://schemas.microsoft.com/office/drawing/2014/main" val="3307824132"/>
                  </a:ext>
                </a:extLst>
              </a:tr>
              <a:tr h="225059">
                <a:tc>
                  <a:txBody>
                    <a:bodyPr/>
                    <a:lstStyle/>
                    <a:p>
                      <a:pPr marL="0" marR="0" algn="ctr">
                        <a:spcBef>
                          <a:spcPts val="0"/>
                        </a:spcBef>
                        <a:spcAft>
                          <a:spcPts val="0"/>
                        </a:spcAft>
                      </a:pPr>
                      <a:r>
                        <a:rPr lang="en-US" sz="1000" b="0" dirty="0">
                          <a:effectLst/>
                          <a:latin typeface="Arial" panose="020B0604020202020204" pitchFamily="34" charset="0"/>
                          <a:ea typeface="Times New Roman" panose="02020603050405020304" pitchFamily="18" charset="0"/>
                          <a:cs typeface="Times New Roman" panose="02020603050405020304" pitchFamily="18" charset="0"/>
                        </a:rPr>
                        <a:t>99</a:t>
                      </a:r>
                    </a:p>
                  </a:txBody>
                  <a:tcPr marL="68580" marR="68580" marT="0" marB="0" anchor="b"/>
                </a:tc>
                <a:tc>
                  <a:txBody>
                    <a:bodyPr/>
                    <a:lstStyle/>
                    <a:p>
                      <a:pPr marL="0" marR="0">
                        <a:spcBef>
                          <a:spcPts val="0"/>
                        </a:spcBef>
                        <a:spcAft>
                          <a:spcPts val="0"/>
                        </a:spcAft>
                      </a:pPr>
                      <a:r>
                        <a:rPr lang="en-US" sz="1000" dirty="0">
                          <a:effectLst/>
                        </a:rPr>
                        <a:t>Other Place of Service</a:t>
                      </a:r>
                    </a:p>
                  </a:txBody>
                  <a:tcPr marL="68580" marR="68580" marT="0" marB="0" anchor="b"/>
                </a:tc>
                <a:extLst>
                  <a:ext uri="{0D108BD9-81ED-4DB2-BD59-A6C34878D82A}">
                    <a16:rowId xmlns:a16="http://schemas.microsoft.com/office/drawing/2014/main" val="1752894900"/>
                  </a:ext>
                </a:extLst>
              </a:tr>
            </a:tbl>
          </a:graphicData>
        </a:graphic>
      </p:graphicFrame>
    </p:spTree>
    <p:extLst>
      <p:ext uri="{BB962C8B-B14F-4D97-AF65-F5344CB8AC3E}">
        <p14:creationId xmlns:p14="http://schemas.microsoft.com/office/powerpoint/2010/main" val="42454612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1"/>
            <a:ext cx="8229600" cy="639762"/>
          </a:xfrm>
        </p:spPr>
        <p:txBody>
          <a:bodyPr>
            <a:normAutofit fontScale="90000"/>
          </a:bodyPr>
          <a:lstStyle/>
          <a:p>
            <a:r>
              <a:rPr lang="en-US" dirty="0"/>
              <a:t>DCO Information</a:t>
            </a:r>
          </a:p>
        </p:txBody>
      </p:sp>
      <p:sp>
        <p:nvSpPr>
          <p:cNvPr id="3" name="Content Placeholder 2"/>
          <p:cNvSpPr>
            <a:spLocks noGrp="1"/>
          </p:cNvSpPr>
          <p:nvPr>
            <p:ph idx="1"/>
          </p:nvPr>
        </p:nvSpPr>
        <p:spPr>
          <a:xfrm>
            <a:off x="304800" y="1295400"/>
            <a:ext cx="8382000" cy="4830763"/>
          </a:xfrm>
        </p:spPr>
        <p:txBody>
          <a:bodyPr>
            <a:normAutofit fontScale="85000" lnSpcReduction="10000"/>
          </a:bodyPr>
          <a:lstStyle/>
          <a:p>
            <a:r>
              <a:rPr lang="en-US" dirty="0"/>
              <a:t>DCO services are billed under the CCBHCs Provider number (NPI) Not billed by the DCO</a:t>
            </a:r>
          </a:p>
          <a:p>
            <a:r>
              <a:rPr lang="en-US" dirty="0"/>
              <a:t>The CCBHC shall negotiate payment with the DCO provider</a:t>
            </a:r>
          </a:p>
          <a:p>
            <a:r>
              <a:rPr lang="en-US" dirty="0"/>
              <a:t>2310C Service Facility Location Name Loop: Report Service Facility at the claim level using Loop 2310C</a:t>
            </a:r>
          </a:p>
          <a:p>
            <a:r>
              <a:rPr lang="en-US" dirty="0"/>
              <a:t>This will indicate the “location and address” where the patient received the services from the provider.</a:t>
            </a:r>
          </a:p>
          <a:p>
            <a:r>
              <a:rPr lang="en-US" dirty="0"/>
              <a:t>Please refer to DCO information provided on CCBHC web page:   </a:t>
            </a:r>
            <a:r>
              <a:rPr lang="en-US" dirty="0">
                <a:solidFill>
                  <a:srgbClr val="FF0000"/>
                </a:solidFill>
              </a:rPr>
              <a:t>www.chfs.ky.gov/agencies/dms/Pages/CCBHC</a:t>
            </a:r>
          </a:p>
        </p:txBody>
      </p:sp>
      <p:sp>
        <p:nvSpPr>
          <p:cNvPr id="4" name="Slide Number Placeholder 3"/>
          <p:cNvSpPr>
            <a:spLocks noGrp="1"/>
          </p:cNvSpPr>
          <p:nvPr>
            <p:ph type="sldNum" sz="quarter" idx="12"/>
          </p:nvPr>
        </p:nvSpPr>
        <p:spPr/>
        <p:txBody>
          <a:bodyPr/>
          <a:lstStyle/>
          <a:p>
            <a:fld id="{413B8C1A-B3FA-4E19-85F6-8AA27377C971}" type="slidenum">
              <a:rPr lang="en-US" smtClean="0"/>
              <a:pPr/>
              <a:t>15</a:t>
            </a:fld>
            <a:endParaRPr lang="en-US" dirty="0"/>
          </a:p>
        </p:txBody>
      </p:sp>
    </p:spTree>
    <p:extLst>
      <p:ext uri="{BB962C8B-B14F-4D97-AF65-F5344CB8AC3E}">
        <p14:creationId xmlns:p14="http://schemas.microsoft.com/office/powerpoint/2010/main" val="30803507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1219200"/>
            <a:ext cx="7772400" cy="1470025"/>
          </a:xfrm>
        </p:spPr>
        <p:txBody>
          <a:bodyPr/>
          <a:lstStyle/>
          <a:p>
            <a:r>
              <a:rPr lang="en-US" dirty="0"/>
              <a:t>Questions</a:t>
            </a:r>
          </a:p>
        </p:txBody>
      </p:sp>
      <p:sp>
        <p:nvSpPr>
          <p:cNvPr id="6" name="Subtitle 5"/>
          <p:cNvSpPr>
            <a:spLocks noGrp="1"/>
          </p:cNvSpPr>
          <p:nvPr>
            <p:ph type="subTitle" idx="1"/>
          </p:nvPr>
        </p:nvSpPr>
        <p:spPr>
          <a:xfrm>
            <a:off x="838200" y="2891828"/>
            <a:ext cx="7848600" cy="2743200"/>
          </a:xfrm>
        </p:spPr>
        <p:txBody>
          <a:bodyPr>
            <a:normAutofit/>
          </a:bodyPr>
          <a:lstStyle/>
          <a:p>
            <a:r>
              <a:rPr lang="en-US" dirty="0"/>
              <a:t>Dana McKenna, DMS Program Manager</a:t>
            </a:r>
          </a:p>
          <a:p>
            <a:r>
              <a:rPr lang="en-US" dirty="0"/>
              <a:t>Tracy Bryant, OATS Project Tech Lead</a:t>
            </a:r>
          </a:p>
          <a:p>
            <a:endParaRPr lang="en-US" dirty="0"/>
          </a:p>
        </p:txBody>
      </p:sp>
      <p:sp>
        <p:nvSpPr>
          <p:cNvPr id="4" name="Slide Number Placeholder 3"/>
          <p:cNvSpPr>
            <a:spLocks noGrp="1"/>
          </p:cNvSpPr>
          <p:nvPr>
            <p:ph type="sldNum" sz="quarter" idx="12"/>
          </p:nvPr>
        </p:nvSpPr>
        <p:spPr/>
        <p:txBody>
          <a:bodyPr/>
          <a:lstStyle/>
          <a:p>
            <a:fld id="{413B8C1A-B3FA-4E19-85F6-8AA27377C971}" type="slidenum">
              <a:rPr lang="en-US" smtClean="0"/>
              <a:pPr/>
              <a:t>16</a:t>
            </a:fld>
            <a:endParaRPr lang="en-US" dirty="0"/>
          </a:p>
        </p:txBody>
      </p:sp>
    </p:spTree>
    <p:extLst>
      <p:ext uri="{BB962C8B-B14F-4D97-AF65-F5344CB8AC3E}">
        <p14:creationId xmlns:p14="http://schemas.microsoft.com/office/powerpoint/2010/main" val="17058722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a:t>
            </a:r>
          </a:p>
        </p:txBody>
      </p:sp>
      <p:sp>
        <p:nvSpPr>
          <p:cNvPr id="3" name="Content Placeholder 2"/>
          <p:cNvSpPr>
            <a:spLocks noGrp="1"/>
          </p:cNvSpPr>
          <p:nvPr>
            <p:ph idx="1"/>
          </p:nvPr>
        </p:nvSpPr>
        <p:spPr/>
        <p:txBody>
          <a:bodyPr>
            <a:normAutofit lnSpcReduction="10000"/>
          </a:bodyPr>
          <a:lstStyle/>
          <a:p>
            <a:r>
              <a:rPr lang="en-US" dirty="0"/>
              <a:t>CCBHC – Project information</a:t>
            </a:r>
          </a:p>
          <a:p>
            <a:r>
              <a:rPr lang="en-US" dirty="0"/>
              <a:t>Provider Type 16</a:t>
            </a:r>
          </a:p>
          <a:p>
            <a:r>
              <a:rPr lang="en-US" dirty="0"/>
              <a:t>Provider Enrollment</a:t>
            </a:r>
          </a:p>
          <a:p>
            <a:r>
              <a:rPr lang="en-US" dirty="0"/>
              <a:t>Rendering vs Performing Provider</a:t>
            </a:r>
          </a:p>
          <a:p>
            <a:r>
              <a:rPr lang="en-US" dirty="0"/>
              <a:t>Reimbursement</a:t>
            </a:r>
          </a:p>
          <a:p>
            <a:r>
              <a:rPr lang="en-US" dirty="0"/>
              <a:t>Billing</a:t>
            </a:r>
          </a:p>
          <a:p>
            <a:r>
              <a:rPr lang="en-US" dirty="0"/>
              <a:t>Covered Services</a:t>
            </a:r>
          </a:p>
          <a:p>
            <a:r>
              <a:rPr lang="en-US" dirty="0"/>
              <a:t>Edits / Audits </a:t>
            </a:r>
          </a:p>
          <a:p>
            <a:endParaRPr lang="en-US" dirty="0"/>
          </a:p>
          <a:p>
            <a:endParaRPr lang="en-US" dirty="0"/>
          </a:p>
        </p:txBody>
      </p:sp>
      <p:sp>
        <p:nvSpPr>
          <p:cNvPr id="4" name="Slide Number Placeholder 3"/>
          <p:cNvSpPr>
            <a:spLocks noGrp="1"/>
          </p:cNvSpPr>
          <p:nvPr>
            <p:ph type="sldNum" sz="quarter" idx="12"/>
          </p:nvPr>
        </p:nvSpPr>
        <p:spPr/>
        <p:txBody>
          <a:bodyPr/>
          <a:lstStyle/>
          <a:p>
            <a:fld id="{413B8C1A-B3FA-4E19-85F6-8AA27377C971}" type="slidenum">
              <a:rPr lang="en-US" smtClean="0"/>
              <a:pPr/>
              <a:t>2</a:t>
            </a:fld>
            <a:endParaRPr lang="en-US" dirty="0"/>
          </a:p>
        </p:txBody>
      </p:sp>
    </p:spTree>
    <p:extLst>
      <p:ext uri="{BB962C8B-B14F-4D97-AF65-F5344CB8AC3E}">
        <p14:creationId xmlns:p14="http://schemas.microsoft.com/office/powerpoint/2010/main" val="26002503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a:t>CCBHC Overview</a:t>
            </a:r>
          </a:p>
        </p:txBody>
      </p:sp>
      <p:sp>
        <p:nvSpPr>
          <p:cNvPr id="3" name="Content Placeholder 2"/>
          <p:cNvSpPr>
            <a:spLocks noGrp="1"/>
          </p:cNvSpPr>
          <p:nvPr>
            <p:ph idx="1"/>
          </p:nvPr>
        </p:nvSpPr>
        <p:spPr>
          <a:xfrm>
            <a:off x="457200" y="1066800"/>
            <a:ext cx="8229600" cy="5059363"/>
          </a:xfrm>
        </p:spPr>
        <p:txBody>
          <a:bodyPr>
            <a:normAutofit lnSpcReduction="10000"/>
          </a:bodyPr>
          <a:lstStyle/>
          <a:p>
            <a:pPr marL="0" indent="0">
              <a:buNone/>
            </a:pPr>
            <a:r>
              <a:rPr lang="en-US" dirty="0"/>
              <a:t>Section 223 of the Protecting Access to Medicare Act of 2014 outlined the creation of a demonstration program to implement Certified Community Behavior Health Clinics (CCBHC) and assess their effectiveness</a:t>
            </a:r>
          </a:p>
          <a:p>
            <a:pPr marL="0" indent="0">
              <a:buNone/>
            </a:pPr>
            <a:r>
              <a:rPr lang="en-US" dirty="0"/>
              <a:t>In August 2020, Kentucky and Michigan were selected as part of a two state expansion to the demonstration as a result of the passage of the Cares Act</a:t>
            </a:r>
          </a:p>
          <a:p>
            <a:pPr marL="0" indent="0">
              <a:buNone/>
            </a:pPr>
            <a:r>
              <a:rPr lang="en-US" b="1" u="sng" dirty="0">
                <a:solidFill>
                  <a:srgbClr val="6E0610"/>
                </a:solidFill>
              </a:rPr>
              <a:t>Demonstration Period:  1/1/2022 – 12/31/2027</a:t>
            </a:r>
          </a:p>
          <a:p>
            <a:endParaRPr lang="en-US" dirty="0"/>
          </a:p>
        </p:txBody>
      </p:sp>
      <p:sp>
        <p:nvSpPr>
          <p:cNvPr id="4" name="Slide Number Placeholder 3"/>
          <p:cNvSpPr>
            <a:spLocks noGrp="1"/>
          </p:cNvSpPr>
          <p:nvPr>
            <p:ph type="sldNum" sz="quarter" idx="12"/>
          </p:nvPr>
        </p:nvSpPr>
        <p:spPr/>
        <p:txBody>
          <a:bodyPr/>
          <a:lstStyle/>
          <a:p>
            <a:fld id="{413B8C1A-B3FA-4E19-85F6-8AA27377C971}" type="slidenum">
              <a:rPr lang="en-US" smtClean="0"/>
              <a:pPr/>
              <a:t>3</a:t>
            </a:fld>
            <a:endParaRPr lang="en-US" dirty="0"/>
          </a:p>
        </p:txBody>
      </p:sp>
    </p:spTree>
    <p:extLst>
      <p:ext uri="{BB962C8B-B14F-4D97-AF65-F5344CB8AC3E}">
        <p14:creationId xmlns:p14="http://schemas.microsoft.com/office/powerpoint/2010/main" val="6498086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a:t>Provider </a:t>
            </a:r>
          </a:p>
        </p:txBody>
      </p:sp>
      <p:sp>
        <p:nvSpPr>
          <p:cNvPr id="3" name="Content Placeholder 2"/>
          <p:cNvSpPr>
            <a:spLocks noGrp="1"/>
          </p:cNvSpPr>
          <p:nvPr>
            <p:ph idx="1"/>
          </p:nvPr>
        </p:nvSpPr>
        <p:spPr>
          <a:xfrm>
            <a:off x="457200" y="990600"/>
            <a:ext cx="8229600" cy="5135563"/>
          </a:xfrm>
        </p:spPr>
        <p:txBody>
          <a:bodyPr>
            <a:normAutofit/>
          </a:bodyPr>
          <a:lstStyle/>
          <a:p>
            <a:r>
              <a:rPr lang="en-US" dirty="0"/>
              <a:t>Provider type “</a:t>
            </a:r>
            <a:r>
              <a:rPr lang="en-US" b="1" u="sng" dirty="0">
                <a:solidFill>
                  <a:srgbClr val="6E0610"/>
                </a:solidFill>
              </a:rPr>
              <a:t>16</a:t>
            </a:r>
            <a:r>
              <a:rPr lang="en-US" dirty="0"/>
              <a:t>” was effective </a:t>
            </a:r>
            <a:r>
              <a:rPr lang="en-US" b="1" u="sng" dirty="0">
                <a:solidFill>
                  <a:srgbClr val="6E0610"/>
                </a:solidFill>
              </a:rPr>
              <a:t>1/1/2022</a:t>
            </a:r>
          </a:p>
          <a:p>
            <a:r>
              <a:rPr lang="en-US" dirty="0"/>
              <a:t>Providers will still submit CMHC (PT 30) and BHSO (03) claims for some services that are not included in CCBHC</a:t>
            </a:r>
          </a:p>
          <a:p>
            <a:r>
              <a:rPr lang="en-US" dirty="0"/>
              <a:t>Providers continue to use their current NPI  Providers should register with their current NPI and Taxonomy below</a:t>
            </a:r>
          </a:p>
          <a:p>
            <a:r>
              <a:rPr lang="en-US" dirty="0"/>
              <a:t>Taxonomy for CCBHC claims:  	</a:t>
            </a:r>
            <a:r>
              <a:rPr lang="en-US" b="1" dirty="0">
                <a:solidFill>
                  <a:srgbClr val="6E0610"/>
                </a:solidFill>
              </a:rPr>
              <a:t>261QC1500X</a:t>
            </a:r>
          </a:p>
          <a:p>
            <a:pPr marL="0" indent="0">
              <a:buNone/>
            </a:pPr>
            <a:endParaRPr lang="en-US" dirty="0"/>
          </a:p>
          <a:p>
            <a:endParaRPr lang="en-US" dirty="0"/>
          </a:p>
        </p:txBody>
      </p:sp>
      <p:sp>
        <p:nvSpPr>
          <p:cNvPr id="4" name="Slide Number Placeholder 3"/>
          <p:cNvSpPr>
            <a:spLocks noGrp="1"/>
          </p:cNvSpPr>
          <p:nvPr>
            <p:ph type="sldNum" sz="quarter" idx="12"/>
          </p:nvPr>
        </p:nvSpPr>
        <p:spPr/>
        <p:txBody>
          <a:bodyPr/>
          <a:lstStyle/>
          <a:p>
            <a:fld id="{413B8C1A-B3FA-4E19-85F6-8AA27377C971}" type="slidenum">
              <a:rPr lang="en-US" smtClean="0"/>
              <a:pPr/>
              <a:t>4</a:t>
            </a:fld>
            <a:endParaRPr lang="en-US" dirty="0"/>
          </a:p>
        </p:txBody>
      </p:sp>
    </p:spTree>
    <p:extLst>
      <p:ext uri="{BB962C8B-B14F-4D97-AF65-F5344CB8AC3E}">
        <p14:creationId xmlns:p14="http://schemas.microsoft.com/office/powerpoint/2010/main" val="2454044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a:t>Provider Enrollment</a:t>
            </a:r>
          </a:p>
        </p:txBody>
      </p:sp>
      <p:sp>
        <p:nvSpPr>
          <p:cNvPr id="3" name="Content Placeholder 2"/>
          <p:cNvSpPr>
            <a:spLocks noGrp="1"/>
          </p:cNvSpPr>
          <p:nvPr>
            <p:ph idx="1"/>
          </p:nvPr>
        </p:nvSpPr>
        <p:spPr>
          <a:xfrm>
            <a:off x="457200" y="1143000"/>
            <a:ext cx="8229600" cy="4983163"/>
          </a:xfrm>
        </p:spPr>
        <p:txBody>
          <a:bodyPr/>
          <a:lstStyle/>
          <a:p>
            <a:r>
              <a:rPr lang="en-US" dirty="0"/>
              <a:t>CCBHC providers may begin enrollment after receiving certification.  The certification letter must be provided to Provider Enrollment</a:t>
            </a:r>
          </a:p>
          <a:p>
            <a:r>
              <a:rPr lang="en-US" dirty="0"/>
              <a:t>CCBHC providers will appear on the Provider Master File when enrollment is complete</a:t>
            </a:r>
          </a:p>
          <a:p>
            <a:r>
              <a:rPr lang="en-US" dirty="0"/>
              <a:t>As part of enrollment CCBHC providers will need to link rendering providers to their entity</a:t>
            </a:r>
          </a:p>
        </p:txBody>
      </p:sp>
      <p:sp>
        <p:nvSpPr>
          <p:cNvPr id="4" name="Slide Number Placeholder 3"/>
          <p:cNvSpPr>
            <a:spLocks noGrp="1"/>
          </p:cNvSpPr>
          <p:nvPr>
            <p:ph type="sldNum" sz="quarter" idx="12"/>
          </p:nvPr>
        </p:nvSpPr>
        <p:spPr/>
        <p:txBody>
          <a:bodyPr/>
          <a:lstStyle/>
          <a:p>
            <a:fld id="{413B8C1A-B3FA-4E19-85F6-8AA27377C971}" type="slidenum">
              <a:rPr lang="en-US" smtClean="0"/>
              <a:pPr/>
              <a:t>5</a:t>
            </a:fld>
            <a:endParaRPr lang="en-US" dirty="0"/>
          </a:p>
        </p:txBody>
      </p:sp>
    </p:spTree>
    <p:extLst>
      <p:ext uri="{BB962C8B-B14F-4D97-AF65-F5344CB8AC3E}">
        <p14:creationId xmlns:p14="http://schemas.microsoft.com/office/powerpoint/2010/main" val="23376434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a:t>Rendering Provider</a:t>
            </a:r>
          </a:p>
        </p:txBody>
      </p:sp>
      <p:sp>
        <p:nvSpPr>
          <p:cNvPr id="3" name="Content Placeholder 2"/>
          <p:cNvSpPr>
            <a:spLocks noGrp="1"/>
          </p:cNvSpPr>
          <p:nvPr>
            <p:ph idx="1"/>
          </p:nvPr>
        </p:nvSpPr>
        <p:spPr>
          <a:xfrm>
            <a:off x="457200" y="1219200"/>
            <a:ext cx="8229600" cy="4906963"/>
          </a:xfrm>
        </p:spPr>
        <p:txBody>
          <a:bodyPr>
            <a:normAutofit lnSpcReduction="10000"/>
          </a:bodyPr>
          <a:lstStyle/>
          <a:p>
            <a:r>
              <a:rPr lang="en-US" dirty="0"/>
              <a:t>Rendering Provider required for all CCBHC claims</a:t>
            </a:r>
          </a:p>
          <a:p>
            <a:r>
              <a:rPr lang="en-US" dirty="0"/>
              <a:t>Rendering Provider must be an </a:t>
            </a:r>
            <a:r>
              <a:rPr lang="en-US" u="sng" dirty="0">
                <a:solidFill>
                  <a:srgbClr val="6E0610"/>
                </a:solidFill>
              </a:rPr>
              <a:t>Individual</a:t>
            </a:r>
            <a:r>
              <a:rPr lang="en-US" dirty="0"/>
              <a:t> enrolled in KY MPPA  (KY Medicaid Partner Portal)</a:t>
            </a:r>
          </a:p>
          <a:p>
            <a:r>
              <a:rPr lang="en-US" dirty="0"/>
              <a:t>Rendering Provider Name, NPI and Taxonomy must be included in Loop 2310B</a:t>
            </a:r>
          </a:p>
          <a:p>
            <a:r>
              <a:rPr lang="en-US" dirty="0"/>
              <a:t>Loop 2420A must be submitted if the Service Line Rendering Provider is different then Loop 2310B</a:t>
            </a:r>
          </a:p>
        </p:txBody>
      </p:sp>
      <p:sp>
        <p:nvSpPr>
          <p:cNvPr id="4" name="Slide Number Placeholder 3"/>
          <p:cNvSpPr>
            <a:spLocks noGrp="1"/>
          </p:cNvSpPr>
          <p:nvPr>
            <p:ph type="sldNum" sz="quarter" idx="12"/>
          </p:nvPr>
        </p:nvSpPr>
        <p:spPr/>
        <p:txBody>
          <a:bodyPr/>
          <a:lstStyle/>
          <a:p>
            <a:fld id="{413B8C1A-B3FA-4E19-85F6-8AA27377C971}" type="slidenum">
              <a:rPr lang="en-US" smtClean="0"/>
              <a:pPr/>
              <a:t>6</a:t>
            </a:fld>
            <a:endParaRPr lang="en-US" dirty="0"/>
          </a:p>
        </p:txBody>
      </p:sp>
    </p:spTree>
    <p:extLst>
      <p:ext uri="{BB962C8B-B14F-4D97-AF65-F5344CB8AC3E}">
        <p14:creationId xmlns:p14="http://schemas.microsoft.com/office/powerpoint/2010/main" val="16983453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a:t>Performing  Provider</a:t>
            </a:r>
          </a:p>
        </p:txBody>
      </p:sp>
      <p:sp>
        <p:nvSpPr>
          <p:cNvPr id="3" name="Content Placeholder 2"/>
          <p:cNvSpPr>
            <a:spLocks noGrp="1"/>
          </p:cNvSpPr>
          <p:nvPr>
            <p:ph idx="1"/>
          </p:nvPr>
        </p:nvSpPr>
        <p:spPr>
          <a:xfrm>
            <a:off x="457200" y="914400"/>
            <a:ext cx="8229600" cy="5211763"/>
          </a:xfrm>
        </p:spPr>
        <p:txBody>
          <a:bodyPr anchor="ctr">
            <a:normAutofit fontScale="92500" lnSpcReduction="10000"/>
          </a:bodyPr>
          <a:lstStyle/>
          <a:p>
            <a:r>
              <a:rPr lang="en-US" dirty="0"/>
              <a:t>Like with BHSO, individuals may perform a covered service under direction or supervision of a licensed provider.  These individuals have been assigned a Provider Modifier.</a:t>
            </a:r>
          </a:p>
          <a:p>
            <a:r>
              <a:rPr lang="en-US" dirty="0"/>
              <a:t>If the Performing Provider is NOT an enrolled provider in KY MPPA and does not have an NPI, then</a:t>
            </a:r>
          </a:p>
          <a:p>
            <a:pPr lvl="1"/>
            <a:r>
              <a:rPr lang="en-US" b="1" u="sng" dirty="0">
                <a:solidFill>
                  <a:srgbClr val="6E0610"/>
                </a:solidFill>
              </a:rPr>
              <a:t>Provider modifier </a:t>
            </a:r>
            <a:r>
              <a:rPr lang="en-US" dirty="0"/>
              <a:t>must be submitted on the service line </a:t>
            </a:r>
          </a:p>
          <a:p>
            <a:pPr lvl="1"/>
            <a:r>
              <a:rPr lang="en-US" dirty="0"/>
              <a:t>Rendering Provider Name, NPI and Taxonomy must be submitted as an individual in </a:t>
            </a:r>
            <a:r>
              <a:rPr lang="en-US" b="1" dirty="0">
                <a:solidFill>
                  <a:srgbClr val="6E0610"/>
                </a:solidFill>
              </a:rPr>
              <a:t>Loop 2310B or Loop 2420A </a:t>
            </a:r>
            <a:r>
              <a:rPr lang="en-US" dirty="0"/>
              <a:t>as appropriate</a:t>
            </a:r>
          </a:p>
        </p:txBody>
      </p:sp>
      <p:sp>
        <p:nvSpPr>
          <p:cNvPr id="4" name="Slide Number Placeholder 3"/>
          <p:cNvSpPr>
            <a:spLocks noGrp="1"/>
          </p:cNvSpPr>
          <p:nvPr>
            <p:ph type="sldNum" sz="quarter" idx="12"/>
          </p:nvPr>
        </p:nvSpPr>
        <p:spPr/>
        <p:txBody>
          <a:bodyPr/>
          <a:lstStyle/>
          <a:p>
            <a:fld id="{413B8C1A-B3FA-4E19-85F6-8AA27377C971}" type="slidenum">
              <a:rPr lang="en-US" smtClean="0"/>
              <a:pPr/>
              <a:t>7</a:t>
            </a:fld>
            <a:endParaRPr lang="en-US" dirty="0"/>
          </a:p>
        </p:txBody>
      </p:sp>
    </p:spTree>
    <p:extLst>
      <p:ext uri="{BB962C8B-B14F-4D97-AF65-F5344CB8AC3E}">
        <p14:creationId xmlns:p14="http://schemas.microsoft.com/office/powerpoint/2010/main" val="13175989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74638"/>
            <a:ext cx="8229600" cy="563562"/>
          </a:xfrm>
        </p:spPr>
        <p:txBody>
          <a:bodyPr>
            <a:normAutofit fontScale="90000"/>
          </a:bodyPr>
          <a:lstStyle/>
          <a:p>
            <a:r>
              <a:rPr lang="en-US" dirty="0"/>
              <a:t>Performing / Not Enrolled</a:t>
            </a:r>
          </a:p>
        </p:txBody>
      </p:sp>
      <p:sp>
        <p:nvSpPr>
          <p:cNvPr id="4" name="Slide Number Placeholder 3"/>
          <p:cNvSpPr>
            <a:spLocks noGrp="1"/>
          </p:cNvSpPr>
          <p:nvPr>
            <p:ph type="sldNum" sz="quarter" idx="12"/>
          </p:nvPr>
        </p:nvSpPr>
        <p:spPr/>
        <p:txBody>
          <a:bodyPr/>
          <a:lstStyle/>
          <a:p>
            <a:fld id="{413B8C1A-B3FA-4E19-85F6-8AA27377C971}" type="slidenum">
              <a:rPr lang="en-US" smtClean="0"/>
              <a:pPr/>
              <a:t>8</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3442966908"/>
              </p:ext>
            </p:extLst>
          </p:nvPr>
        </p:nvGraphicFramePr>
        <p:xfrm>
          <a:off x="762001" y="990602"/>
          <a:ext cx="7696200" cy="5029199"/>
        </p:xfrm>
        <a:graphic>
          <a:graphicData uri="http://schemas.openxmlformats.org/drawingml/2006/table">
            <a:tbl>
              <a:tblPr>
                <a:tableStyleId>{5C22544A-7EE6-4342-B048-85BDC9FD1C3A}</a:tableStyleId>
              </a:tblPr>
              <a:tblGrid>
                <a:gridCol w="716651">
                  <a:extLst>
                    <a:ext uri="{9D8B030D-6E8A-4147-A177-3AD203B41FA5}">
                      <a16:colId xmlns:a16="http://schemas.microsoft.com/office/drawing/2014/main" val="2998993907"/>
                    </a:ext>
                  </a:extLst>
                </a:gridCol>
                <a:gridCol w="4431460">
                  <a:extLst>
                    <a:ext uri="{9D8B030D-6E8A-4147-A177-3AD203B41FA5}">
                      <a16:colId xmlns:a16="http://schemas.microsoft.com/office/drawing/2014/main" val="2485134080"/>
                    </a:ext>
                  </a:extLst>
                </a:gridCol>
                <a:gridCol w="927837">
                  <a:extLst>
                    <a:ext uri="{9D8B030D-6E8A-4147-A177-3AD203B41FA5}">
                      <a16:colId xmlns:a16="http://schemas.microsoft.com/office/drawing/2014/main" val="1364714865"/>
                    </a:ext>
                  </a:extLst>
                </a:gridCol>
                <a:gridCol w="1620252">
                  <a:extLst>
                    <a:ext uri="{9D8B030D-6E8A-4147-A177-3AD203B41FA5}">
                      <a16:colId xmlns:a16="http://schemas.microsoft.com/office/drawing/2014/main" val="3676137444"/>
                    </a:ext>
                  </a:extLst>
                </a:gridCol>
              </a:tblGrid>
              <a:tr h="268224">
                <a:tc gridSpan="4">
                  <a:txBody>
                    <a:bodyPr/>
                    <a:lstStyle/>
                    <a:p>
                      <a:pPr algn="ctr" fontAlgn="t"/>
                      <a:r>
                        <a:rPr lang="en-US" sz="1100" u="none" strike="noStrike" dirty="0">
                          <a:effectLst/>
                        </a:rPr>
                        <a:t>Modifier Crosswalk</a:t>
                      </a:r>
                      <a:endParaRPr lang="en-US" sz="1100" b="1" i="0" u="none" strike="noStrike" dirty="0">
                        <a:solidFill>
                          <a:srgbClr val="000000"/>
                        </a:solidFill>
                        <a:effectLst/>
                        <a:latin typeface="Calibri" panose="020F0502020204030204" pitchFamily="34" charset="0"/>
                      </a:endParaRPr>
                    </a:p>
                  </a:txBody>
                  <a:tcPr marL="9525" marR="9525" marT="9525"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260805435"/>
                  </a:ext>
                </a:extLst>
              </a:tr>
              <a:tr h="201167">
                <a:tc>
                  <a:txBody>
                    <a:bodyPr/>
                    <a:lstStyle/>
                    <a:p>
                      <a:pPr algn="ctr" fontAlgn="t"/>
                      <a:r>
                        <a:rPr lang="en-US" sz="800" u="none" strike="noStrike">
                          <a:effectLst/>
                        </a:rPr>
                        <a:t>Modifiers</a:t>
                      </a:r>
                      <a:endParaRPr lang="en-US" sz="800" b="1" i="0" u="none" strike="noStrike">
                        <a:solidFill>
                          <a:srgbClr val="000000"/>
                        </a:solidFill>
                        <a:effectLst/>
                        <a:latin typeface="Arial" panose="020B0604020202020204" pitchFamily="34" charset="0"/>
                      </a:endParaRPr>
                    </a:p>
                  </a:txBody>
                  <a:tcPr marL="9525" marR="9525" marT="9525" marB="0"/>
                </a:tc>
                <a:tc>
                  <a:txBody>
                    <a:bodyPr/>
                    <a:lstStyle/>
                    <a:p>
                      <a:pPr algn="ctr" fontAlgn="t"/>
                      <a:r>
                        <a:rPr lang="en-US" sz="800" u="none" strike="noStrike">
                          <a:effectLst/>
                        </a:rPr>
                        <a:t>Description</a:t>
                      </a:r>
                      <a:endParaRPr lang="en-US" sz="800" b="1" i="0" u="none" strike="noStrike">
                        <a:solidFill>
                          <a:srgbClr val="000000"/>
                        </a:solidFill>
                        <a:effectLst/>
                        <a:latin typeface="Arial" panose="020B0604020202020204" pitchFamily="34" charset="0"/>
                      </a:endParaRPr>
                    </a:p>
                  </a:txBody>
                  <a:tcPr marL="9525" marR="9525" marT="9525" marB="0"/>
                </a:tc>
                <a:tc>
                  <a:txBody>
                    <a:bodyPr/>
                    <a:lstStyle/>
                    <a:p>
                      <a:pPr algn="ctr" fontAlgn="t"/>
                      <a:r>
                        <a:rPr lang="en-US" sz="800" u="none" strike="noStrike">
                          <a:effectLst/>
                        </a:rPr>
                        <a:t>Acronym</a:t>
                      </a:r>
                      <a:endParaRPr lang="en-US" sz="800" b="1" i="0" u="none" strike="noStrike">
                        <a:solidFill>
                          <a:srgbClr val="000000"/>
                        </a:solidFill>
                        <a:effectLst/>
                        <a:latin typeface="Arial" panose="020B0604020202020204" pitchFamily="34" charset="0"/>
                      </a:endParaRPr>
                    </a:p>
                  </a:txBody>
                  <a:tcPr marL="9525" marR="9525" marT="9525" marB="0"/>
                </a:tc>
                <a:tc>
                  <a:txBody>
                    <a:bodyPr/>
                    <a:lstStyle/>
                    <a:p>
                      <a:pPr algn="l" fontAlgn="t"/>
                      <a:r>
                        <a:rPr lang="en-US" sz="800" u="none" strike="noStrike">
                          <a:effectLst/>
                        </a:rPr>
                        <a:t>Provider Type</a:t>
                      </a:r>
                      <a:endParaRPr lang="en-US" sz="800" b="1" i="0" u="none" strike="noStrike">
                        <a:solidFill>
                          <a:srgbClr val="000000"/>
                        </a:solidFill>
                        <a:effectLst/>
                        <a:latin typeface="Arial" panose="020B0604020202020204" pitchFamily="34" charset="0"/>
                      </a:endParaRPr>
                    </a:p>
                  </a:txBody>
                  <a:tcPr marL="9525" marR="9525" marT="9525" marB="0"/>
                </a:tc>
                <a:extLst>
                  <a:ext uri="{0D108BD9-81ED-4DB2-BD59-A6C34878D82A}">
                    <a16:rowId xmlns:a16="http://schemas.microsoft.com/office/drawing/2014/main" val="889095216"/>
                  </a:ext>
                </a:extLst>
              </a:tr>
              <a:tr h="268224">
                <a:tc>
                  <a:txBody>
                    <a:bodyPr/>
                    <a:lstStyle/>
                    <a:p>
                      <a:pPr algn="ctr" fontAlgn="t"/>
                      <a:r>
                        <a:rPr lang="en-US" sz="1000" u="none" strike="noStrike">
                          <a:effectLst/>
                        </a:rPr>
                        <a:t>U6</a:t>
                      </a:r>
                      <a:endParaRPr lang="en-US" sz="1000" b="0" i="0" u="none" strike="noStrike">
                        <a:solidFill>
                          <a:srgbClr val="000000"/>
                        </a:solidFill>
                        <a:effectLst/>
                        <a:latin typeface="Arial" panose="020B0604020202020204" pitchFamily="34" charset="0"/>
                      </a:endParaRPr>
                    </a:p>
                  </a:txBody>
                  <a:tcPr marL="9525" marR="9525" marT="9525" marB="0"/>
                </a:tc>
                <a:tc>
                  <a:txBody>
                    <a:bodyPr/>
                    <a:lstStyle/>
                    <a:p>
                      <a:pPr algn="l" fontAlgn="t"/>
                      <a:r>
                        <a:rPr lang="en-US" sz="1000" u="none" strike="noStrike">
                          <a:effectLst/>
                        </a:rPr>
                        <a:t>Certified Alcohol and Drug Counselor</a:t>
                      </a:r>
                      <a:endParaRPr lang="en-US" sz="1000" b="0" i="0" u="none" strike="noStrike">
                        <a:solidFill>
                          <a:srgbClr val="000000"/>
                        </a:solidFill>
                        <a:effectLst/>
                        <a:latin typeface="Arial" panose="020B0604020202020204" pitchFamily="34" charset="0"/>
                      </a:endParaRPr>
                    </a:p>
                  </a:txBody>
                  <a:tcPr marL="9525" marR="9525" marT="9525" marB="0"/>
                </a:tc>
                <a:tc>
                  <a:txBody>
                    <a:bodyPr/>
                    <a:lstStyle/>
                    <a:p>
                      <a:pPr algn="l" fontAlgn="t"/>
                      <a:r>
                        <a:rPr lang="en-US" sz="1000" u="none" strike="noStrike">
                          <a:effectLst/>
                        </a:rPr>
                        <a:t>CADC</a:t>
                      </a:r>
                      <a:endParaRPr lang="en-US" sz="1000" b="0" i="0" u="none" strike="noStrike">
                        <a:solidFill>
                          <a:srgbClr val="000000"/>
                        </a:solidFill>
                        <a:effectLst/>
                        <a:latin typeface="Arial" panose="020B0604020202020204" pitchFamily="34" charset="0"/>
                      </a:endParaRPr>
                    </a:p>
                  </a:txBody>
                  <a:tcPr marL="9525" marR="9525" marT="9525" marB="0"/>
                </a:tc>
                <a:tc>
                  <a:txBody>
                    <a:bodyPr/>
                    <a:lstStyle/>
                    <a:p>
                      <a:pPr algn="l" fontAlgn="t"/>
                      <a:r>
                        <a:rPr lang="en-US" sz="1000" u="none" strike="noStrike">
                          <a:effectLst/>
                        </a:rPr>
                        <a:t>Performing /Not enrolled</a:t>
                      </a:r>
                      <a:endParaRPr lang="en-US" sz="1000" b="0" i="0" u="none" strike="noStrike">
                        <a:solidFill>
                          <a:srgbClr val="000000"/>
                        </a:solidFill>
                        <a:effectLst/>
                        <a:latin typeface="Arial" panose="020B0604020202020204" pitchFamily="34" charset="0"/>
                      </a:endParaRPr>
                    </a:p>
                  </a:txBody>
                  <a:tcPr marL="9525" marR="9525" marT="9525" marB="0"/>
                </a:tc>
                <a:extLst>
                  <a:ext uri="{0D108BD9-81ED-4DB2-BD59-A6C34878D82A}">
                    <a16:rowId xmlns:a16="http://schemas.microsoft.com/office/drawing/2014/main" val="148318464"/>
                  </a:ext>
                </a:extLst>
              </a:tr>
              <a:tr h="268224">
                <a:tc>
                  <a:txBody>
                    <a:bodyPr/>
                    <a:lstStyle/>
                    <a:p>
                      <a:pPr algn="ctr" fontAlgn="t"/>
                      <a:r>
                        <a:rPr lang="en-US" sz="1000" u="none" strike="noStrike">
                          <a:effectLst/>
                        </a:rPr>
                        <a:t>U4</a:t>
                      </a:r>
                      <a:endParaRPr lang="en-US" sz="1000" b="0" i="0" u="none" strike="noStrike">
                        <a:solidFill>
                          <a:srgbClr val="000000"/>
                        </a:solidFill>
                        <a:effectLst/>
                        <a:latin typeface="Arial" panose="020B0604020202020204" pitchFamily="34" charset="0"/>
                      </a:endParaRPr>
                    </a:p>
                  </a:txBody>
                  <a:tcPr marL="9525" marR="9525" marT="9525" marB="0"/>
                </a:tc>
                <a:tc>
                  <a:txBody>
                    <a:bodyPr/>
                    <a:lstStyle/>
                    <a:p>
                      <a:pPr algn="l" fontAlgn="t"/>
                      <a:r>
                        <a:rPr lang="en-US" sz="1000" u="none" strike="noStrike">
                          <a:effectLst/>
                        </a:rPr>
                        <a:t>Certified Psychologist with autonomous functioning </a:t>
                      </a:r>
                      <a:endParaRPr lang="en-US" sz="1000" b="0" i="0" u="none" strike="noStrike">
                        <a:solidFill>
                          <a:srgbClr val="000000"/>
                        </a:solidFill>
                        <a:effectLst/>
                        <a:latin typeface="Arial" panose="020B0604020202020204" pitchFamily="34" charset="0"/>
                      </a:endParaRPr>
                    </a:p>
                  </a:txBody>
                  <a:tcPr marL="9525" marR="9525" marT="9525" marB="0"/>
                </a:tc>
                <a:tc>
                  <a:txBody>
                    <a:bodyPr/>
                    <a:lstStyle/>
                    <a:p>
                      <a:pPr algn="l" fontAlgn="t"/>
                      <a:r>
                        <a:rPr lang="en-US" sz="1000" u="none" strike="noStrike">
                          <a:effectLst/>
                        </a:rPr>
                        <a:t>CPsy w/ Auto</a:t>
                      </a:r>
                      <a:endParaRPr lang="en-US" sz="1000" b="0" i="0" u="none" strike="noStrike">
                        <a:solidFill>
                          <a:srgbClr val="000000"/>
                        </a:solidFill>
                        <a:effectLst/>
                        <a:latin typeface="Arial" panose="020B0604020202020204" pitchFamily="34" charset="0"/>
                      </a:endParaRPr>
                    </a:p>
                  </a:txBody>
                  <a:tcPr marL="9525" marR="9525" marT="9525" marB="0"/>
                </a:tc>
                <a:tc>
                  <a:txBody>
                    <a:bodyPr/>
                    <a:lstStyle/>
                    <a:p>
                      <a:pPr algn="l" fontAlgn="t"/>
                      <a:r>
                        <a:rPr lang="en-US" sz="1000" u="none" strike="noStrike">
                          <a:effectLst/>
                        </a:rPr>
                        <a:t>Performing /Not enrolled</a:t>
                      </a:r>
                      <a:endParaRPr lang="en-US" sz="1000" b="0" i="0" u="none" strike="noStrike">
                        <a:solidFill>
                          <a:srgbClr val="000000"/>
                        </a:solidFill>
                        <a:effectLst/>
                        <a:latin typeface="Arial" panose="020B0604020202020204" pitchFamily="34" charset="0"/>
                      </a:endParaRPr>
                    </a:p>
                  </a:txBody>
                  <a:tcPr marL="9525" marR="9525" marT="9525" marB="0"/>
                </a:tc>
                <a:extLst>
                  <a:ext uri="{0D108BD9-81ED-4DB2-BD59-A6C34878D82A}">
                    <a16:rowId xmlns:a16="http://schemas.microsoft.com/office/drawing/2014/main" val="1060220703"/>
                  </a:ext>
                </a:extLst>
              </a:tr>
              <a:tr h="268224">
                <a:tc>
                  <a:txBody>
                    <a:bodyPr/>
                    <a:lstStyle/>
                    <a:p>
                      <a:pPr algn="ctr" fontAlgn="t"/>
                      <a:r>
                        <a:rPr lang="en-US" sz="1000" u="none" strike="noStrike" dirty="0">
                          <a:effectLst/>
                        </a:rPr>
                        <a:t>U4</a:t>
                      </a:r>
                      <a:endParaRPr lang="en-US" sz="1000" b="0" i="0" u="none" strike="noStrike" dirty="0">
                        <a:solidFill>
                          <a:srgbClr val="000000"/>
                        </a:solidFill>
                        <a:effectLst/>
                        <a:latin typeface="Arial" panose="020B0604020202020204" pitchFamily="34" charset="0"/>
                      </a:endParaRPr>
                    </a:p>
                  </a:txBody>
                  <a:tcPr marL="9525" marR="9525" marT="9525" marB="0"/>
                </a:tc>
                <a:tc>
                  <a:txBody>
                    <a:bodyPr/>
                    <a:lstStyle/>
                    <a:p>
                      <a:pPr algn="l" fontAlgn="t"/>
                      <a:r>
                        <a:rPr lang="en-US" sz="1000" u="none" strike="noStrike" dirty="0">
                          <a:effectLst/>
                        </a:rPr>
                        <a:t>Clinical Social Worker</a:t>
                      </a:r>
                      <a:endParaRPr lang="en-US" sz="1000" b="0" i="0" u="none" strike="noStrike" dirty="0">
                        <a:solidFill>
                          <a:srgbClr val="000000"/>
                        </a:solidFill>
                        <a:effectLst/>
                        <a:latin typeface="Arial" panose="020B0604020202020204" pitchFamily="34" charset="0"/>
                      </a:endParaRPr>
                    </a:p>
                  </a:txBody>
                  <a:tcPr marL="9525" marR="9525" marT="9525" marB="0"/>
                </a:tc>
                <a:tc>
                  <a:txBody>
                    <a:bodyPr/>
                    <a:lstStyle/>
                    <a:p>
                      <a:pPr algn="l" fontAlgn="t"/>
                      <a:r>
                        <a:rPr lang="en-US" sz="1000" u="none" strike="noStrike">
                          <a:effectLst/>
                        </a:rPr>
                        <a:t>CSW</a:t>
                      </a:r>
                      <a:endParaRPr lang="en-US" sz="1000" b="0" i="0" u="none" strike="noStrike">
                        <a:solidFill>
                          <a:srgbClr val="000000"/>
                        </a:solidFill>
                        <a:effectLst/>
                        <a:latin typeface="Arial" panose="020B0604020202020204" pitchFamily="34" charset="0"/>
                      </a:endParaRPr>
                    </a:p>
                  </a:txBody>
                  <a:tcPr marL="9525" marR="9525" marT="9525" marB="0"/>
                </a:tc>
                <a:tc>
                  <a:txBody>
                    <a:bodyPr/>
                    <a:lstStyle/>
                    <a:p>
                      <a:pPr algn="l" fontAlgn="t"/>
                      <a:r>
                        <a:rPr lang="en-US" sz="1000" u="none" strike="noStrike">
                          <a:effectLst/>
                        </a:rPr>
                        <a:t>Performing /Not enrolled</a:t>
                      </a:r>
                      <a:endParaRPr lang="en-US" sz="1000" b="0" i="0" u="none" strike="noStrike">
                        <a:solidFill>
                          <a:srgbClr val="000000"/>
                        </a:solidFill>
                        <a:effectLst/>
                        <a:latin typeface="Arial" panose="020B0604020202020204" pitchFamily="34" charset="0"/>
                      </a:endParaRPr>
                    </a:p>
                  </a:txBody>
                  <a:tcPr marL="9525" marR="9525" marT="9525" marB="0"/>
                </a:tc>
                <a:extLst>
                  <a:ext uri="{0D108BD9-81ED-4DB2-BD59-A6C34878D82A}">
                    <a16:rowId xmlns:a16="http://schemas.microsoft.com/office/drawing/2014/main" val="2004654087"/>
                  </a:ext>
                </a:extLst>
              </a:tr>
              <a:tr h="268224">
                <a:tc>
                  <a:txBody>
                    <a:bodyPr/>
                    <a:lstStyle/>
                    <a:p>
                      <a:pPr algn="ctr" fontAlgn="t"/>
                      <a:r>
                        <a:rPr lang="en-US" sz="1000" u="none" strike="noStrike">
                          <a:effectLst/>
                        </a:rPr>
                        <a:t>UC</a:t>
                      </a:r>
                      <a:endParaRPr lang="en-US" sz="1000" b="0" i="0" u="none" strike="noStrike">
                        <a:solidFill>
                          <a:srgbClr val="000000"/>
                        </a:solidFill>
                        <a:effectLst/>
                        <a:latin typeface="Arial" panose="020B0604020202020204" pitchFamily="34" charset="0"/>
                      </a:endParaRPr>
                    </a:p>
                  </a:txBody>
                  <a:tcPr marL="9525" marR="9525" marT="9525" marB="0"/>
                </a:tc>
                <a:tc>
                  <a:txBody>
                    <a:bodyPr/>
                    <a:lstStyle/>
                    <a:p>
                      <a:pPr algn="l" fontAlgn="t"/>
                      <a:r>
                        <a:rPr lang="en-US" sz="1000" u="none" strike="noStrike">
                          <a:effectLst/>
                        </a:rPr>
                        <a:t>Community Support Associate </a:t>
                      </a:r>
                      <a:endParaRPr lang="en-US" sz="1000" b="0" i="0" u="none" strike="noStrike">
                        <a:solidFill>
                          <a:srgbClr val="000000"/>
                        </a:solidFill>
                        <a:effectLst/>
                        <a:latin typeface="Arial" panose="020B0604020202020204" pitchFamily="34" charset="0"/>
                      </a:endParaRPr>
                    </a:p>
                  </a:txBody>
                  <a:tcPr marL="9525" marR="9525" marT="9525" marB="0"/>
                </a:tc>
                <a:tc>
                  <a:txBody>
                    <a:bodyPr/>
                    <a:lstStyle/>
                    <a:p>
                      <a:pPr algn="l" fontAlgn="t"/>
                      <a:r>
                        <a:rPr lang="en-US" sz="1000" u="none" strike="noStrike">
                          <a:effectLst/>
                        </a:rPr>
                        <a:t>CSA</a:t>
                      </a:r>
                      <a:endParaRPr lang="en-US" sz="1000" b="0" i="0" u="none" strike="noStrike">
                        <a:solidFill>
                          <a:srgbClr val="000000"/>
                        </a:solidFill>
                        <a:effectLst/>
                        <a:latin typeface="Arial" panose="020B0604020202020204" pitchFamily="34" charset="0"/>
                      </a:endParaRPr>
                    </a:p>
                  </a:txBody>
                  <a:tcPr marL="9525" marR="9525" marT="9525" marB="0"/>
                </a:tc>
                <a:tc>
                  <a:txBody>
                    <a:bodyPr/>
                    <a:lstStyle/>
                    <a:p>
                      <a:pPr algn="l" fontAlgn="t"/>
                      <a:r>
                        <a:rPr lang="en-US" sz="1000" u="none" strike="noStrike">
                          <a:effectLst/>
                        </a:rPr>
                        <a:t>Performing /Not enrolled</a:t>
                      </a:r>
                      <a:endParaRPr lang="en-US" sz="1000" b="0" i="0" u="none" strike="noStrike">
                        <a:solidFill>
                          <a:srgbClr val="000000"/>
                        </a:solidFill>
                        <a:effectLst/>
                        <a:latin typeface="Arial" panose="020B0604020202020204" pitchFamily="34" charset="0"/>
                      </a:endParaRPr>
                    </a:p>
                  </a:txBody>
                  <a:tcPr marL="9525" marR="9525" marT="9525" marB="0"/>
                </a:tc>
                <a:extLst>
                  <a:ext uri="{0D108BD9-81ED-4DB2-BD59-A6C34878D82A}">
                    <a16:rowId xmlns:a16="http://schemas.microsoft.com/office/drawing/2014/main" val="3189256012"/>
                  </a:ext>
                </a:extLst>
              </a:tr>
              <a:tr h="268224">
                <a:tc>
                  <a:txBody>
                    <a:bodyPr/>
                    <a:lstStyle/>
                    <a:p>
                      <a:pPr algn="ctr" fontAlgn="t"/>
                      <a:r>
                        <a:rPr lang="en-US" sz="1100" u="none" strike="noStrike">
                          <a:effectLst/>
                        </a:rPr>
                        <a:t>HM</a:t>
                      </a:r>
                      <a:endParaRPr lang="en-US" sz="1100" b="0" i="0" u="none" strike="noStrike">
                        <a:solidFill>
                          <a:srgbClr val="000000"/>
                        </a:solidFill>
                        <a:effectLst/>
                        <a:latin typeface="Calibri" panose="020F0502020204030204" pitchFamily="34" charset="0"/>
                      </a:endParaRPr>
                    </a:p>
                  </a:txBody>
                  <a:tcPr marL="9525" marR="9525" marT="9525" marB="0"/>
                </a:tc>
                <a:tc>
                  <a:txBody>
                    <a:bodyPr/>
                    <a:lstStyle/>
                    <a:p>
                      <a:pPr algn="l" fontAlgn="t"/>
                      <a:r>
                        <a:rPr lang="en-US" sz="1000" u="none" strike="noStrike" dirty="0">
                          <a:effectLst/>
                        </a:rPr>
                        <a:t>Less than Bachelor degree</a:t>
                      </a:r>
                      <a:endParaRPr lang="en-US" sz="1000" b="0" i="0" u="none" strike="noStrike" dirty="0">
                        <a:solidFill>
                          <a:srgbClr val="000000"/>
                        </a:solidFill>
                        <a:effectLst/>
                        <a:latin typeface="Arial" panose="020B0604020202020204" pitchFamily="34" charset="0"/>
                      </a:endParaRPr>
                    </a:p>
                  </a:txBody>
                  <a:tcPr marL="9525" marR="9525" marT="9525" marB="0"/>
                </a:tc>
                <a:tc>
                  <a:txBody>
                    <a:bodyPr/>
                    <a:lstStyle/>
                    <a:p>
                      <a:pPr algn="l" fontAlgn="t"/>
                      <a:r>
                        <a:rPr lang="en-US" sz="1000" u="none" strike="noStrike">
                          <a:effectLst/>
                        </a:rPr>
                        <a:t>-</a:t>
                      </a:r>
                      <a:endParaRPr lang="en-US" sz="1000" b="0" i="0" u="none" strike="noStrike">
                        <a:solidFill>
                          <a:srgbClr val="000000"/>
                        </a:solidFill>
                        <a:effectLst/>
                        <a:latin typeface="Arial" panose="020B0604020202020204" pitchFamily="34" charset="0"/>
                      </a:endParaRPr>
                    </a:p>
                  </a:txBody>
                  <a:tcPr marL="9525" marR="9525" marT="9525" marB="0"/>
                </a:tc>
                <a:tc>
                  <a:txBody>
                    <a:bodyPr/>
                    <a:lstStyle/>
                    <a:p>
                      <a:pPr algn="l" fontAlgn="t"/>
                      <a:r>
                        <a:rPr lang="en-US" sz="1000" u="none" strike="noStrike">
                          <a:effectLst/>
                        </a:rPr>
                        <a:t>Performing /Not enrolled</a:t>
                      </a:r>
                      <a:endParaRPr lang="en-US" sz="1000" b="0" i="0" u="none" strike="noStrike">
                        <a:solidFill>
                          <a:srgbClr val="000000"/>
                        </a:solidFill>
                        <a:effectLst/>
                        <a:latin typeface="Arial" panose="020B0604020202020204" pitchFamily="34" charset="0"/>
                      </a:endParaRPr>
                    </a:p>
                  </a:txBody>
                  <a:tcPr marL="9525" marR="9525" marT="9525" marB="0"/>
                </a:tc>
                <a:extLst>
                  <a:ext uri="{0D108BD9-81ED-4DB2-BD59-A6C34878D82A}">
                    <a16:rowId xmlns:a16="http://schemas.microsoft.com/office/drawing/2014/main" val="690407028"/>
                  </a:ext>
                </a:extLst>
              </a:tr>
              <a:tr h="268224">
                <a:tc>
                  <a:txBody>
                    <a:bodyPr/>
                    <a:lstStyle/>
                    <a:p>
                      <a:pPr algn="ctr" fontAlgn="t"/>
                      <a:r>
                        <a:rPr lang="en-US" sz="1000" u="none" strike="noStrike">
                          <a:effectLst/>
                        </a:rPr>
                        <a:t>U4</a:t>
                      </a:r>
                      <a:endParaRPr lang="en-US" sz="1000" b="0" i="0" u="none" strike="noStrike">
                        <a:solidFill>
                          <a:srgbClr val="000000"/>
                        </a:solidFill>
                        <a:effectLst/>
                        <a:latin typeface="Arial" panose="020B0604020202020204" pitchFamily="34" charset="0"/>
                      </a:endParaRPr>
                    </a:p>
                  </a:txBody>
                  <a:tcPr marL="9525" marR="9525" marT="9525" marB="0"/>
                </a:tc>
                <a:tc>
                  <a:txBody>
                    <a:bodyPr/>
                    <a:lstStyle/>
                    <a:p>
                      <a:pPr algn="l" fontAlgn="t"/>
                      <a:r>
                        <a:rPr lang="en-US" sz="1000" u="none" strike="noStrike">
                          <a:effectLst/>
                        </a:rPr>
                        <a:t>Licensed Applied Behavior Analyst</a:t>
                      </a:r>
                      <a:endParaRPr lang="en-US" sz="1000" b="0" i="0" u="none" strike="noStrike">
                        <a:solidFill>
                          <a:srgbClr val="000000"/>
                        </a:solidFill>
                        <a:effectLst/>
                        <a:latin typeface="Arial" panose="020B0604020202020204" pitchFamily="34" charset="0"/>
                      </a:endParaRPr>
                    </a:p>
                  </a:txBody>
                  <a:tcPr marL="9525" marR="9525" marT="9525" marB="0"/>
                </a:tc>
                <a:tc>
                  <a:txBody>
                    <a:bodyPr/>
                    <a:lstStyle/>
                    <a:p>
                      <a:pPr algn="l" fontAlgn="t"/>
                      <a:r>
                        <a:rPr lang="en-US" sz="1000" u="none" strike="noStrike">
                          <a:effectLst/>
                        </a:rPr>
                        <a:t>LABA</a:t>
                      </a:r>
                      <a:endParaRPr lang="en-US" sz="1000" b="0" i="0" u="none" strike="noStrike">
                        <a:solidFill>
                          <a:srgbClr val="000000"/>
                        </a:solidFill>
                        <a:effectLst/>
                        <a:latin typeface="Arial" panose="020B0604020202020204" pitchFamily="34" charset="0"/>
                      </a:endParaRPr>
                    </a:p>
                  </a:txBody>
                  <a:tcPr marL="9525" marR="9525" marT="9525" marB="0"/>
                </a:tc>
                <a:tc>
                  <a:txBody>
                    <a:bodyPr/>
                    <a:lstStyle/>
                    <a:p>
                      <a:pPr algn="l" fontAlgn="t"/>
                      <a:r>
                        <a:rPr lang="en-US" sz="1000" u="none" strike="noStrike">
                          <a:effectLst/>
                        </a:rPr>
                        <a:t>Performing /Not enrolled</a:t>
                      </a:r>
                      <a:endParaRPr lang="en-US" sz="1000" b="0" i="0" u="none" strike="noStrike">
                        <a:solidFill>
                          <a:srgbClr val="000000"/>
                        </a:solidFill>
                        <a:effectLst/>
                        <a:latin typeface="Arial" panose="020B0604020202020204" pitchFamily="34" charset="0"/>
                      </a:endParaRPr>
                    </a:p>
                  </a:txBody>
                  <a:tcPr marL="9525" marR="9525" marT="9525" marB="0"/>
                </a:tc>
                <a:extLst>
                  <a:ext uri="{0D108BD9-81ED-4DB2-BD59-A6C34878D82A}">
                    <a16:rowId xmlns:a16="http://schemas.microsoft.com/office/drawing/2014/main" val="3722802333"/>
                  </a:ext>
                </a:extLst>
              </a:tr>
              <a:tr h="268224">
                <a:tc>
                  <a:txBody>
                    <a:bodyPr/>
                    <a:lstStyle/>
                    <a:p>
                      <a:pPr algn="ctr" fontAlgn="t"/>
                      <a:r>
                        <a:rPr lang="en-US" sz="1000" u="none" strike="noStrike">
                          <a:effectLst/>
                        </a:rPr>
                        <a:t>U4</a:t>
                      </a:r>
                      <a:endParaRPr lang="en-US" sz="1000" b="0" i="0" u="none" strike="noStrike">
                        <a:solidFill>
                          <a:srgbClr val="000000"/>
                        </a:solidFill>
                        <a:effectLst/>
                        <a:latin typeface="Arial" panose="020B0604020202020204" pitchFamily="34" charset="0"/>
                      </a:endParaRPr>
                    </a:p>
                  </a:txBody>
                  <a:tcPr marL="9525" marR="9525" marT="9525" marB="0"/>
                </a:tc>
                <a:tc>
                  <a:txBody>
                    <a:bodyPr/>
                    <a:lstStyle/>
                    <a:p>
                      <a:pPr algn="l" fontAlgn="t"/>
                      <a:r>
                        <a:rPr lang="en-US" sz="1000" u="none" strike="noStrike">
                          <a:effectLst/>
                        </a:rPr>
                        <a:t>Licensed Clinical Alcohol and Drug Counselors Associate</a:t>
                      </a:r>
                      <a:endParaRPr lang="en-US" sz="1000" b="0" i="0" u="none" strike="noStrike">
                        <a:solidFill>
                          <a:srgbClr val="000000"/>
                        </a:solidFill>
                        <a:effectLst/>
                        <a:latin typeface="Arial" panose="020B0604020202020204" pitchFamily="34" charset="0"/>
                      </a:endParaRPr>
                    </a:p>
                  </a:txBody>
                  <a:tcPr marL="9525" marR="9525" marT="9525" marB="0"/>
                </a:tc>
                <a:tc>
                  <a:txBody>
                    <a:bodyPr/>
                    <a:lstStyle/>
                    <a:p>
                      <a:pPr algn="l" fontAlgn="t"/>
                      <a:r>
                        <a:rPr lang="en-US" sz="1000" u="none" strike="noStrike">
                          <a:effectLst/>
                        </a:rPr>
                        <a:t>LCADCA</a:t>
                      </a:r>
                      <a:endParaRPr lang="en-US" sz="1000" b="0" i="0" u="none" strike="noStrike">
                        <a:solidFill>
                          <a:srgbClr val="000000"/>
                        </a:solidFill>
                        <a:effectLst/>
                        <a:latin typeface="Arial" panose="020B0604020202020204" pitchFamily="34" charset="0"/>
                      </a:endParaRPr>
                    </a:p>
                  </a:txBody>
                  <a:tcPr marL="9525" marR="9525" marT="9525" marB="0"/>
                </a:tc>
                <a:tc>
                  <a:txBody>
                    <a:bodyPr/>
                    <a:lstStyle/>
                    <a:p>
                      <a:pPr algn="l" fontAlgn="t"/>
                      <a:r>
                        <a:rPr lang="en-US" sz="1000" u="none" strike="noStrike">
                          <a:effectLst/>
                        </a:rPr>
                        <a:t>Performing /Not enrolled</a:t>
                      </a:r>
                      <a:endParaRPr lang="en-US" sz="1000" b="0" i="0" u="none" strike="noStrike">
                        <a:solidFill>
                          <a:srgbClr val="000000"/>
                        </a:solidFill>
                        <a:effectLst/>
                        <a:latin typeface="Arial" panose="020B0604020202020204" pitchFamily="34" charset="0"/>
                      </a:endParaRPr>
                    </a:p>
                  </a:txBody>
                  <a:tcPr marL="9525" marR="9525" marT="9525" marB="0"/>
                </a:tc>
                <a:extLst>
                  <a:ext uri="{0D108BD9-81ED-4DB2-BD59-A6C34878D82A}">
                    <a16:rowId xmlns:a16="http://schemas.microsoft.com/office/drawing/2014/main" val="1597118767"/>
                  </a:ext>
                </a:extLst>
              </a:tr>
              <a:tr h="268224">
                <a:tc>
                  <a:txBody>
                    <a:bodyPr/>
                    <a:lstStyle/>
                    <a:p>
                      <a:pPr algn="ctr" fontAlgn="t"/>
                      <a:r>
                        <a:rPr lang="en-US" sz="1000" u="none" strike="noStrike">
                          <a:effectLst/>
                        </a:rPr>
                        <a:t>U4</a:t>
                      </a:r>
                      <a:endParaRPr lang="en-US" sz="1000" b="0" i="0" u="none" strike="noStrike">
                        <a:solidFill>
                          <a:srgbClr val="000000"/>
                        </a:solidFill>
                        <a:effectLst/>
                        <a:latin typeface="Arial" panose="020B0604020202020204" pitchFamily="34" charset="0"/>
                      </a:endParaRPr>
                    </a:p>
                  </a:txBody>
                  <a:tcPr marL="9525" marR="9525" marT="9525" marB="0"/>
                </a:tc>
                <a:tc>
                  <a:txBody>
                    <a:bodyPr/>
                    <a:lstStyle/>
                    <a:p>
                      <a:pPr algn="l" fontAlgn="t"/>
                      <a:r>
                        <a:rPr lang="en-US" sz="1000" u="none" strike="noStrike">
                          <a:effectLst/>
                        </a:rPr>
                        <a:t>Licensed Marriage and Family Therapist Associate</a:t>
                      </a:r>
                      <a:endParaRPr lang="en-US" sz="1000" b="0" i="0" u="none" strike="noStrike">
                        <a:solidFill>
                          <a:srgbClr val="000000"/>
                        </a:solidFill>
                        <a:effectLst/>
                        <a:latin typeface="Arial" panose="020B0604020202020204" pitchFamily="34" charset="0"/>
                      </a:endParaRPr>
                    </a:p>
                  </a:txBody>
                  <a:tcPr marL="9525" marR="9525" marT="9525" marB="0"/>
                </a:tc>
                <a:tc>
                  <a:txBody>
                    <a:bodyPr/>
                    <a:lstStyle/>
                    <a:p>
                      <a:pPr algn="l" fontAlgn="t"/>
                      <a:r>
                        <a:rPr lang="en-US" sz="1000" u="none" strike="noStrike">
                          <a:effectLst/>
                        </a:rPr>
                        <a:t>LMFTA</a:t>
                      </a:r>
                      <a:endParaRPr lang="en-US" sz="1000" b="0" i="0" u="none" strike="noStrike">
                        <a:solidFill>
                          <a:srgbClr val="000000"/>
                        </a:solidFill>
                        <a:effectLst/>
                        <a:latin typeface="Arial" panose="020B0604020202020204" pitchFamily="34" charset="0"/>
                      </a:endParaRPr>
                    </a:p>
                  </a:txBody>
                  <a:tcPr marL="9525" marR="9525" marT="9525" marB="0"/>
                </a:tc>
                <a:tc>
                  <a:txBody>
                    <a:bodyPr/>
                    <a:lstStyle/>
                    <a:p>
                      <a:pPr algn="l" fontAlgn="t"/>
                      <a:r>
                        <a:rPr lang="en-US" sz="1000" u="none" strike="noStrike">
                          <a:effectLst/>
                        </a:rPr>
                        <a:t>Performing /Not enrolled</a:t>
                      </a:r>
                      <a:endParaRPr lang="en-US" sz="1000" b="0" i="0" u="none" strike="noStrike">
                        <a:solidFill>
                          <a:srgbClr val="000000"/>
                        </a:solidFill>
                        <a:effectLst/>
                        <a:latin typeface="Arial" panose="020B0604020202020204" pitchFamily="34" charset="0"/>
                      </a:endParaRPr>
                    </a:p>
                  </a:txBody>
                  <a:tcPr marL="9525" marR="9525" marT="9525" marB="0"/>
                </a:tc>
                <a:extLst>
                  <a:ext uri="{0D108BD9-81ED-4DB2-BD59-A6C34878D82A}">
                    <a16:rowId xmlns:a16="http://schemas.microsoft.com/office/drawing/2014/main" val="2086733291"/>
                  </a:ext>
                </a:extLst>
              </a:tr>
              <a:tr h="268224">
                <a:tc>
                  <a:txBody>
                    <a:bodyPr/>
                    <a:lstStyle/>
                    <a:p>
                      <a:pPr algn="ctr" fontAlgn="t"/>
                      <a:r>
                        <a:rPr lang="en-US" sz="1000" u="none" strike="noStrike">
                          <a:effectLst/>
                        </a:rPr>
                        <a:t>U4</a:t>
                      </a:r>
                      <a:endParaRPr lang="en-US" sz="1000" b="0" i="0" u="none" strike="noStrike">
                        <a:solidFill>
                          <a:srgbClr val="000000"/>
                        </a:solidFill>
                        <a:effectLst/>
                        <a:latin typeface="Arial" panose="020B0604020202020204" pitchFamily="34" charset="0"/>
                      </a:endParaRPr>
                    </a:p>
                  </a:txBody>
                  <a:tcPr marL="9525" marR="9525" marT="9525" marB="0"/>
                </a:tc>
                <a:tc>
                  <a:txBody>
                    <a:bodyPr/>
                    <a:lstStyle/>
                    <a:p>
                      <a:pPr algn="l" fontAlgn="t"/>
                      <a:r>
                        <a:rPr lang="en-US" sz="1000" u="none" strike="noStrike">
                          <a:effectLst/>
                        </a:rPr>
                        <a:t>Licensed Professional Arth Therapist Associate</a:t>
                      </a:r>
                      <a:endParaRPr lang="en-US" sz="1000" b="0" i="0" u="none" strike="noStrike">
                        <a:solidFill>
                          <a:srgbClr val="000000"/>
                        </a:solidFill>
                        <a:effectLst/>
                        <a:latin typeface="Arial" panose="020B0604020202020204" pitchFamily="34" charset="0"/>
                      </a:endParaRPr>
                    </a:p>
                  </a:txBody>
                  <a:tcPr marL="9525" marR="9525" marT="9525" marB="0"/>
                </a:tc>
                <a:tc>
                  <a:txBody>
                    <a:bodyPr/>
                    <a:lstStyle/>
                    <a:p>
                      <a:pPr algn="l" fontAlgn="t"/>
                      <a:r>
                        <a:rPr lang="en-US" sz="1000" u="none" strike="noStrike">
                          <a:effectLst/>
                        </a:rPr>
                        <a:t>LPATA</a:t>
                      </a:r>
                      <a:endParaRPr lang="en-US" sz="1000" b="0" i="0" u="none" strike="noStrike">
                        <a:solidFill>
                          <a:srgbClr val="000000"/>
                        </a:solidFill>
                        <a:effectLst/>
                        <a:latin typeface="Arial" panose="020B0604020202020204" pitchFamily="34" charset="0"/>
                      </a:endParaRPr>
                    </a:p>
                  </a:txBody>
                  <a:tcPr marL="9525" marR="9525" marT="9525" marB="0"/>
                </a:tc>
                <a:tc>
                  <a:txBody>
                    <a:bodyPr/>
                    <a:lstStyle/>
                    <a:p>
                      <a:pPr algn="l" fontAlgn="t"/>
                      <a:r>
                        <a:rPr lang="en-US" sz="1000" u="none" strike="noStrike">
                          <a:effectLst/>
                        </a:rPr>
                        <a:t>Performing /Not enrolled</a:t>
                      </a:r>
                      <a:endParaRPr lang="en-US" sz="1000" b="0" i="0" u="none" strike="noStrike">
                        <a:solidFill>
                          <a:srgbClr val="000000"/>
                        </a:solidFill>
                        <a:effectLst/>
                        <a:latin typeface="Arial" panose="020B0604020202020204" pitchFamily="34" charset="0"/>
                      </a:endParaRPr>
                    </a:p>
                  </a:txBody>
                  <a:tcPr marL="9525" marR="9525" marT="9525" marB="0"/>
                </a:tc>
                <a:extLst>
                  <a:ext uri="{0D108BD9-81ED-4DB2-BD59-A6C34878D82A}">
                    <a16:rowId xmlns:a16="http://schemas.microsoft.com/office/drawing/2014/main" val="2946944326"/>
                  </a:ext>
                </a:extLst>
              </a:tr>
              <a:tr h="268224">
                <a:tc>
                  <a:txBody>
                    <a:bodyPr/>
                    <a:lstStyle/>
                    <a:p>
                      <a:pPr algn="ctr" fontAlgn="t"/>
                      <a:r>
                        <a:rPr lang="en-US" sz="1000" u="none" strike="noStrike">
                          <a:effectLst/>
                        </a:rPr>
                        <a:t>U4</a:t>
                      </a:r>
                      <a:endParaRPr lang="en-US" sz="1000" b="0" i="0" u="none" strike="noStrike">
                        <a:solidFill>
                          <a:srgbClr val="000000"/>
                        </a:solidFill>
                        <a:effectLst/>
                        <a:latin typeface="Arial" panose="020B0604020202020204" pitchFamily="34" charset="0"/>
                      </a:endParaRPr>
                    </a:p>
                  </a:txBody>
                  <a:tcPr marL="9525" marR="9525" marT="9525" marB="0"/>
                </a:tc>
                <a:tc>
                  <a:txBody>
                    <a:bodyPr/>
                    <a:lstStyle/>
                    <a:p>
                      <a:pPr algn="l" fontAlgn="t"/>
                      <a:r>
                        <a:rPr lang="en-US" sz="1000" u="none" strike="noStrike">
                          <a:effectLst/>
                        </a:rPr>
                        <a:t>Licensed Professional Counseling Associate</a:t>
                      </a:r>
                      <a:endParaRPr lang="en-US" sz="1000" b="0" i="0" u="none" strike="noStrike">
                        <a:solidFill>
                          <a:srgbClr val="000000"/>
                        </a:solidFill>
                        <a:effectLst/>
                        <a:latin typeface="Arial" panose="020B0604020202020204" pitchFamily="34" charset="0"/>
                      </a:endParaRPr>
                    </a:p>
                  </a:txBody>
                  <a:tcPr marL="9525" marR="9525" marT="9525" marB="0"/>
                </a:tc>
                <a:tc>
                  <a:txBody>
                    <a:bodyPr/>
                    <a:lstStyle/>
                    <a:p>
                      <a:pPr algn="l" fontAlgn="t"/>
                      <a:r>
                        <a:rPr lang="en-US" sz="1000" u="none" strike="noStrike">
                          <a:effectLst/>
                        </a:rPr>
                        <a:t>LPCA</a:t>
                      </a:r>
                      <a:endParaRPr lang="en-US" sz="1000" b="0" i="0" u="none" strike="noStrike">
                        <a:solidFill>
                          <a:srgbClr val="000000"/>
                        </a:solidFill>
                        <a:effectLst/>
                        <a:latin typeface="Arial" panose="020B0604020202020204" pitchFamily="34" charset="0"/>
                      </a:endParaRPr>
                    </a:p>
                  </a:txBody>
                  <a:tcPr marL="9525" marR="9525" marT="9525" marB="0"/>
                </a:tc>
                <a:tc>
                  <a:txBody>
                    <a:bodyPr/>
                    <a:lstStyle/>
                    <a:p>
                      <a:pPr algn="l" fontAlgn="t"/>
                      <a:r>
                        <a:rPr lang="en-US" sz="1000" u="none" strike="noStrike">
                          <a:effectLst/>
                        </a:rPr>
                        <a:t>Performing /Not enrolled</a:t>
                      </a:r>
                      <a:endParaRPr lang="en-US" sz="1000" b="0" i="0" u="none" strike="noStrike">
                        <a:solidFill>
                          <a:srgbClr val="000000"/>
                        </a:solidFill>
                        <a:effectLst/>
                        <a:latin typeface="Arial" panose="020B0604020202020204" pitchFamily="34" charset="0"/>
                      </a:endParaRPr>
                    </a:p>
                  </a:txBody>
                  <a:tcPr marL="9525" marR="9525" marT="9525" marB="0"/>
                </a:tc>
                <a:extLst>
                  <a:ext uri="{0D108BD9-81ED-4DB2-BD59-A6C34878D82A}">
                    <a16:rowId xmlns:a16="http://schemas.microsoft.com/office/drawing/2014/main" val="1516705386"/>
                  </a:ext>
                </a:extLst>
              </a:tr>
              <a:tr h="268224">
                <a:tc>
                  <a:txBody>
                    <a:bodyPr/>
                    <a:lstStyle/>
                    <a:p>
                      <a:pPr algn="ctr" fontAlgn="t"/>
                      <a:r>
                        <a:rPr lang="en-US" sz="1000" u="none" strike="noStrike">
                          <a:effectLst/>
                        </a:rPr>
                        <a:t>U4</a:t>
                      </a:r>
                      <a:endParaRPr lang="en-US" sz="1000" b="0" i="0" u="none" strike="noStrike">
                        <a:solidFill>
                          <a:srgbClr val="000000"/>
                        </a:solidFill>
                        <a:effectLst/>
                        <a:latin typeface="Arial" panose="020B0604020202020204" pitchFamily="34" charset="0"/>
                      </a:endParaRPr>
                    </a:p>
                  </a:txBody>
                  <a:tcPr marL="9525" marR="9525" marT="9525" marB="0"/>
                </a:tc>
                <a:tc>
                  <a:txBody>
                    <a:bodyPr/>
                    <a:lstStyle/>
                    <a:p>
                      <a:pPr algn="l" fontAlgn="t"/>
                      <a:r>
                        <a:rPr lang="en-US" sz="1000" u="none" strike="noStrike">
                          <a:effectLst/>
                        </a:rPr>
                        <a:t>Licensed Psychological Associate</a:t>
                      </a:r>
                      <a:endParaRPr lang="en-US" sz="1000" b="0" i="0" u="none" strike="noStrike">
                        <a:solidFill>
                          <a:srgbClr val="000000"/>
                        </a:solidFill>
                        <a:effectLst/>
                        <a:latin typeface="Arial" panose="020B0604020202020204" pitchFamily="34" charset="0"/>
                      </a:endParaRPr>
                    </a:p>
                  </a:txBody>
                  <a:tcPr marL="9525" marR="9525" marT="9525" marB="0"/>
                </a:tc>
                <a:tc>
                  <a:txBody>
                    <a:bodyPr/>
                    <a:lstStyle/>
                    <a:p>
                      <a:pPr algn="l" fontAlgn="t"/>
                      <a:r>
                        <a:rPr lang="en-US" sz="1000" u="none" strike="noStrike">
                          <a:effectLst/>
                        </a:rPr>
                        <a:t>LPA</a:t>
                      </a:r>
                      <a:endParaRPr lang="en-US" sz="1000" b="0" i="0" u="none" strike="noStrike">
                        <a:solidFill>
                          <a:srgbClr val="000000"/>
                        </a:solidFill>
                        <a:effectLst/>
                        <a:latin typeface="Arial" panose="020B0604020202020204" pitchFamily="34" charset="0"/>
                      </a:endParaRPr>
                    </a:p>
                  </a:txBody>
                  <a:tcPr marL="9525" marR="9525" marT="9525" marB="0"/>
                </a:tc>
                <a:tc>
                  <a:txBody>
                    <a:bodyPr/>
                    <a:lstStyle/>
                    <a:p>
                      <a:pPr algn="l" fontAlgn="t"/>
                      <a:r>
                        <a:rPr lang="en-US" sz="1000" u="none" strike="noStrike">
                          <a:effectLst/>
                        </a:rPr>
                        <a:t>Performing /Not enrolled</a:t>
                      </a:r>
                      <a:endParaRPr lang="en-US" sz="1000" b="0" i="0" u="none" strike="noStrike">
                        <a:solidFill>
                          <a:srgbClr val="000000"/>
                        </a:solidFill>
                        <a:effectLst/>
                        <a:latin typeface="Arial" panose="020B0604020202020204" pitchFamily="34" charset="0"/>
                      </a:endParaRPr>
                    </a:p>
                  </a:txBody>
                  <a:tcPr marL="9525" marR="9525" marT="9525" marB="0"/>
                </a:tc>
                <a:extLst>
                  <a:ext uri="{0D108BD9-81ED-4DB2-BD59-A6C34878D82A}">
                    <a16:rowId xmlns:a16="http://schemas.microsoft.com/office/drawing/2014/main" val="178791002"/>
                  </a:ext>
                </a:extLst>
              </a:tr>
              <a:tr h="268224">
                <a:tc>
                  <a:txBody>
                    <a:bodyPr/>
                    <a:lstStyle/>
                    <a:p>
                      <a:pPr algn="ctr" fontAlgn="t"/>
                      <a:r>
                        <a:rPr lang="en-US" sz="1000" u="none" strike="noStrike">
                          <a:effectLst/>
                        </a:rPr>
                        <a:t>U5</a:t>
                      </a:r>
                      <a:endParaRPr lang="en-US" sz="1000" b="0" i="0" u="none" strike="noStrike">
                        <a:solidFill>
                          <a:srgbClr val="000000"/>
                        </a:solidFill>
                        <a:effectLst/>
                        <a:latin typeface="Arial" panose="020B0604020202020204" pitchFamily="34" charset="0"/>
                      </a:endParaRPr>
                    </a:p>
                  </a:txBody>
                  <a:tcPr marL="9525" marR="9525" marT="9525" marB="0"/>
                </a:tc>
                <a:tc>
                  <a:txBody>
                    <a:bodyPr/>
                    <a:lstStyle/>
                    <a:p>
                      <a:pPr algn="l" fontAlgn="t"/>
                      <a:r>
                        <a:rPr lang="en-US" sz="1000" u="none" strike="noStrike">
                          <a:effectLst/>
                        </a:rPr>
                        <a:t>Mental Health Associate</a:t>
                      </a:r>
                      <a:endParaRPr lang="en-US" sz="1000" b="0" i="0" u="none" strike="noStrike">
                        <a:solidFill>
                          <a:srgbClr val="000000"/>
                        </a:solidFill>
                        <a:effectLst/>
                        <a:latin typeface="Arial" panose="020B0604020202020204" pitchFamily="34" charset="0"/>
                      </a:endParaRPr>
                    </a:p>
                  </a:txBody>
                  <a:tcPr marL="9525" marR="9525" marT="9525" marB="0"/>
                </a:tc>
                <a:tc>
                  <a:txBody>
                    <a:bodyPr/>
                    <a:lstStyle/>
                    <a:p>
                      <a:pPr algn="l" fontAlgn="t"/>
                      <a:r>
                        <a:rPr lang="en-US" sz="1000" u="none" strike="noStrike">
                          <a:effectLst/>
                        </a:rPr>
                        <a:t>MHA</a:t>
                      </a:r>
                      <a:endParaRPr lang="en-US" sz="1000" b="0" i="0" u="none" strike="noStrike">
                        <a:solidFill>
                          <a:srgbClr val="000000"/>
                        </a:solidFill>
                        <a:effectLst/>
                        <a:latin typeface="Arial" panose="020B0604020202020204" pitchFamily="34" charset="0"/>
                      </a:endParaRPr>
                    </a:p>
                  </a:txBody>
                  <a:tcPr marL="9525" marR="9525" marT="9525" marB="0"/>
                </a:tc>
                <a:tc>
                  <a:txBody>
                    <a:bodyPr/>
                    <a:lstStyle/>
                    <a:p>
                      <a:pPr algn="l" fontAlgn="t"/>
                      <a:r>
                        <a:rPr lang="en-US" sz="1000" u="none" strike="noStrike">
                          <a:effectLst/>
                        </a:rPr>
                        <a:t>Performing /Not enrolled</a:t>
                      </a:r>
                      <a:endParaRPr lang="en-US" sz="1000" b="0" i="0" u="none" strike="noStrike">
                        <a:solidFill>
                          <a:srgbClr val="000000"/>
                        </a:solidFill>
                        <a:effectLst/>
                        <a:latin typeface="Arial" panose="020B0604020202020204" pitchFamily="34" charset="0"/>
                      </a:endParaRPr>
                    </a:p>
                  </a:txBody>
                  <a:tcPr marL="9525" marR="9525" marT="9525" marB="0"/>
                </a:tc>
                <a:extLst>
                  <a:ext uri="{0D108BD9-81ED-4DB2-BD59-A6C34878D82A}">
                    <a16:rowId xmlns:a16="http://schemas.microsoft.com/office/drawing/2014/main" val="3684358060"/>
                  </a:ext>
                </a:extLst>
              </a:tr>
              <a:tr h="268224">
                <a:tc>
                  <a:txBody>
                    <a:bodyPr/>
                    <a:lstStyle/>
                    <a:p>
                      <a:pPr algn="ctr" fontAlgn="t"/>
                      <a:r>
                        <a:rPr lang="en-US" sz="1000" u="none" strike="noStrike">
                          <a:effectLst/>
                        </a:rPr>
                        <a:t>U7</a:t>
                      </a:r>
                      <a:endParaRPr lang="en-US" sz="1000" b="0" i="0" u="none" strike="noStrike">
                        <a:solidFill>
                          <a:srgbClr val="000000"/>
                        </a:solidFill>
                        <a:effectLst/>
                        <a:latin typeface="Arial" panose="020B0604020202020204" pitchFamily="34" charset="0"/>
                      </a:endParaRPr>
                    </a:p>
                  </a:txBody>
                  <a:tcPr marL="9525" marR="9525" marT="9525" marB="0"/>
                </a:tc>
                <a:tc>
                  <a:txBody>
                    <a:bodyPr/>
                    <a:lstStyle/>
                    <a:p>
                      <a:pPr algn="l" fontAlgn="t"/>
                      <a:r>
                        <a:rPr lang="en-US" sz="1000" u="none" strike="noStrike">
                          <a:effectLst/>
                        </a:rPr>
                        <a:t>Peer Support Specialist </a:t>
                      </a:r>
                      <a:endParaRPr lang="en-US" sz="1000" b="0" i="0" u="none" strike="noStrike">
                        <a:solidFill>
                          <a:srgbClr val="000000"/>
                        </a:solidFill>
                        <a:effectLst/>
                        <a:latin typeface="Arial" panose="020B0604020202020204" pitchFamily="34" charset="0"/>
                      </a:endParaRPr>
                    </a:p>
                  </a:txBody>
                  <a:tcPr marL="9525" marR="9525" marT="9525" marB="0"/>
                </a:tc>
                <a:tc>
                  <a:txBody>
                    <a:bodyPr/>
                    <a:lstStyle/>
                    <a:p>
                      <a:pPr algn="l" fontAlgn="t"/>
                      <a:r>
                        <a:rPr lang="en-US" sz="1000" u="none" strike="noStrike">
                          <a:effectLst/>
                        </a:rPr>
                        <a:t>PSS</a:t>
                      </a:r>
                      <a:endParaRPr lang="en-US" sz="1000" b="0" i="0" u="none" strike="noStrike">
                        <a:solidFill>
                          <a:srgbClr val="000000"/>
                        </a:solidFill>
                        <a:effectLst/>
                        <a:latin typeface="Arial" panose="020B0604020202020204" pitchFamily="34" charset="0"/>
                      </a:endParaRPr>
                    </a:p>
                  </a:txBody>
                  <a:tcPr marL="9525" marR="9525" marT="9525" marB="0"/>
                </a:tc>
                <a:tc>
                  <a:txBody>
                    <a:bodyPr/>
                    <a:lstStyle/>
                    <a:p>
                      <a:pPr algn="l" fontAlgn="t"/>
                      <a:r>
                        <a:rPr lang="en-US" sz="1000" u="none" strike="noStrike">
                          <a:effectLst/>
                        </a:rPr>
                        <a:t>Performing /Not enrolled</a:t>
                      </a:r>
                      <a:endParaRPr lang="en-US" sz="1000" b="0" i="0" u="none" strike="noStrike">
                        <a:solidFill>
                          <a:srgbClr val="000000"/>
                        </a:solidFill>
                        <a:effectLst/>
                        <a:latin typeface="Arial" panose="020B0604020202020204" pitchFamily="34" charset="0"/>
                      </a:endParaRPr>
                    </a:p>
                  </a:txBody>
                  <a:tcPr marL="9525" marR="9525" marT="9525" marB="0"/>
                </a:tc>
                <a:extLst>
                  <a:ext uri="{0D108BD9-81ED-4DB2-BD59-A6C34878D82A}">
                    <a16:rowId xmlns:a16="http://schemas.microsoft.com/office/drawing/2014/main" val="2509119492"/>
                  </a:ext>
                </a:extLst>
              </a:tr>
              <a:tr h="268224">
                <a:tc>
                  <a:txBody>
                    <a:bodyPr/>
                    <a:lstStyle/>
                    <a:p>
                      <a:pPr algn="ctr" fontAlgn="t"/>
                      <a:r>
                        <a:rPr lang="en-US" sz="1000" u="none" strike="noStrike">
                          <a:effectLst/>
                        </a:rPr>
                        <a:t>U2</a:t>
                      </a:r>
                      <a:endParaRPr lang="en-US" sz="1000" b="0" i="0" u="none" strike="noStrike">
                        <a:solidFill>
                          <a:srgbClr val="000000"/>
                        </a:solidFill>
                        <a:effectLst/>
                        <a:latin typeface="Arial" panose="020B0604020202020204" pitchFamily="34" charset="0"/>
                      </a:endParaRPr>
                    </a:p>
                  </a:txBody>
                  <a:tcPr marL="9525" marR="9525" marT="9525" marB="0"/>
                </a:tc>
                <a:tc>
                  <a:txBody>
                    <a:bodyPr/>
                    <a:lstStyle/>
                    <a:p>
                      <a:pPr algn="l" fontAlgn="t"/>
                      <a:r>
                        <a:rPr lang="en-US" sz="1000" u="none" strike="noStrike">
                          <a:effectLst/>
                        </a:rPr>
                        <a:t>Psychiatric RN</a:t>
                      </a:r>
                      <a:endParaRPr lang="en-US" sz="1000" b="0" i="0" u="none" strike="noStrike">
                        <a:solidFill>
                          <a:srgbClr val="000000"/>
                        </a:solidFill>
                        <a:effectLst/>
                        <a:latin typeface="Arial" panose="020B0604020202020204" pitchFamily="34" charset="0"/>
                      </a:endParaRPr>
                    </a:p>
                  </a:txBody>
                  <a:tcPr marL="9525" marR="9525" marT="9525" marB="0"/>
                </a:tc>
                <a:tc>
                  <a:txBody>
                    <a:bodyPr/>
                    <a:lstStyle/>
                    <a:p>
                      <a:pPr algn="l" fontAlgn="t"/>
                      <a:r>
                        <a:rPr lang="en-US" sz="1000" u="none" strike="noStrike">
                          <a:effectLst/>
                        </a:rPr>
                        <a:t>PN</a:t>
                      </a:r>
                      <a:endParaRPr lang="en-US" sz="1000" b="0" i="0" u="none" strike="noStrike">
                        <a:solidFill>
                          <a:srgbClr val="000000"/>
                        </a:solidFill>
                        <a:effectLst/>
                        <a:latin typeface="Arial" panose="020B0604020202020204" pitchFamily="34" charset="0"/>
                      </a:endParaRPr>
                    </a:p>
                  </a:txBody>
                  <a:tcPr marL="9525" marR="9525" marT="9525" marB="0"/>
                </a:tc>
                <a:tc>
                  <a:txBody>
                    <a:bodyPr/>
                    <a:lstStyle/>
                    <a:p>
                      <a:pPr algn="l" fontAlgn="t"/>
                      <a:r>
                        <a:rPr lang="en-US" sz="1000" u="none" strike="noStrike">
                          <a:effectLst/>
                        </a:rPr>
                        <a:t>Performing /Not enrolled</a:t>
                      </a:r>
                      <a:endParaRPr lang="en-US" sz="1000" b="0" i="0" u="none" strike="noStrike">
                        <a:solidFill>
                          <a:srgbClr val="000000"/>
                        </a:solidFill>
                        <a:effectLst/>
                        <a:latin typeface="Arial" panose="020B0604020202020204" pitchFamily="34" charset="0"/>
                      </a:endParaRPr>
                    </a:p>
                  </a:txBody>
                  <a:tcPr marL="9525" marR="9525" marT="9525" marB="0"/>
                </a:tc>
                <a:extLst>
                  <a:ext uri="{0D108BD9-81ED-4DB2-BD59-A6C34878D82A}">
                    <a16:rowId xmlns:a16="http://schemas.microsoft.com/office/drawing/2014/main" val="1861216329"/>
                  </a:ext>
                </a:extLst>
              </a:tr>
              <a:tr h="268224">
                <a:tc>
                  <a:txBody>
                    <a:bodyPr/>
                    <a:lstStyle/>
                    <a:p>
                      <a:pPr algn="ctr" fontAlgn="t"/>
                      <a:r>
                        <a:rPr lang="en-US" sz="1000" u="none" strike="noStrike">
                          <a:effectLst/>
                        </a:rPr>
                        <a:t>TD</a:t>
                      </a:r>
                      <a:endParaRPr lang="en-US" sz="1000" b="1" i="0" u="none" strike="noStrike">
                        <a:solidFill>
                          <a:srgbClr val="000000"/>
                        </a:solidFill>
                        <a:effectLst/>
                        <a:latin typeface="Arial" panose="020B0604020202020204" pitchFamily="34" charset="0"/>
                      </a:endParaRPr>
                    </a:p>
                  </a:txBody>
                  <a:tcPr marL="9525" marR="9525" marT="9525" marB="0"/>
                </a:tc>
                <a:tc>
                  <a:txBody>
                    <a:bodyPr/>
                    <a:lstStyle/>
                    <a:p>
                      <a:pPr algn="l" fontAlgn="t"/>
                      <a:r>
                        <a:rPr lang="en-US" sz="1000" u="none" strike="noStrike">
                          <a:effectLst/>
                        </a:rPr>
                        <a:t>Registered Nurse (RN)</a:t>
                      </a:r>
                      <a:endParaRPr lang="en-US" sz="1000" b="0" i="0" u="none" strike="noStrike">
                        <a:solidFill>
                          <a:srgbClr val="000000"/>
                        </a:solidFill>
                        <a:effectLst/>
                        <a:latin typeface="Arial" panose="020B0604020202020204" pitchFamily="34" charset="0"/>
                      </a:endParaRPr>
                    </a:p>
                  </a:txBody>
                  <a:tcPr marL="9525" marR="9525" marT="9525" marB="0"/>
                </a:tc>
                <a:tc>
                  <a:txBody>
                    <a:bodyPr/>
                    <a:lstStyle/>
                    <a:p>
                      <a:pPr algn="l" fontAlgn="t"/>
                      <a:r>
                        <a:rPr lang="en-US" sz="1000" u="none" strike="noStrike">
                          <a:effectLst/>
                        </a:rPr>
                        <a:t>RN</a:t>
                      </a:r>
                      <a:endParaRPr lang="en-US" sz="1000" b="0" i="0" u="none" strike="noStrike">
                        <a:solidFill>
                          <a:srgbClr val="000000"/>
                        </a:solidFill>
                        <a:effectLst/>
                        <a:latin typeface="Arial" panose="020B0604020202020204" pitchFamily="34" charset="0"/>
                      </a:endParaRPr>
                    </a:p>
                  </a:txBody>
                  <a:tcPr marL="9525" marR="9525" marT="9525" marB="0"/>
                </a:tc>
                <a:tc>
                  <a:txBody>
                    <a:bodyPr/>
                    <a:lstStyle/>
                    <a:p>
                      <a:pPr algn="l" fontAlgn="t"/>
                      <a:r>
                        <a:rPr lang="en-US" sz="1000" u="none" strike="noStrike">
                          <a:effectLst/>
                        </a:rPr>
                        <a:t>Performing /Not enrolled</a:t>
                      </a:r>
                      <a:endParaRPr lang="en-US" sz="1000" b="0" i="0" u="none" strike="noStrike">
                        <a:solidFill>
                          <a:srgbClr val="000000"/>
                        </a:solidFill>
                        <a:effectLst/>
                        <a:latin typeface="Arial" panose="020B0604020202020204" pitchFamily="34" charset="0"/>
                      </a:endParaRPr>
                    </a:p>
                  </a:txBody>
                  <a:tcPr marL="9525" marR="9525" marT="9525" marB="0"/>
                </a:tc>
                <a:extLst>
                  <a:ext uri="{0D108BD9-81ED-4DB2-BD59-A6C34878D82A}">
                    <a16:rowId xmlns:a16="http://schemas.microsoft.com/office/drawing/2014/main" val="3829824383"/>
                  </a:ext>
                </a:extLst>
              </a:tr>
              <a:tr h="268224">
                <a:tc>
                  <a:txBody>
                    <a:bodyPr/>
                    <a:lstStyle/>
                    <a:p>
                      <a:pPr algn="ctr" fontAlgn="t"/>
                      <a:r>
                        <a:rPr lang="en-US" sz="1000" u="none" strike="noStrike">
                          <a:effectLst/>
                        </a:rPr>
                        <a:t>UD</a:t>
                      </a:r>
                      <a:endParaRPr lang="en-US" sz="1000" b="1" i="0" u="none" strike="noStrike">
                        <a:solidFill>
                          <a:srgbClr val="FF0000"/>
                        </a:solidFill>
                        <a:effectLst/>
                        <a:latin typeface="Arial" panose="020B0604020202020204" pitchFamily="34" charset="0"/>
                      </a:endParaRPr>
                    </a:p>
                  </a:txBody>
                  <a:tcPr marL="9525" marR="9525" marT="9525" marB="0"/>
                </a:tc>
                <a:tc>
                  <a:txBody>
                    <a:bodyPr/>
                    <a:lstStyle/>
                    <a:p>
                      <a:pPr algn="l" fontAlgn="t"/>
                      <a:r>
                        <a:rPr lang="en-US" sz="1000" u="none" strike="noStrike">
                          <a:effectLst/>
                        </a:rPr>
                        <a:t>Pregnant Woman Case Manager- Not in the CCBHC</a:t>
                      </a:r>
                      <a:endParaRPr lang="en-US" sz="1000" b="1" i="0" u="none" strike="noStrike">
                        <a:solidFill>
                          <a:srgbClr val="000000"/>
                        </a:solidFill>
                        <a:effectLst/>
                        <a:latin typeface="Arial" panose="020B0604020202020204" pitchFamily="34" charset="0"/>
                      </a:endParaRPr>
                    </a:p>
                  </a:txBody>
                  <a:tcPr marL="9525" marR="9525" marT="9525" marB="0"/>
                </a:tc>
                <a:tc>
                  <a:txBody>
                    <a:bodyPr/>
                    <a:lstStyle/>
                    <a:p>
                      <a:pPr algn="l" fontAlgn="t"/>
                      <a:r>
                        <a:rPr lang="en-US" sz="1000" u="none" strike="noStrike">
                          <a:effectLst/>
                        </a:rPr>
                        <a:t>-</a:t>
                      </a:r>
                      <a:endParaRPr lang="en-US" sz="1000" b="0" i="0" u="none" strike="noStrike">
                        <a:solidFill>
                          <a:srgbClr val="000000"/>
                        </a:solidFill>
                        <a:effectLst/>
                        <a:latin typeface="Arial" panose="020B0604020202020204" pitchFamily="34" charset="0"/>
                      </a:endParaRPr>
                    </a:p>
                  </a:txBody>
                  <a:tcPr marL="9525" marR="9525" marT="9525" marB="0"/>
                </a:tc>
                <a:tc>
                  <a:txBody>
                    <a:bodyPr/>
                    <a:lstStyle/>
                    <a:p>
                      <a:pPr algn="l" fontAlgn="t"/>
                      <a:r>
                        <a:rPr lang="en-US" sz="1000" u="none" strike="noStrike">
                          <a:effectLst/>
                        </a:rPr>
                        <a:t>Not used CCBHC</a:t>
                      </a:r>
                      <a:endParaRPr lang="en-US" sz="1000" b="0" i="0" u="none" strike="noStrike">
                        <a:solidFill>
                          <a:srgbClr val="000000"/>
                        </a:solidFill>
                        <a:effectLst/>
                        <a:latin typeface="Arial" panose="020B0604020202020204" pitchFamily="34" charset="0"/>
                      </a:endParaRPr>
                    </a:p>
                  </a:txBody>
                  <a:tcPr marL="9525" marR="9525" marT="9525" marB="0"/>
                </a:tc>
                <a:extLst>
                  <a:ext uri="{0D108BD9-81ED-4DB2-BD59-A6C34878D82A}">
                    <a16:rowId xmlns:a16="http://schemas.microsoft.com/office/drawing/2014/main" val="2702624925"/>
                  </a:ext>
                </a:extLst>
              </a:tr>
              <a:tr h="268224">
                <a:tc>
                  <a:txBody>
                    <a:bodyPr/>
                    <a:lstStyle/>
                    <a:p>
                      <a:pPr algn="ctr" fontAlgn="t"/>
                      <a:r>
                        <a:rPr lang="en-US" sz="1000" u="none" strike="noStrike">
                          <a:effectLst/>
                        </a:rPr>
                        <a:t>HN</a:t>
                      </a:r>
                      <a:endParaRPr lang="en-US" sz="1000" b="1" i="0" u="none" strike="noStrike">
                        <a:solidFill>
                          <a:srgbClr val="FF0000"/>
                        </a:solidFill>
                        <a:effectLst/>
                        <a:latin typeface="Arial" panose="020B0604020202020204" pitchFamily="34" charset="0"/>
                      </a:endParaRPr>
                    </a:p>
                  </a:txBody>
                  <a:tcPr marL="9525" marR="9525" marT="9525" marB="0"/>
                </a:tc>
                <a:tc>
                  <a:txBody>
                    <a:bodyPr/>
                    <a:lstStyle/>
                    <a:p>
                      <a:pPr algn="l" fontAlgn="t"/>
                      <a:r>
                        <a:rPr lang="en-US" sz="1000" u="none" strike="noStrike">
                          <a:effectLst/>
                        </a:rPr>
                        <a:t>Professional Equivalent -Not in the CCBHC</a:t>
                      </a:r>
                      <a:endParaRPr lang="en-US" sz="1000" b="1" i="0" u="none" strike="noStrike">
                        <a:solidFill>
                          <a:srgbClr val="000000"/>
                        </a:solidFill>
                        <a:effectLst/>
                        <a:latin typeface="Arial" panose="020B0604020202020204" pitchFamily="34" charset="0"/>
                      </a:endParaRPr>
                    </a:p>
                  </a:txBody>
                  <a:tcPr marL="9525" marR="9525" marT="9525" marB="0"/>
                </a:tc>
                <a:tc>
                  <a:txBody>
                    <a:bodyPr/>
                    <a:lstStyle/>
                    <a:p>
                      <a:pPr algn="l" fontAlgn="t"/>
                      <a:r>
                        <a:rPr lang="en-US" sz="1000" u="none" strike="noStrike">
                          <a:effectLst/>
                        </a:rPr>
                        <a:t>PE</a:t>
                      </a:r>
                      <a:endParaRPr lang="en-US" sz="1000" b="0" i="0" u="none" strike="noStrike">
                        <a:solidFill>
                          <a:srgbClr val="000000"/>
                        </a:solidFill>
                        <a:effectLst/>
                        <a:latin typeface="Arial" panose="020B0604020202020204" pitchFamily="34" charset="0"/>
                      </a:endParaRPr>
                    </a:p>
                  </a:txBody>
                  <a:tcPr marL="9525" marR="9525" marT="9525" marB="0"/>
                </a:tc>
                <a:tc>
                  <a:txBody>
                    <a:bodyPr/>
                    <a:lstStyle/>
                    <a:p>
                      <a:pPr algn="l" fontAlgn="t"/>
                      <a:r>
                        <a:rPr lang="en-US" sz="1000" u="none" strike="noStrike" dirty="0">
                          <a:effectLst/>
                        </a:rPr>
                        <a:t>Not used CCBHC</a:t>
                      </a:r>
                      <a:endParaRPr lang="en-US" sz="1000" b="0" i="0" u="none" strike="noStrike" dirty="0">
                        <a:solidFill>
                          <a:srgbClr val="000000"/>
                        </a:solidFill>
                        <a:effectLst/>
                        <a:latin typeface="Arial" panose="020B0604020202020204" pitchFamily="34" charset="0"/>
                      </a:endParaRPr>
                    </a:p>
                  </a:txBody>
                  <a:tcPr marL="9525" marR="9525" marT="9525" marB="0"/>
                </a:tc>
                <a:extLst>
                  <a:ext uri="{0D108BD9-81ED-4DB2-BD59-A6C34878D82A}">
                    <a16:rowId xmlns:a16="http://schemas.microsoft.com/office/drawing/2014/main" val="3291358490"/>
                  </a:ext>
                </a:extLst>
              </a:tr>
            </a:tbl>
          </a:graphicData>
        </a:graphic>
      </p:graphicFrame>
    </p:spTree>
    <p:extLst>
      <p:ext uri="{BB962C8B-B14F-4D97-AF65-F5344CB8AC3E}">
        <p14:creationId xmlns:p14="http://schemas.microsoft.com/office/powerpoint/2010/main" val="3383564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563562"/>
          </a:xfrm>
        </p:spPr>
        <p:txBody>
          <a:bodyPr>
            <a:normAutofit fontScale="90000"/>
          </a:bodyPr>
          <a:lstStyle/>
          <a:p>
            <a:r>
              <a:rPr lang="en-US" dirty="0"/>
              <a:t>Rendering / Enrolled</a:t>
            </a:r>
          </a:p>
        </p:txBody>
      </p:sp>
      <p:sp>
        <p:nvSpPr>
          <p:cNvPr id="3" name="Slide Number Placeholder 2"/>
          <p:cNvSpPr>
            <a:spLocks noGrp="1"/>
          </p:cNvSpPr>
          <p:nvPr>
            <p:ph type="sldNum" sz="quarter" idx="12"/>
          </p:nvPr>
        </p:nvSpPr>
        <p:spPr/>
        <p:txBody>
          <a:bodyPr/>
          <a:lstStyle/>
          <a:p>
            <a:fld id="{413B8C1A-B3FA-4E19-85F6-8AA27377C971}" type="slidenum">
              <a:rPr lang="en-US" smtClean="0"/>
              <a:t>9</a:t>
            </a:fld>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340150283"/>
              </p:ext>
            </p:extLst>
          </p:nvPr>
        </p:nvGraphicFramePr>
        <p:xfrm>
          <a:off x="838200" y="1142997"/>
          <a:ext cx="7696201" cy="4648209"/>
        </p:xfrm>
        <a:graphic>
          <a:graphicData uri="http://schemas.openxmlformats.org/drawingml/2006/table">
            <a:tbl>
              <a:tblPr>
                <a:tableStyleId>{5C22544A-7EE6-4342-B048-85BDC9FD1C3A}</a:tableStyleId>
              </a:tblPr>
              <a:tblGrid>
                <a:gridCol w="719790">
                  <a:extLst>
                    <a:ext uri="{9D8B030D-6E8A-4147-A177-3AD203B41FA5}">
                      <a16:colId xmlns:a16="http://schemas.microsoft.com/office/drawing/2014/main" val="1314852859"/>
                    </a:ext>
                  </a:extLst>
                </a:gridCol>
                <a:gridCol w="4429468">
                  <a:extLst>
                    <a:ext uri="{9D8B030D-6E8A-4147-A177-3AD203B41FA5}">
                      <a16:colId xmlns:a16="http://schemas.microsoft.com/office/drawing/2014/main" val="2389809524"/>
                    </a:ext>
                  </a:extLst>
                </a:gridCol>
                <a:gridCol w="927419">
                  <a:extLst>
                    <a:ext uri="{9D8B030D-6E8A-4147-A177-3AD203B41FA5}">
                      <a16:colId xmlns:a16="http://schemas.microsoft.com/office/drawing/2014/main" val="3810966819"/>
                    </a:ext>
                  </a:extLst>
                </a:gridCol>
                <a:gridCol w="1619524">
                  <a:extLst>
                    <a:ext uri="{9D8B030D-6E8A-4147-A177-3AD203B41FA5}">
                      <a16:colId xmlns:a16="http://schemas.microsoft.com/office/drawing/2014/main" val="4115015762"/>
                    </a:ext>
                  </a:extLst>
                </a:gridCol>
              </a:tblGrid>
              <a:tr h="196402">
                <a:tc>
                  <a:txBody>
                    <a:bodyPr/>
                    <a:lstStyle/>
                    <a:p>
                      <a:pPr algn="ctr" fontAlgn="t"/>
                      <a:r>
                        <a:rPr lang="en-US" sz="800" u="none" strike="noStrike">
                          <a:effectLst/>
                        </a:rPr>
                        <a:t>Modifiers</a:t>
                      </a:r>
                      <a:endParaRPr lang="en-US" sz="800" b="1" i="0" u="none" strike="noStrike">
                        <a:solidFill>
                          <a:srgbClr val="000000"/>
                        </a:solidFill>
                        <a:effectLst/>
                        <a:latin typeface="Arial" panose="020B0604020202020204" pitchFamily="34" charset="0"/>
                      </a:endParaRPr>
                    </a:p>
                  </a:txBody>
                  <a:tcPr marL="9525" marR="9525" marT="9525" marB="0"/>
                </a:tc>
                <a:tc>
                  <a:txBody>
                    <a:bodyPr/>
                    <a:lstStyle/>
                    <a:p>
                      <a:pPr algn="ctr" fontAlgn="t"/>
                      <a:r>
                        <a:rPr lang="en-US" sz="800" u="none" strike="noStrike">
                          <a:effectLst/>
                        </a:rPr>
                        <a:t>Description</a:t>
                      </a:r>
                      <a:endParaRPr lang="en-US" sz="800" b="1" i="0" u="none" strike="noStrike">
                        <a:solidFill>
                          <a:srgbClr val="000000"/>
                        </a:solidFill>
                        <a:effectLst/>
                        <a:latin typeface="Arial" panose="020B0604020202020204" pitchFamily="34" charset="0"/>
                      </a:endParaRPr>
                    </a:p>
                  </a:txBody>
                  <a:tcPr marL="9525" marR="9525" marT="9525" marB="0"/>
                </a:tc>
                <a:tc>
                  <a:txBody>
                    <a:bodyPr/>
                    <a:lstStyle/>
                    <a:p>
                      <a:pPr algn="ctr" fontAlgn="t"/>
                      <a:r>
                        <a:rPr lang="en-US" sz="800" u="none" strike="noStrike">
                          <a:effectLst/>
                        </a:rPr>
                        <a:t>Acronym</a:t>
                      </a:r>
                      <a:endParaRPr lang="en-US" sz="800" b="1" i="0" u="none" strike="noStrike">
                        <a:solidFill>
                          <a:srgbClr val="000000"/>
                        </a:solidFill>
                        <a:effectLst/>
                        <a:latin typeface="Arial" panose="020B0604020202020204" pitchFamily="34" charset="0"/>
                      </a:endParaRPr>
                    </a:p>
                  </a:txBody>
                  <a:tcPr marL="9525" marR="9525" marT="9525" marB="0"/>
                </a:tc>
                <a:tc>
                  <a:txBody>
                    <a:bodyPr/>
                    <a:lstStyle/>
                    <a:p>
                      <a:pPr algn="l" fontAlgn="t"/>
                      <a:r>
                        <a:rPr lang="en-US" sz="800" u="none" strike="noStrike">
                          <a:effectLst/>
                        </a:rPr>
                        <a:t>Provider Type</a:t>
                      </a:r>
                      <a:endParaRPr lang="en-US" sz="800" b="1" i="0" u="none" strike="noStrike">
                        <a:solidFill>
                          <a:srgbClr val="000000"/>
                        </a:solidFill>
                        <a:effectLst/>
                        <a:latin typeface="Arial" panose="020B0604020202020204" pitchFamily="34" charset="0"/>
                      </a:endParaRPr>
                    </a:p>
                  </a:txBody>
                  <a:tcPr marL="9525" marR="9525" marT="9525" marB="0"/>
                </a:tc>
                <a:extLst>
                  <a:ext uri="{0D108BD9-81ED-4DB2-BD59-A6C34878D82A}">
                    <a16:rowId xmlns:a16="http://schemas.microsoft.com/office/drawing/2014/main" val="1661248206"/>
                  </a:ext>
                </a:extLst>
              </a:tr>
              <a:tr h="261871">
                <a:tc>
                  <a:txBody>
                    <a:bodyPr/>
                    <a:lstStyle/>
                    <a:p>
                      <a:pPr algn="ctr" fontAlgn="ctr"/>
                      <a:r>
                        <a:rPr lang="en-US" sz="1000" u="none" strike="noStrike">
                          <a:effectLst/>
                        </a:rPr>
                        <a:t>SA</a:t>
                      </a:r>
                      <a:endParaRPr lang="en-US" sz="1000" b="0" i="0" u="none" strike="noStrike">
                        <a:solidFill>
                          <a:srgbClr val="000000"/>
                        </a:solidFill>
                        <a:effectLst/>
                        <a:latin typeface="Arial" panose="020B0604020202020204" pitchFamily="34" charset="0"/>
                      </a:endParaRPr>
                    </a:p>
                  </a:txBody>
                  <a:tcPr marL="9525" marR="9525" marT="9525" marB="0" anchor="ctr"/>
                </a:tc>
                <a:tc>
                  <a:txBody>
                    <a:bodyPr/>
                    <a:lstStyle/>
                    <a:p>
                      <a:pPr algn="l" fontAlgn="b"/>
                      <a:r>
                        <a:rPr lang="en-US" sz="1000" u="none" strike="noStrike">
                          <a:effectLst/>
                        </a:rPr>
                        <a:t>Advanced Practice Registered Nurse</a:t>
                      </a:r>
                      <a:endParaRPr lang="en-US" sz="1000" b="0" i="0" u="none" strike="noStrike">
                        <a:solidFill>
                          <a:srgbClr val="000000"/>
                        </a:solidFill>
                        <a:effectLst/>
                        <a:latin typeface="Arial" panose="020B0604020202020204" pitchFamily="34" charset="0"/>
                      </a:endParaRPr>
                    </a:p>
                  </a:txBody>
                  <a:tcPr marL="9525" marR="9525" marT="9525" marB="0" anchor="b"/>
                </a:tc>
                <a:tc>
                  <a:txBody>
                    <a:bodyPr/>
                    <a:lstStyle/>
                    <a:p>
                      <a:pPr algn="l" fontAlgn="b"/>
                      <a:r>
                        <a:rPr lang="en-US" sz="1000" u="none" strike="noStrike">
                          <a:effectLst/>
                        </a:rPr>
                        <a:t>APRN</a:t>
                      </a:r>
                      <a:endParaRPr lang="en-US" sz="1000" b="0" i="0" u="none" strike="noStrike">
                        <a:solidFill>
                          <a:srgbClr val="000000"/>
                        </a:solidFill>
                        <a:effectLst/>
                        <a:latin typeface="Arial" panose="020B0604020202020204" pitchFamily="34" charset="0"/>
                      </a:endParaRPr>
                    </a:p>
                  </a:txBody>
                  <a:tcPr marL="9525" marR="9525" marT="9525" marB="0" anchor="b"/>
                </a:tc>
                <a:tc>
                  <a:txBody>
                    <a:bodyPr/>
                    <a:lstStyle/>
                    <a:p>
                      <a:pPr algn="ctr" fontAlgn="ctr"/>
                      <a:r>
                        <a:rPr lang="en-US" sz="1000" u="none" strike="noStrike">
                          <a:effectLst/>
                        </a:rPr>
                        <a:t>78</a:t>
                      </a:r>
                      <a:endParaRPr lang="en-US" sz="10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396403366"/>
                  </a:ext>
                </a:extLst>
              </a:tr>
              <a:tr h="261871">
                <a:tc>
                  <a:txBody>
                    <a:bodyPr/>
                    <a:lstStyle/>
                    <a:p>
                      <a:pPr algn="ctr" fontAlgn="ctr"/>
                      <a:r>
                        <a:rPr lang="en-US" sz="1000" u="none" strike="noStrike">
                          <a:effectLst/>
                        </a:rPr>
                        <a:t>AM</a:t>
                      </a:r>
                      <a:endParaRPr lang="en-US" sz="1000" b="0" i="0" u="none" strike="noStrike">
                        <a:solidFill>
                          <a:srgbClr val="000000"/>
                        </a:solidFill>
                        <a:effectLst/>
                        <a:latin typeface="Arial" panose="020B0604020202020204" pitchFamily="34" charset="0"/>
                      </a:endParaRPr>
                    </a:p>
                  </a:txBody>
                  <a:tcPr marL="9525" marR="9525" marT="9525" marB="0" anchor="ctr"/>
                </a:tc>
                <a:tc>
                  <a:txBody>
                    <a:bodyPr/>
                    <a:lstStyle/>
                    <a:p>
                      <a:pPr algn="l" fontAlgn="b"/>
                      <a:r>
                        <a:rPr lang="en-US" sz="1000" u="none" strike="noStrike">
                          <a:effectLst/>
                        </a:rPr>
                        <a:t>Doctor of Medicine</a:t>
                      </a:r>
                      <a:endParaRPr lang="en-US" sz="1000" b="0" i="0" u="none" strike="noStrike">
                        <a:solidFill>
                          <a:srgbClr val="000000"/>
                        </a:solidFill>
                        <a:effectLst/>
                        <a:latin typeface="Arial" panose="020B0604020202020204" pitchFamily="34" charset="0"/>
                      </a:endParaRPr>
                    </a:p>
                  </a:txBody>
                  <a:tcPr marL="9525" marR="9525" marT="9525" marB="0" anchor="b"/>
                </a:tc>
                <a:tc>
                  <a:txBody>
                    <a:bodyPr/>
                    <a:lstStyle/>
                    <a:p>
                      <a:pPr algn="l" fontAlgn="b"/>
                      <a:r>
                        <a:rPr lang="en-US" sz="1000" u="none" strike="noStrike">
                          <a:effectLst/>
                        </a:rPr>
                        <a:t>MD</a:t>
                      </a:r>
                      <a:endParaRPr lang="en-US" sz="1000" b="0" i="0" u="none" strike="noStrike">
                        <a:solidFill>
                          <a:srgbClr val="000000"/>
                        </a:solidFill>
                        <a:effectLst/>
                        <a:latin typeface="Arial" panose="020B0604020202020204" pitchFamily="34" charset="0"/>
                      </a:endParaRPr>
                    </a:p>
                  </a:txBody>
                  <a:tcPr marL="9525" marR="9525" marT="9525" marB="0" anchor="b"/>
                </a:tc>
                <a:tc>
                  <a:txBody>
                    <a:bodyPr/>
                    <a:lstStyle/>
                    <a:p>
                      <a:pPr algn="ctr" fontAlgn="ctr"/>
                      <a:r>
                        <a:rPr lang="en-US" sz="1000" u="none" strike="noStrike">
                          <a:effectLst/>
                        </a:rPr>
                        <a:t>64</a:t>
                      </a:r>
                      <a:endParaRPr lang="en-US" sz="10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3457109996"/>
                  </a:ext>
                </a:extLst>
              </a:tr>
              <a:tr h="261871">
                <a:tc>
                  <a:txBody>
                    <a:bodyPr/>
                    <a:lstStyle/>
                    <a:p>
                      <a:pPr algn="ctr" fontAlgn="ctr"/>
                      <a:r>
                        <a:rPr lang="en-US" sz="1000" u="none" strike="noStrike">
                          <a:effectLst/>
                        </a:rPr>
                        <a:t>AM</a:t>
                      </a:r>
                      <a:endParaRPr lang="en-US" sz="1000" b="0" i="0" u="none" strike="noStrike">
                        <a:solidFill>
                          <a:srgbClr val="000000"/>
                        </a:solidFill>
                        <a:effectLst/>
                        <a:latin typeface="Arial" panose="020B0604020202020204" pitchFamily="34" charset="0"/>
                      </a:endParaRPr>
                    </a:p>
                  </a:txBody>
                  <a:tcPr marL="9525" marR="9525" marT="9525" marB="0" anchor="ctr"/>
                </a:tc>
                <a:tc>
                  <a:txBody>
                    <a:bodyPr/>
                    <a:lstStyle/>
                    <a:p>
                      <a:pPr algn="l" fontAlgn="b"/>
                      <a:r>
                        <a:rPr lang="en-US" sz="1000" u="none" strike="noStrike">
                          <a:effectLst/>
                        </a:rPr>
                        <a:t>Doctor of Osteopathic Medicine</a:t>
                      </a:r>
                      <a:endParaRPr lang="en-US" sz="1000" b="0" i="0" u="none" strike="noStrike">
                        <a:solidFill>
                          <a:srgbClr val="000000"/>
                        </a:solidFill>
                        <a:effectLst/>
                        <a:latin typeface="Arial" panose="020B0604020202020204" pitchFamily="34" charset="0"/>
                      </a:endParaRPr>
                    </a:p>
                  </a:txBody>
                  <a:tcPr marL="9525" marR="9525" marT="9525" marB="0" anchor="b"/>
                </a:tc>
                <a:tc>
                  <a:txBody>
                    <a:bodyPr/>
                    <a:lstStyle/>
                    <a:p>
                      <a:pPr algn="l" fontAlgn="b"/>
                      <a:r>
                        <a:rPr lang="en-US" sz="1000" u="none" strike="noStrike">
                          <a:effectLst/>
                        </a:rPr>
                        <a:t>DO</a:t>
                      </a:r>
                      <a:endParaRPr lang="en-US" sz="1000" b="0" i="0" u="none" strike="noStrike">
                        <a:solidFill>
                          <a:srgbClr val="000000"/>
                        </a:solidFill>
                        <a:effectLst/>
                        <a:latin typeface="Arial" panose="020B0604020202020204" pitchFamily="34" charset="0"/>
                      </a:endParaRPr>
                    </a:p>
                  </a:txBody>
                  <a:tcPr marL="9525" marR="9525" marT="9525" marB="0" anchor="b"/>
                </a:tc>
                <a:tc>
                  <a:txBody>
                    <a:bodyPr/>
                    <a:lstStyle/>
                    <a:p>
                      <a:pPr algn="ctr" fontAlgn="ctr"/>
                      <a:r>
                        <a:rPr lang="en-US" sz="1000" u="none" strike="noStrike">
                          <a:effectLst/>
                        </a:rPr>
                        <a:t>64</a:t>
                      </a:r>
                      <a:endParaRPr lang="en-US" sz="10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3392101707"/>
                  </a:ext>
                </a:extLst>
              </a:tr>
              <a:tr h="261871">
                <a:tc>
                  <a:txBody>
                    <a:bodyPr/>
                    <a:lstStyle/>
                    <a:p>
                      <a:pPr algn="ctr" fontAlgn="ctr"/>
                      <a:r>
                        <a:rPr lang="en-US" sz="1000" u="none" strike="noStrike">
                          <a:effectLst/>
                        </a:rPr>
                        <a:t>HO</a:t>
                      </a:r>
                      <a:endParaRPr lang="en-US" sz="1000" b="0" i="0" u="none" strike="noStrike">
                        <a:solidFill>
                          <a:srgbClr val="000000"/>
                        </a:solidFill>
                        <a:effectLst/>
                        <a:latin typeface="Arial" panose="020B0604020202020204" pitchFamily="34" charset="0"/>
                      </a:endParaRPr>
                    </a:p>
                  </a:txBody>
                  <a:tcPr marL="9525" marR="9525" marT="9525" marB="0" anchor="ctr"/>
                </a:tc>
                <a:tc>
                  <a:txBody>
                    <a:bodyPr/>
                    <a:lstStyle/>
                    <a:p>
                      <a:pPr algn="l" fontAlgn="b"/>
                      <a:r>
                        <a:rPr lang="en-US" sz="1000" u="none" strike="noStrike">
                          <a:effectLst/>
                        </a:rPr>
                        <a:t>Licensed Behavior Analyst</a:t>
                      </a:r>
                      <a:endParaRPr lang="en-US" sz="1000" b="0" i="0" u="none" strike="noStrike">
                        <a:solidFill>
                          <a:srgbClr val="000000"/>
                        </a:solidFill>
                        <a:effectLst/>
                        <a:latin typeface="Arial" panose="020B0604020202020204" pitchFamily="34" charset="0"/>
                      </a:endParaRPr>
                    </a:p>
                  </a:txBody>
                  <a:tcPr marL="9525" marR="9525" marT="9525" marB="0" anchor="b"/>
                </a:tc>
                <a:tc>
                  <a:txBody>
                    <a:bodyPr/>
                    <a:lstStyle/>
                    <a:p>
                      <a:pPr algn="l" fontAlgn="b"/>
                      <a:r>
                        <a:rPr lang="en-US" sz="1000" u="none" strike="noStrike">
                          <a:effectLst/>
                        </a:rPr>
                        <a:t>LBA</a:t>
                      </a:r>
                      <a:endParaRPr lang="en-US" sz="1000" b="0" i="0" u="none" strike="noStrike">
                        <a:solidFill>
                          <a:srgbClr val="000000"/>
                        </a:solidFill>
                        <a:effectLst/>
                        <a:latin typeface="Arial" panose="020B0604020202020204" pitchFamily="34" charset="0"/>
                      </a:endParaRPr>
                    </a:p>
                  </a:txBody>
                  <a:tcPr marL="9525" marR="9525" marT="9525" marB="0" anchor="b"/>
                </a:tc>
                <a:tc>
                  <a:txBody>
                    <a:bodyPr/>
                    <a:lstStyle/>
                    <a:p>
                      <a:pPr algn="ctr" fontAlgn="ctr"/>
                      <a:r>
                        <a:rPr lang="en-US" sz="1000" u="none" strike="noStrike">
                          <a:effectLst/>
                        </a:rPr>
                        <a:t>63</a:t>
                      </a:r>
                      <a:endParaRPr lang="en-US" sz="10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569256447"/>
                  </a:ext>
                </a:extLst>
              </a:tr>
              <a:tr h="261871">
                <a:tc>
                  <a:txBody>
                    <a:bodyPr/>
                    <a:lstStyle/>
                    <a:p>
                      <a:pPr algn="ctr" fontAlgn="ctr"/>
                      <a:r>
                        <a:rPr lang="en-US" sz="1000" u="none" strike="noStrike">
                          <a:effectLst/>
                        </a:rPr>
                        <a:t>HO</a:t>
                      </a:r>
                      <a:endParaRPr lang="en-US" sz="1000" b="0" i="0" u="none" strike="noStrike">
                        <a:solidFill>
                          <a:srgbClr val="000000"/>
                        </a:solidFill>
                        <a:effectLst/>
                        <a:latin typeface="Arial" panose="020B0604020202020204" pitchFamily="34" charset="0"/>
                      </a:endParaRPr>
                    </a:p>
                  </a:txBody>
                  <a:tcPr marL="9525" marR="9525" marT="9525" marB="0" anchor="ctr"/>
                </a:tc>
                <a:tc>
                  <a:txBody>
                    <a:bodyPr/>
                    <a:lstStyle/>
                    <a:p>
                      <a:pPr algn="l" fontAlgn="b"/>
                      <a:r>
                        <a:rPr lang="en-US" sz="1000" u="none" strike="noStrike">
                          <a:effectLst/>
                        </a:rPr>
                        <a:t>Licensed Clinical Alcohol and Drug Counselors</a:t>
                      </a:r>
                      <a:endParaRPr lang="en-US" sz="1000" b="0" i="0" u="none" strike="noStrike">
                        <a:solidFill>
                          <a:srgbClr val="000000"/>
                        </a:solidFill>
                        <a:effectLst/>
                        <a:latin typeface="Arial" panose="020B0604020202020204" pitchFamily="34" charset="0"/>
                      </a:endParaRPr>
                    </a:p>
                  </a:txBody>
                  <a:tcPr marL="9525" marR="9525" marT="9525" marB="0" anchor="b"/>
                </a:tc>
                <a:tc>
                  <a:txBody>
                    <a:bodyPr/>
                    <a:lstStyle/>
                    <a:p>
                      <a:pPr algn="l" fontAlgn="b"/>
                      <a:r>
                        <a:rPr lang="en-US" sz="1000" u="none" strike="noStrike">
                          <a:effectLst/>
                        </a:rPr>
                        <a:t>LCADC</a:t>
                      </a:r>
                      <a:endParaRPr lang="en-US" sz="1000" b="0" i="0" u="none" strike="noStrike">
                        <a:solidFill>
                          <a:srgbClr val="000000"/>
                        </a:solidFill>
                        <a:effectLst/>
                        <a:latin typeface="Arial" panose="020B0604020202020204" pitchFamily="34" charset="0"/>
                      </a:endParaRPr>
                    </a:p>
                  </a:txBody>
                  <a:tcPr marL="9525" marR="9525" marT="9525" marB="0" anchor="b"/>
                </a:tc>
                <a:tc>
                  <a:txBody>
                    <a:bodyPr/>
                    <a:lstStyle/>
                    <a:p>
                      <a:pPr algn="ctr" fontAlgn="ctr"/>
                      <a:r>
                        <a:rPr lang="en-US" sz="1000" u="none" strike="noStrike">
                          <a:effectLst/>
                        </a:rPr>
                        <a:t>67</a:t>
                      </a:r>
                      <a:endParaRPr lang="en-US" sz="10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2209855166"/>
                  </a:ext>
                </a:extLst>
              </a:tr>
              <a:tr h="261871">
                <a:tc>
                  <a:txBody>
                    <a:bodyPr/>
                    <a:lstStyle/>
                    <a:p>
                      <a:pPr algn="ctr" fontAlgn="ctr"/>
                      <a:r>
                        <a:rPr lang="en-US" sz="1000" u="none" strike="noStrike">
                          <a:effectLst/>
                        </a:rPr>
                        <a:t>AJ</a:t>
                      </a:r>
                      <a:endParaRPr lang="en-US" sz="1000" b="0" i="0" u="none" strike="noStrike">
                        <a:solidFill>
                          <a:srgbClr val="000000"/>
                        </a:solidFill>
                        <a:effectLst/>
                        <a:latin typeface="Arial" panose="020B0604020202020204" pitchFamily="34" charset="0"/>
                      </a:endParaRPr>
                    </a:p>
                  </a:txBody>
                  <a:tcPr marL="9525" marR="9525" marT="9525" marB="0" anchor="ctr"/>
                </a:tc>
                <a:tc>
                  <a:txBody>
                    <a:bodyPr/>
                    <a:lstStyle/>
                    <a:p>
                      <a:pPr algn="l" fontAlgn="b"/>
                      <a:r>
                        <a:rPr lang="en-US" sz="1000" u="none" strike="noStrike">
                          <a:effectLst/>
                        </a:rPr>
                        <a:t>Licensed Clinical Social Worker</a:t>
                      </a:r>
                      <a:endParaRPr lang="en-US" sz="1000" b="0" i="0" u="none" strike="noStrike">
                        <a:solidFill>
                          <a:srgbClr val="000000"/>
                        </a:solidFill>
                        <a:effectLst/>
                        <a:latin typeface="Arial" panose="020B0604020202020204" pitchFamily="34" charset="0"/>
                      </a:endParaRPr>
                    </a:p>
                  </a:txBody>
                  <a:tcPr marL="9525" marR="9525" marT="9525" marB="0" anchor="b"/>
                </a:tc>
                <a:tc>
                  <a:txBody>
                    <a:bodyPr/>
                    <a:lstStyle/>
                    <a:p>
                      <a:pPr algn="l" fontAlgn="b"/>
                      <a:r>
                        <a:rPr lang="en-US" sz="1000" u="none" strike="noStrike">
                          <a:effectLst/>
                        </a:rPr>
                        <a:t>LCSW</a:t>
                      </a:r>
                      <a:endParaRPr lang="en-US" sz="1000" b="0" i="0" u="none" strike="noStrike">
                        <a:solidFill>
                          <a:srgbClr val="000000"/>
                        </a:solidFill>
                        <a:effectLst/>
                        <a:latin typeface="Arial" panose="020B0604020202020204" pitchFamily="34" charset="0"/>
                      </a:endParaRPr>
                    </a:p>
                  </a:txBody>
                  <a:tcPr marL="9525" marR="9525" marT="9525" marB="0" anchor="b"/>
                </a:tc>
                <a:tc>
                  <a:txBody>
                    <a:bodyPr/>
                    <a:lstStyle/>
                    <a:p>
                      <a:pPr algn="ctr" fontAlgn="ctr"/>
                      <a:r>
                        <a:rPr lang="en-US" sz="1000" u="none" strike="noStrike">
                          <a:effectLst/>
                        </a:rPr>
                        <a:t>82</a:t>
                      </a:r>
                      <a:endParaRPr lang="en-US" sz="10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2728308598"/>
                  </a:ext>
                </a:extLst>
              </a:tr>
              <a:tr h="261871">
                <a:tc>
                  <a:txBody>
                    <a:bodyPr/>
                    <a:lstStyle/>
                    <a:p>
                      <a:pPr algn="ctr" fontAlgn="ctr"/>
                      <a:r>
                        <a:rPr lang="en-US" sz="1000" u="none" strike="noStrike">
                          <a:effectLst/>
                        </a:rPr>
                        <a:t>HO</a:t>
                      </a:r>
                      <a:endParaRPr lang="en-US" sz="1000" b="0" i="0" u="none" strike="noStrike">
                        <a:solidFill>
                          <a:srgbClr val="000000"/>
                        </a:solidFill>
                        <a:effectLst/>
                        <a:latin typeface="Arial" panose="020B0604020202020204" pitchFamily="34" charset="0"/>
                      </a:endParaRPr>
                    </a:p>
                  </a:txBody>
                  <a:tcPr marL="9525" marR="9525" marT="9525" marB="0" anchor="ctr"/>
                </a:tc>
                <a:tc>
                  <a:txBody>
                    <a:bodyPr/>
                    <a:lstStyle/>
                    <a:p>
                      <a:pPr algn="l" fontAlgn="b"/>
                      <a:r>
                        <a:rPr lang="en-US" sz="1000" u="none" strike="noStrike">
                          <a:effectLst/>
                        </a:rPr>
                        <a:t>Licensed Marriage and Family Therapist</a:t>
                      </a:r>
                      <a:endParaRPr lang="en-US" sz="1000" b="0" i="0" u="none" strike="noStrike">
                        <a:solidFill>
                          <a:srgbClr val="000000"/>
                        </a:solidFill>
                        <a:effectLst/>
                        <a:latin typeface="Arial" panose="020B0604020202020204" pitchFamily="34" charset="0"/>
                      </a:endParaRPr>
                    </a:p>
                  </a:txBody>
                  <a:tcPr marL="9525" marR="9525" marT="9525" marB="0" anchor="b"/>
                </a:tc>
                <a:tc>
                  <a:txBody>
                    <a:bodyPr/>
                    <a:lstStyle/>
                    <a:p>
                      <a:pPr algn="l" fontAlgn="b"/>
                      <a:r>
                        <a:rPr lang="en-US" sz="1000" u="none" strike="noStrike">
                          <a:effectLst/>
                        </a:rPr>
                        <a:t>LMFT</a:t>
                      </a:r>
                      <a:endParaRPr lang="en-US" sz="1000" b="0" i="0" u="none" strike="noStrike">
                        <a:solidFill>
                          <a:srgbClr val="000000"/>
                        </a:solidFill>
                        <a:effectLst/>
                        <a:latin typeface="Arial" panose="020B0604020202020204" pitchFamily="34" charset="0"/>
                      </a:endParaRPr>
                    </a:p>
                  </a:txBody>
                  <a:tcPr marL="9525" marR="9525" marT="9525" marB="0" anchor="b"/>
                </a:tc>
                <a:tc>
                  <a:txBody>
                    <a:bodyPr/>
                    <a:lstStyle/>
                    <a:p>
                      <a:pPr algn="ctr" fontAlgn="ctr"/>
                      <a:r>
                        <a:rPr lang="en-US" sz="1000" u="none" strike="noStrike">
                          <a:effectLst/>
                        </a:rPr>
                        <a:t>83</a:t>
                      </a:r>
                      <a:endParaRPr lang="en-US" sz="10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2446331928"/>
                  </a:ext>
                </a:extLst>
              </a:tr>
              <a:tr h="261871">
                <a:tc>
                  <a:txBody>
                    <a:bodyPr/>
                    <a:lstStyle/>
                    <a:p>
                      <a:pPr algn="ctr" fontAlgn="ctr"/>
                      <a:r>
                        <a:rPr lang="en-US" sz="1000" u="none" strike="noStrike">
                          <a:effectLst/>
                        </a:rPr>
                        <a:t>HO</a:t>
                      </a:r>
                      <a:endParaRPr lang="en-US" sz="1000" b="0" i="0" u="none" strike="noStrike">
                        <a:solidFill>
                          <a:srgbClr val="000000"/>
                        </a:solidFill>
                        <a:effectLst/>
                        <a:latin typeface="Arial" panose="020B0604020202020204" pitchFamily="34" charset="0"/>
                      </a:endParaRPr>
                    </a:p>
                  </a:txBody>
                  <a:tcPr marL="9525" marR="9525" marT="9525" marB="0" anchor="ctr"/>
                </a:tc>
                <a:tc>
                  <a:txBody>
                    <a:bodyPr/>
                    <a:lstStyle/>
                    <a:p>
                      <a:pPr algn="l" fontAlgn="b"/>
                      <a:r>
                        <a:rPr lang="en-US" sz="1000" u="none" strike="noStrike" dirty="0">
                          <a:effectLst/>
                        </a:rPr>
                        <a:t>Licensed Professional </a:t>
                      </a:r>
                      <a:r>
                        <a:rPr lang="en-US" sz="1000" u="none" strike="noStrike" dirty="0" err="1">
                          <a:effectLst/>
                        </a:rPr>
                        <a:t>Arth</a:t>
                      </a:r>
                      <a:r>
                        <a:rPr lang="en-US" sz="1000" u="none" strike="noStrike" dirty="0">
                          <a:effectLst/>
                        </a:rPr>
                        <a:t> Therapist</a:t>
                      </a:r>
                      <a:endParaRPr lang="en-US" sz="1000" b="0" i="0" u="none" strike="noStrike" dirty="0">
                        <a:solidFill>
                          <a:srgbClr val="000000"/>
                        </a:solidFill>
                        <a:effectLst/>
                        <a:latin typeface="Arial" panose="020B0604020202020204" pitchFamily="34" charset="0"/>
                      </a:endParaRPr>
                    </a:p>
                  </a:txBody>
                  <a:tcPr marL="9525" marR="9525" marT="9525" marB="0" anchor="b"/>
                </a:tc>
                <a:tc>
                  <a:txBody>
                    <a:bodyPr/>
                    <a:lstStyle/>
                    <a:p>
                      <a:pPr algn="l" fontAlgn="b"/>
                      <a:r>
                        <a:rPr lang="en-US" sz="1000" u="none" strike="noStrike">
                          <a:effectLst/>
                        </a:rPr>
                        <a:t>LPAT</a:t>
                      </a:r>
                      <a:endParaRPr lang="en-US" sz="1000" b="0" i="0" u="none" strike="noStrike">
                        <a:solidFill>
                          <a:srgbClr val="000000"/>
                        </a:solidFill>
                        <a:effectLst/>
                        <a:latin typeface="Arial" panose="020B0604020202020204" pitchFamily="34" charset="0"/>
                      </a:endParaRPr>
                    </a:p>
                  </a:txBody>
                  <a:tcPr marL="9525" marR="9525" marT="9525" marB="0" anchor="b"/>
                </a:tc>
                <a:tc>
                  <a:txBody>
                    <a:bodyPr/>
                    <a:lstStyle/>
                    <a:p>
                      <a:pPr algn="ctr" fontAlgn="ctr"/>
                      <a:r>
                        <a:rPr lang="en-US" sz="1000" u="none" strike="noStrike">
                          <a:effectLst/>
                        </a:rPr>
                        <a:t>62</a:t>
                      </a:r>
                      <a:endParaRPr lang="en-US" sz="10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217080633"/>
                  </a:ext>
                </a:extLst>
              </a:tr>
              <a:tr h="261871">
                <a:tc>
                  <a:txBody>
                    <a:bodyPr/>
                    <a:lstStyle/>
                    <a:p>
                      <a:pPr algn="ctr" fontAlgn="ctr"/>
                      <a:r>
                        <a:rPr lang="en-US" sz="1000" u="none" strike="noStrike">
                          <a:effectLst/>
                        </a:rPr>
                        <a:t>HO</a:t>
                      </a:r>
                      <a:endParaRPr lang="en-US" sz="1000" b="0" i="0" u="none" strike="noStrike">
                        <a:solidFill>
                          <a:srgbClr val="000000"/>
                        </a:solidFill>
                        <a:effectLst/>
                        <a:latin typeface="Arial" panose="020B0604020202020204" pitchFamily="34" charset="0"/>
                      </a:endParaRPr>
                    </a:p>
                  </a:txBody>
                  <a:tcPr marL="9525" marR="9525" marT="9525" marB="0" anchor="ctr"/>
                </a:tc>
                <a:tc>
                  <a:txBody>
                    <a:bodyPr/>
                    <a:lstStyle/>
                    <a:p>
                      <a:pPr algn="l" fontAlgn="b"/>
                      <a:r>
                        <a:rPr lang="en-US" sz="1000" u="none" strike="noStrike">
                          <a:effectLst/>
                        </a:rPr>
                        <a:t>Licensed Professional Clinical Counselor</a:t>
                      </a:r>
                      <a:endParaRPr lang="en-US" sz="1000" b="0" i="0" u="none" strike="noStrike">
                        <a:solidFill>
                          <a:srgbClr val="000000"/>
                        </a:solidFill>
                        <a:effectLst/>
                        <a:latin typeface="Arial" panose="020B0604020202020204" pitchFamily="34" charset="0"/>
                      </a:endParaRPr>
                    </a:p>
                  </a:txBody>
                  <a:tcPr marL="9525" marR="9525" marT="9525" marB="0" anchor="b"/>
                </a:tc>
                <a:tc>
                  <a:txBody>
                    <a:bodyPr/>
                    <a:lstStyle/>
                    <a:p>
                      <a:pPr algn="l" fontAlgn="b"/>
                      <a:r>
                        <a:rPr lang="en-US" sz="1000" u="none" strike="noStrike">
                          <a:effectLst/>
                        </a:rPr>
                        <a:t>LPCC</a:t>
                      </a:r>
                      <a:endParaRPr lang="en-US" sz="1000" b="0" i="0" u="none" strike="noStrike">
                        <a:solidFill>
                          <a:srgbClr val="000000"/>
                        </a:solidFill>
                        <a:effectLst/>
                        <a:latin typeface="Arial" panose="020B0604020202020204" pitchFamily="34" charset="0"/>
                      </a:endParaRPr>
                    </a:p>
                  </a:txBody>
                  <a:tcPr marL="9525" marR="9525" marT="9525" marB="0" anchor="b"/>
                </a:tc>
                <a:tc>
                  <a:txBody>
                    <a:bodyPr/>
                    <a:lstStyle/>
                    <a:p>
                      <a:pPr algn="ctr" fontAlgn="ctr"/>
                      <a:r>
                        <a:rPr lang="en-US" sz="1000" u="none" strike="noStrike">
                          <a:effectLst/>
                        </a:rPr>
                        <a:t>81</a:t>
                      </a:r>
                      <a:endParaRPr lang="en-US" sz="10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602077654"/>
                  </a:ext>
                </a:extLst>
              </a:tr>
              <a:tr h="261871">
                <a:tc>
                  <a:txBody>
                    <a:bodyPr/>
                    <a:lstStyle/>
                    <a:p>
                      <a:pPr algn="ctr" fontAlgn="ctr"/>
                      <a:r>
                        <a:rPr lang="en-US" sz="1000" u="none" strike="noStrike">
                          <a:effectLst/>
                        </a:rPr>
                        <a:t>U8</a:t>
                      </a:r>
                      <a:endParaRPr lang="en-US" sz="1000" b="0" i="0" u="none" strike="noStrike">
                        <a:solidFill>
                          <a:srgbClr val="000000"/>
                        </a:solidFill>
                        <a:effectLst/>
                        <a:latin typeface="Arial" panose="020B0604020202020204" pitchFamily="34" charset="0"/>
                      </a:endParaRPr>
                    </a:p>
                  </a:txBody>
                  <a:tcPr marL="9525" marR="9525" marT="9525" marB="0" anchor="ctr"/>
                </a:tc>
                <a:tc>
                  <a:txBody>
                    <a:bodyPr/>
                    <a:lstStyle/>
                    <a:p>
                      <a:pPr algn="l" fontAlgn="b"/>
                      <a:r>
                        <a:rPr lang="en-US" sz="1000" u="none" strike="noStrike">
                          <a:effectLst/>
                        </a:rPr>
                        <a:t>Licensed Psychological Practitioner</a:t>
                      </a:r>
                      <a:endParaRPr lang="en-US" sz="1000" b="0" i="0" u="none" strike="noStrike">
                        <a:solidFill>
                          <a:srgbClr val="000000"/>
                        </a:solidFill>
                        <a:effectLst/>
                        <a:latin typeface="Arial" panose="020B0604020202020204" pitchFamily="34" charset="0"/>
                      </a:endParaRPr>
                    </a:p>
                  </a:txBody>
                  <a:tcPr marL="9525" marR="9525" marT="9525" marB="0" anchor="b"/>
                </a:tc>
                <a:tc>
                  <a:txBody>
                    <a:bodyPr/>
                    <a:lstStyle/>
                    <a:p>
                      <a:pPr algn="l" fontAlgn="b"/>
                      <a:r>
                        <a:rPr lang="en-US" sz="1000" u="none" strike="noStrike">
                          <a:effectLst/>
                        </a:rPr>
                        <a:t>LPP</a:t>
                      </a:r>
                      <a:endParaRPr lang="en-US" sz="1000" b="0" i="0" u="none" strike="noStrike">
                        <a:solidFill>
                          <a:srgbClr val="000000"/>
                        </a:solidFill>
                        <a:effectLst/>
                        <a:latin typeface="Arial" panose="020B0604020202020204" pitchFamily="34" charset="0"/>
                      </a:endParaRPr>
                    </a:p>
                  </a:txBody>
                  <a:tcPr marL="9525" marR="9525" marT="9525" marB="0" anchor="b"/>
                </a:tc>
                <a:tc>
                  <a:txBody>
                    <a:bodyPr/>
                    <a:lstStyle/>
                    <a:p>
                      <a:pPr algn="ctr" fontAlgn="ctr"/>
                      <a:r>
                        <a:rPr lang="en-US" sz="1000" u="none" strike="noStrike">
                          <a:effectLst/>
                        </a:rPr>
                        <a:t>84</a:t>
                      </a:r>
                      <a:endParaRPr lang="en-US" sz="10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3898145019"/>
                  </a:ext>
                </a:extLst>
              </a:tr>
              <a:tr h="261871">
                <a:tc>
                  <a:txBody>
                    <a:bodyPr/>
                    <a:lstStyle/>
                    <a:p>
                      <a:pPr algn="ctr" fontAlgn="b"/>
                      <a:r>
                        <a:rPr lang="en-US" sz="1100" u="none" strike="noStrike">
                          <a:effectLst/>
                        </a:rPr>
                        <a:t>GO</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000" u="none" strike="noStrike">
                          <a:effectLst/>
                        </a:rPr>
                        <a:t>Occupational Therapy</a:t>
                      </a:r>
                      <a:endParaRPr lang="en-US" sz="1000" b="0" i="0" u="none" strike="noStrike">
                        <a:solidFill>
                          <a:srgbClr val="000000"/>
                        </a:solidFill>
                        <a:effectLst/>
                        <a:latin typeface="Arial" panose="020B0604020202020204" pitchFamily="34" charset="0"/>
                      </a:endParaRPr>
                    </a:p>
                  </a:txBody>
                  <a:tcPr marL="9525" marR="9525" marT="9525" marB="0" anchor="b"/>
                </a:tc>
                <a:tc>
                  <a:txBody>
                    <a:bodyPr/>
                    <a:lstStyle/>
                    <a:p>
                      <a:pPr algn="l" fontAlgn="b"/>
                      <a:r>
                        <a:rPr lang="en-US" sz="1000" u="none" strike="noStrike">
                          <a:effectLst/>
                        </a:rPr>
                        <a:t>OT</a:t>
                      </a:r>
                      <a:endParaRPr lang="en-US" sz="1000" b="0" i="0" u="none" strike="noStrike">
                        <a:solidFill>
                          <a:srgbClr val="000000"/>
                        </a:solidFill>
                        <a:effectLst/>
                        <a:latin typeface="Arial" panose="020B0604020202020204" pitchFamily="34" charset="0"/>
                      </a:endParaRPr>
                    </a:p>
                  </a:txBody>
                  <a:tcPr marL="9525" marR="9525" marT="9525" marB="0" anchor="b"/>
                </a:tc>
                <a:tc>
                  <a:txBody>
                    <a:bodyPr/>
                    <a:lstStyle/>
                    <a:p>
                      <a:pPr algn="ctr" fontAlgn="ctr"/>
                      <a:r>
                        <a:rPr lang="en-US" sz="1100" u="none" strike="noStrike">
                          <a:effectLst/>
                        </a:rPr>
                        <a:t>88</a:t>
                      </a:r>
                      <a:endParaRPr lang="en-US"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43092639"/>
                  </a:ext>
                </a:extLst>
              </a:tr>
              <a:tr h="261871">
                <a:tc>
                  <a:txBody>
                    <a:bodyPr/>
                    <a:lstStyle/>
                    <a:p>
                      <a:pPr algn="ctr" fontAlgn="b"/>
                      <a:r>
                        <a:rPr lang="en-US" sz="1100" u="none" strike="noStrike">
                          <a:effectLst/>
                        </a:rPr>
                        <a:t>GP</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000" u="none" strike="noStrike">
                          <a:effectLst/>
                        </a:rPr>
                        <a:t>Physical Therapy</a:t>
                      </a:r>
                      <a:endParaRPr lang="en-US" sz="1000" b="0" i="0" u="none" strike="noStrike">
                        <a:solidFill>
                          <a:srgbClr val="000000"/>
                        </a:solidFill>
                        <a:effectLst/>
                        <a:latin typeface="Arial" panose="020B0604020202020204" pitchFamily="34" charset="0"/>
                      </a:endParaRPr>
                    </a:p>
                  </a:txBody>
                  <a:tcPr marL="9525" marR="9525" marT="9525" marB="0" anchor="b"/>
                </a:tc>
                <a:tc>
                  <a:txBody>
                    <a:bodyPr/>
                    <a:lstStyle/>
                    <a:p>
                      <a:pPr algn="l" fontAlgn="b"/>
                      <a:r>
                        <a:rPr lang="en-US" sz="1100" u="none" strike="noStrike">
                          <a:effectLst/>
                        </a:rPr>
                        <a:t>PT</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ctr"/>
                      <a:r>
                        <a:rPr lang="en-US" sz="1100" u="none" strike="noStrike">
                          <a:effectLst/>
                        </a:rPr>
                        <a:t>87</a:t>
                      </a:r>
                      <a:endParaRPr lang="en-US"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086030700"/>
                  </a:ext>
                </a:extLst>
              </a:tr>
              <a:tr h="261871">
                <a:tc>
                  <a:txBody>
                    <a:bodyPr/>
                    <a:lstStyle/>
                    <a:p>
                      <a:pPr algn="ctr" fontAlgn="ctr"/>
                      <a:r>
                        <a:rPr lang="en-US" sz="1000" u="none" strike="noStrike">
                          <a:effectLst/>
                        </a:rPr>
                        <a:t>U1</a:t>
                      </a:r>
                      <a:endParaRPr lang="en-US" sz="1000" b="0" i="0" u="none" strike="noStrike">
                        <a:solidFill>
                          <a:srgbClr val="000000"/>
                        </a:solidFill>
                        <a:effectLst/>
                        <a:latin typeface="Arial" panose="020B0604020202020204" pitchFamily="34" charset="0"/>
                      </a:endParaRPr>
                    </a:p>
                  </a:txBody>
                  <a:tcPr marL="9525" marR="9525" marT="9525" marB="0" anchor="ctr"/>
                </a:tc>
                <a:tc>
                  <a:txBody>
                    <a:bodyPr/>
                    <a:lstStyle/>
                    <a:p>
                      <a:pPr algn="l" fontAlgn="b"/>
                      <a:r>
                        <a:rPr lang="en-US" sz="1000" u="none" strike="noStrike">
                          <a:effectLst/>
                        </a:rPr>
                        <a:t>Physician's Assistant </a:t>
                      </a:r>
                      <a:endParaRPr lang="en-US" sz="1000" b="0" i="0" u="none" strike="noStrike">
                        <a:solidFill>
                          <a:srgbClr val="000000"/>
                        </a:solidFill>
                        <a:effectLst/>
                        <a:latin typeface="Arial" panose="020B0604020202020204" pitchFamily="34" charset="0"/>
                      </a:endParaRPr>
                    </a:p>
                  </a:txBody>
                  <a:tcPr marL="9525" marR="9525" marT="9525" marB="0" anchor="b"/>
                </a:tc>
                <a:tc>
                  <a:txBody>
                    <a:bodyPr/>
                    <a:lstStyle/>
                    <a:p>
                      <a:pPr algn="l" fontAlgn="b"/>
                      <a:r>
                        <a:rPr lang="en-US" sz="1000" u="none" strike="noStrike">
                          <a:effectLst/>
                        </a:rPr>
                        <a:t>PA</a:t>
                      </a:r>
                      <a:endParaRPr lang="en-US" sz="1000" b="0" i="0" u="none" strike="noStrike">
                        <a:solidFill>
                          <a:srgbClr val="000000"/>
                        </a:solidFill>
                        <a:effectLst/>
                        <a:latin typeface="Arial" panose="020B0604020202020204" pitchFamily="34" charset="0"/>
                      </a:endParaRPr>
                    </a:p>
                  </a:txBody>
                  <a:tcPr marL="9525" marR="9525" marT="9525" marB="0" anchor="b"/>
                </a:tc>
                <a:tc>
                  <a:txBody>
                    <a:bodyPr/>
                    <a:lstStyle/>
                    <a:p>
                      <a:pPr algn="ctr" fontAlgn="ctr"/>
                      <a:r>
                        <a:rPr lang="en-US" sz="1000" u="none" strike="noStrike">
                          <a:effectLst/>
                        </a:rPr>
                        <a:t>95</a:t>
                      </a:r>
                      <a:endParaRPr lang="en-US" sz="10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647737132"/>
                  </a:ext>
                </a:extLst>
              </a:tr>
              <a:tr h="261871">
                <a:tc>
                  <a:txBody>
                    <a:bodyPr/>
                    <a:lstStyle/>
                    <a:p>
                      <a:pPr algn="ctr" fontAlgn="ctr"/>
                      <a:r>
                        <a:rPr lang="en-US" sz="1000" u="none" strike="noStrike">
                          <a:effectLst/>
                        </a:rPr>
                        <a:t>U3</a:t>
                      </a:r>
                      <a:endParaRPr lang="en-US" sz="1000" b="0" i="0" u="none" strike="noStrike">
                        <a:solidFill>
                          <a:srgbClr val="000000"/>
                        </a:solidFill>
                        <a:effectLst/>
                        <a:latin typeface="Arial" panose="020B0604020202020204" pitchFamily="34" charset="0"/>
                      </a:endParaRPr>
                    </a:p>
                  </a:txBody>
                  <a:tcPr marL="9525" marR="9525" marT="9525" marB="0" anchor="ctr"/>
                </a:tc>
                <a:tc>
                  <a:txBody>
                    <a:bodyPr/>
                    <a:lstStyle/>
                    <a:p>
                      <a:pPr algn="l" fontAlgn="b"/>
                      <a:r>
                        <a:rPr lang="en-US" sz="1000" u="none" strike="noStrike">
                          <a:effectLst/>
                        </a:rPr>
                        <a:t>Psychiatric Resident</a:t>
                      </a:r>
                      <a:endParaRPr lang="en-US" sz="1000" b="0" i="0" u="none" strike="noStrike">
                        <a:solidFill>
                          <a:srgbClr val="000000"/>
                        </a:solidFill>
                        <a:effectLst/>
                        <a:latin typeface="Arial" panose="020B0604020202020204" pitchFamily="34" charset="0"/>
                      </a:endParaRPr>
                    </a:p>
                  </a:txBody>
                  <a:tcPr marL="9525" marR="9525" marT="9525" marB="0" anchor="b"/>
                </a:tc>
                <a:tc>
                  <a:txBody>
                    <a:bodyPr/>
                    <a:lstStyle/>
                    <a:p>
                      <a:pPr algn="l" fontAlgn="b"/>
                      <a:r>
                        <a:rPr lang="en-US" sz="1000" u="none" strike="noStrike">
                          <a:effectLst/>
                        </a:rPr>
                        <a:t> </a:t>
                      </a:r>
                      <a:endParaRPr lang="en-US" sz="1000" b="0" i="0" u="none" strike="noStrike">
                        <a:solidFill>
                          <a:srgbClr val="000000"/>
                        </a:solidFill>
                        <a:effectLst/>
                        <a:latin typeface="Arial" panose="020B0604020202020204" pitchFamily="34" charset="0"/>
                      </a:endParaRPr>
                    </a:p>
                  </a:txBody>
                  <a:tcPr marL="9525" marR="9525" marT="9525" marB="0" anchor="b"/>
                </a:tc>
                <a:tc>
                  <a:txBody>
                    <a:bodyPr/>
                    <a:lstStyle/>
                    <a:p>
                      <a:pPr algn="ctr" fontAlgn="ctr"/>
                      <a:r>
                        <a:rPr lang="en-US" sz="1000" u="none" strike="noStrike">
                          <a:effectLst/>
                        </a:rPr>
                        <a:t>64</a:t>
                      </a:r>
                      <a:endParaRPr lang="en-US" sz="10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888297709"/>
                  </a:ext>
                </a:extLst>
              </a:tr>
              <a:tr h="261871">
                <a:tc>
                  <a:txBody>
                    <a:bodyPr/>
                    <a:lstStyle/>
                    <a:p>
                      <a:pPr algn="ctr" fontAlgn="ctr"/>
                      <a:r>
                        <a:rPr lang="en-US" sz="1000" u="none" strike="noStrike">
                          <a:effectLst/>
                        </a:rPr>
                        <a:t>AF</a:t>
                      </a:r>
                      <a:endParaRPr lang="en-US" sz="1000" b="0" i="0" u="none" strike="noStrike">
                        <a:solidFill>
                          <a:srgbClr val="000000"/>
                        </a:solidFill>
                        <a:effectLst/>
                        <a:latin typeface="Arial" panose="020B0604020202020204" pitchFamily="34" charset="0"/>
                      </a:endParaRPr>
                    </a:p>
                  </a:txBody>
                  <a:tcPr marL="9525" marR="9525" marT="9525" marB="0" anchor="ctr"/>
                </a:tc>
                <a:tc>
                  <a:txBody>
                    <a:bodyPr/>
                    <a:lstStyle/>
                    <a:p>
                      <a:pPr algn="l" fontAlgn="b"/>
                      <a:r>
                        <a:rPr lang="en-US" sz="1000" u="none" strike="noStrike">
                          <a:effectLst/>
                        </a:rPr>
                        <a:t>Psychiatrist</a:t>
                      </a:r>
                      <a:endParaRPr lang="en-US" sz="1000" b="0" i="0" u="none" strike="noStrike">
                        <a:solidFill>
                          <a:srgbClr val="000000"/>
                        </a:solidFill>
                        <a:effectLst/>
                        <a:latin typeface="Arial" panose="020B0604020202020204" pitchFamily="34" charset="0"/>
                      </a:endParaRPr>
                    </a:p>
                  </a:txBody>
                  <a:tcPr marL="9525" marR="9525" marT="9525" marB="0" anchor="b"/>
                </a:tc>
                <a:tc>
                  <a:txBody>
                    <a:bodyPr/>
                    <a:lstStyle/>
                    <a:p>
                      <a:pPr algn="l" fontAlgn="b"/>
                      <a:r>
                        <a:rPr lang="en-US" sz="1000" u="none" strike="noStrike">
                          <a:effectLst/>
                        </a:rPr>
                        <a:t>MD / DO</a:t>
                      </a:r>
                      <a:endParaRPr lang="en-US" sz="1000" b="0" i="0" u="none" strike="noStrike">
                        <a:solidFill>
                          <a:srgbClr val="000000"/>
                        </a:solidFill>
                        <a:effectLst/>
                        <a:latin typeface="Arial" panose="020B0604020202020204" pitchFamily="34" charset="0"/>
                      </a:endParaRPr>
                    </a:p>
                  </a:txBody>
                  <a:tcPr marL="9525" marR="9525" marT="9525" marB="0" anchor="b"/>
                </a:tc>
                <a:tc>
                  <a:txBody>
                    <a:bodyPr/>
                    <a:lstStyle/>
                    <a:p>
                      <a:pPr algn="ctr" fontAlgn="ctr"/>
                      <a:r>
                        <a:rPr lang="en-US" sz="1000" u="none" strike="noStrike">
                          <a:effectLst/>
                        </a:rPr>
                        <a:t>64</a:t>
                      </a:r>
                      <a:endParaRPr lang="en-US" sz="10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4026498642"/>
                  </a:ext>
                </a:extLst>
              </a:tr>
              <a:tr h="261871">
                <a:tc>
                  <a:txBody>
                    <a:bodyPr/>
                    <a:lstStyle/>
                    <a:p>
                      <a:pPr algn="ctr" fontAlgn="ctr"/>
                      <a:r>
                        <a:rPr lang="en-US" sz="1000" u="none" strike="noStrike">
                          <a:effectLst/>
                        </a:rPr>
                        <a:t>AH</a:t>
                      </a:r>
                      <a:endParaRPr lang="en-US" sz="1000" b="0" i="0" u="none" strike="noStrike">
                        <a:solidFill>
                          <a:srgbClr val="000000"/>
                        </a:solidFill>
                        <a:effectLst/>
                        <a:latin typeface="Arial" panose="020B0604020202020204" pitchFamily="34" charset="0"/>
                      </a:endParaRPr>
                    </a:p>
                  </a:txBody>
                  <a:tcPr marL="9525" marR="9525" marT="9525" marB="0" anchor="ctr"/>
                </a:tc>
                <a:tc>
                  <a:txBody>
                    <a:bodyPr/>
                    <a:lstStyle/>
                    <a:p>
                      <a:pPr algn="l" fontAlgn="b"/>
                      <a:r>
                        <a:rPr lang="en-US" sz="1000" u="none" strike="noStrike">
                          <a:effectLst/>
                        </a:rPr>
                        <a:t>Psychologist</a:t>
                      </a:r>
                      <a:endParaRPr lang="en-US" sz="1000" b="0" i="0" u="none" strike="noStrike">
                        <a:solidFill>
                          <a:srgbClr val="000000"/>
                        </a:solidFill>
                        <a:effectLst/>
                        <a:latin typeface="Arial" panose="020B0604020202020204" pitchFamily="34" charset="0"/>
                      </a:endParaRPr>
                    </a:p>
                  </a:txBody>
                  <a:tcPr marL="9525" marR="9525" marT="9525" marB="0" anchor="b"/>
                </a:tc>
                <a:tc>
                  <a:txBody>
                    <a:bodyPr/>
                    <a:lstStyle/>
                    <a:p>
                      <a:pPr algn="l" fontAlgn="b"/>
                      <a:r>
                        <a:rPr lang="en-US" sz="1000" u="none" strike="noStrike">
                          <a:effectLst/>
                        </a:rPr>
                        <a:t> </a:t>
                      </a:r>
                      <a:endParaRPr lang="en-US" sz="1000" b="0" i="0" u="none" strike="noStrike">
                        <a:solidFill>
                          <a:srgbClr val="000000"/>
                        </a:solidFill>
                        <a:effectLst/>
                        <a:latin typeface="Arial" panose="020B0604020202020204" pitchFamily="34" charset="0"/>
                      </a:endParaRPr>
                    </a:p>
                  </a:txBody>
                  <a:tcPr marL="9525" marR="9525" marT="9525" marB="0" anchor="b"/>
                </a:tc>
                <a:tc>
                  <a:txBody>
                    <a:bodyPr/>
                    <a:lstStyle/>
                    <a:p>
                      <a:pPr algn="ctr" fontAlgn="ctr"/>
                      <a:r>
                        <a:rPr lang="en-US" sz="1000" u="none" strike="noStrike">
                          <a:effectLst/>
                        </a:rPr>
                        <a:t>89</a:t>
                      </a:r>
                      <a:endParaRPr lang="en-US" sz="10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3276788598"/>
                  </a:ext>
                </a:extLst>
              </a:tr>
              <a:tr h="261871">
                <a:tc>
                  <a:txBody>
                    <a:bodyPr/>
                    <a:lstStyle/>
                    <a:p>
                      <a:pPr algn="ctr" fontAlgn="b"/>
                      <a:r>
                        <a:rPr lang="en-US" sz="1100" u="none" strike="noStrike">
                          <a:effectLst/>
                        </a:rPr>
                        <a:t>GN</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000" u="none" strike="noStrike">
                          <a:effectLst/>
                        </a:rPr>
                        <a:t>Speech Therapy</a:t>
                      </a:r>
                      <a:endParaRPr lang="en-US" sz="1000" b="0" i="0" u="none" strike="noStrike">
                        <a:solidFill>
                          <a:srgbClr val="000000"/>
                        </a:solidFill>
                        <a:effectLst/>
                        <a:latin typeface="Arial" panose="020B0604020202020204" pitchFamily="34" charset="0"/>
                      </a:endParaRPr>
                    </a:p>
                  </a:txBody>
                  <a:tcPr marL="9525" marR="9525" marT="9525" marB="0" anchor="b"/>
                </a:tc>
                <a:tc>
                  <a:txBody>
                    <a:bodyPr/>
                    <a:lstStyle/>
                    <a:p>
                      <a:pPr algn="l" fontAlgn="b"/>
                      <a:r>
                        <a:rPr lang="en-US" sz="1100" u="none" strike="noStrike">
                          <a:effectLst/>
                        </a:rPr>
                        <a:t>SP</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ctr"/>
                      <a:r>
                        <a:rPr lang="en-US" sz="1100" u="none" strike="noStrike" dirty="0">
                          <a:effectLst/>
                        </a:rPr>
                        <a:t>79</a:t>
                      </a:r>
                      <a:endParaRPr lang="en-US"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753961718"/>
                  </a:ext>
                </a:extLst>
              </a:tr>
            </a:tbl>
          </a:graphicData>
        </a:graphic>
      </p:graphicFrame>
    </p:spTree>
    <p:extLst>
      <p:ext uri="{BB962C8B-B14F-4D97-AF65-F5344CB8AC3E}">
        <p14:creationId xmlns:p14="http://schemas.microsoft.com/office/powerpoint/2010/main" val="2801653040"/>
      </p:ext>
    </p:extLst>
  </p:cSld>
  <p:clrMapOvr>
    <a:masterClrMapping/>
  </p:clrMapOvr>
</p:sld>
</file>

<file path=ppt/theme/theme1.xml><?xml version="1.0" encoding="utf-8"?>
<a:theme xmlns:a="http://schemas.openxmlformats.org/drawingml/2006/main" name="DPH 9_30_16 Presenta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49092E379320E42A7DB3AF95576C2AA" ma:contentTypeVersion="1" ma:contentTypeDescription="Create a new document." ma:contentTypeScope="" ma:versionID="8b990ea7749a34adaa48298c1728ead9">
  <xsd:schema xmlns:xsd="http://www.w3.org/2001/XMLSchema" xmlns:xs="http://www.w3.org/2001/XMLSchema" xmlns:p="http://schemas.microsoft.com/office/2006/metadata/properties" xmlns:ns2="9d98fa39-7fbd-4685-a488-797cac822720" targetNamespace="http://schemas.microsoft.com/office/2006/metadata/properties" ma:root="true" ma:fieldsID="17c9429493a53ace03395f5fbf3cf513" ns2:_="">
    <xsd:import namespace="9d98fa39-7fbd-4685-a488-797cac822720"/>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d98fa39-7fbd-4685-a488-797cac822720"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FFF41DF-3BC4-4962-8C20-710568853A25}">
  <ds:schemaRefs>
    <ds:schemaRef ds:uri="http://schemas.microsoft.com/sharepoint/v3/contenttype/forms"/>
  </ds:schemaRefs>
</ds:datastoreItem>
</file>

<file path=customXml/itemProps2.xml><?xml version="1.0" encoding="utf-8"?>
<ds:datastoreItem xmlns:ds="http://schemas.openxmlformats.org/officeDocument/2006/customXml" ds:itemID="{717CC386-5D2B-4F38-950C-3159FC1603AC}">
  <ds:schemaRefs>
    <ds:schemaRef ds:uri="f15534d2-1486-4d22-aa29-7d9bd211a0c0"/>
    <ds:schemaRef ds:uri="http://schemas.microsoft.com/office/infopath/2007/PartnerControls"/>
    <ds:schemaRef ds:uri="http://purl.org/dc/terms/"/>
    <ds:schemaRef ds:uri="http://schemas.microsoft.com/office/2006/documentManagement/types"/>
    <ds:schemaRef ds:uri="http://purl.org/dc/elements/1.1/"/>
    <ds:schemaRef ds:uri="e04f55ef-0200-42dc-b170-cfa6a5a5c967"/>
    <ds:schemaRef ds:uri="http://schemas.openxmlformats.org/package/2006/metadata/core-properties"/>
    <ds:schemaRef ds:uri="http://schemas.microsoft.com/office/2006/metadata/properties"/>
    <ds:schemaRef ds:uri="http://www.w3.org/XML/1998/namespace"/>
    <ds:schemaRef ds:uri="http://purl.org/dc/dcmitype/"/>
  </ds:schemaRefs>
</ds:datastoreItem>
</file>

<file path=customXml/itemProps3.xml><?xml version="1.0" encoding="utf-8"?>
<ds:datastoreItem xmlns:ds="http://schemas.openxmlformats.org/officeDocument/2006/customXml" ds:itemID="{249BE8C4-D331-4793-B6A9-8E8FAD3E0D8F}"/>
</file>

<file path=docProps/app.xml><?xml version="1.0" encoding="utf-8"?>
<Properties xmlns="http://schemas.openxmlformats.org/officeDocument/2006/extended-properties" xmlns:vt="http://schemas.openxmlformats.org/officeDocument/2006/docPropsVTypes">
  <Template>DPH 9_30_16 Presentation</Template>
  <TotalTime>5623</TotalTime>
  <Words>1126</Words>
  <Application>Microsoft Office PowerPoint</Application>
  <PresentationFormat>On-screen Show (4:3)</PresentationFormat>
  <Paragraphs>262</Paragraphs>
  <Slides>16</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Wingdings</vt:lpstr>
      <vt:lpstr>DPH 9_30_16 Presentation</vt:lpstr>
      <vt:lpstr>PowerPoint Presentation</vt:lpstr>
      <vt:lpstr>Agenda</vt:lpstr>
      <vt:lpstr>CCBHC Overview</vt:lpstr>
      <vt:lpstr>Provider </vt:lpstr>
      <vt:lpstr>Provider Enrollment</vt:lpstr>
      <vt:lpstr>Rendering Provider</vt:lpstr>
      <vt:lpstr>Performing  Provider</vt:lpstr>
      <vt:lpstr>Performing / Not Enrolled</vt:lpstr>
      <vt:lpstr>Rendering / Enrolled</vt:lpstr>
      <vt:lpstr>Reimbursement</vt:lpstr>
      <vt:lpstr>Billing</vt:lpstr>
      <vt:lpstr>Covered Services</vt:lpstr>
      <vt:lpstr>Billing Rules</vt:lpstr>
      <vt:lpstr>Billing Rules cont’d</vt:lpstr>
      <vt:lpstr>DCO Information</vt:lpstr>
      <vt:lpstr>Questions</vt:lpstr>
    </vt:vector>
  </TitlesOfParts>
  <Company>Commonwealth of Kentucky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CCBHC requirements</dc:title>
  <dc:creator>gary.faulkner</dc:creator>
  <cp:lastModifiedBy>Bryant, Tracy (CHFS DMS DIS)</cp:lastModifiedBy>
  <cp:revision>117</cp:revision>
  <cp:lastPrinted>2018-11-26T15:10:21Z</cp:lastPrinted>
  <dcterms:created xsi:type="dcterms:W3CDTF">2016-09-14T14:14:15Z</dcterms:created>
  <dcterms:modified xsi:type="dcterms:W3CDTF">2025-08-14T16:21:56Z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0x010100B49092E379320E42A7DB3AF95576C2AA</vt:lpwstr>
  </property>
</Properties>
</file>