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2"/>
  </p:notesMasterIdLst>
  <p:handoutMasterIdLst>
    <p:handoutMasterId r:id="rId23"/>
  </p:handoutMasterIdLst>
  <p:sldIdLst>
    <p:sldId id="305" r:id="rId5"/>
    <p:sldId id="306" r:id="rId6"/>
    <p:sldId id="307" r:id="rId7"/>
    <p:sldId id="308" r:id="rId8"/>
    <p:sldId id="313" r:id="rId9"/>
    <p:sldId id="310" r:id="rId10"/>
    <p:sldId id="314" r:id="rId11"/>
    <p:sldId id="316" r:id="rId12"/>
    <p:sldId id="317" r:id="rId13"/>
    <p:sldId id="311" r:id="rId14"/>
    <p:sldId id="315" r:id="rId15"/>
    <p:sldId id="309" r:id="rId16"/>
    <p:sldId id="312" r:id="rId17"/>
    <p:sldId id="318" r:id="rId18"/>
    <p:sldId id="320" r:id="rId19"/>
    <p:sldId id="321" r:id="rId20"/>
    <p:sldId id="319" r:id="rId21"/>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E0610"/>
    <a:srgbClr val="2784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A97835-A0AF-41D8-A4FD-59F6D306E7EA}" v="6" dt="2025-08-19T12:41:04.85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87" autoAdjust="0"/>
    <p:restoredTop sz="94629" autoAdjust="0"/>
  </p:normalViewPr>
  <p:slideViewPr>
    <p:cSldViewPr>
      <p:cViewPr varScale="1">
        <p:scale>
          <a:sx n="106" d="100"/>
          <a:sy n="106" d="100"/>
        </p:scale>
        <p:origin x="1410" y="96"/>
      </p:cViewPr>
      <p:guideLst>
        <p:guide orient="horz" pos="2160"/>
        <p:guide pos="2880"/>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yant, Tracy (CHFS DMS DIS)" userId="b58d4d02-b7da-498a-9114-cdc07627c506" providerId="ADAL" clId="{2AA97835-A0AF-41D8-A4FD-59F6D306E7EA}"/>
    <pc:docChg chg="undo custSel modSld">
      <pc:chgData name="Bryant, Tracy (CHFS DMS DIS)" userId="b58d4d02-b7da-498a-9114-cdc07627c506" providerId="ADAL" clId="{2AA97835-A0AF-41D8-A4FD-59F6D306E7EA}" dt="2025-08-19T13:45:00.415" v="1992" actId="20577"/>
      <pc:docMkLst>
        <pc:docMk/>
      </pc:docMkLst>
      <pc:sldChg chg="modSp mod">
        <pc:chgData name="Bryant, Tracy (CHFS DMS DIS)" userId="b58d4d02-b7da-498a-9114-cdc07627c506" providerId="ADAL" clId="{2AA97835-A0AF-41D8-A4FD-59F6D306E7EA}" dt="2025-08-19T12:46:36.376" v="1853" actId="20577"/>
        <pc:sldMkLst>
          <pc:docMk/>
          <pc:sldMk cId="2901684618" sldId="305"/>
        </pc:sldMkLst>
        <pc:spChg chg="mod">
          <ac:chgData name="Bryant, Tracy (CHFS DMS DIS)" userId="b58d4d02-b7da-498a-9114-cdc07627c506" providerId="ADAL" clId="{2AA97835-A0AF-41D8-A4FD-59F6D306E7EA}" dt="2025-08-19T12:46:36.376" v="1853" actId="20577"/>
          <ac:spMkLst>
            <pc:docMk/>
            <pc:sldMk cId="2901684618" sldId="305"/>
            <ac:spMk id="4" creationId="{00000000-0000-0000-0000-000000000000}"/>
          </ac:spMkLst>
        </pc:spChg>
      </pc:sldChg>
      <pc:sldChg chg="modSp mod">
        <pc:chgData name="Bryant, Tracy (CHFS DMS DIS)" userId="b58d4d02-b7da-498a-9114-cdc07627c506" providerId="ADAL" clId="{2AA97835-A0AF-41D8-A4FD-59F6D306E7EA}" dt="2025-08-19T12:45:48.484" v="1849" actId="20577"/>
        <pc:sldMkLst>
          <pc:docMk/>
          <pc:sldMk cId="2600250345" sldId="306"/>
        </pc:sldMkLst>
        <pc:spChg chg="mod">
          <ac:chgData name="Bryant, Tracy (CHFS DMS DIS)" userId="b58d4d02-b7da-498a-9114-cdc07627c506" providerId="ADAL" clId="{2AA97835-A0AF-41D8-A4FD-59F6D306E7EA}" dt="2025-08-19T12:45:48.484" v="1849" actId="20577"/>
          <ac:spMkLst>
            <pc:docMk/>
            <pc:sldMk cId="2600250345" sldId="306"/>
            <ac:spMk id="3" creationId="{00000000-0000-0000-0000-000000000000}"/>
          </ac:spMkLst>
        </pc:spChg>
      </pc:sldChg>
      <pc:sldChg chg="modSp mod">
        <pc:chgData name="Bryant, Tracy (CHFS DMS DIS)" userId="b58d4d02-b7da-498a-9114-cdc07627c506" providerId="ADAL" clId="{2AA97835-A0AF-41D8-A4FD-59F6D306E7EA}" dt="2025-08-19T12:54:54.464" v="1874" actId="12"/>
        <pc:sldMkLst>
          <pc:docMk/>
          <pc:sldMk cId="649808699" sldId="307"/>
        </pc:sldMkLst>
        <pc:spChg chg="mod">
          <ac:chgData name="Bryant, Tracy (CHFS DMS DIS)" userId="b58d4d02-b7da-498a-9114-cdc07627c506" providerId="ADAL" clId="{2AA97835-A0AF-41D8-A4FD-59F6D306E7EA}" dt="2025-08-14T15:16:28.700" v="103" actId="20577"/>
          <ac:spMkLst>
            <pc:docMk/>
            <pc:sldMk cId="649808699" sldId="307"/>
            <ac:spMk id="2" creationId="{00000000-0000-0000-0000-000000000000}"/>
          </ac:spMkLst>
        </pc:spChg>
        <pc:spChg chg="mod">
          <ac:chgData name="Bryant, Tracy (CHFS DMS DIS)" userId="b58d4d02-b7da-498a-9114-cdc07627c506" providerId="ADAL" clId="{2AA97835-A0AF-41D8-A4FD-59F6D306E7EA}" dt="2025-08-19T12:54:54.464" v="1874" actId="12"/>
          <ac:spMkLst>
            <pc:docMk/>
            <pc:sldMk cId="649808699" sldId="307"/>
            <ac:spMk id="3" creationId="{00000000-0000-0000-0000-000000000000}"/>
          </ac:spMkLst>
        </pc:spChg>
      </pc:sldChg>
      <pc:sldChg chg="modSp mod">
        <pc:chgData name="Bryant, Tracy (CHFS DMS DIS)" userId="b58d4d02-b7da-498a-9114-cdc07627c506" providerId="ADAL" clId="{2AA97835-A0AF-41D8-A4FD-59F6D306E7EA}" dt="2025-08-19T12:57:11.565" v="1911" actId="20577"/>
        <pc:sldMkLst>
          <pc:docMk/>
          <pc:sldMk cId="2454044335" sldId="308"/>
        </pc:sldMkLst>
        <pc:spChg chg="mod">
          <ac:chgData name="Bryant, Tracy (CHFS DMS DIS)" userId="b58d4d02-b7da-498a-9114-cdc07627c506" providerId="ADAL" clId="{2AA97835-A0AF-41D8-A4FD-59F6D306E7EA}" dt="2025-08-19T12:56:18.101" v="1894" actId="1076"/>
          <ac:spMkLst>
            <pc:docMk/>
            <pc:sldMk cId="2454044335" sldId="308"/>
            <ac:spMk id="2" creationId="{00000000-0000-0000-0000-000000000000}"/>
          </ac:spMkLst>
        </pc:spChg>
        <pc:spChg chg="mod">
          <ac:chgData name="Bryant, Tracy (CHFS DMS DIS)" userId="b58d4d02-b7da-498a-9114-cdc07627c506" providerId="ADAL" clId="{2AA97835-A0AF-41D8-A4FD-59F6D306E7EA}" dt="2025-08-19T12:57:11.565" v="1911" actId="20577"/>
          <ac:spMkLst>
            <pc:docMk/>
            <pc:sldMk cId="2454044335" sldId="308"/>
            <ac:spMk id="3" creationId="{00000000-0000-0000-0000-000000000000}"/>
          </ac:spMkLst>
        </pc:spChg>
      </pc:sldChg>
      <pc:sldChg chg="modSp mod">
        <pc:chgData name="Bryant, Tracy (CHFS DMS DIS)" userId="b58d4d02-b7da-498a-9114-cdc07627c506" providerId="ADAL" clId="{2AA97835-A0AF-41D8-A4FD-59F6D306E7EA}" dt="2025-08-19T13:41:00.574" v="1982" actId="1076"/>
        <pc:sldMkLst>
          <pc:docMk/>
          <pc:sldMk cId="4005936030" sldId="309"/>
        </pc:sldMkLst>
        <pc:spChg chg="mod">
          <ac:chgData name="Bryant, Tracy (CHFS DMS DIS)" userId="b58d4d02-b7da-498a-9114-cdc07627c506" providerId="ADAL" clId="{2AA97835-A0AF-41D8-A4FD-59F6D306E7EA}" dt="2025-08-19T13:41:00.574" v="1982" actId="1076"/>
          <ac:spMkLst>
            <pc:docMk/>
            <pc:sldMk cId="4005936030" sldId="309"/>
            <ac:spMk id="2" creationId="{00000000-0000-0000-0000-000000000000}"/>
          </ac:spMkLst>
        </pc:spChg>
        <pc:spChg chg="mod">
          <ac:chgData name="Bryant, Tracy (CHFS DMS DIS)" userId="b58d4d02-b7da-498a-9114-cdc07627c506" providerId="ADAL" clId="{2AA97835-A0AF-41D8-A4FD-59F6D306E7EA}" dt="2025-08-19T13:40:54.554" v="1981" actId="1076"/>
          <ac:spMkLst>
            <pc:docMk/>
            <pc:sldMk cId="4005936030" sldId="309"/>
            <ac:spMk id="3" creationId="{00000000-0000-0000-0000-000000000000}"/>
          </ac:spMkLst>
        </pc:spChg>
      </pc:sldChg>
      <pc:sldChg chg="modSp mod">
        <pc:chgData name="Bryant, Tracy (CHFS DMS DIS)" userId="b58d4d02-b7da-498a-9114-cdc07627c506" providerId="ADAL" clId="{2AA97835-A0AF-41D8-A4FD-59F6D306E7EA}" dt="2025-08-19T13:01:16.328" v="1921" actId="1076"/>
        <pc:sldMkLst>
          <pc:docMk/>
          <pc:sldMk cId="1698345337" sldId="310"/>
        </pc:sldMkLst>
        <pc:spChg chg="mod">
          <ac:chgData name="Bryant, Tracy (CHFS DMS DIS)" userId="b58d4d02-b7da-498a-9114-cdc07627c506" providerId="ADAL" clId="{2AA97835-A0AF-41D8-A4FD-59F6D306E7EA}" dt="2025-08-19T13:01:12.568" v="1920" actId="1076"/>
          <ac:spMkLst>
            <pc:docMk/>
            <pc:sldMk cId="1698345337" sldId="310"/>
            <ac:spMk id="2" creationId="{00000000-0000-0000-0000-000000000000}"/>
          </ac:spMkLst>
        </pc:spChg>
        <pc:spChg chg="mod">
          <ac:chgData name="Bryant, Tracy (CHFS DMS DIS)" userId="b58d4d02-b7da-498a-9114-cdc07627c506" providerId="ADAL" clId="{2AA97835-A0AF-41D8-A4FD-59F6D306E7EA}" dt="2025-08-19T13:01:16.328" v="1921" actId="1076"/>
          <ac:spMkLst>
            <pc:docMk/>
            <pc:sldMk cId="1698345337" sldId="310"/>
            <ac:spMk id="3" creationId="{00000000-0000-0000-0000-000000000000}"/>
          </ac:spMkLst>
        </pc:spChg>
      </pc:sldChg>
      <pc:sldChg chg="modSp mod">
        <pc:chgData name="Bryant, Tracy (CHFS DMS DIS)" userId="b58d4d02-b7da-498a-9114-cdc07627c506" providerId="ADAL" clId="{2AA97835-A0AF-41D8-A4FD-59F6D306E7EA}" dt="2025-08-19T13:37:29.356" v="1970" actId="255"/>
        <pc:sldMkLst>
          <pc:docMk/>
          <pc:sldMk cId="1255893090" sldId="311"/>
        </pc:sldMkLst>
        <pc:spChg chg="mod">
          <ac:chgData name="Bryant, Tracy (CHFS DMS DIS)" userId="b58d4d02-b7da-498a-9114-cdc07627c506" providerId="ADAL" clId="{2AA97835-A0AF-41D8-A4FD-59F6D306E7EA}" dt="2025-08-19T13:37:19.731" v="1969" actId="1076"/>
          <ac:spMkLst>
            <pc:docMk/>
            <pc:sldMk cId="1255893090" sldId="311"/>
            <ac:spMk id="2" creationId="{00000000-0000-0000-0000-000000000000}"/>
          </ac:spMkLst>
        </pc:spChg>
        <pc:spChg chg="mod">
          <ac:chgData name="Bryant, Tracy (CHFS DMS DIS)" userId="b58d4d02-b7da-498a-9114-cdc07627c506" providerId="ADAL" clId="{2AA97835-A0AF-41D8-A4FD-59F6D306E7EA}" dt="2025-08-19T13:37:29.356" v="1970" actId="255"/>
          <ac:spMkLst>
            <pc:docMk/>
            <pc:sldMk cId="1255893090" sldId="311"/>
            <ac:spMk id="3" creationId="{00000000-0000-0000-0000-000000000000}"/>
          </ac:spMkLst>
        </pc:spChg>
      </pc:sldChg>
      <pc:sldChg chg="modSp mod">
        <pc:chgData name="Bryant, Tracy (CHFS DMS DIS)" userId="b58d4d02-b7da-498a-9114-cdc07627c506" providerId="ADAL" clId="{2AA97835-A0AF-41D8-A4FD-59F6D306E7EA}" dt="2025-08-19T13:42:24.898" v="1985" actId="1076"/>
        <pc:sldMkLst>
          <pc:docMk/>
          <pc:sldMk cId="475581743" sldId="312"/>
        </pc:sldMkLst>
        <pc:spChg chg="mod">
          <ac:chgData name="Bryant, Tracy (CHFS DMS DIS)" userId="b58d4d02-b7da-498a-9114-cdc07627c506" providerId="ADAL" clId="{2AA97835-A0AF-41D8-A4FD-59F6D306E7EA}" dt="2025-08-19T13:42:24.898" v="1985" actId="1076"/>
          <ac:spMkLst>
            <pc:docMk/>
            <pc:sldMk cId="475581743" sldId="312"/>
            <ac:spMk id="2" creationId="{00000000-0000-0000-0000-000000000000}"/>
          </ac:spMkLst>
        </pc:spChg>
        <pc:spChg chg="mod">
          <ac:chgData name="Bryant, Tracy (CHFS DMS DIS)" userId="b58d4d02-b7da-498a-9114-cdc07627c506" providerId="ADAL" clId="{2AA97835-A0AF-41D8-A4FD-59F6D306E7EA}" dt="2025-08-19T13:42:17.772" v="1984" actId="27636"/>
          <ac:spMkLst>
            <pc:docMk/>
            <pc:sldMk cId="475581743" sldId="312"/>
            <ac:spMk id="3" creationId="{00000000-0000-0000-0000-000000000000}"/>
          </ac:spMkLst>
        </pc:spChg>
      </pc:sldChg>
      <pc:sldChg chg="modSp mod">
        <pc:chgData name="Bryant, Tracy (CHFS DMS DIS)" userId="b58d4d02-b7da-498a-9114-cdc07627c506" providerId="ADAL" clId="{2AA97835-A0AF-41D8-A4FD-59F6D306E7EA}" dt="2025-08-19T12:57:50.631" v="1916" actId="1076"/>
        <pc:sldMkLst>
          <pc:docMk/>
          <pc:sldMk cId="2337643467" sldId="313"/>
        </pc:sldMkLst>
        <pc:spChg chg="mod">
          <ac:chgData name="Bryant, Tracy (CHFS DMS DIS)" userId="b58d4d02-b7da-498a-9114-cdc07627c506" providerId="ADAL" clId="{2AA97835-A0AF-41D8-A4FD-59F6D306E7EA}" dt="2025-08-19T12:57:50.631" v="1916" actId="1076"/>
          <ac:spMkLst>
            <pc:docMk/>
            <pc:sldMk cId="2337643467" sldId="313"/>
            <ac:spMk id="2" creationId="{00000000-0000-0000-0000-000000000000}"/>
          </ac:spMkLst>
        </pc:spChg>
        <pc:spChg chg="mod">
          <ac:chgData name="Bryant, Tracy (CHFS DMS DIS)" userId="b58d4d02-b7da-498a-9114-cdc07627c506" providerId="ADAL" clId="{2AA97835-A0AF-41D8-A4FD-59F6D306E7EA}" dt="2025-08-19T12:57:38.902" v="1914" actId="1076"/>
          <ac:spMkLst>
            <pc:docMk/>
            <pc:sldMk cId="2337643467" sldId="313"/>
            <ac:spMk id="3" creationId="{00000000-0000-0000-0000-000000000000}"/>
          </ac:spMkLst>
        </pc:spChg>
      </pc:sldChg>
      <pc:sldChg chg="modSp mod">
        <pc:chgData name="Bryant, Tracy (CHFS DMS DIS)" userId="b58d4d02-b7da-498a-9114-cdc07627c506" providerId="ADAL" clId="{2AA97835-A0AF-41D8-A4FD-59F6D306E7EA}" dt="2025-08-19T13:08:27.221" v="1924" actId="1076"/>
        <pc:sldMkLst>
          <pc:docMk/>
          <pc:sldMk cId="1317598945" sldId="314"/>
        </pc:sldMkLst>
        <pc:spChg chg="mod">
          <ac:chgData name="Bryant, Tracy (CHFS DMS DIS)" userId="b58d4d02-b7da-498a-9114-cdc07627c506" providerId="ADAL" clId="{2AA97835-A0AF-41D8-A4FD-59F6D306E7EA}" dt="2025-08-19T13:08:27.221" v="1924" actId="1076"/>
          <ac:spMkLst>
            <pc:docMk/>
            <pc:sldMk cId="1317598945" sldId="314"/>
            <ac:spMk id="2" creationId="{00000000-0000-0000-0000-000000000000}"/>
          </ac:spMkLst>
        </pc:spChg>
        <pc:spChg chg="mod">
          <ac:chgData name="Bryant, Tracy (CHFS DMS DIS)" userId="b58d4d02-b7da-498a-9114-cdc07627c506" providerId="ADAL" clId="{2AA97835-A0AF-41D8-A4FD-59F6D306E7EA}" dt="2025-08-19T13:08:19.687" v="1923" actId="27636"/>
          <ac:spMkLst>
            <pc:docMk/>
            <pc:sldMk cId="1317598945" sldId="314"/>
            <ac:spMk id="3" creationId="{00000000-0000-0000-0000-000000000000}"/>
          </ac:spMkLst>
        </pc:spChg>
      </pc:sldChg>
      <pc:sldChg chg="modSp mod">
        <pc:chgData name="Bryant, Tracy (CHFS DMS DIS)" userId="b58d4d02-b7da-498a-9114-cdc07627c506" providerId="ADAL" clId="{2AA97835-A0AF-41D8-A4FD-59F6D306E7EA}" dt="2025-08-19T13:39:28.208" v="1975" actId="1076"/>
        <pc:sldMkLst>
          <pc:docMk/>
          <pc:sldMk cId="110186665" sldId="315"/>
        </pc:sldMkLst>
        <pc:spChg chg="mod">
          <ac:chgData name="Bryant, Tracy (CHFS DMS DIS)" userId="b58d4d02-b7da-498a-9114-cdc07627c506" providerId="ADAL" clId="{2AA97835-A0AF-41D8-A4FD-59F6D306E7EA}" dt="2025-08-19T13:38:58.657" v="1971" actId="1076"/>
          <ac:spMkLst>
            <pc:docMk/>
            <pc:sldMk cId="110186665" sldId="315"/>
            <ac:spMk id="2" creationId="{00000000-0000-0000-0000-000000000000}"/>
          </ac:spMkLst>
        </pc:spChg>
        <pc:spChg chg="mod">
          <ac:chgData name="Bryant, Tracy (CHFS DMS DIS)" userId="b58d4d02-b7da-498a-9114-cdc07627c506" providerId="ADAL" clId="{2AA97835-A0AF-41D8-A4FD-59F6D306E7EA}" dt="2025-08-19T13:39:28.208" v="1975" actId="1076"/>
          <ac:spMkLst>
            <pc:docMk/>
            <pc:sldMk cId="110186665" sldId="315"/>
            <ac:spMk id="3" creationId="{00000000-0000-0000-0000-000000000000}"/>
          </ac:spMkLst>
        </pc:spChg>
      </pc:sldChg>
      <pc:sldChg chg="modSp mod">
        <pc:chgData name="Bryant, Tracy (CHFS DMS DIS)" userId="b58d4d02-b7da-498a-9114-cdc07627c506" providerId="ADAL" clId="{2AA97835-A0AF-41D8-A4FD-59F6D306E7EA}" dt="2025-08-19T13:33:57.051" v="1968" actId="113"/>
        <pc:sldMkLst>
          <pc:docMk/>
          <pc:sldMk cId="338356477" sldId="316"/>
        </pc:sldMkLst>
        <pc:spChg chg="mod">
          <ac:chgData name="Bryant, Tracy (CHFS DMS DIS)" userId="b58d4d02-b7da-498a-9114-cdc07627c506" providerId="ADAL" clId="{2AA97835-A0AF-41D8-A4FD-59F6D306E7EA}" dt="2025-08-19T13:29:54.499" v="1967" actId="20577"/>
          <ac:spMkLst>
            <pc:docMk/>
            <pc:sldMk cId="338356477" sldId="316"/>
            <ac:spMk id="6" creationId="{00000000-0000-0000-0000-000000000000}"/>
          </ac:spMkLst>
        </pc:spChg>
        <pc:graphicFrameChg chg="modGraphic">
          <ac:chgData name="Bryant, Tracy (CHFS DMS DIS)" userId="b58d4d02-b7da-498a-9114-cdc07627c506" providerId="ADAL" clId="{2AA97835-A0AF-41D8-A4FD-59F6D306E7EA}" dt="2025-08-19T13:33:57.051" v="1968" actId="113"/>
          <ac:graphicFrameMkLst>
            <pc:docMk/>
            <pc:sldMk cId="338356477" sldId="316"/>
            <ac:graphicFrameMk id="5" creationId="{00000000-0000-0000-0000-000000000000}"/>
          </ac:graphicFrameMkLst>
        </pc:graphicFrameChg>
      </pc:sldChg>
      <pc:sldChg chg="modSp mod">
        <pc:chgData name="Bryant, Tracy (CHFS DMS DIS)" userId="b58d4d02-b7da-498a-9114-cdc07627c506" providerId="ADAL" clId="{2AA97835-A0AF-41D8-A4FD-59F6D306E7EA}" dt="2025-08-19T13:28:52.915" v="1963" actId="1076"/>
        <pc:sldMkLst>
          <pc:docMk/>
          <pc:sldMk cId="2801653040" sldId="317"/>
        </pc:sldMkLst>
        <pc:spChg chg="mod">
          <ac:chgData name="Bryant, Tracy (CHFS DMS DIS)" userId="b58d4d02-b7da-498a-9114-cdc07627c506" providerId="ADAL" clId="{2AA97835-A0AF-41D8-A4FD-59F6D306E7EA}" dt="2025-08-19T13:28:52.915" v="1963" actId="1076"/>
          <ac:spMkLst>
            <pc:docMk/>
            <pc:sldMk cId="2801653040" sldId="317"/>
            <ac:spMk id="4" creationId="{00000000-0000-0000-0000-000000000000}"/>
          </ac:spMkLst>
        </pc:spChg>
      </pc:sldChg>
      <pc:sldChg chg="modSp mod">
        <pc:chgData name="Bryant, Tracy (CHFS DMS DIS)" userId="b58d4d02-b7da-498a-9114-cdc07627c506" providerId="ADAL" clId="{2AA97835-A0AF-41D8-A4FD-59F6D306E7EA}" dt="2025-08-19T13:42:50.670" v="1989" actId="14100"/>
        <pc:sldMkLst>
          <pc:docMk/>
          <pc:sldMk cId="4245461273" sldId="318"/>
        </pc:sldMkLst>
        <pc:spChg chg="mod">
          <ac:chgData name="Bryant, Tracy (CHFS DMS DIS)" userId="b58d4d02-b7da-498a-9114-cdc07627c506" providerId="ADAL" clId="{2AA97835-A0AF-41D8-A4FD-59F6D306E7EA}" dt="2025-08-14T15:57:50.860" v="892" actId="20577"/>
          <ac:spMkLst>
            <pc:docMk/>
            <pc:sldMk cId="4245461273" sldId="318"/>
            <ac:spMk id="2" creationId="{00000000-0000-0000-0000-000000000000}"/>
          </ac:spMkLst>
        </pc:spChg>
        <pc:spChg chg="mod">
          <ac:chgData name="Bryant, Tracy (CHFS DMS DIS)" userId="b58d4d02-b7da-498a-9114-cdc07627c506" providerId="ADAL" clId="{2AA97835-A0AF-41D8-A4FD-59F6D306E7EA}" dt="2025-08-19T13:42:42.729" v="1986" actId="255"/>
          <ac:spMkLst>
            <pc:docMk/>
            <pc:sldMk cId="4245461273" sldId="318"/>
            <ac:spMk id="3" creationId="{00000000-0000-0000-0000-000000000000}"/>
          </ac:spMkLst>
        </pc:spChg>
        <pc:graphicFrameChg chg="mod modGraphic">
          <ac:chgData name="Bryant, Tracy (CHFS DMS DIS)" userId="b58d4d02-b7da-498a-9114-cdc07627c506" providerId="ADAL" clId="{2AA97835-A0AF-41D8-A4FD-59F6D306E7EA}" dt="2025-08-19T13:42:50.670" v="1989" actId="14100"/>
          <ac:graphicFrameMkLst>
            <pc:docMk/>
            <pc:sldMk cId="4245461273" sldId="318"/>
            <ac:graphicFrameMk id="5" creationId="{00000000-0000-0000-0000-000000000000}"/>
          </ac:graphicFrameMkLst>
        </pc:graphicFrameChg>
      </pc:sldChg>
      <pc:sldChg chg="modSp mod">
        <pc:chgData name="Bryant, Tracy (CHFS DMS DIS)" userId="b58d4d02-b7da-498a-9114-cdc07627c506" providerId="ADAL" clId="{2AA97835-A0AF-41D8-A4FD-59F6D306E7EA}" dt="2025-08-12T15:48:13.355" v="46" actId="1076"/>
        <pc:sldMkLst>
          <pc:docMk/>
          <pc:sldMk cId="1705872200" sldId="319"/>
        </pc:sldMkLst>
        <pc:spChg chg="mod">
          <ac:chgData name="Bryant, Tracy (CHFS DMS DIS)" userId="b58d4d02-b7da-498a-9114-cdc07627c506" providerId="ADAL" clId="{2AA97835-A0AF-41D8-A4FD-59F6D306E7EA}" dt="2025-08-12T15:48:13.355" v="46" actId="1076"/>
          <ac:spMkLst>
            <pc:docMk/>
            <pc:sldMk cId="1705872200" sldId="319"/>
            <ac:spMk id="6" creationId="{00000000-0000-0000-0000-000000000000}"/>
          </ac:spMkLst>
        </pc:spChg>
      </pc:sldChg>
      <pc:sldChg chg="modSp mod">
        <pc:chgData name="Bryant, Tracy (CHFS DMS DIS)" userId="b58d4d02-b7da-498a-9114-cdc07627c506" providerId="ADAL" clId="{2AA97835-A0AF-41D8-A4FD-59F6D306E7EA}" dt="2025-08-19T13:44:16.189" v="1991" actId="114"/>
        <pc:sldMkLst>
          <pc:docMk/>
          <pc:sldMk cId="3080350792" sldId="320"/>
        </pc:sldMkLst>
        <pc:spChg chg="mod">
          <ac:chgData name="Bryant, Tracy (CHFS DMS DIS)" userId="b58d4d02-b7da-498a-9114-cdc07627c506" providerId="ADAL" clId="{2AA97835-A0AF-41D8-A4FD-59F6D306E7EA}" dt="2025-08-19T13:43:33.681" v="1990" actId="255"/>
          <ac:spMkLst>
            <pc:docMk/>
            <pc:sldMk cId="3080350792" sldId="320"/>
            <ac:spMk id="2" creationId="{00000000-0000-0000-0000-000000000000}"/>
          </ac:spMkLst>
        </pc:spChg>
        <pc:spChg chg="mod">
          <ac:chgData name="Bryant, Tracy (CHFS DMS DIS)" userId="b58d4d02-b7da-498a-9114-cdc07627c506" providerId="ADAL" clId="{2AA97835-A0AF-41D8-A4FD-59F6D306E7EA}" dt="2025-08-19T13:44:16.189" v="1991" actId="114"/>
          <ac:spMkLst>
            <pc:docMk/>
            <pc:sldMk cId="3080350792" sldId="320"/>
            <ac:spMk id="3" creationId="{00000000-0000-0000-0000-000000000000}"/>
          </ac:spMkLst>
        </pc:spChg>
      </pc:sldChg>
      <pc:sldChg chg="modSp mod">
        <pc:chgData name="Bryant, Tracy (CHFS DMS DIS)" userId="b58d4d02-b7da-498a-9114-cdc07627c506" providerId="ADAL" clId="{2AA97835-A0AF-41D8-A4FD-59F6D306E7EA}" dt="2025-08-19T13:45:00.415" v="1992" actId="20577"/>
        <pc:sldMkLst>
          <pc:docMk/>
          <pc:sldMk cId="278576149" sldId="321"/>
        </pc:sldMkLst>
        <pc:spChg chg="mod">
          <ac:chgData name="Bryant, Tracy (CHFS DMS DIS)" userId="b58d4d02-b7da-498a-9114-cdc07627c506" providerId="ADAL" clId="{2AA97835-A0AF-41D8-A4FD-59F6D306E7EA}" dt="2025-08-19T12:39:56.661" v="1774" actId="20577"/>
          <ac:spMkLst>
            <pc:docMk/>
            <pc:sldMk cId="278576149" sldId="321"/>
            <ac:spMk id="2" creationId="{9223B052-74D7-5AC1-DF82-7E5404A196D7}"/>
          </ac:spMkLst>
        </pc:spChg>
        <pc:spChg chg="mod">
          <ac:chgData name="Bryant, Tracy (CHFS DMS DIS)" userId="b58d4d02-b7da-498a-9114-cdc07627c506" providerId="ADAL" clId="{2AA97835-A0AF-41D8-A4FD-59F6D306E7EA}" dt="2025-08-19T13:45:00.415" v="1992" actId="20577"/>
          <ac:spMkLst>
            <pc:docMk/>
            <pc:sldMk cId="278576149" sldId="321"/>
            <ac:spMk id="3" creationId="{55447E7D-B12B-3E73-783F-578E398AAFDE}"/>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043979" cy="467363"/>
          </a:xfrm>
          <a:prstGeom prst="rect">
            <a:avLst/>
          </a:prstGeom>
        </p:spPr>
        <p:txBody>
          <a:bodyPr vert="horz" lIns="91566" tIns="45783" rIns="91566" bIns="45783" rtlCol="0"/>
          <a:lstStyle>
            <a:lvl1pPr algn="l">
              <a:defRPr sz="1200"/>
            </a:lvl1pPr>
          </a:lstStyle>
          <a:p>
            <a:endParaRPr lang="en-US" dirty="0"/>
          </a:p>
        </p:txBody>
      </p:sp>
      <p:sp>
        <p:nvSpPr>
          <p:cNvPr id="3" name="Date Placeholder 2"/>
          <p:cNvSpPr>
            <a:spLocks noGrp="1"/>
          </p:cNvSpPr>
          <p:nvPr>
            <p:ph type="dt" sz="quarter" idx="1"/>
          </p:nvPr>
        </p:nvSpPr>
        <p:spPr>
          <a:xfrm>
            <a:off x="3977532" y="1"/>
            <a:ext cx="3043979" cy="467363"/>
          </a:xfrm>
          <a:prstGeom prst="rect">
            <a:avLst/>
          </a:prstGeom>
        </p:spPr>
        <p:txBody>
          <a:bodyPr vert="horz" lIns="91566" tIns="45783" rIns="91566" bIns="45783" rtlCol="0"/>
          <a:lstStyle>
            <a:lvl1pPr algn="r">
              <a:defRPr sz="1200"/>
            </a:lvl1pPr>
          </a:lstStyle>
          <a:p>
            <a:fld id="{5292CD85-8DA1-4709-8957-357CEEF656DB}" type="datetimeFigureOut">
              <a:rPr lang="en-US" smtClean="0"/>
              <a:t>8/19/2025</a:t>
            </a:fld>
            <a:endParaRPr lang="en-US" dirty="0"/>
          </a:p>
        </p:txBody>
      </p:sp>
      <p:sp>
        <p:nvSpPr>
          <p:cNvPr id="4" name="Footer Placeholder 3"/>
          <p:cNvSpPr>
            <a:spLocks noGrp="1"/>
          </p:cNvSpPr>
          <p:nvPr>
            <p:ph type="ftr" sz="quarter" idx="2"/>
          </p:nvPr>
        </p:nvSpPr>
        <p:spPr>
          <a:xfrm>
            <a:off x="2" y="8841739"/>
            <a:ext cx="3043979" cy="467363"/>
          </a:xfrm>
          <a:prstGeom prst="rect">
            <a:avLst/>
          </a:prstGeom>
        </p:spPr>
        <p:txBody>
          <a:bodyPr vert="horz" lIns="91566" tIns="45783" rIns="91566" bIns="45783"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7532" y="8841739"/>
            <a:ext cx="3043979" cy="467363"/>
          </a:xfrm>
          <a:prstGeom prst="rect">
            <a:avLst/>
          </a:prstGeom>
        </p:spPr>
        <p:txBody>
          <a:bodyPr vert="horz" lIns="91566" tIns="45783" rIns="91566" bIns="45783" rtlCol="0" anchor="b"/>
          <a:lstStyle>
            <a:lvl1pPr algn="r">
              <a:defRPr sz="1200"/>
            </a:lvl1pPr>
          </a:lstStyle>
          <a:p>
            <a:fld id="{6CDF7BAE-CC0C-4AD0-92E1-22319721CF12}" type="slidenum">
              <a:rPr lang="en-US" smtClean="0"/>
              <a:t>‹#›</a:t>
            </a:fld>
            <a:endParaRPr lang="en-US" dirty="0"/>
          </a:p>
        </p:txBody>
      </p:sp>
    </p:spTree>
    <p:extLst>
      <p:ext uri="{BB962C8B-B14F-4D97-AF65-F5344CB8AC3E}">
        <p14:creationId xmlns:p14="http://schemas.microsoft.com/office/powerpoint/2010/main" val="16484168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292" tIns="46646" rIns="93292" bIns="46646" rtlCol="0"/>
          <a:lstStyle>
            <a:lvl1pPr algn="l">
              <a:defRPr sz="1200"/>
            </a:lvl1pPr>
          </a:lstStyle>
          <a:p>
            <a:endParaRPr lang="en-US" dirty="0"/>
          </a:p>
        </p:txBody>
      </p:sp>
      <p:sp>
        <p:nvSpPr>
          <p:cNvPr id="3" name="Date Placeholder 2"/>
          <p:cNvSpPr>
            <a:spLocks noGrp="1"/>
          </p:cNvSpPr>
          <p:nvPr>
            <p:ph type="dt" idx="1"/>
          </p:nvPr>
        </p:nvSpPr>
        <p:spPr>
          <a:xfrm>
            <a:off x="3978132" y="0"/>
            <a:ext cx="3043343" cy="465455"/>
          </a:xfrm>
          <a:prstGeom prst="rect">
            <a:avLst/>
          </a:prstGeom>
        </p:spPr>
        <p:txBody>
          <a:bodyPr vert="horz" lIns="93292" tIns="46646" rIns="93292" bIns="46646" rtlCol="0"/>
          <a:lstStyle>
            <a:lvl1pPr algn="r">
              <a:defRPr sz="1200"/>
            </a:lvl1pPr>
          </a:lstStyle>
          <a:p>
            <a:fld id="{B4B823EE-1623-4115-99B9-B785374AECF6}" type="datetimeFigureOut">
              <a:rPr lang="en-US" smtClean="0"/>
              <a:t>8/19/2025</a:t>
            </a:fld>
            <a:endParaRPr lang="en-US" dirty="0"/>
          </a:p>
        </p:txBody>
      </p:sp>
      <p:sp>
        <p:nvSpPr>
          <p:cNvPr id="4" name="Slide Image Placeholder 3"/>
          <p:cNvSpPr>
            <a:spLocks noGrp="1" noRot="1" noChangeAspect="1"/>
          </p:cNvSpPr>
          <p:nvPr>
            <p:ph type="sldImg" idx="2"/>
          </p:nvPr>
        </p:nvSpPr>
        <p:spPr>
          <a:xfrm>
            <a:off x="1184275" y="698500"/>
            <a:ext cx="4654550" cy="3492500"/>
          </a:xfrm>
          <a:prstGeom prst="rect">
            <a:avLst/>
          </a:prstGeom>
          <a:noFill/>
          <a:ln w="12700">
            <a:solidFill>
              <a:prstClr val="black"/>
            </a:solidFill>
          </a:ln>
        </p:spPr>
        <p:txBody>
          <a:bodyPr vert="horz" lIns="93292" tIns="46646" rIns="93292" bIns="46646" rtlCol="0" anchor="ctr"/>
          <a:lstStyle/>
          <a:p>
            <a:endParaRPr lang="en-US"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292" tIns="46646" rIns="93292" bIns="466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5455"/>
          </a:xfrm>
          <a:prstGeom prst="rect">
            <a:avLst/>
          </a:prstGeom>
        </p:spPr>
        <p:txBody>
          <a:bodyPr vert="horz" lIns="93292" tIns="46646" rIns="93292" bIns="466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5455"/>
          </a:xfrm>
          <a:prstGeom prst="rect">
            <a:avLst/>
          </a:prstGeom>
        </p:spPr>
        <p:txBody>
          <a:bodyPr vert="horz" lIns="93292" tIns="46646" rIns="93292" bIns="46646" rtlCol="0" anchor="b"/>
          <a:lstStyle>
            <a:lvl1pPr algn="r">
              <a:defRPr sz="1200"/>
            </a:lvl1pPr>
          </a:lstStyle>
          <a:p>
            <a:fld id="{CCF99E1E-5533-47FF-A679-997EB01C2C0A}" type="slidenum">
              <a:rPr lang="en-US" smtClean="0"/>
              <a:t>‹#›</a:t>
            </a:fld>
            <a:endParaRPr lang="en-US" dirty="0"/>
          </a:p>
        </p:txBody>
      </p:sp>
    </p:spTree>
    <p:extLst>
      <p:ext uri="{BB962C8B-B14F-4D97-AF65-F5344CB8AC3E}">
        <p14:creationId xmlns:p14="http://schemas.microsoft.com/office/powerpoint/2010/main" val="7695155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Updated Performing and Rendering Providers slides 8 and</a:t>
            </a:r>
            <a:r>
              <a:rPr lang="en-US" baseline="0" dirty="0"/>
              <a:t> 9.  Added note on slide 14 to clarify that the list of POS are allowed</a:t>
            </a:r>
            <a:endParaRPr lang="en-US" dirty="0"/>
          </a:p>
        </p:txBody>
      </p:sp>
      <p:sp>
        <p:nvSpPr>
          <p:cNvPr id="4" name="Slide Number Placeholder 3"/>
          <p:cNvSpPr>
            <a:spLocks noGrp="1"/>
          </p:cNvSpPr>
          <p:nvPr>
            <p:ph type="sldNum" sz="quarter" idx="10"/>
          </p:nvPr>
        </p:nvSpPr>
        <p:spPr/>
        <p:txBody>
          <a:bodyPr/>
          <a:lstStyle/>
          <a:p>
            <a:fld id="{CCF99E1E-5533-47FF-A679-997EB01C2C0A}" type="slidenum">
              <a:rPr lang="en-US" smtClean="0"/>
              <a:t>1</a:t>
            </a:fld>
            <a:endParaRPr lang="en-US" dirty="0"/>
          </a:p>
        </p:txBody>
      </p:sp>
    </p:spTree>
    <p:extLst>
      <p:ext uri="{BB962C8B-B14F-4D97-AF65-F5344CB8AC3E}">
        <p14:creationId xmlns:p14="http://schemas.microsoft.com/office/powerpoint/2010/main" val="35169264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CF99E1E-5533-47FF-A679-997EB01C2C0A}" type="slidenum">
              <a:rPr lang="en-US" smtClean="0"/>
              <a:t>14</a:t>
            </a:fld>
            <a:endParaRPr lang="en-US" dirty="0"/>
          </a:p>
        </p:txBody>
      </p:sp>
    </p:spTree>
    <p:extLst>
      <p:ext uri="{BB962C8B-B14F-4D97-AF65-F5344CB8AC3E}">
        <p14:creationId xmlns:p14="http://schemas.microsoft.com/office/powerpoint/2010/main" val="39833829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6" name="Slide Number Placeholder 5"/>
          <p:cNvSpPr>
            <a:spLocks noGrp="1"/>
          </p:cNvSpPr>
          <p:nvPr>
            <p:ph type="sldNum" sz="quarter" idx="12"/>
          </p:nvPr>
        </p:nvSpPr>
        <p:spPr>
          <a:xfrm>
            <a:off x="304800" y="6400800"/>
            <a:ext cx="2133600" cy="365125"/>
          </a:xfrm>
          <a:prstGeom prst="rect">
            <a:avLst/>
          </a:prstGeom>
        </p:spPr>
        <p:txBody>
          <a:bodyPr/>
          <a:lstStyle>
            <a:lvl1pPr>
              <a:defRPr>
                <a:solidFill>
                  <a:schemeClr val="bg1"/>
                </a:solidFill>
              </a:defRPr>
            </a:lvl1pPr>
          </a:lstStyle>
          <a:p>
            <a:fld id="{413B8C1A-B3FA-4E19-85F6-8AA27377C971}" type="slidenum">
              <a:rPr lang="en-US" smtClean="0"/>
              <a:pPr/>
              <a:t>‹#›</a:t>
            </a:fld>
            <a:endParaRPr lang="en-US" dirty="0"/>
          </a:p>
        </p:txBody>
      </p:sp>
    </p:spTree>
    <p:extLst>
      <p:ext uri="{BB962C8B-B14F-4D97-AF65-F5344CB8AC3E}">
        <p14:creationId xmlns:p14="http://schemas.microsoft.com/office/powerpoint/2010/main" val="3990959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C9622292-52FC-440D-AF69-9B3D08132A23}" type="datetime1">
              <a:rPr lang="en-US" smtClean="0"/>
              <a:t>8/19/2025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13B8C1A-B3FA-4E19-85F6-8AA27377C971}" type="slidenum">
              <a:rPr lang="en-US" smtClean="0"/>
              <a:t>‹#›</a:t>
            </a:fld>
            <a:endParaRPr lang="en-US" dirty="0"/>
          </a:p>
        </p:txBody>
      </p:sp>
    </p:spTree>
    <p:extLst>
      <p:ext uri="{BB962C8B-B14F-4D97-AF65-F5344CB8AC3E}">
        <p14:creationId xmlns:p14="http://schemas.microsoft.com/office/powerpoint/2010/main" val="973819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5D2465C8-E09E-4549-8CA9-ADE0F54FAD08}" type="datetime1">
              <a:rPr lang="en-US" smtClean="0"/>
              <a:t>8/19/2025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13B8C1A-B3FA-4E19-85F6-8AA27377C971}" type="slidenum">
              <a:rPr lang="en-US" smtClean="0"/>
              <a:t>‹#›</a:t>
            </a:fld>
            <a:endParaRPr lang="en-US" dirty="0"/>
          </a:p>
        </p:txBody>
      </p:sp>
    </p:spTree>
    <p:extLst>
      <p:ext uri="{BB962C8B-B14F-4D97-AF65-F5344CB8AC3E}">
        <p14:creationId xmlns:p14="http://schemas.microsoft.com/office/powerpoint/2010/main" val="39403932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1">
    <p:spTree>
      <p:nvGrpSpPr>
        <p:cNvPr id="1" name=""/>
        <p:cNvGrpSpPr/>
        <p:nvPr/>
      </p:nvGrpSpPr>
      <p:grpSpPr>
        <a:xfrm>
          <a:off x="0" y="0"/>
          <a:ext cx="0" cy="0"/>
          <a:chOff x="0" y="0"/>
          <a:chExt cx="0" cy="0"/>
        </a:xfrm>
      </p:grpSpPr>
      <p:sp>
        <p:nvSpPr>
          <p:cNvPr id="9" name="Text Placeholder 8"/>
          <p:cNvSpPr>
            <a:spLocks noGrp="1"/>
          </p:cNvSpPr>
          <p:nvPr>
            <p:ph type="body" sz="quarter" idx="13"/>
          </p:nvPr>
        </p:nvSpPr>
        <p:spPr>
          <a:xfrm>
            <a:off x="370113" y="765175"/>
            <a:ext cx="8388000" cy="969282"/>
          </a:xfrm>
        </p:spPr>
        <p:txBody>
          <a:bodyPr>
            <a:normAutofit/>
          </a:bodyPr>
          <a:lstStyle>
            <a:lvl1pPr marL="0" indent="0">
              <a:buNone/>
              <a:defRPr sz="3000" b="0">
                <a:solidFill>
                  <a:srgbClr val="575757"/>
                </a:solidFill>
              </a:defRPr>
            </a:lvl1pPr>
          </a:lstStyle>
          <a:p>
            <a:pPr lvl="0"/>
            <a:r>
              <a:rPr lang="en-US"/>
              <a:t>Click to edit Master text styles</a:t>
            </a:r>
          </a:p>
        </p:txBody>
      </p:sp>
      <p:sp>
        <p:nvSpPr>
          <p:cNvPr id="14" name="Title Placeholder 1"/>
          <p:cNvSpPr>
            <a:spLocks noGrp="1"/>
          </p:cNvSpPr>
          <p:nvPr>
            <p:ph type="title"/>
          </p:nvPr>
        </p:nvSpPr>
        <p:spPr>
          <a:xfrm>
            <a:off x="370113" y="295683"/>
            <a:ext cx="8388000" cy="469492"/>
          </a:xfrm>
          <a:prstGeom prst="rect">
            <a:avLst/>
          </a:prstGeom>
        </p:spPr>
        <p:txBody>
          <a:bodyPr vert="horz" lIns="0" tIns="0" rIns="0" bIns="0" rtlCol="0" anchor="t" anchorCtr="0">
            <a:noAutofit/>
          </a:bodyPr>
          <a:lstStyle/>
          <a:p>
            <a:r>
              <a:rPr lang="en-US" dirty="0"/>
              <a:t>Click to edit Master title style</a:t>
            </a:r>
            <a:endParaRPr lang="en-GB" dirty="0"/>
          </a:p>
        </p:txBody>
      </p:sp>
      <p:sp>
        <p:nvSpPr>
          <p:cNvPr id="20" name="Text Placeholder 19"/>
          <p:cNvSpPr>
            <a:spLocks noGrp="1"/>
          </p:cNvSpPr>
          <p:nvPr>
            <p:ph type="body" sz="quarter" idx="14"/>
          </p:nvPr>
        </p:nvSpPr>
        <p:spPr>
          <a:xfrm>
            <a:off x="370800" y="1810800"/>
            <a:ext cx="8388000" cy="453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6" name="Slide Number Placeholder 7"/>
          <p:cNvSpPr>
            <a:spLocks noGrp="1"/>
          </p:cNvSpPr>
          <p:nvPr>
            <p:ph type="sldNum" sz="quarter" idx="4"/>
          </p:nvPr>
        </p:nvSpPr>
        <p:spPr>
          <a:xfrm>
            <a:off x="370113" y="6477000"/>
            <a:ext cx="792088" cy="252000"/>
          </a:xfrm>
          <a:prstGeom prst="rect">
            <a:avLst/>
          </a:prstGeom>
        </p:spPr>
        <p:txBody>
          <a:bodyPr vert="horz" lIns="0" tIns="0" rIns="0" bIns="0" rtlCol="0" anchor="ctr" anchorCtr="0"/>
          <a:lstStyle>
            <a:lvl1pPr algn="r">
              <a:defRPr sz="800" b="0">
                <a:solidFill>
                  <a:schemeClr val="bg1"/>
                </a:solidFill>
              </a:defRPr>
            </a:lvl1pPr>
          </a:lstStyle>
          <a:p>
            <a:fld id="{95CC1D26-A9BD-4BDE-BDD9-08EDBAE96860}" type="slidenum">
              <a:rPr lang="en-GB" smtClean="0"/>
              <a:pPr/>
              <a:t>‹#›</a:t>
            </a:fld>
            <a:endParaRPr lang="en-GB" dirty="0"/>
          </a:p>
        </p:txBody>
      </p:sp>
    </p:spTree>
    <p:extLst>
      <p:ext uri="{BB962C8B-B14F-4D97-AF65-F5344CB8AC3E}">
        <p14:creationId xmlns:p14="http://schemas.microsoft.com/office/powerpoint/2010/main" val="2950864082"/>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304800" y="6400800"/>
            <a:ext cx="2133600" cy="365125"/>
          </a:xfrm>
          <a:prstGeom prst="rect">
            <a:avLst/>
          </a:prstGeom>
        </p:spPr>
        <p:txBody>
          <a:bodyPr/>
          <a:lstStyle>
            <a:lvl1pPr>
              <a:defRPr>
                <a:solidFill>
                  <a:schemeClr val="bg1"/>
                </a:solidFill>
              </a:defRPr>
            </a:lvl1pPr>
          </a:lstStyle>
          <a:p>
            <a:fld id="{413B8C1A-B3FA-4E19-85F6-8AA27377C971}" type="slidenum">
              <a:rPr lang="en-US" smtClean="0"/>
              <a:pPr/>
              <a:t>‹#›</a:t>
            </a:fld>
            <a:endParaRPr lang="en-US" dirty="0"/>
          </a:p>
        </p:txBody>
      </p:sp>
    </p:spTree>
    <p:extLst>
      <p:ext uri="{BB962C8B-B14F-4D97-AF65-F5344CB8AC3E}">
        <p14:creationId xmlns:p14="http://schemas.microsoft.com/office/powerpoint/2010/main" val="3741150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FD78F34-073B-4CAC-ABDD-EB690BDE124F}" type="datetime1">
              <a:rPr lang="en-US" smtClean="0"/>
              <a:t>8/19/2025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13B8C1A-B3FA-4E19-85F6-8AA27377C971}" type="slidenum">
              <a:rPr lang="en-US" smtClean="0"/>
              <a:t>‹#›</a:t>
            </a:fld>
            <a:endParaRPr lang="en-US" dirty="0"/>
          </a:p>
        </p:txBody>
      </p:sp>
    </p:spTree>
    <p:extLst>
      <p:ext uri="{BB962C8B-B14F-4D97-AF65-F5344CB8AC3E}">
        <p14:creationId xmlns:p14="http://schemas.microsoft.com/office/powerpoint/2010/main" val="746712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EE34CFDE-760B-43D0-BC73-672D565F93D0}" type="datetime1">
              <a:rPr lang="en-US" smtClean="0"/>
              <a:t>8/19/2025</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13B8C1A-B3FA-4E19-85F6-8AA27377C971}" type="slidenum">
              <a:rPr lang="en-US" smtClean="0"/>
              <a:t>‹#›</a:t>
            </a:fld>
            <a:endParaRPr lang="en-US" dirty="0"/>
          </a:p>
        </p:txBody>
      </p:sp>
    </p:spTree>
    <p:extLst>
      <p:ext uri="{BB962C8B-B14F-4D97-AF65-F5344CB8AC3E}">
        <p14:creationId xmlns:p14="http://schemas.microsoft.com/office/powerpoint/2010/main" val="202575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62E4BFAA-4172-472F-8222-38B6065A1D08}" type="datetime1">
              <a:rPr lang="en-US" smtClean="0"/>
              <a:t>8/19/2025</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413B8C1A-B3FA-4E19-85F6-8AA27377C971}" type="slidenum">
              <a:rPr lang="en-US" smtClean="0"/>
              <a:t>‹#›</a:t>
            </a:fld>
            <a:endParaRPr lang="en-US" dirty="0"/>
          </a:p>
        </p:txBody>
      </p:sp>
    </p:spTree>
    <p:extLst>
      <p:ext uri="{BB962C8B-B14F-4D97-AF65-F5344CB8AC3E}">
        <p14:creationId xmlns:p14="http://schemas.microsoft.com/office/powerpoint/2010/main" val="4264082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56278FFD-3FE2-41CC-8500-0F5961B59824}" type="datetime1">
              <a:rPr lang="en-US" smtClean="0"/>
              <a:t>8/19/2025</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413B8C1A-B3FA-4E19-85F6-8AA27377C971}" type="slidenum">
              <a:rPr lang="en-US" smtClean="0"/>
              <a:t>‹#›</a:t>
            </a:fld>
            <a:endParaRPr lang="en-US" dirty="0"/>
          </a:p>
        </p:txBody>
      </p:sp>
    </p:spTree>
    <p:extLst>
      <p:ext uri="{BB962C8B-B14F-4D97-AF65-F5344CB8AC3E}">
        <p14:creationId xmlns:p14="http://schemas.microsoft.com/office/powerpoint/2010/main" val="4020134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3802589B-6F27-452D-84D9-C0DE3F9B6A56}" type="datetime1">
              <a:rPr lang="en-US" smtClean="0"/>
              <a:t>8/19/2025</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413B8C1A-B3FA-4E19-85F6-8AA27377C971}" type="slidenum">
              <a:rPr lang="en-US" smtClean="0"/>
              <a:t>‹#›</a:t>
            </a:fld>
            <a:endParaRPr lang="en-US" dirty="0"/>
          </a:p>
        </p:txBody>
      </p:sp>
    </p:spTree>
    <p:extLst>
      <p:ext uri="{BB962C8B-B14F-4D97-AF65-F5344CB8AC3E}">
        <p14:creationId xmlns:p14="http://schemas.microsoft.com/office/powerpoint/2010/main" val="4265950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C008827-677F-4E36-854C-EBD24B909715}" type="datetime1">
              <a:rPr lang="en-US" smtClean="0"/>
              <a:t>8/19/2025</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13B8C1A-B3FA-4E19-85F6-8AA27377C971}" type="slidenum">
              <a:rPr lang="en-US" smtClean="0"/>
              <a:t>‹#›</a:t>
            </a:fld>
            <a:endParaRPr lang="en-US" dirty="0"/>
          </a:p>
        </p:txBody>
      </p:sp>
    </p:spTree>
    <p:extLst>
      <p:ext uri="{BB962C8B-B14F-4D97-AF65-F5344CB8AC3E}">
        <p14:creationId xmlns:p14="http://schemas.microsoft.com/office/powerpoint/2010/main" val="469453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26E594D3-EF4F-4AF9-B158-0C809C9BA522}" type="datetime1">
              <a:rPr lang="en-US" smtClean="0"/>
              <a:t>8/19/2025</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13B8C1A-B3FA-4E19-85F6-8AA27377C971}" type="slidenum">
              <a:rPr lang="en-US" smtClean="0"/>
              <a:t>‹#›</a:t>
            </a:fld>
            <a:endParaRPr lang="en-US" dirty="0"/>
          </a:p>
        </p:txBody>
      </p:sp>
    </p:spTree>
    <p:extLst>
      <p:ext uri="{BB962C8B-B14F-4D97-AF65-F5344CB8AC3E}">
        <p14:creationId xmlns:p14="http://schemas.microsoft.com/office/powerpoint/2010/main" val="988603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04800"/>
          </a:xfrm>
          <a:prstGeom prst="rect">
            <a:avLst/>
          </a:prstGeom>
          <a:solidFill>
            <a:srgbClr val="2784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6248400"/>
            <a:ext cx="9144000" cy="609600"/>
          </a:xfrm>
          <a:prstGeom prst="rect">
            <a:avLst/>
          </a:prstGeom>
          <a:solidFill>
            <a:srgbClr val="2784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lide Number Placeholder 5"/>
          <p:cNvSpPr>
            <a:spLocks noGrp="1"/>
          </p:cNvSpPr>
          <p:nvPr>
            <p:ph type="sldNum" sz="quarter" idx="4"/>
          </p:nvPr>
        </p:nvSpPr>
        <p:spPr>
          <a:xfrm>
            <a:off x="304800" y="6400800"/>
            <a:ext cx="2133600" cy="365125"/>
          </a:xfrm>
          <a:prstGeom prst="rect">
            <a:avLst/>
          </a:prstGeom>
        </p:spPr>
        <p:txBody>
          <a:bodyPr/>
          <a:lstStyle>
            <a:lvl1pPr>
              <a:defRPr>
                <a:solidFill>
                  <a:schemeClr val="bg1"/>
                </a:solidFill>
              </a:defRPr>
            </a:lvl1pPr>
          </a:lstStyle>
          <a:p>
            <a:fld id="{413B8C1A-B3FA-4E19-85F6-8AA27377C971}" type="slidenum">
              <a:rPr lang="en-US" smtClean="0"/>
              <a:pPr/>
              <a:t>‹#›</a:t>
            </a:fld>
            <a:endParaRPr lang="en-US" dirty="0"/>
          </a:p>
        </p:txBody>
      </p:sp>
      <p:pic>
        <p:nvPicPr>
          <p:cNvPr id="10" name="Picture 9"/>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8305800" y="6300724"/>
            <a:ext cx="685800" cy="470927"/>
          </a:xfrm>
          <a:prstGeom prst="rect">
            <a:avLst/>
          </a:prstGeom>
        </p:spPr>
      </p:pic>
    </p:spTree>
    <p:extLst>
      <p:ext uri="{BB962C8B-B14F-4D97-AF65-F5344CB8AC3E}">
        <p14:creationId xmlns:p14="http://schemas.microsoft.com/office/powerpoint/2010/main" val="637736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676400" y="762000"/>
            <a:ext cx="5867400" cy="2481261"/>
          </a:xfrm>
        </p:spPr>
      </p:pic>
      <p:sp>
        <p:nvSpPr>
          <p:cNvPr id="2" name="TextBox 1"/>
          <p:cNvSpPr txBox="1"/>
          <p:nvPr/>
        </p:nvSpPr>
        <p:spPr>
          <a:xfrm>
            <a:off x="914400" y="3581400"/>
            <a:ext cx="7543800" cy="1384995"/>
          </a:xfrm>
          <a:prstGeom prst="rect">
            <a:avLst/>
          </a:prstGeom>
          <a:noFill/>
        </p:spPr>
        <p:txBody>
          <a:bodyPr wrap="square" rtlCol="0">
            <a:spAutoFit/>
          </a:bodyPr>
          <a:lstStyle/>
          <a:p>
            <a:pPr algn="ctr"/>
            <a:r>
              <a:rPr lang="en-US" sz="4200" b="1" dirty="0"/>
              <a:t>Certified Community Behavioral Health Centers (CCBHC)</a:t>
            </a:r>
          </a:p>
        </p:txBody>
      </p:sp>
      <p:sp>
        <p:nvSpPr>
          <p:cNvPr id="4" name="TextBox 3"/>
          <p:cNvSpPr txBox="1"/>
          <p:nvPr/>
        </p:nvSpPr>
        <p:spPr>
          <a:xfrm>
            <a:off x="1219200" y="5257800"/>
            <a:ext cx="7239000" cy="646331"/>
          </a:xfrm>
          <a:prstGeom prst="rect">
            <a:avLst/>
          </a:prstGeom>
          <a:noFill/>
        </p:spPr>
        <p:txBody>
          <a:bodyPr wrap="square" rtlCol="0">
            <a:spAutoFit/>
          </a:bodyPr>
          <a:lstStyle/>
          <a:p>
            <a:pPr algn="ctr"/>
            <a:r>
              <a:rPr lang="en-US" sz="3600" i="1" dirty="0">
                <a:solidFill>
                  <a:srgbClr val="6E0610"/>
                </a:solidFill>
              </a:rPr>
              <a:t>New Provider – Technical Discussion</a:t>
            </a:r>
          </a:p>
        </p:txBody>
      </p:sp>
    </p:spTree>
    <p:extLst>
      <p:ext uri="{BB962C8B-B14F-4D97-AF65-F5344CB8AC3E}">
        <p14:creationId xmlns:p14="http://schemas.microsoft.com/office/powerpoint/2010/main" val="29016846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6624" y="503238"/>
            <a:ext cx="8229600" cy="639762"/>
          </a:xfrm>
        </p:spPr>
        <p:txBody>
          <a:bodyPr>
            <a:normAutofit fontScale="90000"/>
          </a:bodyPr>
          <a:lstStyle/>
          <a:p>
            <a:r>
              <a:rPr lang="en-US" dirty="0"/>
              <a:t>Reimbursement</a:t>
            </a:r>
          </a:p>
        </p:txBody>
      </p:sp>
      <p:sp>
        <p:nvSpPr>
          <p:cNvPr id="3" name="Content Placeholder 2"/>
          <p:cNvSpPr>
            <a:spLocks noGrp="1"/>
          </p:cNvSpPr>
          <p:nvPr>
            <p:ph idx="1"/>
          </p:nvPr>
        </p:nvSpPr>
        <p:spPr>
          <a:xfrm>
            <a:off x="457200" y="1143000"/>
            <a:ext cx="8229600" cy="4983163"/>
          </a:xfrm>
        </p:spPr>
        <p:txBody>
          <a:bodyPr anchor="ctr">
            <a:normAutofit/>
          </a:bodyPr>
          <a:lstStyle/>
          <a:p>
            <a:r>
              <a:rPr lang="en-US" sz="2800" dirty="0"/>
              <a:t>Fee-for-Service claims will pay using PPS (Perspective Payment System) </a:t>
            </a:r>
          </a:p>
          <a:p>
            <a:r>
              <a:rPr lang="en-US" sz="2800" dirty="0"/>
              <a:t>MCOs are not required to pay PPS</a:t>
            </a:r>
          </a:p>
          <a:p>
            <a:r>
              <a:rPr lang="en-US" sz="2800" dirty="0"/>
              <a:t>Medicare Crossover and MCO encounters will be eligible for supplemental (WRAP) payment</a:t>
            </a:r>
          </a:p>
          <a:p>
            <a:r>
              <a:rPr lang="en-US" sz="2800" dirty="0"/>
              <a:t>CCBHC will have the ability to view encounters in </a:t>
            </a:r>
            <a:r>
              <a:rPr lang="en-US" sz="2800" dirty="0" err="1"/>
              <a:t>KYHealthNet</a:t>
            </a:r>
            <a:r>
              <a:rPr lang="en-US" sz="2800" dirty="0"/>
              <a:t> (same as FQHC and RHC)</a:t>
            </a:r>
          </a:p>
        </p:txBody>
      </p:sp>
      <p:sp>
        <p:nvSpPr>
          <p:cNvPr id="4" name="Slide Number Placeholder 3"/>
          <p:cNvSpPr>
            <a:spLocks noGrp="1"/>
          </p:cNvSpPr>
          <p:nvPr>
            <p:ph type="sldNum" sz="quarter" idx="12"/>
          </p:nvPr>
        </p:nvSpPr>
        <p:spPr/>
        <p:txBody>
          <a:bodyPr/>
          <a:lstStyle/>
          <a:p>
            <a:fld id="{413B8C1A-B3FA-4E19-85F6-8AA27377C971}" type="slidenum">
              <a:rPr lang="en-US" smtClean="0"/>
              <a:pPr/>
              <a:t>10</a:t>
            </a:fld>
            <a:endParaRPr lang="en-US" dirty="0"/>
          </a:p>
        </p:txBody>
      </p:sp>
    </p:spTree>
    <p:extLst>
      <p:ext uri="{BB962C8B-B14F-4D97-AF65-F5344CB8AC3E}">
        <p14:creationId xmlns:p14="http://schemas.microsoft.com/office/powerpoint/2010/main" val="12558930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8260"/>
            <a:ext cx="8229600" cy="715962"/>
          </a:xfrm>
        </p:spPr>
        <p:txBody>
          <a:bodyPr>
            <a:normAutofit fontScale="90000"/>
          </a:bodyPr>
          <a:lstStyle/>
          <a:p>
            <a:r>
              <a:rPr lang="en-US" dirty="0"/>
              <a:t>Billing</a:t>
            </a:r>
          </a:p>
        </p:txBody>
      </p:sp>
      <p:sp>
        <p:nvSpPr>
          <p:cNvPr id="3" name="Content Placeholder 2"/>
          <p:cNvSpPr>
            <a:spLocks noGrp="1"/>
          </p:cNvSpPr>
          <p:nvPr>
            <p:ph idx="1"/>
          </p:nvPr>
        </p:nvSpPr>
        <p:spPr>
          <a:xfrm>
            <a:off x="685800" y="990600"/>
            <a:ext cx="8229600" cy="4345685"/>
          </a:xfrm>
        </p:spPr>
        <p:txBody>
          <a:bodyPr anchor="ctr">
            <a:normAutofit/>
          </a:bodyPr>
          <a:lstStyle/>
          <a:p>
            <a:r>
              <a:rPr lang="en-US" sz="2400" dirty="0"/>
              <a:t>All claims must have HCPCS code </a:t>
            </a:r>
            <a:r>
              <a:rPr lang="en-US" sz="2400" b="1" u="sng" dirty="0">
                <a:solidFill>
                  <a:srgbClr val="6E0610"/>
                </a:solidFill>
              </a:rPr>
              <a:t>T1040</a:t>
            </a:r>
            <a:r>
              <a:rPr lang="en-US" sz="2400" dirty="0"/>
              <a:t> as the first service line</a:t>
            </a:r>
          </a:p>
          <a:p>
            <a:pPr lvl="1"/>
            <a:r>
              <a:rPr lang="en-US" sz="2400" i="1" dirty="0"/>
              <a:t>CAN ONLY BE BILLED </a:t>
            </a:r>
            <a:r>
              <a:rPr lang="en-US" sz="2400" b="1" i="1" dirty="0">
                <a:solidFill>
                  <a:srgbClr val="6E0610"/>
                </a:solidFill>
              </a:rPr>
              <a:t>ONCE PER DAY </a:t>
            </a:r>
            <a:r>
              <a:rPr lang="en-US" sz="2400" i="1" dirty="0"/>
              <a:t>PER MEMBER</a:t>
            </a:r>
          </a:p>
          <a:p>
            <a:pPr lvl="1"/>
            <a:r>
              <a:rPr lang="en-US" sz="2400" i="1" dirty="0"/>
              <a:t>T1040 is a zero dollar charge that triggers a wrap</a:t>
            </a:r>
          </a:p>
          <a:p>
            <a:r>
              <a:rPr lang="en-US" sz="2400" dirty="0"/>
              <a:t>All other service lines must have </a:t>
            </a:r>
            <a:r>
              <a:rPr lang="en-US" sz="2400" b="1" u="sng" dirty="0">
                <a:solidFill>
                  <a:srgbClr val="6E0610"/>
                </a:solidFill>
              </a:rPr>
              <a:t>Q2</a:t>
            </a:r>
            <a:r>
              <a:rPr lang="en-US" sz="2400" dirty="0"/>
              <a:t> modifier</a:t>
            </a:r>
          </a:p>
          <a:p>
            <a:r>
              <a:rPr lang="en-US" sz="2400" dirty="0"/>
              <a:t>Professional claims format only, claim type B or M – 837P</a:t>
            </a:r>
          </a:p>
        </p:txBody>
      </p:sp>
      <p:sp>
        <p:nvSpPr>
          <p:cNvPr id="4" name="Slide Number Placeholder 3"/>
          <p:cNvSpPr>
            <a:spLocks noGrp="1"/>
          </p:cNvSpPr>
          <p:nvPr>
            <p:ph type="sldNum" sz="quarter" idx="12"/>
          </p:nvPr>
        </p:nvSpPr>
        <p:spPr/>
        <p:txBody>
          <a:bodyPr/>
          <a:lstStyle/>
          <a:p>
            <a:fld id="{413B8C1A-B3FA-4E19-85F6-8AA27377C971}" type="slidenum">
              <a:rPr lang="en-US" smtClean="0"/>
              <a:pPr/>
              <a:t>11</a:t>
            </a:fld>
            <a:endParaRPr lang="en-US" dirty="0"/>
          </a:p>
        </p:txBody>
      </p:sp>
    </p:spTree>
    <p:extLst>
      <p:ext uri="{BB962C8B-B14F-4D97-AF65-F5344CB8AC3E}">
        <p14:creationId xmlns:p14="http://schemas.microsoft.com/office/powerpoint/2010/main" val="1101866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8571"/>
            <a:ext cx="8229600" cy="563562"/>
          </a:xfrm>
        </p:spPr>
        <p:txBody>
          <a:bodyPr>
            <a:noAutofit/>
          </a:bodyPr>
          <a:lstStyle/>
          <a:p>
            <a:r>
              <a:rPr lang="en-US" sz="3600" dirty="0"/>
              <a:t>Covered Services</a:t>
            </a:r>
          </a:p>
        </p:txBody>
      </p:sp>
      <p:sp>
        <p:nvSpPr>
          <p:cNvPr id="3" name="Content Placeholder 2"/>
          <p:cNvSpPr>
            <a:spLocks noGrp="1"/>
          </p:cNvSpPr>
          <p:nvPr>
            <p:ph idx="1"/>
          </p:nvPr>
        </p:nvSpPr>
        <p:spPr>
          <a:xfrm>
            <a:off x="457200" y="1072085"/>
            <a:ext cx="8229600" cy="5135563"/>
          </a:xfrm>
        </p:spPr>
        <p:txBody>
          <a:bodyPr>
            <a:normAutofit/>
          </a:bodyPr>
          <a:lstStyle/>
          <a:p>
            <a:r>
              <a:rPr lang="en-US" sz="2800" dirty="0"/>
              <a:t>In addition to the T1040 code, providers must bill </a:t>
            </a:r>
            <a:r>
              <a:rPr lang="en-US" sz="2800" dirty="0">
                <a:solidFill>
                  <a:srgbClr val="6E0610"/>
                </a:solidFill>
              </a:rPr>
              <a:t>at least one code CPT or HCPCS code </a:t>
            </a:r>
            <a:r>
              <a:rPr lang="en-US" sz="2800" dirty="0"/>
              <a:t>from the covered services list.</a:t>
            </a:r>
          </a:p>
          <a:p>
            <a:r>
              <a:rPr lang="en-US" sz="2800" dirty="0"/>
              <a:t>Covered services list will include column with “excluded” provider modifiers when a service is not allowed for this performing provider.</a:t>
            </a:r>
          </a:p>
          <a:p>
            <a:pPr lvl="1"/>
            <a:r>
              <a:rPr lang="en-US" sz="1900" dirty="0"/>
              <a:t>Example:  99408 can not be billed using modifier U7 because a PSS would not perform that service</a:t>
            </a:r>
          </a:p>
          <a:p>
            <a:r>
              <a:rPr lang="en-US" sz="2800" dirty="0"/>
              <a:t>Covered services will include rendering provider types for a service</a:t>
            </a:r>
          </a:p>
          <a:p>
            <a:pPr lvl="1"/>
            <a:r>
              <a:rPr lang="en-US" sz="1900" dirty="0"/>
              <a:t>Example:  99395 code would require a Provider type 64, 78 or 95</a:t>
            </a:r>
            <a:endParaRPr lang="en-US" dirty="0"/>
          </a:p>
        </p:txBody>
      </p:sp>
      <p:sp>
        <p:nvSpPr>
          <p:cNvPr id="4" name="Slide Number Placeholder 3"/>
          <p:cNvSpPr>
            <a:spLocks noGrp="1"/>
          </p:cNvSpPr>
          <p:nvPr>
            <p:ph type="sldNum" sz="quarter" idx="12"/>
          </p:nvPr>
        </p:nvSpPr>
        <p:spPr/>
        <p:txBody>
          <a:bodyPr/>
          <a:lstStyle/>
          <a:p>
            <a:fld id="{413B8C1A-B3FA-4E19-85F6-8AA27377C971}" type="slidenum">
              <a:rPr lang="en-US" smtClean="0"/>
              <a:pPr/>
              <a:t>12</a:t>
            </a:fld>
            <a:endParaRPr lang="en-US" dirty="0"/>
          </a:p>
        </p:txBody>
      </p:sp>
    </p:spTree>
    <p:extLst>
      <p:ext uri="{BB962C8B-B14F-4D97-AF65-F5344CB8AC3E}">
        <p14:creationId xmlns:p14="http://schemas.microsoft.com/office/powerpoint/2010/main" val="40059360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73856"/>
            <a:ext cx="8229600" cy="715962"/>
          </a:xfrm>
        </p:spPr>
        <p:txBody>
          <a:bodyPr>
            <a:normAutofit fontScale="90000"/>
          </a:bodyPr>
          <a:lstStyle/>
          <a:p>
            <a:r>
              <a:rPr lang="en-US" dirty="0"/>
              <a:t>Billing Rules</a:t>
            </a:r>
          </a:p>
        </p:txBody>
      </p:sp>
      <p:sp>
        <p:nvSpPr>
          <p:cNvPr id="3" name="Content Placeholder 2"/>
          <p:cNvSpPr>
            <a:spLocks noGrp="1"/>
          </p:cNvSpPr>
          <p:nvPr>
            <p:ph idx="1"/>
          </p:nvPr>
        </p:nvSpPr>
        <p:spPr>
          <a:xfrm>
            <a:off x="457200" y="1143000"/>
            <a:ext cx="8229600" cy="4983163"/>
          </a:xfrm>
        </p:spPr>
        <p:txBody>
          <a:bodyPr>
            <a:normAutofit/>
          </a:bodyPr>
          <a:lstStyle/>
          <a:p>
            <a:r>
              <a:rPr lang="en-US" sz="2800" dirty="0"/>
              <a:t>One claim (identified by T1040) per day, per member, per provider </a:t>
            </a:r>
          </a:p>
          <a:p>
            <a:r>
              <a:rPr lang="en-US" sz="2800" dirty="0"/>
              <a:t>Claim should include ALL CCBHC services provided on that day</a:t>
            </a:r>
          </a:p>
          <a:p>
            <a:r>
              <a:rPr lang="en-US" sz="2800" dirty="0"/>
              <a:t>Only services listed on the CCBHC service list shall be billed for CCBHC (PT 16) </a:t>
            </a:r>
          </a:p>
          <a:p>
            <a:r>
              <a:rPr lang="en-US" sz="2800" dirty="0"/>
              <a:t>CCBHC service claims may only be billed by CCBHC PT 16.  If the service code is on the CCBHC allowed services list it may not be billed any other provider type</a:t>
            </a:r>
          </a:p>
          <a:p>
            <a:endParaRPr lang="en-US" dirty="0"/>
          </a:p>
        </p:txBody>
      </p:sp>
      <p:sp>
        <p:nvSpPr>
          <p:cNvPr id="4" name="Slide Number Placeholder 3"/>
          <p:cNvSpPr>
            <a:spLocks noGrp="1"/>
          </p:cNvSpPr>
          <p:nvPr>
            <p:ph type="sldNum" sz="quarter" idx="12"/>
          </p:nvPr>
        </p:nvSpPr>
        <p:spPr/>
        <p:txBody>
          <a:bodyPr/>
          <a:lstStyle/>
          <a:p>
            <a:fld id="{413B8C1A-B3FA-4E19-85F6-8AA27377C971}" type="slidenum">
              <a:rPr lang="en-US" smtClean="0"/>
              <a:pPr/>
              <a:t>13</a:t>
            </a:fld>
            <a:endParaRPr lang="en-US" dirty="0"/>
          </a:p>
        </p:txBody>
      </p:sp>
    </p:spTree>
    <p:extLst>
      <p:ext uri="{BB962C8B-B14F-4D97-AF65-F5344CB8AC3E}">
        <p14:creationId xmlns:p14="http://schemas.microsoft.com/office/powerpoint/2010/main" val="4755817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a:t>Billing Rules cont’d</a:t>
            </a:r>
          </a:p>
        </p:txBody>
      </p:sp>
      <p:sp>
        <p:nvSpPr>
          <p:cNvPr id="3" name="Content Placeholder 2"/>
          <p:cNvSpPr>
            <a:spLocks noGrp="1"/>
          </p:cNvSpPr>
          <p:nvPr>
            <p:ph idx="1"/>
          </p:nvPr>
        </p:nvSpPr>
        <p:spPr>
          <a:xfrm>
            <a:off x="457200" y="1066800"/>
            <a:ext cx="8229600" cy="5059363"/>
          </a:xfrm>
        </p:spPr>
        <p:txBody>
          <a:bodyPr/>
          <a:lstStyle/>
          <a:p>
            <a:r>
              <a:rPr lang="en-US" sz="2800" dirty="0"/>
              <a:t>DMS expects all outpatient services provided by a CCBHC be billed under PT 16.</a:t>
            </a:r>
          </a:p>
          <a:p>
            <a:pPr marL="0" indent="0">
              <a:buNone/>
            </a:pPr>
            <a:r>
              <a:rPr lang="en-US" sz="2800" dirty="0"/>
              <a:t>Place of service </a:t>
            </a:r>
          </a:p>
          <a:p>
            <a:pPr marL="457200" lvl="1" indent="0">
              <a:buNone/>
            </a:pPr>
            <a:r>
              <a:rPr lang="en-US" dirty="0">
                <a:solidFill>
                  <a:srgbClr val="FF0000"/>
                </a:solidFill>
              </a:rPr>
              <a:t>Allowed POS</a:t>
            </a:r>
            <a:r>
              <a:rPr lang="en-US" dirty="0">
                <a:solidFill>
                  <a:srgbClr val="FF0000"/>
                </a:solidFill>
                <a:sym typeface="Wingdings" panose="05000000000000000000" pitchFamily="2" charset="2"/>
              </a:rPr>
              <a:t></a:t>
            </a:r>
            <a:endParaRPr lang="en-US" dirty="0">
              <a:solidFill>
                <a:srgbClr val="FF0000"/>
              </a:solidFill>
            </a:endParaRPr>
          </a:p>
          <a:p>
            <a:endParaRPr lang="en-US" dirty="0"/>
          </a:p>
          <a:p>
            <a:endParaRPr lang="en-US" dirty="0"/>
          </a:p>
        </p:txBody>
      </p:sp>
      <p:sp>
        <p:nvSpPr>
          <p:cNvPr id="4" name="Slide Number Placeholder 3"/>
          <p:cNvSpPr>
            <a:spLocks noGrp="1"/>
          </p:cNvSpPr>
          <p:nvPr>
            <p:ph type="sldNum" sz="quarter" idx="12"/>
          </p:nvPr>
        </p:nvSpPr>
        <p:spPr/>
        <p:txBody>
          <a:bodyPr/>
          <a:lstStyle/>
          <a:p>
            <a:fld id="{413B8C1A-B3FA-4E19-85F6-8AA27377C971}" type="slidenum">
              <a:rPr lang="en-US" smtClean="0"/>
              <a:pPr/>
              <a:t>14</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219856935"/>
              </p:ext>
            </p:extLst>
          </p:nvPr>
        </p:nvGraphicFramePr>
        <p:xfrm>
          <a:off x="3429000" y="2209800"/>
          <a:ext cx="4800600" cy="3538905"/>
        </p:xfrm>
        <a:graphic>
          <a:graphicData uri="http://schemas.openxmlformats.org/drawingml/2006/table">
            <a:tbl>
              <a:tblPr firstRow="1" firstCol="1" bandRow="1">
                <a:tableStyleId>{5C22544A-7EE6-4342-B048-85BDC9FD1C3A}</a:tableStyleId>
              </a:tblPr>
              <a:tblGrid>
                <a:gridCol w="752094">
                  <a:extLst>
                    <a:ext uri="{9D8B030D-6E8A-4147-A177-3AD203B41FA5}">
                      <a16:colId xmlns:a16="http://schemas.microsoft.com/office/drawing/2014/main" val="2646896124"/>
                    </a:ext>
                  </a:extLst>
                </a:gridCol>
                <a:gridCol w="4048506">
                  <a:extLst>
                    <a:ext uri="{9D8B030D-6E8A-4147-A177-3AD203B41FA5}">
                      <a16:colId xmlns:a16="http://schemas.microsoft.com/office/drawing/2014/main" val="1465476990"/>
                    </a:ext>
                  </a:extLst>
                </a:gridCol>
              </a:tblGrid>
              <a:tr h="252212">
                <a:tc>
                  <a:txBody>
                    <a:bodyPr/>
                    <a:lstStyle/>
                    <a:p>
                      <a:pPr marL="0" marR="0" algn="ctr">
                        <a:spcBef>
                          <a:spcPts val="0"/>
                        </a:spcBef>
                        <a:spcAft>
                          <a:spcPts val="0"/>
                        </a:spcAft>
                      </a:pPr>
                      <a:r>
                        <a:rPr lang="en-US" sz="1000">
                          <a:effectLst/>
                        </a:rPr>
                        <a:t>POS</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000" dirty="0">
                          <a:effectLst/>
                        </a:rPr>
                        <a:t>Description</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642293652"/>
                  </a:ext>
                </a:extLst>
              </a:tr>
              <a:tr h="260149">
                <a:tc>
                  <a:txBody>
                    <a:bodyPr/>
                    <a:lstStyle/>
                    <a:p>
                      <a:pPr marL="0" marR="0" algn="ctr">
                        <a:spcBef>
                          <a:spcPts val="0"/>
                        </a:spcBef>
                        <a:spcAft>
                          <a:spcPts val="0"/>
                        </a:spcAft>
                      </a:pPr>
                      <a:r>
                        <a:rPr lang="en-US" sz="1000">
                          <a:effectLst/>
                        </a:rPr>
                        <a:t>02</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000">
                          <a:effectLst/>
                        </a:rPr>
                        <a:t>Telehealth                                        </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120903754"/>
                  </a:ext>
                </a:extLst>
              </a:tr>
              <a:tr h="252212">
                <a:tc>
                  <a:txBody>
                    <a:bodyPr/>
                    <a:lstStyle/>
                    <a:p>
                      <a:pPr marL="0" marR="0" algn="ctr">
                        <a:spcBef>
                          <a:spcPts val="0"/>
                        </a:spcBef>
                        <a:spcAft>
                          <a:spcPts val="0"/>
                        </a:spcAft>
                      </a:pPr>
                      <a:r>
                        <a:rPr lang="en-US" sz="1000">
                          <a:effectLst/>
                        </a:rPr>
                        <a:t>03</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000" dirty="0">
                          <a:effectLst/>
                        </a:rPr>
                        <a:t>School                                            </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449647682"/>
                  </a:ext>
                </a:extLst>
              </a:tr>
              <a:tr h="252212">
                <a:tc>
                  <a:txBody>
                    <a:bodyPr/>
                    <a:lstStyle/>
                    <a:p>
                      <a:pPr marL="0" marR="0" algn="ctr">
                        <a:spcBef>
                          <a:spcPts val="0"/>
                        </a:spcBef>
                        <a:spcAft>
                          <a:spcPts val="0"/>
                        </a:spcAft>
                      </a:pPr>
                      <a:r>
                        <a:rPr lang="en-US" sz="1000">
                          <a:effectLst/>
                        </a:rPr>
                        <a:t>04</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000">
                          <a:effectLst/>
                        </a:rPr>
                        <a:t>Homeless Shelter                                  </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653291457"/>
                  </a:ext>
                </a:extLst>
              </a:tr>
              <a:tr h="252212">
                <a:tc>
                  <a:txBody>
                    <a:bodyPr/>
                    <a:lstStyle/>
                    <a:p>
                      <a:pPr marL="0" marR="0" algn="ctr">
                        <a:spcBef>
                          <a:spcPts val="0"/>
                        </a:spcBef>
                        <a:spcAft>
                          <a:spcPts val="0"/>
                        </a:spcAft>
                      </a:pPr>
                      <a:r>
                        <a:rPr lang="en-US" sz="1000">
                          <a:effectLst/>
                        </a:rPr>
                        <a:t>11</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000" dirty="0">
                          <a:effectLst/>
                        </a:rPr>
                        <a:t>Office                                            </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4023436255"/>
                  </a:ext>
                </a:extLst>
              </a:tr>
              <a:tr h="252212">
                <a:tc>
                  <a:txBody>
                    <a:bodyPr/>
                    <a:lstStyle/>
                    <a:p>
                      <a:pPr marL="0" marR="0" algn="ctr">
                        <a:spcBef>
                          <a:spcPts val="0"/>
                        </a:spcBef>
                        <a:spcAft>
                          <a:spcPts val="0"/>
                        </a:spcAft>
                      </a:pPr>
                      <a:r>
                        <a:rPr lang="en-US" sz="1000">
                          <a:effectLst/>
                        </a:rPr>
                        <a:t>12</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000">
                          <a:effectLst/>
                        </a:rPr>
                        <a:t>Home                                              </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883089480"/>
                  </a:ext>
                </a:extLst>
              </a:tr>
              <a:tr h="252212">
                <a:tc>
                  <a:txBody>
                    <a:bodyPr/>
                    <a:lstStyle/>
                    <a:p>
                      <a:pPr marL="0" marR="0" algn="ctr">
                        <a:spcBef>
                          <a:spcPts val="0"/>
                        </a:spcBef>
                        <a:spcAft>
                          <a:spcPts val="0"/>
                        </a:spcAft>
                      </a:pPr>
                      <a:r>
                        <a:rPr lang="en-US" sz="1000">
                          <a:effectLst/>
                        </a:rPr>
                        <a:t>13</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000">
                          <a:effectLst/>
                        </a:rPr>
                        <a:t>Assisted Living Facility                          </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877528310"/>
                  </a:ext>
                </a:extLst>
              </a:tr>
              <a:tr h="252212">
                <a:tc>
                  <a:txBody>
                    <a:bodyPr/>
                    <a:lstStyle/>
                    <a:p>
                      <a:pPr marL="0" marR="0" algn="ctr">
                        <a:spcBef>
                          <a:spcPts val="0"/>
                        </a:spcBef>
                        <a:spcAft>
                          <a:spcPts val="0"/>
                        </a:spcAft>
                      </a:pPr>
                      <a:r>
                        <a:rPr lang="en-US" sz="1000">
                          <a:effectLst/>
                        </a:rPr>
                        <a:t>14</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000">
                          <a:effectLst/>
                        </a:rPr>
                        <a:t>Group Home                                        </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725808134"/>
                  </a:ext>
                </a:extLst>
              </a:tr>
              <a:tr h="252212">
                <a:tc>
                  <a:txBody>
                    <a:bodyPr/>
                    <a:lstStyle/>
                    <a:p>
                      <a:pPr marL="0" marR="0" algn="ctr">
                        <a:spcBef>
                          <a:spcPts val="0"/>
                        </a:spcBef>
                        <a:spcAft>
                          <a:spcPts val="0"/>
                        </a:spcAft>
                      </a:pPr>
                      <a:r>
                        <a:rPr lang="en-US" sz="1000">
                          <a:effectLst/>
                        </a:rPr>
                        <a:t>15</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000">
                          <a:effectLst/>
                        </a:rPr>
                        <a:t>Mobile Unit                                       </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571023642"/>
                  </a:ext>
                </a:extLst>
              </a:tr>
              <a:tr h="252212">
                <a:tc>
                  <a:txBody>
                    <a:bodyPr/>
                    <a:lstStyle/>
                    <a:p>
                      <a:pPr marL="0" marR="0" algn="ctr">
                        <a:spcBef>
                          <a:spcPts val="0"/>
                        </a:spcBef>
                        <a:spcAft>
                          <a:spcPts val="0"/>
                        </a:spcAft>
                      </a:pPr>
                      <a:r>
                        <a:rPr lang="en-US" sz="1000">
                          <a:effectLst/>
                        </a:rPr>
                        <a:t>16</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000">
                          <a:effectLst/>
                        </a:rPr>
                        <a:t>Temporary Lodging                                 </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985184608"/>
                  </a:ext>
                </a:extLst>
              </a:tr>
              <a:tr h="252212">
                <a:tc>
                  <a:txBody>
                    <a:bodyPr/>
                    <a:lstStyle/>
                    <a:p>
                      <a:pPr marL="0" marR="0" algn="ctr">
                        <a:spcBef>
                          <a:spcPts val="0"/>
                        </a:spcBef>
                        <a:spcAft>
                          <a:spcPts val="0"/>
                        </a:spcAft>
                      </a:pPr>
                      <a:r>
                        <a:rPr lang="en-US" sz="1000">
                          <a:effectLst/>
                        </a:rPr>
                        <a:t>33</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000">
                          <a:effectLst/>
                        </a:rPr>
                        <a:t>Custodial Care Facility                           </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289788221"/>
                  </a:ext>
                </a:extLst>
              </a:tr>
              <a:tr h="252212">
                <a:tc>
                  <a:txBody>
                    <a:bodyPr/>
                    <a:lstStyle/>
                    <a:p>
                      <a:pPr marL="0" marR="0" algn="ctr">
                        <a:spcBef>
                          <a:spcPts val="0"/>
                        </a:spcBef>
                        <a:spcAft>
                          <a:spcPts val="0"/>
                        </a:spcAft>
                      </a:pPr>
                      <a:r>
                        <a:rPr lang="en-US" sz="1000">
                          <a:effectLst/>
                        </a:rPr>
                        <a:t>49</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000" dirty="0">
                          <a:effectLst/>
                        </a:rPr>
                        <a:t>Independent Clinic                                </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627834908"/>
                  </a:ext>
                </a:extLst>
              </a:tr>
              <a:tr h="252212">
                <a:tc>
                  <a:txBody>
                    <a:bodyPr/>
                    <a:lstStyle/>
                    <a:p>
                      <a:pPr marL="0" marR="0" algn="ctr">
                        <a:spcBef>
                          <a:spcPts val="0"/>
                        </a:spcBef>
                        <a:spcAft>
                          <a:spcPts val="0"/>
                        </a:spcAft>
                      </a:pPr>
                      <a:r>
                        <a:rPr lang="en-US" sz="1000">
                          <a:effectLst/>
                        </a:rPr>
                        <a:t>57</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b"/>
                </a:tc>
                <a:tc>
                  <a:txBody>
                    <a:bodyPr/>
                    <a:lstStyle/>
                    <a:p>
                      <a:pPr marL="0" marR="0">
                        <a:spcBef>
                          <a:spcPts val="0"/>
                        </a:spcBef>
                        <a:spcAft>
                          <a:spcPts val="0"/>
                        </a:spcAft>
                      </a:pPr>
                      <a:r>
                        <a:rPr lang="en-US" sz="1000" dirty="0">
                          <a:effectLst/>
                        </a:rPr>
                        <a:t>Non-residential Substance </a:t>
                      </a:r>
                      <a:r>
                        <a:rPr lang="en-US" sz="1000" dirty="0" err="1">
                          <a:effectLst/>
                        </a:rPr>
                        <a:t>AbuseTreatment</a:t>
                      </a:r>
                      <a:r>
                        <a:rPr lang="en-US" sz="1000" dirty="0">
                          <a:effectLst/>
                        </a:rPr>
                        <a:t> Facility </a:t>
                      </a:r>
                    </a:p>
                  </a:txBody>
                  <a:tcPr marL="68580" marR="68580" marT="0" marB="0" anchor="b"/>
                </a:tc>
                <a:extLst>
                  <a:ext uri="{0D108BD9-81ED-4DB2-BD59-A6C34878D82A}">
                    <a16:rowId xmlns:a16="http://schemas.microsoft.com/office/drawing/2014/main" val="3307824132"/>
                  </a:ext>
                </a:extLst>
              </a:tr>
              <a:tr h="252212">
                <a:tc>
                  <a:txBody>
                    <a:bodyPr/>
                    <a:lstStyle/>
                    <a:p>
                      <a:pPr marL="0" marR="0" algn="ctr">
                        <a:spcBef>
                          <a:spcPts val="0"/>
                        </a:spcBef>
                        <a:spcAft>
                          <a:spcPts val="0"/>
                        </a:spcAft>
                      </a:pPr>
                      <a:r>
                        <a:rPr lang="en-US" sz="1000" b="0" dirty="0">
                          <a:effectLst/>
                          <a:latin typeface="Arial" panose="020B0604020202020204" pitchFamily="34" charset="0"/>
                          <a:ea typeface="Times New Roman" panose="02020603050405020304" pitchFamily="18" charset="0"/>
                          <a:cs typeface="Times New Roman" panose="02020603050405020304" pitchFamily="18" charset="0"/>
                        </a:rPr>
                        <a:t>99</a:t>
                      </a:r>
                    </a:p>
                  </a:txBody>
                  <a:tcPr marL="68580" marR="68580" marT="0" marB="0" anchor="b"/>
                </a:tc>
                <a:tc>
                  <a:txBody>
                    <a:bodyPr/>
                    <a:lstStyle/>
                    <a:p>
                      <a:pPr marL="0" marR="0">
                        <a:spcBef>
                          <a:spcPts val="0"/>
                        </a:spcBef>
                        <a:spcAft>
                          <a:spcPts val="0"/>
                        </a:spcAft>
                      </a:pPr>
                      <a:r>
                        <a:rPr lang="en-US" sz="1000" dirty="0">
                          <a:effectLst/>
                        </a:rPr>
                        <a:t>Other Place of Service</a:t>
                      </a:r>
                    </a:p>
                  </a:txBody>
                  <a:tcPr marL="68580" marR="68580" marT="0" marB="0" anchor="b"/>
                </a:tc>
                <a:extLst>
                  <a:ext uri="{0D108BD9-81ED-4DB2-BD59-A6C34878D82A}">
                    <a16:rowId xmlns:a16="http://schemas.microsoft.com/office/drawing/2014/main" val="1752894900"/>
                  </a:ext>
                </a:extLst>
              </a:tr>
            </a:tbl>
          </a:graphicData>
        </a:graphic>
      </p:graphicFrame>
    </p:spTree>
    <p:extLst>
      <p:ext uri="{BB962C8B-B14F-4D97-AF65-F5344CB8AC3E}">
        <p14:creationId xmlns:p14="http://schemas.microsoft.com/office/powerpoint/2010/main" val="42454612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1"/>
            <a:ext cx="8229600" cy="639762"/>
          </a:xfrm>
        </p:spPr>
        <p:txBody>
          <a:bodyPr>
            <a:noAutofit/>
          </a:bodyPr>
          <a:lstStyle/>
          <a:p>
            <a:r>
              <a:rPr lang="en-US" sz="3600" dirty="0"/>
              <a:t>DCO Information</a:t>
            </a:r>
          </a:p>
        </p:txBody>
      </p:sp>
      <p:sp>
        <p:nvSpPr>
          <p:cNvPr id="3" name="Content Placeholder 2"/>
          <p:cNvSpPr>
            <a:spLocks noGrp="1"/>
          </p:cNvSpPr>
          <p:nvPr>
            <p:ph idx="1"/>
          </p:nvPr>
        </p:nvSpPr>
        <p:spPr>
          <a:xfrm>
            <a:off x="304800" y="1295400"/>
            <a:ext cx="8382000" cy="4830763"/>
          </a:xfrm>
        </p:spPr>
        <p:txBody>
          <a:bodyPr>
            <a:normAutofit fontScale="85000" lnSpcReduction="10000"/>
          </a:bodyPr>
          <a:lstStyle/>
          <a:p>
            <a:r>
              <a:rPr lang="en-US" dirty="0"/>
              <a:t>DCO services are billed under the CCBHCs Provider number (NPI) Not billed by the DCO</a:t>
            </a:r>
          </a:p>
          <a:p>
            <a:r>
              <a:rPr lang="en-US" dirty="0"/>
              <a:t>The CCBHC shall negotiate payment with the DCO provider</a:t>
            </a:r>
          </a:p>
          <a:p>
            <a:r>
              <a:rPr lang="en-US" dirty="0"/>
              <a:t>2310C </a:t>
            </a:r>
            <a:r>
              <a:rPr lang="en-US" i="1" dirty="0"/>
              <a:t>Service Facility Location Name </a:t>
            </a:r>
            <a:r>
              <a:rPr lang="en-US" dirty="0"/>
              <a:t>Loop: Report Service Facility at the claim level using Loop 2310C</a:t>
            </a:r>
          </a:p>
          <a:p>
            <a:r>
              <a:rPr lang="en-US" dirty="0"/>
              <a:t>This will indicate the “location and address” where the patient received the services from the provider.</a:t>
            </a:r>
          </a:p>
          <a:p>
            <a:r>
              <a:rPr lang="en-US" dirty="0"/>
              <a:t>Please refer to DCO information provided on CCBHC web page:   </a:t>
            </a:r>
            <a:r>
              <a:rPr lang="en-US" dirty="0">
                <a:solidFill>
                  <a:srgbClr val="FF0000"/>
                </a:solidFill>
              </a:rPr>
              <a:t>www.chfs.ky.gov/agencies/dms/Pages/CCBHC</a:t>
            </a:r>
          </a:p>
        </p:txBody>
      </p:sp>
      <p:sp>
        <p:nvSpPr>
          <p:cNvPr id="4" name="Slide Number Placeholder 3"/>
          <p:cNvSpPr>
            <a:spLocks noGrp="1"/>
          </p:cNvSpPr>
          <p:nvPr>
            <p:ph type="sldNum" sz="quarter" idx="12"/>
          </p:nvPr>
        </p:nvSpPr>
        <p:spPr/>
        <p:txBody>
          <a:bodyPr/>
          <a:lstStyle/>
          <a:p>
            <a:fld id="{413B8C1A-B3FA-4E19-85F6-8AA27377C971}" type="slidenum">
              <a:rPr lang="en-US" smtClean="0"/>
              <a:pPr/>
              <a:t>15</a:t>
            </a:fld>
            <a:endParaRPr lang="en-US" dirty="0"/>
          </a:p>
        </p:txBody>
      </p:sp>
    </p:spTree>
    <p:extLst>
      <p:ext uri="{BB962C8B-B14F-4D97-AF65-F5344CB8AC3E}">
        <p14:creationId xmlns:p14="http://schemas.microsoft.com/office/powerpoint/2010/main" val="30803507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8276B7-E5B3-EE04-B904-1A13C239AA2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223B052-74D7-5AC1-DF82-7E5404A196D7}"/>
              </a:ext>
            </a:extLst>
          </p:cNvPr>
          <p:cNvSpPr>
            <a:spLocks noGrp="1"/>
          </p:cNvSpPr>
          <p:nvPr>
            <p:ph type="title"/>
          </p:nvPr>
        </p:nvSpPr>
        <p:spPr>
          <a:xfrm>
            <a:off x="457200" y="381001"/>
            <a:ext cx="8229600" cy="639762"/>
          </a:xfrm>
        </p:spPr>
        <p:txBody>
          <a:bodyPr>
            <a:normAutofit fontScale="90000"/>
          </a:bodyPr>
          <a:lstStyle/>
          <a:p>
            <a:r>
              <a:rPr lang="en-US" dirty="0"/>
              <a:t>DCO Information X12</a:t>
            </a:r>
          </a:p>
        </p:txBody>
      </p:sp>
      <p:sp>
        <p:nvSpPr>
          <p:cNvPr id="3" name="Content Placeholder 2">
            <a:extLst>
              <a:ext uri="{FF2B5EF4-FFF2-40B4-BE49-F238E27FC236}">
                <a16:creationId xmlns:a16="http://schemas.microsoft.com/office/drawing/2014/main" id="{55447E7D-B12B-3E73-783F-578E398AAFDE}"/>
              </a:ext>
            </a:extLst>
          </p:cNvPr>
          <p:cNvSpPr>
            <a:spLocks noGrp="1"/>
          </p:cNvSpPr>
          <p:nvPr>
            <p:ph idx="1"/>
          </p:nvPr>
        </p:nvSpPr>
        <p:spPr>
          <a:xfrm>
            <a:off x="304800" y="1295400"/>
            <a:ext cx="8382000" cy="4830763"/>
          </a:xfrm>
        </p:spPr>
        <p:txBody>
          <a:bodyPr>
            <a:normAutofit/>
          </a:bodyPr>
          <a:lstStyle/>
          <a:p>
            <a:r>
              <a:rPr lang="en-US" sz="2000" dirty="0"/>
              <a:t>Encounters for services delivered by DCOs must be submitted to KY DMS with identifying DCO information, using loop 2310C or 2420C. Loop 2420C contains information about the rendering, referring, or attending provider on the service line level. </a:t>
            </a:r>
            <a:r>
              <a:rPr lang="en-US" sz="2000" u="sng" dirty="0"/>
              <a:t>This field is required when the location of the service is different than that carried in loop 2010AA Billing Provider or loop 2310C Service Facility Location (claim level).</a:t>
            </a:r>
          </a:p>
          <a:p>
            <a:endParaRPr lang="en-US" sz="2000" dirty="0"/>
          </a:p>
          <a:p>
            <a:r>
              <a:rPr lang="en-US" sz="2000" dirty="0"/>
              <a:t>Example of information in </a:t>
            </a:r>
            <a:r>
              <a:rPr lang="en-US" sz="2000"/>
              <a:t>loop 2420C </a:t>
            </a:r>
            <a:endParaRPr lang="en-US" sz="2000" dirty="0"/>
          </a:p>
          <a:p>
            <a:pPr marL="0" indent="0">
              <a:buNone/>
            </a:pPr>
            <a:endParaRPr lang="en-US" sz="2000" dirty="0"/>
          </a:p>
          <a:p>
            <a:pPr marL="0" indent="0" fontAlgn="base">
              <a:buNone/>
            </a:pPr>
            <a:r>
              <a:rPr lang="en-US" sz="2100" b="1" dirty="0"/>
              <a:t>	837 Professional Claim Deciphering Raw Data 2420C</a:t>
            </a:r>
            <a:endParaRPr lang="en-US" sz="2100" dirty="0"/>
          </a:p>
          <a:p>
            <a:pPr marL="0" indent="0" fontAlgn="base">
              <a:buNone/>
            </a:pPr>
            <a:r>
              <a:rPr lang="en-US" sz="2100" dirty="0"/>
              <a:t>	LOOP 2420C SERVICE FACILITY LOCATION NAME</a:t>
            </a:r>
            <a:br>
              <a:rPr lang="en-US" sz="2100" dirty="0"/>
            </a:br>
            <a:r>
              <a:rPr lang="en-US" sz="2100" dirty="0"/>
              <a:t>	NM1*77*2*BEST LAB COMPANY*****XX*1124157821</a:t>
            </a:r>
            <a:br>
              <a:rPr lang="en-US" sz="2100" dirty="0"/>
            </a:br>
            <a:r>
              <a:rPr lang="en-US" sz="2100" dirty="0"/>
              <a:t>	N4*ANAHEIM*CA*92802</a:t>
            </a:r>
          </a:p>
          <a:p>
            <a:endParaRPr lang="en-US" sz="2000" dirty="0"/>
          </a:p>
        </p:txBody>
      </p:sp>
      <p:sp>
        <p:nvSpPr>
          <p:cNvPr id="4" name="Slide Number Placeholder 3">
            <a:extLst>
              <a:ext uri="{FF2B5EF4-FFF2-40B4-BE49-F238E27FC236}">
                <a16:creationId xmlns:a16="http://schemas.microsoft.com/office/drawing/2014/main" id="{65FF726E-6C16-09FE-1851-05A1597D0574}"/>
              </a:ext>
            </a:extLst>
          </p:cNvPr>
          <p:cNvSpPr>
            <a:spLocks noGrp="1"/>
          </p:cNvSpPr>
          <p:nvPr>
            <p:ph type="sldNum" sz="quarter" idx="12"/>
          </p:nvPr>
        </p:nvSpPr>
        <p:spPr/>
        <p:txBody>
          <a:bodyPr/>
          <a:lstStyle/>
          <a:p>
            <a:fld id="{413B8C1A-B3FA-4E19-85F6-8AA27377C971}" type="slidenum">
              <a:rPr lang="en-US" smtClean="0"/>
              <a:pPr/>
              <a:t>16</a:t>
            </a:fld>
            <a:endParaRPr lang="en-US" dirty="0"/>
          </a:p>
        </p:txBody>
      </p:sp>
    </p:spTree>
    <p:extLst>
      <p:ext uri="{BB962C8B-B14F-4D97-AF65-F5344CB8AC3E}">
        <p14:creationId xmlns:p14="http://schemas.microsoft.com/office/powerpoint/2010/main" val="2785761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85800" y="1219200"/>
            <a:ext cx="7772400" cy="1470025"/>
          </a:xfrm>
        </p:spPr>
        <p:txBody>
          <a:bodyPr/>
          <a:lstStyle/>
          <a:p>
            <a:r>
              <a:rPr lang="en-US" dirty="0"/>
              <a:t>Questions</a:t>
            </a:r>
          </a:p>
        </p:txBody>
      </p:sp>
      <p:sp>
        <p:nvSpPr>
          <p:cNvPr id="6" name="Subtitle 5"/>
          <p:cNvSpPr>
            <a:spLocks noGrp="1"/>
          </p:cNvSpPr>
          <p:nvPr>
            <p:ph type="subTitle" idx="1"/>
          </p:nvPr>
        </p:nvSpPr>
        <p:spPr>
          <a:xfrm>
            <a:off x="838200" y="2891828"/>
            <a:ext cx="7848600" cy="2743200"/>
          </a:xfrm>
        </p:spPr>
        <p:txBody>
          <a:bodyPr>
            <a:normAutofit/>
          </a:bodyPr>
          <a:lstStyle/>
          <a:p>
            <a:r>
              <a:rPr lang="en-US" dirty="0"/>
              <a:t>Dana McKenna, DMS Program Manager</a:t>
            </a:r>
          </a:p>
          <a:p>
            <a:r>
              <a:rPr lang="en-US" dirty="0"/>
              <a:t>Tracy Bryant, OATS Project Tech Lead</a:t>
            </a:r>
          </a:p>
          <a:p>
            <a:endParaRPr lang="en-US" dirty="0"/>
          </a:p>
        </p:txBody>
      </p:sp>
      <p:sp>
        <p:nvSpPr>
          <p:cNvPr id="4" name="Slide Number Placeholder 3"/>
          <p:cNvSpPr>
            <a:spLocks noGrp="1"/>
          </p:cNvSpPr>
          <p:nvPr>
            <p:ph type="sldNum" sz="quarter" idx="12"/>
          </p:nvPr>
        </p:nvSpPr>
        <p:spPr/>
        <p:txBody>
          <a:bodyPr/>
          <a:lstStyle/>
          <a:p>
            <a:fld id="{413B8C1A-B3FA-4E19-85F6-8AA27377C971}" type="slidenum">
              <a:rPr lang="en-US" smtClean="0"/>
              <a:pPr/>
              <a:t>17</a:t>
            </a:fld>
            <a:endParaRPr lang="en-US" dirty="0"/>
          </a:p>
        </p:txBody>
      </p:sp>
    </p:spTree>
    <p:extLst>
      <p:ext uri="{BB962C8B-B14F-4D97-AF65-F5344CB8AC3E}">
        <p14:creationId xmlns:p14="http://schemas.microsoft.com/office/powerpoint/2010/main" val="1705872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p:txBody>
          <a:bodyPr>
            <a:normAutofit lnSpcReduction="10000"/>
          </a:bodyPr>
          <a:lstStyle/>
          <a:p>
            <a:r>
              <a:rPr lang="en-US" dirty="0"/>
              <a:t>CCBHC – Project information</a:t>
            </a:r>
          </a:p>
          <a:p>
            <a:r>
              <a:rPr lang="en-US" dirty="0"/>
              <a:t>Provider Type 16</a:t>
            </a:r>
          </a:p>
          <a:p>
            <a:r>
              <a:rPr lang="en-US" dirty="0"/>
              <a:t>Provider Enrollment</a:t>
            </a:r>
          </a:p>
          <a:p>
            <a:r>
              <a:rPr lang="en-US" dirty="0"/>
              <a:t>Rendering vs Performing Provider</a:t>
            </a:r>
          </a:p>
          <a:p>
            <a:r>
              <a:rPr lang="en-US" dirty="0"/>
              <a:t>Reimbursement</a:t>
            </a:r>
          </a:p>
          <a:p>
            <a:r>
              <a:rPr lang="en-US" dirty="0"/>
              <a:t>Billing Rules</a:t>
            </a:r>
          </a:p>
          <a:p>
            <a:r>
              <a:rPr lang="en-US" dirty="0"/>
              <a:t>Covered Services</a:t>
            </a:r>
          </a:p>
          <a:p>
            <a:r>
              <a:rPr lang="en-US" dirty="0"/>
              <a:t>DCO Information and X12 Submission of DCO</a:t>
            </a:r>
          </a:p>
          <a:p>
            <a:endParaRPr lang="en-US" dirty="0"/>
          </a:p>
          <a:p>
            <a:endParaRPr lang="en-US" dirty="0"/>
          </a:p>
        </p:txBody>
      </p:sp>
      <p:sp>
        <p:nvSpPr>
          <p:cNvPr id="4" name="Slide Number Placeholder 3"/>
          <p:cNvSpPr>
            <a:spLocks noGrp="1"/>
          </p:cNvSpPr>
          <p:nvPr>
            <p:ph type="sldNum" sz="quarter" idx="12"/>
          </p:nvPr>
        </p:nvSpPr>
        <p:spPr/>
        <p:txBody>
          <a:bodyPr/>
          <a:lstStyle/>
          <a:p>
            <a:fld id="{413B8C1A-B3FA-4E19-85F6-8AA27377C971}" type="slidenum">
              <a:rPr lang="en-US" smtClean="0"/>
              <a:pPr/>
              <a:t>2</a:t>
            </a:fld>
            <a:endParaRPr lang="en-US" dirty="0"/>
          </a:p>
        </p:txBody>
      </p:sp>
    </p:spTree>
    <p:extLst>
      <p:ext uri="{BB962C8B-B14F-4D97-AF65-F5344CB8AC3E}">
        <p14:creationId xmlns:p14="http://schemas.microsoft.com/office/powerpoint/2010/main" val="26002503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a:t>CCBHC Overview</a:t>
            </a:r>
          </a:p>
        </p:txBody>
      </p:sp>
      <p:sp>
        <p:nvSpPr>
          <p:cNvPr id="3" name="Content Placeholder 2"/>
          <p:cNvSpPr>
            <a:spLocks noGrp="1"/>
          </p:cNvSpPr>
          <p:nvPr>
            <p:ph idx="1"/>
          </p:nvPr>
        </p:nvSpPr>
        <p:spPr>
          <a:xfrm>
            <a:off x="457200" y="1066800"/>
            <a:ext cx="8229600" cy="5059363"/>
          </a:xfrm>
        </p:spPr>
        <p:txBody>
          <a:bodyPr>
            <a:normAutofit/>
          </a:bodyPr>
          <a:lstStyle/>
          <a:p>
            <a:r>
              <a:rPr lang="en-US" sz="2800" dirty="0"/>
              <a:t>Section 223 of the Protecting Access to Medicare Act of 2014 outlined the creation of a demonstration program to implement Certified Community Behavior Health Clinics (CCBHC) and assess their effectiveness</a:t>
            </a:r>
          </a:p>
          <a:p>
            <a:r>
              <a:rPr lang="en-US" sz="2800" dirty="0"/>
              <a:t>In August 2020, Kentucky and Michigan were selected as part of a two state expansion to the demonstration as a result of the passage of the Cares Act</a:t>
            </a:r>
          </a:p>
          <a:p>
            <a:r>
              <a:rPr lang="en-US" sz="2800" b="1" u="sng" dirty="0">
                <a:solidFill>
                  <a:srgbClr val="6E0610"/>
                </a:solidFill>
              </a:rPr>
              <a:t>Demonstration Period:  1/1/2022 – 12/31/2027</a:t>
            </a:r>
          </a:p>
          <a:p>
            <a:endParaRPr lang="en-US" dirty="0"/>
          </a:p>
        </p:txBody>
      </p:sp>
      <p:sp>
        <p:nvSpPr>
          <p:cNvPr id="4" name="Slide Number Placeholder 3"/>
          <p:cNvSpPr>
            <a:spLocks noGrp="1"/>
          </p:cNvSpPr>
          <p:nvPr>
            <p:ph type="sldNum" sz="quarter" idx="12"/>
          </p:nvPr>
        </p:nvSpPr>
        <p:spPr/>
        <p:txBody>
          <a:bodyPr/>
          <a:lstStyle/>
          <a:p>
            <a:fld id="{413B8C1A-B3FA-4E19-85F6-8AA27377C971}" type="slidenum">
              <a:rPr lang="en-US" smtClean="0"/>
              <a:pPr/>
              <a:t>3</a:t>
            </a:fld>
            <a:endParaRPr lang="en-US" dirty="0"/>
          </a:p>
        </p:txBody>
      </p:sp>
    </p:spTree>
    <p:extLst>
      <p:ext uri="{BB962C8B-B14F-4D97-AF65-F5344CB8AC3E}">
        <p14:creationId xmlns:p14="http://schemas.microsoft.com/office/powerpoint/2010/main" val="649808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2865"/>
            <a:ext cx="8229600" cy="715962"/>
          </a:xfrm>
        </p:spPr>
        <p:txBody>
          <a:bodyPr>
            <a:normAutofit fontScale="90000"/>
          </a:bodyPr>
          <a:lstStyle/>
          <a:p>
            <a:r>
              <a:rPr lang="en-US" dirty="0"/>
              <a:t>Provider </a:t>
            </a:r>
          </a:p>
        </p:txBody>
      </p:sp>
      <p:sp>
        <p:nvSpPr>
          <p:cNvPr id="3" name="Content Placeholder 2"/>
          <p:cNvSpPr>
            <a:spLocks noGrp="1"/>
          </p:cNvSpPr>
          <p:nvPr>
            <p:ph idx="1"/>
          </p:nvPr>
        </p:nvSpPr>
        <p:spPr>
          <a:xfrm>
            <a:off x="457200" y="1447799"/>
            <a:ext cx="8229600" cy="5135563"/>
          </a:xfrm>
        </p:spPr>
        <p:txBody>
          <a:bodyPr>
            <a:normAutofit/>
          </a:bodyPr>
          <a:lstStyle/>
          <a:p>
            <a:r>
              <a:rPr lang="en-US" sz="2800" dirty="0"/>
              <a:t>Provider type “</a:t>
            </a:r>
            <a:r>
              <a:rPr lang="en-US" sz="2800" b="1" u="sng" dirty="0">
                <a:solidFill>
                  <a:srgbClr val="6E0610"/>
                </a:solidFill>
              </a:rPr>
              <a:t>16</a:t>
            </a:r>
            <a:r>
              <a:rPr lang="en-US" sz="2800" dirty="0"/>
              <a:t>” was effective </a:t>
            </a:r>
            <a:r>
              <a:rPr lang="en-US" sz="2800" b="1" u="sng" dirty="0">
                <a:solidFill>
                  <a:srgbClr val="6E0610"/>
                </a:solidFill>
              </a:rPr>
              <a:t>1/1/2022</a:t>
            </a:r>
          </a:p>
          <a:p>
            <a:r>
              <a:rPr lang="en-US" sz="2800" dirty="0"/>
              <a:t>Providers will continue to submit CMHC (PT 30) and BHSO (03) claims for some services that are </a:t>
            </a:r>
            <a:r>
              <a:rPr lang="en-US" sz="2800" u="sng" dirty="0"/>
              <a:t>not</a:t>
            </a:r>
            <a:r>
              <a:rPr lang="en-US" sz="2800" dirty="0"/>
              <a:t> included in CCBHC</a:t>
            </a:r>
          </a:p>
          <a:p>
            <a:r>
              <a:rPr lang="en-US" sz="2800" dirty="0"/>
              <a:t>Providers continue to use their current NPI.  Providers should register with their </a:t>
            </a:r>
            <a:r>
              <a:rPr lang="en-US" sz="2800" u="sng" dirty="0"/>
              <a:t>current</a:t>
            </a:r>
            <a:r>
              <a:rPr lang="en-US" sz="2800" dirty="0"/>
              <a:t> NPI and the Taxonomy below</a:t>
            </a:r>
          </a:p>
          <a:p>
            <a:r>
              <a:rPr lang="en-US" sz="2800" dirty="0"/>
              <a:t>Taxonomy for CCBHC claims:         </a:t>
            </a:r>
            <a:r>
              <a:rPr lang="en-US" sz="2800" b="1" dirty="0">
                <a:solidFill>
                  <a:srgbClr val="6E0610"/>
                </a:solidFill>
              </a:rPr>
              <a:t>261QC1500X</a:t>
            </a:r>
          </a:p>
          <a:p>
            <a:pPr marL="0" indent="0">
              <a:buNone/>
            </a:pPr>
            <a:endParaRPr lang="en-US" dirty="0"/>
          </a:p>
          <a:p>
            <a:endParaRPr lang="en-US" dirty="0"/>
          </a:p>
        </p:txBody>
      </p:sp>
      <p:sp>
        <p:nvSpPr>
          <p:cNvPr id="4" name="Slide Number Placeholder 3"/>
          <p:cNvSpPr>
            <a:spLocks noGrp="1"/>
          </p:cNvSpPr>
          <p:nvPr>
            <p:ph type="sldNum" sz="quarter" idx="12"/>
          </p:nvPr>
        </p:nvSpPr>
        <p:spPr/>
        <p:txBody>
          <a:bodyPr/>
          <a:lstStyle/>
          <a:p>
            <a:fld id="{413B8C1A-B3FA-4E19-85F6-8AA27377C971}" type="slidenum">
              <a:rPr lang="en-US" smtClean="0"/>
              <a:pPr/>
              <a:t>4</a:t>
            </a:fld>
            <a:endParaRPr lang="en-US" dirty="0"/>
          </a:p>
        </p:txBody>
      </p:sp>
    </p:spTree>
    <p:extLst>
      <p:ext uri="{BB962C8B-B14F-4D97-AF65-F5344CB8AC3E}">
        <p14:creationId xmlns:p14="http://schemas.microsoft.com/office/powerpoint/2010/main" val="2454044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0780" y="609600"/>
            <a:ext cx="8229600" cy="639762"/>
          </a:xfrm>
        </p:spPr>
        <p:txBody>
          <a:bodyPr>
            <a:normAutofit fontScale="90000"/>
          </a:bodyPr>
          <a:lstStyle/>
          <a:p>
            <a:r>
              <a:rPr lang="en-US" dirty="0"/>
              <a:t>Provider Enrollment</a:t>
            </a:r>
          </a:p>
        </p:txBody>
      </p:sp>
      <p:sp>
        <p:nvSpPr>
          <p:cNvPr id="3" name="Content Placeholder 2"/>
          <p:cNvSpPr>
            <a:spLocks noGrp="1"/>
          </p:cNvSpPr>
          <p:nvPr>
            <p:ph idx="1"/>
          </p:nvPr>
        </p:nvSpPr>
        <p:spPr>
          <a:xfrm>
            <a:off x="457200" y="1769182"/>
            <a:ext cx="8229600" cy="4983163"/>
          </a:xfrm>
        </p:spPr>
        <p:txBody>
          <a:bodyPr>
            <a:normAutofit/>
          </a:bodyPr>
          <a:lstStyle/>
          <a:p>
            <a:r>
              <a:rPr lang="en-US" sz="2800" dirty="0"/>
              <a:t>CCBHC providers may begin enrollment after receiving certification.  The certification letter must be provided to Provider Enrollment</a:t>
            </a:r>
          </a:p>
          <a:p>
            <a:r>
              <a:rPr lang="en-US" sz="2800" dirty="0"/>
              <a:t>CCBHC providers will appear on the Provider Master File when enrollment is complete</a:t>
            </a:r>
          </a:p>
          <a:p>
            <a:r>
              <a:rPr lang="en-US" sz="2800" dirty="0"/>
              <a:t>As part of enrollment CCBHC providers will need to link rendering providers to their entity</a:t>
            </a:r>
          </a:p>
        </p:txBody>
      </p:sp>
      <p:sp>
        <p:nvSpPr>
          <p:cNvPr id="4" name="Slide Number Placeholder 3"/>
          <p:cNvSpPr>
            <a:spLocks noGrp="1"/>
          </p:cNvSpPr>
          <p:nvPr>
            <p:ph type="sldNum" sz="quarter" idx="12"/>
          </p:nvPr>
        </p:nvSpPr>
        <p:spPr/>
        <p:txBody>
          <a:bodyPr/>
          <a:lstStyle/>
          <a:p>
            <a:fld id="{413B8C1A-B3FA-4E19-85F6-8AA27377C971}" type="slidenum">
              <a:rPr lang="en-US" smtClean="0"/>
              <a:pPr/>
              <a:t>5</a:t>
            </a:fld>
            <a:endParaRPr lang="en-US" dirty="0"/>
          </a:p>
        </p:txBody>
      </p:sp>
    </p:spTree>
    <p:extLst>
      <p:ext uri="{BB962C8B-B14F-4D97-AF65-F5344CB8AC3E}">
        <p14:creationId xmlns:p14="http://schemas.microsoft.com/office/powerpoint/2010/main" val="2337643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3044" y="418733"/>
            <a:ext cx="8229600" cy="715962"/>
          </a:xfrm>
        </p:spPr>
        <p:txBody>
          <a:bodyPr>
            <a:normAutofit fontScale="90000"/>
          </a:bodyPr>
          <a:lstStyle/>
          <a:p>
            <a:r>
              <a:rPr lang="en-US" dirty="0"/>
              <a:t>Rendering Provider</a:t>
            </a:r>
          </a:p>
        </p:txBody>
      </p:sp>
      <p:sp>
        <p:nvSpPr>
          <p:cNvPr id="3" name="Content Placeholder 2"/>
          <p:cNvSpPr>
            <a:spLocks noGrp="1"/>
          </p:cNvSpPr>
          <p:nvPr>
            <p:ph idx="1"/>
          </p:nvPr>
        </p:nvSpPr>
        <p:spPr>
          <a:xfrm>
            <a:off x="450410" y="1602083"/>
            <a:ext cx="8229600" cy="4343400"/>
          </a:xfrm>
        </p:spPr>
        <p:txBody>
          <a:bodyPr>
            <a:normAutofit/>
          </a:bodyPr>
          <a:lstStyle/>
          <a:p>
            <a:r>
              <a:rPr lang="en-US" sz="2800" dirty="0"/>
              <a:t>Rendering Provider required for all CCBHC claims</a:t>
            </a:r>
          </a:p>
          <a:p>
            <a:r>
              <a:rPr lang="en-US" sz="2800" dirty="0"/>
              <a:t>Rendering Provider must be an </a:t>
            </a:r>
            <a:r>
              <a:rPr lang="en-US" sz="2800" u="sng" dirty="0">
                <a:solidFill>
                  <a:srgbClr val="6E0610"/>
                </a:solidFill>
              </a:rPr>
              <a:t>Individual</a:t>
            </a:r>
            <a:r>
              <a:rPr lang="en-US" sz="2800" dirty="0"/>
              <a:t> enrolled in KY MPPA  (KY Medicaid Partner Portal)</a:t>
            </a:r>
          </a:p>
          <a:p>
            <a:r>
              <a:rPr lang="en-US" sz="2800" dirty="0"/>
              <a:t>Rendering Provider Name, NPI and Taxonomy must be included in Loop 2310B</a:t>
            </a:r>
          </a:p>
          <a:p>
            <a:r>
              <a:rPr lang="en-US" sz="2800" dirty="0"/>
              <a:t>Loop 2420A must be submitted if the Service Line Rendering Provider is different then Loop 2310B</a:t>
            </a:r>
          </a:p>
        </p:txBody>
      </p:sp>
      <p:sp>
        <p:nvSpPr>
          <p:cNvPr id="4" name="Slide Number Placeholder 3"/>
          <p:cNvSpPr>
            <a:spLocks noGrp="1"/>
          </p:cNvSpPr>
          <p:nvPr>
            <p:ph type="sldNum" sz="quarter" idx="12"/>
          </p:nvPr>
        </p:nvSpPr>
        <p:spPr/>
        <p:txBody>
          <a:bodyPr/>
          <a:lstStyle/>
          <a:p>
            <a:fld id="{413B8C1A-B3FA-4E19-85F6-8AA27377C971}" type="slidenum">
              <a:rPr lang="en-US" smtClean="0"/>
              <a:pPr/>
              <a:t>6</a:t>
            </a:fld>
            <a:endParaRPr lang="en-US" dirty="0"/>
          </a:p>
        </p:txBody>
      </p:sp>
    </p:spTree>
    <p:extLst>
      <p:ext uri="{BB962C8B-B14F-4D97-AF65-F5344CB8AC3E}">
        <p14:creationId xmlns:p14="http://schemas.microsoft.com/office/powerpoint/2010/main" val="16983453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0838"/>
            <a:ext cx="8229600" cy="563562"/>
          </a:xfrm>
        </p:spPr>
        <p:txBody>
          <a:bodyPr>
            <a:normAutofit fontScale="90000"/>
          </a:bodyPr>
          <a:lstStyle/>
          <a:p>
            <a:r>
              <a:rPr lang="en-US" dirty="0"/>
              <a:t>Performing  Provider</a:t>
            </a:r>
          </a:p>
        </p:txBody>
      </p:sp>
      <p:sp>
        <p:nvSpPr>
          <p:cNvPr id="3" name="Content Placeholder 2"/>
          <p:cNvSpPr>
            <a:spLocks noGrp="1"/>
          </p:cNvSpPr>
          <p:nvPr>
            <p:ph idx="1"/>
          </p:nvPr>
        </p:nvSpPr>
        <p:spPr>
          <a:xfrm>
            <a:off x="457200" y="914400"/>
            <a:ext cx="8229600" cy="5211763"/>
          </a:xfrm>
        </p:spPr>
        <p:txBody>
          <a:bodyPr anchor="ctr">
            <a:normAutofit/>
          </a:bodyPr>
          <a:lstStyle/>
          <a:p>
            <a:r>
              <a:rPr lang="en-US" sz="2800" dirty="0"/>
              <a:t>Like with BHSO, individuals may perform a covered service under direction or supervision of a licensed provider.  These individuals have been assigned a Provider Modifier.</a:t>
            </a:r>
          </a:p>
          <a:p>
            <a:r>
              <a:rPr lang="en-US" sz="2800" dirty="0"/>
              <a:t>If the Performing Provider is NOT an enrolled provider in KY MPPA and does not have an NPI, then</a:t>
            </a:r>
          </a:p>
          <a:p>
            <a:pPr lvl="1"/>
            <a:r>
              <a:rPr lang="en-US" b="1" u="sng" dirty="0">
                <a:solidFill>
                  <a:srgbClr val="6E0610"/>
                </a:solidFill>
              </a:rPr>
              <a:t>Provider modifier </a:t>
            </a:r>
            <a:r>
              <a:rPr lang="en-US" dirty="0"/>
              <a:t>must be submitted on the service line </a:t>
            </a:r>
          </a:p>
          <a:p>
            <a:pPr lvl="1"/>
            <a:r>
              <a:rPr lang="en-US" dirty="0"/>
              <a:t>Rendering Provider Name, NPI and Taxonomy must be submitted as an individual in </a:t>
            </a:r>
            <a:r>
              <a:rPr lang="en-US" b="1" dirty="0">
                <a:solidFill>
                  <a:srgbClr val="6E0610"/>
                </a:solidFill>
              </a:rPr>
              <a:t>Loop 2310B or Loop 2420A </a:t>
            </a:r>
            <a:r>
              <a:rPr lang="en-US" dirty="0"/>
              <a:t>as appropriate</a:t>
            </a:r>
          </a:p>
        </p:txBody>
      </p:sp>
      <p:sp>
        <p:nvSpPr>
          <p:cNvPr id="4" name="Slide Number Placeholder 3"/>
          <p:cNvSpPr>
            <a:spLocks noGrp="1"/>
          </p:cNvSpPr>
          <p:nvPr>
            <p:ph type="sldNum" sz="quarter" idx="12"/>
          </p:nvPr>
        </p:nvSpPr>
        <p:spPr/>
        <p:txBody>
          <a:bodyPr/>
          <a:lstStyle/>
          <a:p>
            <a:fld id="{413B8C1A-B3FA-4E19-85F6-8AA27377C971}" type="slidenum">
              <a:rPr lang="en-US" smtClean="0"/>
              <a:pPr/>
              <a:t>7</a:t>
            </a:fld>
            <a:endParaRPr lang="en-US" dirty="0"/>
          </a:p>
        </p:txBody>
      </p:sp>
    </p:spTree>
    <p:extLst>
      <p:ext uri="{BB962C8B-B14F-4D97-AF65-F5344CB8AC3E}">
        <p14:creationId xmlns:p14="http://schemas.microsoft.com/office/powerpoint/2010/main" val="13175989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372272"/>
            <a:ext cx="8229600" cy="563562"/>
          </a:xfrm>
        </p:spPr>
        <p:txBody>
          <a:bodyPr>
            <a:normAutofit/>
          </a:bodyPr>
          <a:lstStyle/>
          <a:p>
            <a:r>
              <a:rPr lang="en-US" sz="2400" dirty="0"/>
              <a:t>Performing Entity / Not Enrolled Provider Modifiers</a:t>
            </a:r>
          </a:p>
        </p:txBody>
      </p:sp>
      <p:sp>
        <p:nvSpPr>
          <p:cNvPr id="4" name="Slide Number Placeholder 3"/>
          <p:cNvSpPr>
            <a:spLocks noGrp="1"/>
          </p:cNvSpPr>
          <p:nvPr>
            <p:ph type="sldNum" sz="quarter" idx="12"/>
          </p:nvPr>
        </p:nvSpPr>
        <p:spPr/>
        <p:txBody>
          <a:bodyPr/>
          <a:lstStyle/>
          <a:p>
            <a:fld id="{413B8C1A-B3FA-4E19-85F6-8AA27377C971}" type="slidenum">
              <a:rPr lang="en-US" smtClean="0"/>
              <a:pPr/>
              <a:t>8</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351870184"/>
              </p:ext>
            </p:extLst>
          </p:nvPr>
        </p:nvGraphicFramePr>
        <p:xfrm>
          <a:off x="762001" y="990602"/>
          <a:ext cx="7696200" cy="5029199"/>
        </p:xfrm>
        <a:graphic>
          <a:graphicData uri="http://schemas.openxmlformats.org/drawingml/2006/table">
            <a:tbl>
              <a:tblPr>
                <a:tableStyleId>{5C22544A-7EE6-4342-B048-85BDC9FD1C3A}</a:tableStyleId>
              </a:tblPr>
              <a:tblGrid>
                <a:gridCol w="716651">
                  <a:extLst>
                    <a:ext uri="{9D8B030D-6E8A-4147-A177-3AD203B41FA5}">
                      <a16:colId xmlns:a16="http://schemas.microsoft.com/office/drawing/2014/main" val="2998993907"/>
                    </a:ext>
                  </a:extLst>
                </a:gridCol>
                <a:gridCol w="4431460">
                  <a:extLst>
                    <a:ext uri="{9D8B030D-6E8A-4147-A177-3AD203B41FA5}">
                      <a16:colId xmlns:a16="http://schemas.microsoft.com/office/drawing/2014/main" val="2485134080"/>
                    </a:ext>
                  </a:extLst>
                </a:gridCol>
                <a:gridCol w="927837">
                  <a:extLst>
                    <a:ext uri="{9D8B030D-6E8A-4147-A177-3AD203B41FA5}">
                      <a16:colId xmlns:a16="http://schemas.microsoft.com/office/drawing/2014/main" val="1364714865"/>
                    </a:ext>
                  </a:extLst>
                </a:gridCol>
                <a:gridCol w="1620252">
                  <a:extLst>
                    <a:ext uri="{9D8B030D-6E8A-4147-A177-3AD203B41FA5}">
                      <a16:colId xmlns:a16="http://schemas.microsoft.com/office/drawing/2014/main" val="3676137444"/>
                    </a:ext>
                  </a:extLst>
                </a:gridCol>
              </a:tblGrid>
              <a:tr h="268224">
                <a:tc gridSpan="4">
                  <a:txBody>
                    <a:bodyPr/>
                    <a:lstStyle/>
                    <a:p>
                      <a:pPr algn="ctr" fontAlgn="t"/>
                      <a:r>
                        <a:rPr lang="en-US" sz="1100" b="1" u="none" strike="noStrike" dirty="0">
                          <a:effectLst/>
                        </a:rPr>
                        <a:t>Modifier Crosswalk</a:t>
                      </a:r>
                      <a:endParaRPr lang="en-US" sz="1100" b="1" i="0" u="none" strike="noStrike" dirty="0">
                        <a:solidFill>
                          <a:srgbClr val="000000"/>
                        </a:solidFill>
                        <a:effectLst/>
                        <a:latin typeface="Calibri" panose="020F0502020204030204" pitchFamily="34" charset="0"/>
                      </a:endParaRPr>
                    </a:p>
                  </a:txBody>
                  <a:tcPr marL="9525" marR="9525" marT="9525"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260805435"/>
                  </a:ext>
                </a:extLst>
              </a:tr>
              <a:tr h="201167">
                <a:tc>
                  <a:txBody>
                    <a:bodyPr/>
                    <a:lstStyle/>
                    <a:p>
                      <a:pPr algn="ctr" fontAlgn="t"/>
                      <a:r>
                        <a:rPr lang="en-US" sz="800" u="none" strike="noStrike">
                          <a:effectLst/>
                        </a:rPr>
                        <a:t>Modifiers</a:t>
                      </a:r>
                      <a:endParaRPr lang="en-US" sz="800" b="1" i="0" u="none" strike="noStrike">
                        <a:solidFill>
                          <a:srgbClr val="000000"/>
                        </a:solidFill>
                        <a:effectLst/>
                        <a:latin typeface="Arial" panose="020B0604020202020204" pitchFamily="34" charset="0"/>
                      </a:endParaRPr>
                    </a:p>
                  </a:txBody>
                  <a:tcPr marL="9525" marR="9525" marT="9525" marB="0"/>
                </a:tc>
                <a:tc>
                  <a:txBody>
                    <a:bodyPr/>
                    <a:lstStyle/>
                    <a:p>
                      <a:pPr algn="ctr" fontAlgn="t"/>
                      <a:r>
                        <a:rPr lang="en-US" sz="800" u="none" strike="noStrike">
                          <a:effectLst/>
                        </a:rPr>
                        <a:t>Description</a:t>
                      </a:r>
                      <a:endParaRPr lang="en-US" sz="800" b="1" i="0" u="none" strike="noStrike">
                        <a:solidFill>
                          <a:srgbClr val="000000"/>
                        </a:solidFill>
                        <a:effectLst/>
                        <a:latin typeface="Arial" panose="020B0604020202020204" pitchFamily="34" charset="0"/>
                      </a:endParaRPr>
                    </a:p>
                  </a:txBody>
                  <a:tcPr marL="9525" marR="9525" marT="9525" marB="0"/>
                </a:tc>
                <a:tc>
                  <a:txBody>
                    <a:bodyPr/>
                    <a:lstStyle/>
                    <a:p>
                      <a:pPr algn="ctr" fontAlgn="t"/>
                      <a:r>
                        <a:rPr lang="en-US" sz="800" u="none" strike="noStrike">
                          <a:effectLst/>
                        </a:rPr>
                        <a:t>Acronym</a:t>
                      </a:r>
                      <a:endParaRPr lang="en-US" sz="800" b="1"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800" u="none" strike="noStrike">
                          <a:effectLst/>
                        </a:rPr>
                        <a:t>Provider Type</a:t>
                      </a:r>
                      <a:endParaRPr lang="en-US" sz="800" b="1" i="0" u="none"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889095216"/>
                  </a:ext>
                </a:extLst>
              </a:tr>
              <a:tr h="268224">
                <a:tc>
                  <a:txBody>
                    <a:bodyPr/>
                    <a:lstStyle/>
                    <a:p>
                      <a:pPr algn="ctr" fontAlgn="t"/>
                      <a:r>
                        <a:rPr lang="en-US" sz="1000" u="none" strike="noStrike">
                          <a:effectLst/>
                        </a:rPr>
                        <a:t>U6</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Certified Alcohol and Drug Counselor</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CADC</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Performing /Not enrolled</a:t>
                      </a:r>
                      <a:endParaRPr lang="en-US" sz="1000" b="0" i="0" u="none"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148318464"/>
                  </a:ext>
                </a:extLst>
              </a:tr>
              <a:tr h="268224">
                <a:tc>
                  <a:txBody>
                    <a:bodyPr/>
                    <a:lstStyle/>
                    <a:p>
                      <a:pPr algn="ctr" fontAlgn="t"/>
                      <a:r>
                        <a:rPr lang="en-US" sz="1000" u="none" strike="noStrike">
                          <a:effectLst/>
                        </a:rPr>
                        <a:t>U4</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a:effectLst/>
                        </a:rPr>
                        <a:t>Certified Psychologist with autonomous functioning </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CPsy w/ Auto</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Performing /Not enrolled</a:t>
                      </a:r>
                      <a:endParaRPr lang="en-US" sz="1000" b="0" i="0" u="none"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1060220703"/>
                  </a:ext>
                </a:extLst>
              </a:tr>
              <a:tr h="268224">
                <a:tc>
                  <a:txBody>
                    <a:bodyPr/>
                    <a:lstStyle/>
                    <a:p>
                      <a:pPr algn="ctr" fontAlgn="t"/>
                      <a:r>
                        <a:rPr lang="en-US" sz="1000" u="none" strike="noStrike" dirty="0">
                          <a:effectLst/>
                        </a:rPr>
                        <a:t>U4</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a:effectLst/>
                        </a:rPr>
                        <a:t>Clinical Social Worker</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CSW</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Performing /Not enrolled</a:t>
                      </a:r>
                      <a:endParaRPr lang="en-US" sz="1000" b="0" i="0" u="none"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2004654087"/>
                  </a:ext>
                </a:extLst>
              </a:tr>
              <a:tr h="268224">
                <a:tc>
                  <a:txBody>
                    <a:bodyPr/>
                    <a:lstStyle/>
                    <a:p>
                      <a:pPr algn="ctr" fontAlgn="t"/>
                      <a:r>
                        <a:rPr lang="en-US" sz="1000" u="none" strike="noStrike">
                          <a:effectLst/>
                        </a:rPr>
                        <a:t>UC</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Community Support Associate </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CSA</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Performing /Not enrolled</a:t>
                      </a:r>
                      <a:endParaRPr lang="en-US" sz="1000" b="0" i="0" u="none"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3189256012"/>
                  </a:ext>
                </a:extLst>
              </a:tr>
              <a:tr h="268224">
                <a:tc>
                  <a:txBody>
                    <a:bodyPr/>
                    <a:lstStyle/>
                    <a:p>
                      <a:pPr algn="ctr" fontAlgn="t"/>
                      <a:r>
                        <a:rPr lang="en-US" sz="1100" u="none" strike="noStrike">
                          <a:effectLst/>
                        </a:rPr>
                        <a:t>HM</a:t>
                      </a: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000" u="none" strike="noStrike" dirty="0">
                          <a:effectLst/>
                        </a:rPr>
                        <a:t>Less than Bachelor degree</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Performing /Not enrolled</a:t>
                      </a:r>
                      <a:endParaRPr lang="en-US" sz="1000" b="0" i="0" u="none"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690407028"/>
                  </a:ext>
                </a:extLst>
              </a:tr>
              <a:tr h="268224">
                <a:tc>
                  <a:txBody>
                    <a:bodyPr/>
                    <a:lstStyle/>
                    <a:p>
                      <a:pPr algn="ctr" fontAlgn="t"/>
                      <a:r>
                        <a:rPr lang="en-US" sz="1000" u="none" strike="noStrike">
                          <a:effectLst/>
                        </a:rPr>
                        <a:t>U4</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Licensed Applied Behavior Analyst</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LABA</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Performing /Not enrolled</a:t>
                      </a:r>
                      <a:endParaRPr lang="en-US" sz="1000" b="0" i="0" u="none"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3722802333"/>
                  </a:ext>
                </a:extLst>
              </a:tr>
              <a:tr h="268224">
                <a:tc>
                  <a:txBody>
                    <a:bodyPr/>
                    <a:lstStyle/>
                    <a:p>
                      <a:pPr algn="ctr" fontAlgn="t"/>
                      <a:r>
                        <a:rPr lang="en-US" sz="1000" u="none" strike="noStrike">
                          <a:effectLst/>
                        </a:rPr>
                        <a:t>U4</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a:effectLst/>
                        </a:rPr>
                        <a:t>Licensed Clinical Alcohol and Drug Counselors Associate</a:t>
                      </a:r>
                      <a:endParaRPr lang="en-US" sz="1000" b="0" i="0" u="none" strike="noStrike" dirty="0">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LCADCA</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Performing /Not enrolled</a:t>
                      </a:r>
                      <a:endParaRPr lang="en-US" sz="1000" b="0" i="0" u="none"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1597118767"/>
                  </a:ext>
                </a:extLst>
              </a:tr>
              <a:tr h="268224">
                <a:tc>
                  <a:txBody>
                    <a:bodyPr/>
                    <a:lstStyle/>
                    <a:p>
                      <a:pPr algn="ctr" fontAlgn="t"/>
                      <a:r>
                        <a:rPr lang="en-US" sz="1000" u="none" strike="noStrike">
                          <a:effectLst/>
                        </a:rPr>
                        <a:t>U4</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Licensed Marriage and Family Therapist Associate</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LMFTA</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Performing /Not enrolled</a:t>
                      </a:r>
                      <a:endParaRPr lang="en-US" sz="1000" b="0" i="0" u="none"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2086733291"/>
                  </a:ext>
                </a:extLst>
              </a:tr>
              <a:tr h="268224">
                <a:tc>
                  <a:txBody>
                    <a:bodyPr/>
                    <a:lstStyle/>
                    <a:p>
                      <a:pPr algn="ctr" fontAlgn="t"/>
                      <a:r>
                        <a:rPr lang="en-US" sz="1000" u="none" strike="noStrike">
                          <a:effectLst/>
                        </a:rPr>
                        <a:t>U4</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Licensed Professional Arth Therapist Associate</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LPATA</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Performing /Not enrolled</a:t>
                      </a:r>
                      <a:endParaRPr lang="en-US" sz="1000" b="0" i="0" u="none"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2946944326"/>
                  </a:ext>
                </a:extLst>
              </a:tr>
              <a:tr h="268224">
                <a:tc>
                  <a:txBody>
                    <a:bodyPr/>
                    <a:lstStyle/>
                    <a:p>
                      <a:pPr algn="ctr" fontAlgn="t"/>
                      <a:r>
                        <a:rPr lang="en-US" sz="1000" u="none" strike="noStrike">
                          <a:effectLst/>
                        </a:rPr>
                        <a:t>U4</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Licensed Professional Counseling Associate</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LPCA</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Performing /Not enrolled</a:t>
                      </a:r>
                      <a:endParaRPr lang="en-US" sz="1000" b="0" i="0" u="none"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1516705386"/>
                  </a:ext>
                </a:extLst>
              </a:tr>
              <a:tr h="268224">
                <a:tc>
                  <a:txBody>
                    <a:bodyPr/>
                    <a:lstStyle/>
                    <a:p>
                      <a:pPr algn="ctr" fontAlgn="t"/>
                      <a:r>
                        <a:rPr lang="en-US" sz="1000" u="none" strike="noStrike">
                          <a:effectLst/>
                        </a:rPr>
                        <a:t>U4</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Licensed Psychological Associate</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LPA</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Performing /Not enrolled</a:t>
                      </a:r>
                      <a:endParaRPr lang="en-US" sz="1000" b="0" i="0" u="none"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178791002"/>
                  </a:ext>
                </a:extLst>
              </a:tr>
              <a:tr h="268224">
                <a:tc>
                  <a:txBody>
                    <a:bodyPr/>
                    <a:lstStyle/>
                    <a:p>
                      <a:pPr algn="ctr" fontAlgn="t"/>
                      <a:r>
                        <a:rPr lang="en-US" sz="1000" u="none" strike="noStrike">
                          <a:effectLst/>
                        </a:rPr>
                        <a:t>U5</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Mental Health Associate</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MHA</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Performing /Not enrolled</a:t>
                      </a:r>
                      <a:endParaRPr lang="en-US" sz="1000" b="0" i="0" u="none"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3684358060"/>
                  </a:ext>
                </a:extLst>
              </a:tr>
              <a:tr h="268224">
                <a:tc>
                  <a:txBody>
                    <a:bodyPr/>
                    <a:lstStyle/>
                    <a:p>
                      <a:pPr algn="ctr" fontAlgn="t"/>
                      <a:r>
                        <a:rPr lang="en-US" sz="1000" u="none" strike="noStrike">
                          <a:effectLst/>
                        </a:rPr>
                        <a:t>U7</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Peer Support Specialist </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PSS</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Performing /Not enrolled</a:t>
                      </a:r>
                      <a:endParaRPr lang="en-US" sz="1000" b="0" i="0" u="none"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2509119492"/>
                  </a:ext>
                </a:extLst>
              </a:tr>
              <a:tr h="268224">
                <a:tc>
                  <a:txBody>
                    <a:bodyPr/>
                    <a:lstStyle/>
                    <a:p>
                      <a:pPr algn="ctr" fontAlgn="t"/>
                      <a:r>
                        <a:rPr lang="en-US" sz="1000" u="none" strike="noStrike">
                          <a:effectLst/>
                        </a:rPr>
                        <a:t>U2</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Psychiatric RN</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PN</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Performing /Not enrolled</a:t>
                      </a:r>
                      <a:endParaRPr lang="en-US" sz="1000" b="0" i="0" u="none"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1861216329"/>
                  </a:ext>
                </a:extLst>
              </a:tr>
              <a:tr h="268224">
                <a:tc>
                  <a:txBody>
                    <a:bodyPr/>
                    <a:lstStyle/>
                    <a:p>
                      <a:pPr algn="ctr" fontAlgn="t"/>
                      <a:r>
                        <a:rPr lang="en-US" sz="1000" u="none" strike="noStrike">
                          <a:effectLst/>
                        </a:rPr>
                        <a:t>TD</a:t>
                      </a:r>
                      <a:endParaRPr lang="en-US" sz="1000" b="1"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Registered Nurse (RN)</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RN</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Performing /Not enrolled</a:t>
                      </a:r>
                      <a:endParaRPr lang="en-US" sz="1000" b="0" i="0" u="none"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3829824383"/>
                  </a:ext>
                </a:extLst>
              </a:tr>
              <a:tr h="268224">
                <a:tc>
                  <a:txBody>
                    <a:bodyPr/>
                    <a:lstStyle/>
                    <a:p>
                      <a:pPr algn="ctr" fontAlgn="t"/>
                      <a:r>
                        <a:rPr lang="en-US" sz="1000" u="none" strike="noStrike">
                          <a:effectLst/>
                        </a:rPr>
                        <a:t>UD</a:t>
                      </a:r>
                      <a:endParaRPr lang="en-US" sz="1000" b="1" i="0" u="none" strike="noStrike">
                        <a:solidFill>
                          <a:srgbClr val="FF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Pregnant Woman Case Manager- Not in the CCBHC</a:t>
                      </a:r>
                      <a:endParaRPr lang="en-US" sz="1000" b="1"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Not used CCBHC</a:t>
                      </a:r>
                      <a:endParaRPr lang="en-US" sz="1000" b="0" i="0" u="none"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2702624925"/>
                  </a:ext>
                </a:extLst>
              </a:tr>
              <a:tr h="268224">
                <a:tc>
                  <a:txBody>
                    <a:bodyPr/>
                    <a:lstStyle/>
                    <a:p>
                      <a:pPr algn="ctr" fontAlgn="t"/>
                      <a:r>
                        <a:rPr lang="en-US" sz="1000" u="none" strike="noStrike">
                          <a:effectLst/>
                        </a:rPr>
                        <a:t>HN</a:t>
                      </a:r>
                      <a:endParaRPr lang="en-US" sz="1000" b="1" i="0" u="none" strike="noStrike">
                        <a:solidFill>
                          <a:srgbClr val="FF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Professional Equivalent -Not in the CCBHC</a:t>
                      </a:r>
                      <a:endParaRPr lang="en-US" sz="1000" b="1"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a:effectLst/>
                        </a:rPr>
                        <a:t>PE</a:t>
                      </a:r>
                      <a:endParaRPr lang="en-US" sz="1000" b="0"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1000" u="none" strike="noStrike" dirty="0">
                          <a:effectLst/>
                        </a:rPr>
                        <a:t>Not used CCBHC</a:t>
                      </a:r>
                      <a:endParaRPr lang="en-US" sz="1000" b="0" i="0" u="none" strike="noStrike" dirty="0">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3291358490"/>
                  </a:ext>
                </a:extLst>
              </a:tr>
            </a:tbl>
          </a:graphicData>
        </a:graphic>
      </p:graphicFrame>
    </p:spTree>
    <p:extLst>
      <p:ext uri="{BB962C8B-B14F-4D97-AF65-F5344CB8AC3E}">
        <p14:creationId xmlns:p14="http://schemas.microsoft.com/office/powerpoint/2010/main" val="3383564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81000"/>
            <a:ext cx="8229600" cy="563562"/>
          </a:xfrm>
        </p:spPr>
        <p:txBody>
          <a:bodyPr>
            <a:noAutofit/>
          </a:bodyPr>
          <a:lstStyle/>
          <a:p>
            <a:r>
              <a:rPr lang="en-US" sz="3200" dirty="0"/>
              <a:t>Rendering / Enrolled</a:t>
            </a:r>
          </a:p>
        </p:txBody>
      </p:sp>
      <p:sp>
        <p:nvSpPr>
          <p:cNvPr id="3" name="Slide Number Placeholder 2"/>
          <p:cNvSpPr>
            <a:spLocks noGrp="1"/>
          </p:cNvSpPr>
          <p:nvPr>
            <p:ph type="sldNum" sz="quarter" idx="12"/>
          </p:nvPr>
        </p:nvSpPr>
        <p:spPr/>
        <p:txBody>
          <a:bodyPr/>
          <a:lstStyle/>
          <a:p>
            <a:fld id="{413B8C1A-B3FA-4E19-85F6-8AA27377C971}" type="slidenum">
              <a:rPr lang="en-US" smtClean="0"/>
              <a:t>9</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40150283"/>
              </p:ext>
            </p:extLst>
          </p:nvPr>
        </p:nvGraphicFramePr>
        <p:xfrm>
          <a:off x="838200" y="1142997"/>
          <a:ext cx="7696201" cy="4648209"/>
        </p:xfrm>
        <a:graphic>
          <a:graphicData uri="http://schemas.openxmlformats.org/drawingml/2006/table">
            <a:tbl>
              <a:tblPr>
                <a:tableStyleId>{5C22544A-7EE6-4342-B048-85BDC9FD1C3A}</a:tableStyleId>
              </a:tblPr>
              <a:tblGrid>
                <a:gridCol w="719790">
                  <a:extLst>
                    <a:ext uri="{9D8B030D-6E8A-4147-A177-3AD203B41FA5}">
                      <a16:colId xmlns:a16="http://schemas.microsoft.com/office/drawing/2014/main" val="1314852859"/>
                    </a:ext>
                  </a:extLst>
                </a:gridCol>
                <a:gridCol w="4429468">
                  <a:extLst>
                    <a:ext uri="{9D8B030D-6E8A-4147-A177-3AD203B41FA5}">
                      <a16:colId xmlns:a16="http://schemas.microsoft.com/office/drawing/2014/main" val="2389809524"/>
                    </a:ext>
                  </a:extLst>
                </a:gridCol>
                <a:gridCol w="927419">
                  <a:extLst>
                    <a:ext uri="{9D8B030D-6E8A-4147-A177-3AD203B41FA5}">
                      <a16:colId xmlns:a16="http://schemas.microsoft.com/office/drawing/2014/main" val="3810966819"/>
                    </a:ext>
                  </a:extLst>
                </a:gridCol>
                <a:gridCol w="1619524">
                  <a:extLst>
                    <a:ext uri="{9D8B030D-6E8A-4147-A177-3AD203B41FA5}">
                      <a16:colId xmlns:a16="http://schemas.microsoft.com/office/drawing/2014/main" val="4115015762"/>
                    </a:ext>
                  </a:extLst>
                </a:gridCol>
              </a:tblGrid>
              <a:tr h="196402">
                <a:tc>
                  <a:txBody>
                    <a:bodyPr/>
                    <a:lstStyle/>
                    <a:p>
                      <a:pPr algn="ctr" fontAlgn="t"/>
                      <a:r>
                        <a:rPr lang="en-US" sz="800" u="none" strike="noStrike">
                          <a:effectLst/>
                        </a:rPr>
                        <a:t>Modifiers</a:t>
                      </a:r>
                      <a:endParaRPr lang="en-US" sz="800" b="1" i="0" u="none" strike="noStrike">
                        <a:solidFill>
                          <a:srgbClr val="000000"/>
                        </a:solidFill>
                        <a:effectLst/>
                        <a:latin typeface="Arial" panose="020B0604020202020204" pitchFamily="34" charset="0"/>
                      </a:endParaRPr>
                    </a:p>
                  </a:txBody>
                  <a:tcPr marL="9525" marR="9525" marT="9525" marB="0"/>
                </a:tc>
                <a:tc>
                  <a:txBody>
                    <a:bodyPr/>
                    <a:lstStyle/>
                    <a:p>
                      <a:pPr algn="ctr" fontAlgn="t"/>
                      <a:r>
                        <a:rPr lang="en-US" sz="800" u="none" strike="noStrike">
                          <a:effectLst/>
                        </a:rPr>
                        <a:t>Description</a:t>
                      </a:r>
                      <a:endParaRPr lang="en-US" sz="800" b="1" i="0" u="none" strike="noStrike">
                        <a:solidFill>
                          <a:srgbClr val="000000"/>
                        </a:solidFill>
                        <a:effectLst/>
                        <a:latin typeface="Arial" panose="020B0604020202020204" pitchFamily="34" charset="0"/>
                      </a:endParaRPr>
                    </a:p>
                  </a:txBody>
                  <a:tcPr marL="9525" marR="9525" marT="9525" marB="0"/>
                </a:tc>
                <a:tc>
                  <a:txBody>
                    <a:bodyPr/>
                    <a:lstStyle/>
                    <a:p>
                      <a:pPr algn="ctr" fontAlgn="t"/>
                      <a:r>
                        <a:rPr lang="en-US" sz="800" u="none" strike="noStrike">
                          <a:effectLst/>
                        </a:rPr>
                        <a:t>Acronym</a:t>
                      </a:r>
                      <a:endParaRPr lang="en-US" sz="800" b="1" i="0" u="none" strike="noStrike">
                        <a:solidFill>
                          <a:srgbClr val="000000"/>
                        </a:solidFill>
                        <a:effectLst/>
                        <a:latin typeface="Arial" panose="020B0604020202020204" pitchFamily="34" charset="0"/>
                      </a:endParaRPr>
                    </a:p>
                  </a:txBody>
                  <a:tcPr marL="9525" marR="9525" marT="9525" marB="0"/>
                </a:tc>
                <a:tc>
                  <a:txBody>
                    <a:bodyPr/>
                    <a:lstStyle/>
                    <a:p>
                      <a:pPr algn="l" fontAlgn="t"/>
                      <a:r>
                        <a:rPr lang="en-US" sz="800" u="none" strike="noStrike">
                          <a:effectLst/>
                        </a:rPr>
                        <a:t>Provider Type</a:t>
                      </a:r>
                      <a:endParaRPr lang="en-US" sz="800" b="1" i="0" u="none" strike="noStrike">
                        <a:solidFill>
                          <a:srgbClr val="000000"/>
                        </a:solidFill>
                        <a:effectLst/>
                        <a:latin typeface="Arial" panose="020B0604020202020204" pitchFamily="34" charset="0"/>
                      </a:endParaRPr>
                    </a:p>
                  </a:txBody>
                  <a:tcPr marL="9525" marR="9525" marT="9525" marB="0"/>
                </a:tc>
                <a:extLst>
                  <a:ext uri="{0D108BD9-81ED-4DB2-BD59-A6C34878D82A}">
                    <a16:rowId xmlns:a16="http://schemas.microsoft.com/office/drawing/2014/main" val="1661248206"/>
                  </a:ext>
                </a:extLst>
              </a:tr>
              <a:tr h="261871">
                <a:tc>
                  <a:txBody>
                    <a:bodyPr/>
                    <a:lstStyle/>
                    <a:p>
                      <a:pPr algn="ctr" fontAlgn="ctr"/>
                      <a:r>
                        <a:rPr lang="en-US" sz="1000" u="none" strike="noStrike">
                          <a:effectLst/>
                        </a:rPr>
                        <a:t>SA</a:t>
                      </a:r>
                      <a:endParaRPr lang="en-US" sz="1000" b="0" i="0" u="none" strike="noStrike">
                        <a:solidFill>
                          <a:srgbClr val="000000"/>
                        </a:solidFill>
                        <a:effectLst/>
                        <a:latin typeface="Arial" panose="020B0604020202020204" pitchFamily="34" charset="0"/>
                      </a:endParaRPr>
                    </a:p>
                  </a:txBody>
                  <a:tcPr marL="9525" marR="9525" marT="9525" marB="0" anchor="ctr"/>
                </a:tc>
                <a:tc>
                  <a:txBody>
                    <a:bodyPr/>
                    <a:lstStyle/>
                    <a:p>
                      <a:pPr algn="l" fontAlgn="b"/>
                      <a:r>
                        <a:rPr lang="en-US" sz="1000" u="none" strike="noStrike">
                          <a:effectLst/>
                        </a:rPr>
                        <a:t>Advanced Practice Registered Nurse</a:t>
                      </a:r>
                      <a:endParaRPr lang="en-US" sz="10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1000" u="none" strike="noStrike">
                          <a:effectLst/>
                        </a:rPr>
                        <a:t>APRN</a:t>
                      </a:r>
                      <a:endParaRPr lang="en-US" sz="10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ctr"/>
                      <a:r>
                        <a:rPr lang="en-US" sz="1000" u="none" strike="noStrike">
                          <a:effectLst/>
                        </a:rPr>
                        <a:t>78</a:t>
                      </a:r>
                      <a:endParaRPr lang="en-US" sz="10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96403366"/>
                  </a:ext>
                </a:extLst>
              </a:tr>
              <a:tr h="261871">
                <a:tc>
                  <a:txBody>
                    <a:bodyPr/>
                    <a:lstStyle/>
                    <a:p>
                      <a:pPr algn="ctr" fontAlgn="ctr"/>
                      <a:r>
                        <a:rPr lang="en-US" sz="1000" u="none" strike="noStrike">
                          <a:effectLst/>
                        </a:rPr>
                        <a:t>AM</a:t>
                      </a:r>
                      <a:endParaRPr lang="en-US" sz="1000" b="0" i="0" u="none" strike="noStrike">
                        <a:solidFill>
                          <a:srgbClr val="000000"/>
                        </a:solidFill>
                        <a:effectLst/>
                        <a:latin typeface="Arial" panose="020B0604020202020204" pitchFamily="34" charset="0"/>
                      </a:endParaRPr>
                    </a:p>
                  </a:txBody>
                  <a:tcPr marL="9525" marR="9525" marT="9525" marB="0" anchor="ctr"/>
                </a:tc>
                <a:tc>
                  <a:txBody>
                    <a:bodyPr/>
                    <a:lstStyle/>
                    <a:p>
                      <a:pPr algn="l" fontAlgn="b"/>
                      <a:r>
                        <a:rPr lang="en-US" sz="1000" u="none" strike="noStrike">
                          <a:effectLst/>
                        </a:rPr>
                        <a:t>Doctor of Medicine</a:t>
                      </a:r>
                      <a:endParaRPr lang="en-US" sz="10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1000" u="none" strike="noStrike">
                          <a:effectLst/>
                        </a:rPr>
                        <a:t>MD</a:t>
                      </a:r>
                      <a:endParaRPr lang="en-US" sz="10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ctr"/>
                      <a:r>
                        <a:rPr lang="en-US" sz="1000" u="none" strike="noStrike">
                          <a:effectLst/>
                        </a:rPr>
                        <a:t>64</a:t>
                      </a:r>
                      <a:endParaRPr lang="en-US" sz="10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457109996"/>
                  </a:ext>
                </a:extLst>
              </a:tr>
              <a:tr h="261871">
                <a:tc>
                  <a:txBody>
                    <a:bodyPr/>
                    <a:lstStyle/>
                    <a:p>
                      <a:pPr algn="ctr" fontAlgn="ctr"/>
                      <a:r>
                        <a:rPr lang="en-US" sz="1000" u="none" strike="noStrike">
                          <a:effectLst/>
                        </a:rPr>
                        <a:t>AM</a:t>
                      </a:r>
                      <a:endParaRPr lang="en-US" sz="1000" b="0" i="0" u="none" strike="noStrike">
                        <a:solidFill>
                          <a:srgbClr val="000000"/>
                        </a:solidFill>
                        <a:effectLst/>
                        <a:latin typeface="Arial" panose="020B0604020202020204" pitchFamily="34" charset="0"/>
                      </a:endParaRPr>
                    </a:p>
                  </a:txBody>
                  <a:tcPr marL="9525" marR="9525" marT="9525" marB="0" anchor="ctr"/>
                </a:tc>
                <a:tc>
                  <a:txBody>
                    <a:bodyPr/>
                    <a:lstStyle/>
                    <a:p>
                      <a:pPr algn="l" fontAlgn="b"/>
                      <a:r>
                        <a:rPr lang="en-US" sz="1000" u="none" strike="noStrike">
                          <a:effectLst/>
                        </a:rPr>
                        <a:t>Doctor of Osteopathic Medicine</a:t>
                      </a:r>
                      <a:endParaRPr lang="en-US" sz="10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1000" u="none" strike="noStrike">
                          <a:effectLst/>
                        </a:rPr>
                        <a:t>DO</a:t>
                      </a:r>
                      <a:endParaRPr lang="en-US" sz="10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ctr"/>
                      <a:r>
                        <a:rPr lang="en-US" sz="1000" u="none" strike="noStrike">
                          <a:effectLst/>
                        </a:rPr>
                        <a:t>64</a:t>
                      </a:r>
                      <a:endParaRPr lang="en-US" sz="10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392101707"/>
                  </a:ext>
                </a:extLst>
              </a:tr>
              <a:tr h="261871">
                <a:tc>
                  <a:txBody>
                    <a:bodyPr/>
                    <a:lstStyle/>
                    <a:p>
                      <a:pPr algn="ctr" fontAlgn="ctr"/>
                      <a:r>
                        <a:rPr lang="en-US" sz="1000" u="none" strike="noStrike">
                          <a:effectLst/>
                        </a:rPr>
                        <a:t>HO</a:t>
                      </a:r>
                      <a:endParaRPr lang="en-US" sz="1000" b="0" i="0" u="none" strike="noStrike">
                        <a:solidFill>
                          <a:srgbClr val="000000"/>
                        </a:solidFill>
                        <a:effectLst/>
                        <a:latin typeface="Arial" panose="020B0604020202020204" pitchFamily="34" charset="0"/>
                      </a:endParaRPr>
                    </a:p>
                  </a:txBody>
                  <a:tcPr marL="9525" marR="9525" marT="9525" marB="0" anchor="ctr"/>
                </a:tc>
                <a:tc>
                  <a:txBody>
                    <a:bodyPr/>
                    <a:lstStyle/>
                    <a:p>
                      <a:pPr algn="l" fontAlgn="b"/>
                      <a:r>
                        <a:rPr lang="en-US" sz="1000" u="none" strike="noStrike">
                          <a:effectLst/>
                        </a:rPr>
                        <a:t>Licensed Behavior Analyst</a:t>
                      </a:r>
                      <a:endParaRPr lang="en-US" sz="10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1000" u="none" strike="noStrike">
                          <a:effectLst/>
                        </a:rPr>
                        <a:t>LBA</a:t>
                      </a:r>
                      <a:endParaRPr lang="en-US" sz="10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ctr"/>
                      <a:r>
                        <a:rPr lang="en-US" sz="1000" u="none" strike="noStrike">
                          <a:effectLst/>
                        </a:rPr>
                        <a:t>63</a:t>
                      </a:r>
                      <a:endParaRPr lang="en-US" sz="10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569256447"/>
                  </a:ext>
                </a:extLst>
              </a:tr>
              <a:tr h="261871">
                <a:tc>
                  <a:txBody>
                    <a:bodyPr/>
                    <a:lstStyle/>
                    <a:p>
                      <a:pPr algn="ctr" fontAlgn="ctr"/>
                      <a:r>
                        <a:rPr lang="en-US" sz="1000" u="none" strike="noStrike">
                          <a:effectLst/>
                        </a:rPr>
                        <a:t>HO</a:t>
                      </a:r>
                      <a:endParaRPr lang="en-US" sz="1000" b="0" i="0" u="none" strike="noStrike">
                        <a:solidFill>
                          <a:srgbClr val="000000"/>
                        </a:solidFill>
                        <a:effectLst/>
                        <a:latin typeface="Arial" panose="020B0604020202020204" pitchFamily="34" charset="0"/>
                      </a:endParaRPr>
                    </a:p>
                  </a:txBody>
                  <a:tcPr marL="9525" marR="9525" marT="9525" marB="0" anchor="ctr"/>
                </a:tc>
                <a:tc>
                  <a:txBody>
                    <a:bodyPr/>
                    <a:lstStyle/>
                    <a:p>
                      <a:pPr algn="l" fontAlgn="b"/>
                      <a:r>
                        <a:rPr lang="en-US" sz="1000" u="none" strike="noStrike">
                          <a:effectLst/>
                        </a:rPr>
                        <a:t>Licensed Clinical Alcohol and Drug Counselors</a:t>
                      </a:r>
                      <a:endParaRPr lang="en-US" sz="10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1000" u="none" strike="noStrike">
                          <a:effectLst/>
                        </a:rPr>
                        <a:t>LCADC</a:t>
                      </a:r>
                      <a:endParaRPr lang="en-US" sz="10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ctr"/>
                      <a:r>
                        <a:rPr lang="en-US" sz="1000" u="none" strike="noStrike">
                          <a:effectLst/>
                        </a:rPr>
                        <a:t>67</a:t>
                      </a:r>
                      <a:endParaRPr lang="en-US" sz="10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209855166"/>
                  </a:ext>
                </a:extLst>
              </a:tr>
              <a:tr h="261871">
                <a:tc>
                  <a:txBody>
                    <a:bodyPr/>
                    <a:lstStyle/>
                    <a:p>
                      <a:pPr algn="ctr" fontAlgn="ctr"/>
                      <a:r>
                        <a:rPr lang="en-US" sz="1000" u="none" strike="noStrike">
                          <a:effectLst/>
                        </a:rPr>
                        <a:t>AJ</a:t>
                      </a:r>
                      <a:endParaRPr lang="en-US" sz="1000" b="0" i="0" u="none" strike="noStrike">
                        <a:solidFill>
                          <a:srgbClr val="000000"/>
                        </a:solidFill>
                        <a:effectLst/>
                        <a:latin typeface="Arial" panose="020B0604020202020204" pitchFamily="34" charset="0"/>
                      </a:endParaRPr>
                    </a:p>
                  </a:txBody>
                  <a:tcPr marL="9525" marR="9525" marT="9525" marB="0" anchor="ctr"/>
                </a:tc>
                <a:tc>
                  <a:txBody>
                    <a:bodyPr/>
                    <a:lstStyle/>
                    <a:p>
                      <a:pPr algn="l" fontAlgn="b"/>
                      <a:r>
                        <a:rPr lang="en-US" sz="1000" u="none" strike="noStrike">
                          <a:effectLst/>
                        </a:rPr>
                        <a:t>Licensed Clinical Social Worker</a:t>
                      </a:r>
                      <a:endParaRPr lang="en-US" sz="10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1000" u="none" strike="noStrike">
                          <a:effectLst/>
                        </a:rPr>
                        <a:t>LCSW</a:t>
                      </a:r>
                      <a:endParaRPr lang="en-US" sz="10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ctr"/>
                      <a:r>
                        <a:rPr lang="en-US" sz="1000" u="none" strike="noStrike">
                          <a:effectLst/>
                        </a:rPr>
                        <a:t>82</a:t>
                      </a:r>
                      <a:endParaRPr lang="en-US" sz="10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728308598"/>
                  </a:ext>
                </a:extLst>
              </a:tr>
              <a:tr h="261871">
                <a:tc>
                  <a:txBody>
                    <a:bodyPr/>
                    <a:lstStyle/>
                    <a:p>
                      <a:pPr algn="ctr" fontAlgn="ctr"/>
                      <a:r>
                        <a:rPr lang="en-US" sz="1000" u="none" strike="noStrike">
                          <a:effectLst/>
                        </a:rPr>
                        <a:t>HO</a:t>
                      </a:r>
                      <a:endParaRPr lang="en-US" sz="1000" b="0" i="0" u="none" strike="noStrike">
                        <a:solidFill>
                          <a:srgbClr val="000000"/>
                        </a:solidFill>
                        <a:effectLst/>
                        <a:latin typeface="Arial" panose="020B0604020202020204" pitchFamily="34" charset="0"/>
                      </a:endParaRPr>
                    </a:p>
                  </a:txBody>
                  <a:tcPr marL="9525" marR="9525" marT="9525" marB="0" anchor="ctr"/>
                </a:tc>
                <a:tc>
                  <a:txBody>
                    <a:bodyPr/>
                    <a:lstStyle/>
                    <a:p>
                      <a:pPr algn="l" fontAlgn="b"/>
                      <a:r>
                        <a:rPr lang="en-US" sz="1000" u="none" strike="noStrike">
                          <a:effectLst/>
                        </a:rPr>
                        <a:t>Licensed Marriage and Family Therapist</a:t>
                      </a:r>
                      <a:endParaRPr lang="en-US" sz="10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1000" u="none" strike="noStrike">
                          <a:effectLst/>
                        </a:rPr>
                        <a:t>LMFT</a:t>
                      </a:r>
                      <a:endParaRPr lang="en-US" sz="10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ctr"/>
                      <a:r>
                        <a:rPr lang="en-US" sz="1000" u="none" strike="noStrike">
                          <a:effectLst/>
                        </a:rPr>
                        <a:t>83</a:t>
                      </a:r>
                      <a:endParaRPr lang="en-US" sz="10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446331928"/>
                  </a:ext>
                </a:extLst>
              </a:tr>
              <a:tr h="261871">
                <a:tc>
                  <a:txBody>
                    <a:bodyPr/>
                    <a:lstStyle/>
                    <a:p>
                      <a:pPr algn="ctr" fontAlgn="ctr"/>
                      <a:r>
                        <a:rPr lang="en-US" sz="1000" u="none" strike="noStrike">
                          <a:effectLst/>
                        </a:rPr>
                        <a:t>HO</a:t>
                      </a:r>
                      <a:endParaRPr lang="en-US" sz="1000" b="0" i="0" u="none" strike="noStrike">
                        <a:solidFill>
                          <a:srgbClr val="000000"/>
                        </a:solidFill>
                        <a:effectLst/>
                        <a:latin typeface="Arial" panose="020B0604020202020204" pitchFamily="34" charset="0"/>
                      </a:endParaRPr>
                    </a:p>
                  </a:txBody>
                  <a:tcPr marL="9525" marR="9525" marT="9525" marB="0" anchor="ctr"/>
                </a:tc>
                <a:tc>
                  <a:txBody>
                    <a:bodyPr/>
                    <a:lstStyle/>
                    <a:p>
                      <a:pPr algn="l" fontAlgn="b"/>
                      <a:r>
                        <a:rPr lang="en-US" sz="1000" u="none" strike="noStrike" dirty="0">
                          <a:effectLst/>
                        </a:rPr>
                        <a:t>Licensed Professional </a:t>
                      </a:r>
                      <a:r>
                        <a:rPr lang="en-US" sz="1000" u="none" strike="noStrike" dirty="0" err="1">
                          <a:effectLst/>
                        </a:rPr>
                        <a:t>Arth</a:t>
                      </a:r>
                      <a:r>
                        <a:rPr lang="en-US" sz="1000" u="none" strike="noStrike" dirty="0">
                          <a:effectLst/>
                        </a:rPr>
                        <a:t> Therapist</a:t>
                      </a:r>
                      <a:endParaRPr lang="en-US" sz="10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US" sz="1000" u="none" strike="noStrike">
                          <a:effectLst/>
                        </a:rPr>
                        <a:t>LPAT</a:t>
                      </a:r>
                      <a:endParaRPr lang="en-US" sz="10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ctr"/>
                      <a:r>
                        <a:rPr lang="en-US" sz="1000" u="none" strike="noStrike">
                          <a:effectLst/>
                        </a:rPr>
                        <a:t>62</a:t>
                      </a:r>
                      <a:endParaRPr lang="en-US" sz="10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217080633"/>
                  </a:ext>
                </a:extLst>
              </a:tr>
              <a:tr h="261871">
                <a:tc>
                  <a:txBody>
                    <a:bodyPr/>
                    <a:lstStyle/>
                    <a:p>
                      <a:pPr algn="ctr" fontAlgn="ctr"/>
                      <a:r>
                        <a:rPr lang="en-US" sz="1000" u="none" strike="noStrike">
                          <a:effectLst/>
                        </a:rPr>
                        <a:t>HO</a:t>
                      </a:r>
                      <a:endParaRPr lang="en-US" sz="1000" b="0" i="0" u="none" strike="noStrike">
                        <a:solidFill>
                          <a:srgbClr val="000000"/>
                        </a:solidFill>
                        <a:effectLst/>
                        <a:latin typeface="Arial" panose="020B0604020202020204" pitchFamily="34" charset="0"/>
                      </a:endParaRPr>
                    </a:p>
                  </a:txBody>
                  <a:tcPr marL="9525" marR="9525" marT="9525" marB="0" anchor="ctr"/>
                </a:tc>
                <a:tc>
                  <a:txBody>
                    <a:bodyPr/>
                    <a:lstStyle/>
                    <a:p>
                      <a:pPr algn="l" fontAlgn="b"/>
                      <a:r>
                        <a:rPr lang="en-US" sz="1000" u="none" strike="noStrike">
                          <a:effectLst/>
                        </a:rPr>
                        <a:t>Licensed Professional Clinical Counselor</a:t>
                      </a:r>
                      <a:endParaRPr lang="en-US" sz="10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1000" u="none" strike="noStrike">
                          <a:effectLst/>
                        </a:rPr>
                        <a:t>LPCC</a:t>
                      </a:r>
                      <a:endParaRPr lang="en-US" sz="10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ctr"/>
                      <a:r>
                        <a:rPr lang="en-US" sz="1000" u="none" strike="noStrike">
                          <a:effectLst/>
                        </a:rPr>
                        <a:t>81</a:t>
                      </a:r>
                      <a:endParaRPr lang="en-US" sz="10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602077654"/>
                  </a:ext>
                </a:extLst>
              </a:tr>
              <a:tr h="261871">
                <a:tc>
                  <a:txBody>
                    <a:bodyPr/>
                    <a:lstStyle/>
                    <a:p>
                      <a:pPr algn="ctr" fontAlgn="ctr"/>
                      <a:r>
                        <a:rPr lang="en-US" sz="1000" u="none" strike="noStrike">
                          <a:effectLst/>
                        </a:rPr>
                        <a:t>U8</a:t>
                      </a:r>
                      <a:endParaRPr lang="en-US" sz="1000" b="0" i="0" u="none" strike="noStrike">
                        <a:solidFill>
                          <a:srgbClr val="000000"/>
                        </a:solidFill>
                        <a:effectLst/>
                        <a:latin typeface="Arial" panose="020B0604020202020204" pitchFamily="34" charset="0"/>
                      </a:endParaRPr>
                    </a:p>
                  </a:txBody>
                  <a:tcPr marL="9525" marR="9525" marT="9525" marB="0" anchor="ctr"/>
                </a:tc>
                <a:tc>
                  <a:txBody>
                    <a:bodyPr/>
                    <a:lstStyle/>
                    <a:p>
                      <a:pPr algn="l" fontAlgn="b"/>
                      <a:r>
                        <a:rPr lang="en-US" sz="1000" u="none" strike="noStrike">
                          <a:effectLst/>
                        </a:rPr>
                        <a:t>Licensed Psychological Practitioner</a:t>
                      </a:r>
                      <a:endParaRPr lang="en-US" sz="10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1000" u="none" strike="noStrike">
                          <a:effectLst/>
                        </a:rPr>
                        <a:t>LPP</a:t>
                      </a:r>
                      <a:endParaRPr lang="en-US" sz="10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ctr"/>
                      <a:r>
                        <a:rPr lang="en-US" sz="1000" u="none" strike="noStrike">
                          <a:effectLst/>
                        </a:rPr>
                        <a:t>84</a:t>
                      </a:r>
                      <a:endParaRPr lang="en-US" sz="10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898145019"/>
                  </a:ext>
                </a:extLst>
              </a:tr>
              <a:tr h="261871">
                <a:tc>
                  <a:txBody>
                    <a:bodyPr/>
                    <a:lstStyle/>
                    <a:p>
                      <a:pPr algn="ctr" fontAlgn="b"/>
                      <a:r>
                        <a:rPr lang="en-US" sz="1100" u="none" strike="noStrike">
                          <a:effectLst/>
                        </a:rPr>
                        <a:t>GO</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000" u="none" strike="noStrike">
                          <a:effectLst/>
                        </a:rPr>
                        <a:t>Occupational Therapy</a:t>
                      </a:r>
                      <a:endParaRPr lang="en-US" sz="10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1000" u="none" strike="noStrike">
                          <a:effectLst/>
                        </a:rPr>
                        <a:t>OT</a:t>
                      </a:r>
                      <a:endParaRPr lang="en-US" sz="10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ctr"/>
                      <a:r>
                        <a:rPr lang="en-US" sz="1100" u="none" strike="noStrike">
                          <a:effectLst/>
                        </a:rPr>
                        <a:t>88</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43092639"/>
                  </a:ext>
                </a:extLst>
              </a:tr>
              <a:tr h="261871">
                <a:tc>
                  <a:txBody>
                    <a:bodyPr/>
                    <a:lstStyle/>
                    <a:p>
                      <a:pPr algn="ctr" fontAlgn="b"/>
                      <a:r>
                        <a:rPr lang="en-US" sz="1100" u="none" strike="noStrike">
                          <a:effectLst/>
                        </a:rPr>
                        <a:t>GP</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000" u="none" strike="noStrike">
                          <a:effectLst/>
                        </a:rPr>
                        <a:t>Physical Therapy</a:t>
                      </a:r>
                      <a:endParaRPr lang="en-US" sz="10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1100" u="none" strike="noStrike">
                          <a:effectLst/>
                        </a:rPr>
                        <a:t>PT</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US" sz="1100" u="none" strike="noStrike">
                          <a:effectLst/>
                        </a:rPr>
                        <a:t>87</a:t>
                      </a:r>
                      <a:endParaRPr lang="en-US" sz="11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086030700"/>
                  </a:ext>
                </a:extLst>
              </a:tr>
              <a:tr h="261871">
                <a:tc>
                  <a:txBody>
                    <a:bodyPr/>
                    <a:lstStyle/>
                    <a:p>
                      <a:pPr algn="ctr" fontAlgn="ctr"/>
                      <a:r>
                        <a:rPr lang="en-US" sz="1000" u="none" strike="noStrike">
                          <a:effectLst/>
                        </a:rPr>
                        <a:t>U1</a:t>
                      </a:r>
                      <a:endParaRPr lang="en-US" sz="1000" b="0" i="0" u="none" strike="noStrike">
                        <a:solidFill>
                          <a:srgbClr val="000000"/>
                        </a:solidFill>
                        <a:effectLst/>
                        <a:latin typeface="Arial" panose="020B0604020202020204" pitchFamily="34" charset="0"/>
                      </a:endParaRPr>
                    </a:p>
                  </a:txBody>
                  <a:tcPr marL="9525" marR="9525" marT="9525" marB="0" anchor="ctr"/>
                </a:tc>
                <a:tc>
                  <a:txBody>
                    <a:bodyPr/>
                    <a:lstStyle/>
                    <a:p>
                      <a:pPr algn="l" fontAlgn="b"/>
                      <a:r>
                        <a:rPr lang="en-US" sz="1000" u="none" strike="noStrike">
                          <a:effectLst/>
                        </a:rPr>
                        <a:t>Physician's Assistant </a:t>
                      </a:r>
                      <a:endParaRPr lang="en-US" sz="10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1000" u="none" strike="noStrike">
                          <a:effectLst/>
                        </a:rPr>
                        <a:t>PA</a:t>
                      </a:r>
                      <a:endParaRPr lang="en-US" sz="10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ctr"/>
                      <a:r>
                        <a:rPr lang="en-US" sz="1000" u="none" strike="noStrike">
                          <a:effectLst/>
                        </a:rPr>
                        <a:t>95</a:t>
                      </a:r>
                      <a:endParaRPr lang="en-US" sz="10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1647737132"/>
                  </a:ext>
                </a:extLst>
              </a:tr>
              <a:tr h="261871">
                <a:tc>
                  <a:txBody>
                    <a:bodyPr/>
                    <a:lstStyle/>
                    <a:p>
                      <a:pPr algn="ctr" fontAlgn="ctr"/>
                      <a:r>
                        <a:rPr lang="en-US" sz="1000" u="none" strike="noStrike">
                          <a:effectLst/>
                        </a:rPr>
                        <a:t>U3</a:t>
                      </a:r>
                      <a:endParaRPr lang="en-US" sz="1000" b="0" i="0" u="none" strike="noStrike">
                        <a:solidFill>
                          <a:srgbClr val="000000"/>
                        </a:solidFill>
                        <a:effectLst/>
                        <a:latin typeface="Arial" panose="020B0604020202020204" pitchFamily="34" charset="0"/>
                      </a:endParaRPr>
                    </a:p>
                  </a:txBody>
                  <a:tcPr marL="9525" marR="9525" marT="9525" marB="0" anchor="ctr"/>
                </a:tc>
                <a:tc>
                  <a:txBody>
                    <a:bodyPr/>
                    <a:lstStyle/>
                    <a:p>
                      <a:pPr algn="l" fontAlgn="b"/>
                      <a:r>
                        <a:rPr lang="en-US" sz="1000" u="none" strike="noStrike">
                          <a:effectLst/>
                        </a:rPr>
                        <a:t>Psychiatric Resident</a:t>
                      </a:r>
                      <a:endParaRPr lang="en-US" sz="10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1000" u="none" strike="noStrike">
                          <a:effectLst/>
                        </a:rPr>
                        <a:t> </a:t>
                      </a:r>
                      <a:endParaRPr lang="en-US" sz="10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ctr"/>
                      <a:r>
                        <a:rPr lang="en-US" sz="1000" u="none" strike="noStrike">
                          <a:effectLst/>
                        </a:rPr>
                        <a:t>64</a:t>
                      </a:r>
                      <a:endParaRPr lang="en-US" sz="10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888297709"/>
                  </a:ext>
                </a:extLst>
              </a:tr>
              <a:tr h="261871">
                <a:tc>
                  <a:txBody>
                    <a:bodyPr/>
                    <a:lstStyle/>
                    <a:p>
                      <a:pPr algn="ctr" fontAlgn="ctr"/>
                      <a:r>
                        <a:rPr lang="en-US" sz="1000" u="none" strike="noStrike">
                          <a:effectLst/>
                        </a:rPr>
                        <a:t>AF</a:t>
                      </a:r>
                      <a:endParaRPr lang="en-US" sz="1000" b="0" i="0" u="none" strike="noStrike">
                        <a:solidFill>
                          <a:srgbClr val="000000"/>
                        </a:solidFill>
                        <a:effectLst/>
                        <a:latin typeface="Arial" panose="020B0604020202020204" pitchFamily="34" charset="0"/>
                      </a:endParaRPr>
                    </a:p>
                  </a:txBody>
                  <a:tcPr marL="9525" marR="9525" marT="9525" marB="0" anchor="ctr"/>
                </a:tc>
                <a:tc>
                  <a:txBody>
                    <a:bodyPr/>
                    <a:lstStyle/>
                    <a:p>
                      <a:pPr algn="l" fontAlgn="b"/>
                      <a:r>
                        <a:rPr lang="en-US" sz="1000" u="none" strike="noStrike">
                          <a:effectLst/>
                        </a:rPr>
                        <a:t>Psychiatrist</a:t>
                      </a:r>
                      <a:endParaRPr lang="en-US" sz="10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1000" u="none" strike="noStrike">
                          <a:effectLst/>
                        </a:rPr>
                        <a:t>MD / DO</a:t>
                      </a:r>
                      <a:endParaRPr lang="en-US" sz="10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ctr"/>
                      <a:r>
                        <a:rPr lang="en-US" sz="1000" u="none" strike="noStrike">
                          <a:effectLst/>
                        </a:rPr>
                        <a:t>64</a:t>
                      </a:r>
                      <a:endParaRPr lang="en-US" sz="10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4026498642"/>
                  </a:ext>
                </a:extLst>
              </a:tr>
              <a:tr h="261871">
                <a:tc>
                  <a:txBody>
                    <a:bodyPr/>
                    <a:lstStyle/>
                    <a:p>
                      <a:pPr algn="ctr" fontAlgn="ctr"/>
                      <a:r>
                        <a:rPr lang="en-US" sz="1000" u="none" strike="noStrike">
                          <a:effectLst/>
                        </a:rPr>
                        <a:t>AH</a:t>
                      </a:r>
                      <a:endParaRPr lang="en-US" sz="1000" b="0" i="0" u="none" strike="noStrike">
                        <a:solidFill>
                          <a:srgbClr val="000000"/>
                        </a:solidFill>
                        <a:effectLst/>
                        <a:latin typeface="Arial" panose="020B0604020202020204" pitchFamily="34" charset="0"/>
                      </a:endParaRPr>
                    </a:p>
                  </a:txBody>
                  <a:tcPr marL="9525" marR="9525" marT="9525" marB="0" anchor="ctr"/>
                </a:tc>
                <a:tc>
                  <a:txBody>
                    <a:bodyPr/>
                    <a:lstStyle/>
                    <a:p>
                      <a:pPr algn="l" fontAlgn="b"/>
                      <a:r>
                        <a:rPr lang="en-US" sz="1000" u="none" strike="noStrike">
                          <a:effectLst/>
                        </a:rPr>
                        <a:t>Psychologist</a:t>
                      </a:r>
                      <a:endParaRPr lang="en-US" sz="10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1000" u="none" strike="noStrike">
                          <a:effectLst/>
                        </a:rPr>
                        <a:t> </a:t>
                      </a:r>
                      <a:endParaRPr lang="en-US" sz="1000" b="0" i="0" u="none" strike="noStrike">
                        <a:solidFill>
                          <a:srgbClr val="000000"/>
                        </a:solidFill>
                        <a:effectLst/>
                        <a:latin typeface="Arial" panose="020B0604020202020204" pitchFamily="34" charset="0"/>
                      </a:endParaRPr>
                    </a:p>
                  </a:txBody>
                  <a:tcPr marL="9525" marR="9525" marT="9525" marB="0" anchor="b"/>
                </a:tc>
                <a:tc>
                  <a:txBody>
                    <a:bodyPr/>
                    <a:lstStyle/>
                    <a:p>
                      <a:pPr algn="ctr" fontAlgn="ctr"/>
                      <a:r>
                        <a:rPr lang="en-US" sz="1000" u="none" strike="noStrike">
                          <a:effectLst/>
                        </a:rPr>
                        <a:t>89</a:t>
                      </a:r>
                      <a:endParaRPr lang="en-US" sz="1000" b="0" i="0" u="none" strike="noStrike">
                        <a:solidFill>
                          <a:srgbClr val="000000"/>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276788598"/>
                  </a:ext>
                </a:extLst>
              </a:tr>
              <a:tr h="261871">
                <a:tc>
                  <a:txBody>
                    <a:bodyPr/>
                    <a:lstStyle/>
                    <a:p>
                      <a:pPr algn="ctr" fontAlgn="b"/>
                      <a:r>
                        <a:rPr lang="en-US" sz="1100" u="none" strike="noStrike">
                          <a:effectLst/>
                        </a:rPr>
                        <a:t>GN</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000" u="none" strike="noStrike">
                          <a:effectLst/>
                        </a:rPr>
                        <a:t>Speech Therapy</a:t>
                      </a:r>
                      <a:endParaRPr lang="en-US" sz="10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1100" u="none" strike="noStrike">
                          <a:effectLst/>
                        </a:rPr>
                        <a:t>SP</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US" sz="1100" u="none" strike="noStrike" dirty="0">
                          <a:effectLst/>
                        </a:rPr>
                        <a:t>79</a:t>
                      </a:r>
                      <a:endParaRPr lang="en-US" sz="11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753961718"/>
                  </a:ext>
                </a:extLst>
              </a:tr>
            </a:tbl>
          </a:graphicData>
        </a:graphic>
      </p:graphicFrame>
    </p:spTree>
    <p:extLst>
      <p:ext uri="{BB962C8B-B14F-4D97-AF65-F5344CB8AC3E}">
        <p14:creationId xmlns:p14="http://schemas.microsoft.com/office/powerpoint/2010/main" val="2801653040"/>
      </p:ext>
    </p:extLst>
  </p:cSld>
  <p:clrMapOvr>
    <a:masterClrMapping/>
  </p:clrMapOvr>
</p:sld>
</file>

<file path=ppt/theme/theme1.xml><?xml version="1.0" encoding="utf-8"?>
<a:theme xmlns:a="http://schemas.openxmlformats.org/drawingml/2006/main" name="DPH 9_30_16 Presenta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49092E379320E42A7DB3AF95576C2AA" ma:contentTypeVersion="1" ma:contentTypeDescription="Create a new document." ma:contentTypeScope="" ma:versionID="8b990ea7749a34adaa48298c1728ead9">
  <xsd:schema xmlns:xsd="http://www.w3.org/2001/XMLSchema" xmlns:xs="http://www.w3.org/2001/XMLSchema" xmlns:p="http://schemas.microsoft.com/office/2006/metadata/properties" xmlns:ns2="9d98fa39-7fbd-4685-a488-797cac822720" targetNamespace="http://schemas.microsoft.com/office/2006/metadata/properties" ma:root="true" ma:fieldsID="17c9429493a53ace03395f5fbf3cf513" ns2:_="">
    <xsd:import namespace="9d98fa39-7fbd-4685-a488-797cac822720"/>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d98fa39-7fbd-4685-a488-797cac82272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A26F84C-DF0E-42F3-914B-69B5AB23FED4}"/>
</file>

<file path=customXml/itemProps2.xml><?xml version="1.0" encoding="utf-8"?>
<ds:datastoreItem xmlns:ds="http://schemas.openxmlformats.org/officeDocument/2006/customXml" ds:itemID="{DFFF41DF-3BC4-4962-8C20-710568853A25}">
  <ds:schemaRefs>
    <ds:schemaRef ds:uri="http://schemas.microsoft.com/sharepoint/v3/contenttype/forms"/>
  </ds:schemaRefs>
</ds:datastoreItem>
</file>

<file path=customXml/itemProps3.xml><?xml version="1.0" encoding="utf-8"?>
<ds:datastoreItem xmlns:ds="http://schemas.openxmlformats.org/officeDocument/2006/customXml" ds:itemID="{717CC386-5D2B-4F38-950C-3159FC1603AC}">
  <ds:schemaRefs>
    <ds:schemaRef ds:uri="f15534d2-1486-4d22-aa29-7d9bd211a0c0"/>
    <ds:schemaRef ds:uri="http://schemas.microsoft.com/office/infopath/2007/PartnerControls"/>
    <ds:schemaRef ds:uri="http://purl.org/dc/terms/"/>
    <ds:schemaRef ds:uri="http://schemas.microsoft.com/office/2006/documentManagement/types"/>
    <ds:schemaRef ds:uri="http://purl.org/dc/elements/1.1/"/>
    <ds:schemaRef ds:uri="e04f55ef-0200-42dc-b170-cfa6a5a5c967"/>
    <ds:schemaRef ds:uri="http://schemas.openxmlformats.org/package/2006/metadata/core-properties"/>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DPH 9_30_16 Presentation</Template>
  <TotalTime>5690</TotalTime>
  <Words>1254</Words>
  <Application>Microsoft Office PowerPoint</Application>
  <PresentationFormat>On-screen Show (4:3)</PresentationFormat>
  <Paragraphs>270</Paragraphs>
  <Slides>17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Wingdings</vt:lpstr>
      <vt:lpstr>DPH 9_30_16 Presentation</vt:lpstr>
      <vt:lpstr>PowerPoint Presentation</vt:lpstr>
      <vt:lpstr>Agenda</vt:lpstr>
      <vt:lpstr>CCBHC Overview</vt:lpstr>
      <vt:lpstr>Provider </vt:lpstr>
      <vt:lpstr>Provider Enrollment</vt:lpstr>
      <vt:lpstr>Rendering Provider</vt:lpstr>
      <vt:lpstr>Performing  Provider</vt:lpstr>
      <vt:lpstr>Performing Entity / Not Enrolled Provider Modifiers</vt:lpstr>
      <vt:lpstr>Rendering / Enrolled</vt:lpstr>
      <vt:lpstr>Reimbursement</vt:lpstr>
      <vt:lpstr>Billing</vt:lpstr>
      <vt:lpstr>Covered Services</vt:lpstr>
      <vt:lpstr>Billing Rules</vt:lpstr>
      <vt:lpstr>Billing Rules cont’d</vt:lpstr>
      <vt:lpstr>DCO Information</vt:lpstr>
      <vt:lpstr>DCO Information X12</vt:lpstr>
      <vt:lpstr>Questions</vt:lpstr>
    </vt:vector>
  </TitlesOfParts>
  <Company>Commonwealth of Kentucky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CCBHC requirements</dc:title>
  <dc:creator>gary.faulkner</dc:creator>
  <cp:lastModifiedBy>Bryant, Tracy (CHFS DMS DIS)</cp:lastModifiedBy>
  <cp:revision>116</cp:revision>
  <cp:lastPrinted>2018-11-26T15:10:21Z</cp:lastPrinted>
  <dcterms:created xsi:type="dcterms:W3CDTF">2016-09-14T14:14:15Z</dcterms:created>
  <dcterms:modified xsi:type="dcterms:W3CDTF">2025-08-19T13:45:09Z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0x010100B49092E379320E42A7DB3AF95576C2AA</vt:lpwstr>
  </property>
</Properties>
</file>