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3" r:id="rId5"/>
  </p:sldMasterIdLst>
  <p:notesMasterIdLst>
    <p:notesMasterId r:id="rId15"/>
  </p:notesMasterIdLst>
  <p:sldIdLst>
    <p:sldId id="265" r:id="rId6"/>
    <p:sldId id="266" r:id="rId7"/>
    <p:sldId id="267" r:id="rId8"/>
    <p:sldId id="268" r:id="rId9"/>
    <p:sldId id="269" r:id="rId10"/>
    <p:sldId id="270" r:id="rId11"/>
    <p:sldId id="272" r:id="rId12"/>
    <p:sldId id="271" r:id="rId13"/>
    <p:sldId id="27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84855-EE10-431C-B3B9-D932DB70270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72A920-B253-47F3-A5A7-DF8B136A92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689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am Kentucky cabinet of health and family services logo">
            <a:extLst>
              <a:ext uri="{FF2B5EF4-FFF2-40B4-BE49-F238E27FC236}">
                <a16:creationId xmlns:a16="http://schemas.microsoft.com/office/drawing/2014/main" id="{60B3D547-DE89-847F-9297-C0BF58E8EB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386" y="484253"/>
            <a:ext cx="3565228" cy="180058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2CC43DD-EEB1-741E-9CB6-D50FEDE4A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4906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902EB01-F930-279A-5780-CEB40852F0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98913"/>
            <a:ext cx="10515600" cy="51766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/>
              <a:t>Presenters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F86596B-453C-BD67-3A22-084FD30077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4740872"/>
            <a:ext cx="10515600" cy="51766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/>
              <a:t>Date (MM/DD/YYYY)</a:t>
            </a:r>
          </a:p>
        </p:txBody>
      </p:sp>
    </p:spTree>
    <p:extLst>
      <p:ext uri="{BB962C8B-B14F-4D97-AF65-F5344CB8AC3E}">
        <p14:creationId xmlns:p14="http://schemas.microsoft.com/office/powerpoint/2010/main" val="1120845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am Kentucky cabinet of health and family services logo">
            <a:extLst>
              <a:ext uri="{FF2B5EF4-FFF2-40B4-BE49-F238E27FC236}">
                <a16:creationId xmlns:a16="http://schemas.microsoft.com/office/drawing/2014/main" id="{60B3D547-DE89-847F-9297-C0BF58E8EB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386" y="484253"/>
            <a:ext cx="3565228" cy="180058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2CC43DD-EEB1-741E-9CB6-D50FEDE4AC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49060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902EB01-F930-279A-5780-CEB40852F0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98913"/>
            <a:ext cx="10515600" cy="51766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/>
              <a:t>Presenters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7F86596B-453C-BD67-3A22-084FD30077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4740872"/>
            <a:ext cx="10515600" cy="51766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/>
              <a:t>Date (MM/DD/YYYY)</a:t>
            </a:r>
          </a:p>
        </p:txBody>
      </p:sp>
    </p:spTree>
    <p:extLst>
      <p:ext uri="{BB962C8B-B14F-4D97-AF65-F5344CB8AC3E}">
        <p14:creationId xmlns:p14="http://schemas.microsoft.com/office/powerpoint/2010/main" val="331350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38A9C-9BEA-EB64-7676-AAD807B4A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4803D7-22CB-4AD7-4832-85FC98270D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005013"/>
            <a:ext cx="10515600" cy="1246187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Body Text or Image goes here</a:t>
            </a:r>
          </a:p>
        </p:txBody>
      </p:sp>
    </p:spTree>
    <p:extLst>
      <p:ext uri="{BB962C8B-B14F-4D97-AF65-F5344CB8AC3E}">
        <p14:creationId xmlns:p14="http://schemas.microsoft.com/office/powerpoint/2010/main" val="4006982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3D9F0-5E97-DB0A-E8B7-2264DD0FF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C78FBEB5-E5DD-0761-9944-CD60403ECA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005013"/>
            <a:ext cx="5063836" cy="1246187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Body Text or Image 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AD9DED-691A-3C3E-45F2-988482A886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9966" y="2005012"/>
            <a:ext cx="5063836" cy="1246187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Body Text or Image goes here</a:t>
            </a:r>
          </a:p>
        </p:txBody>
      </p:sp>
    </p:spTree>
    <p:extLst>
      <p:ext uri="{BB962C8B-B14F-4D97-AF65-F5344CB8AC3E}">
        <p14:creationId xmlns:p14="http://schemas.microsoft.com/office/powerpoint/2010/main" val="287883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276BC-9FC3-E04A-CE37-89968131A1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A0D00-3FEE-4FEC-79E3-DAAA6C0ED00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 Title goes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7BBB51-A8F6-A24F-9940-91C2CA02EFB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 Title 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709756-9E4F-DFDC-BD2F-6CB5717004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7" y="2679267"/>
            <a:ext cx="5157787" cy="1246187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Body Text or Image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4EAB267-E8A7-8FC4-285A-D6F93B3953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72200" y="2679266"/>
            <a:ext cx="5157787" cy="1246187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Body Text or Image goes here</a:t>
            </a:r>
          </a:p>
        </p:txBody>
      </p:sp>
    </p:spTree>
    <p:extLst>
      <p:ext uri="{BB962C8B-B14F-4D97-AF65-F5344CB8AC3E}">
        <p14:creationId xmlns:p14="http://schemas.microsoft.com/office/powerpoint/2010/main" val="497410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1C5F8-322C-82DC-CBC1-90795603D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C46613-5E07-CC6D-7459-3DCAEABB753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Body Text or image goes here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A9CD040-7064-D036-1D80-9AC9368F37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68441" y="1598612"/>
            <a:ext cx="6530832" cy="4270376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Body Text or Image goes here</a:t>
            </a:r>
          </a:p>
        </p:txBody>
      </p:sp>
    </p:spTree>
    <p:extLst>
      <p:ext uri="{BB962C8B-B14F-4D97-AF65-F5344CB8AC3E}">
        <p14:creationId xmlns:p14="http://schemas.microsoft.com/office/powerpoint/2010/main" val="1892869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309A9-C029-567A-69BA-349D14ABB5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E06E60-0BAA-3BBE-6FAC-6FE5F4813F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1AD212-2303-511A-4B65-B55028DF64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Body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1821068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1CBA90-7958-74B8-9597-041AF2F543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4069" y="5469147"/>
            <a:ext cx="10431462" cy="465826"/>
          </a:xfrm>
        </p:spPr>
        <p:txBody>
          <a:bodyPr/>
          <a:lstStyle>
            <a:lvl1pPr algn="ctr">
              <a:defRPr b="0"/>
            </a:lvl1pPr>
          </a:lstStyle>
          <a:p>
            <a:pPr lvl="0"/>
            <a:r>
              <a:rPr lang="en-US"/>
              <a:t>chfs.ky.gov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CB0A2E-AAD2-7CF5-6D51-D29ECEDE51F2}"/>
              </a:ext>
            </a:extLst>
          </p:cNvPr>
          <p:cNvSpPr txBox="1"/>
          <p:nvPr userDrawn="1"/>
        </p:nvSpPr>
        <p:spPr>
          <a:xfrm>
            <a:off x="866162" y="538306"/>
            <a:ext cx="103072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Proxima Nova" panose="02000506030000020004" pitchFamily="50" charset="0"/>
              </a:rPr>
              <a:t>Thank You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4106827-C952-90E2-FC42-A6BD7800D7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366" y="2114551"/>
            <a:ext cx="7759267" cy="563996"/>
          </a:xfrm>
        </p:spPr>
        <p:txBody>
          <a:bodyPr/>
          <a:lstStyle>
            <a:lvl1pPr algn="ctr">
              <a:defRPr sz="2000"/>
            </a:lvl1pPr>
          </a:lstStyle>
          <a:p>
            <a:pPr lvl="0"/>
            <a:r>
              <a:rPr lang="en-US"/>
              <a:t>Add Presenter Name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7C705-85F9-DED0-CAEC-088F201198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6366" y="2921355"/>
            <a:ext cx="7759267" cy="563996"/>
          </a:xfrm>
        </p:spPr>
        <p:txBody>
          <a:bodyPr/>
          <a:lstStyle>
            <a:lvl1pPr algn="ctr">
              <a:defRPr sz="2000"/>
            </a:lvl1pPr>
          </a:lstStyle>
          <a:p>
            <a:pPr lvl="0"/>
            <a:r>
              <a:rPr lang="en-US"/>
              <a:t>Add Work Phone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EA2D181-EB86-D079-9672-A8D58EC083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16365" y="3791849"/>
            <a:ext cx="7759267" cy="563996"/>
          </a:xfrm>
        </p:spPr>
        <p:txBody>
          <a:bodyPr/>
          <a:lstStyle>
            <a:lvl1pPr algn="ctr">
              <a:defRPr sz="2000"/>
            </a:lvl1pPr>
          </a:lstStyle>
          <a:p>
            <a:pPr lvl="0"/>
            <a:r>
              <a:rPr lang="en-US"/>
              <a:t>Add Work Email</a:t>
            </a:r>
          </a:p>
        </p:txBody>
      </p:sp>
    </p:spTree>
    <p:extLst>
      <p:ext uri="{BB962C8B-B14F-4D97-AF65-F5344CB8AC3E}">
        <p14:creationId xmlns:p14="http://schemas.microsoft.com/office/powerpoint/2010/main" val="1659702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1CBA90-7958-74B8-9597-041AF2F543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4069" y="5469147"/>
            <a:ext cx="10431462" cy="465826"/>
          </a:xfrm>
        </p:spPr>
        <p:txBody>
          <a:bodyPr/>
          <a:lstStyle>
            <a:lvl1pPr algn="ctr">
              <a:defRPr b="0"/>
            </a:lvl1pPr>
          </a:lstStyle>
          <a:p>
            <a:pPr lvl="0"/>
            <a:r>
              <a:rPr lang="en-US"/>
              <a:t>chfs.ky.gov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4D0597-53ED-757E-1BFA-0AB2450F1B1D}"/>
              </a:ext>
            </a:extLst>
          </p:cNvPr>
          <p:cNvSpPr txBox="1"/>
          <p:nvPr userDrawn="1"/>
        </p:nvSpPr>
        <p:spPr>
          <a:xfrm>
            <a:off x="866162" y="538306"/>
            <a:ext cx="103072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Proxima Nova" panose="02000506030000020004" pitchFamily="50" charset="0"/>
              </a:rPr>
              <a:t>Thank You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266F5CC-A1C1-A47E-CFB6-0E59631105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6163" y="2267800"/>
            <a:ext cx="4821743" cy="563996"/>
          </a:xfr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US"/>
              <a:t>Add Presenter Name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2F2834B-B837-23C2-61AF-2963D704017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6163" y="3074604"/>
            <a:ext cx="4821743" cy="563996"/>
          </a:xfr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US"/>
              <a:t>Add Work Phone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B07CE2-4C92-2006-05EA-B70959E1B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6162" y="3945098"/>
            <a:ext cx="4821743" cy="563996"/>
          </a:xfr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US"/>
              <a:t>Add Work Email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4DAE714-6D38-0687-8523-5BC71FDBCF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51695" y="2267800"/>
            <a:ext cx="4821743" cy="563996"/>
          </a:xfr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US"/>
              <a:t>Add Presenter Name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EE90606-83BD-C223-B5D0-FEC5AFA0B0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51695" y="3074604"/>
            <a:ext cx="4821743" cy="563996"/>
          </a:xfr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US"/>
              <a:t>Add Work Phone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6D19A2F-CE89-9D76-9674-2B17494F3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51694" y="3945098"/>
            <a:ext cx="4821743" cy="563996"/>
          </a:xfr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US"/>
              <a:t>Add Work Email</a:t>
            </a:r>
          </a:p>
        </p:txBody>
      </p:sp>
    </p:spTree>
    <p:extLst>
      <p:ext uri="{BB962C8B-B14F-4D97-AF65-F5344CB8AC3E}">
        <p14:creationId xmlns:p14="http://schemas.microsoft.com/office/powerpoint/2010/main" val="28478528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aised Hands of different ethnicities and genders.">
            <a:extLst>
              <a:ext uri="{FF2B5EF4-FFF2-40B4-BE49-F238E27FC236}">
                <a16:creationId xmlns:a16="http://schemas.microsoft.com/office/drawing/2014/main" id="{E13862BF-9B2E-1516-F2DD-BA16FC6197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44"/>
          <a:stretch>
            <a:fillRect/>
          </a:stretch>
        </p:blipFill>
        <p:spPr>
          <a:xfrm>
            <a:off x="2183517" y="2751825"/>
            <a:ext cx="7824966" cy="33815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A1DE4F-C40E-D881-C6B8-A43D31C2857B}"/>
              </a:ext>
            </a:extLst>
          </p:cNvPr>
          <p:cNvSpPr txBox="1"/>
          <p:nvPr userDrawn="1"/>
        </p:nvSpPr>
        <p:spPr>
          <a:xfrm>
            <a:off x="1754909" y="840509"/>
            <a:ext cx="8682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Proxima Nova" panose="02000506030000020004" pitchFamily="50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10532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38A9C-9BEA-EB64-7676-AAD807B4A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4803D7-22CB-4AD7-4832-85FC98270D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005013"/>
            <a:ext cx="10515600" cy="1246187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Body Text or Image goes here</a:t>
            </a:r>
          </a:p>
        </p:txBody>
      </p:sp>
    </p:spTree>
    <p:extLst>
      <p:ext uri="{BB962C8B-B14F-4D97-AF65-F5344CB8AC3E}">
        <p14:creationId xmlns:p14="http://schemas.microsoft.com/office/powerpoint/2010/main" val="3405645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3D9F0-5E97-DB0A-E8B7-2264DD0FF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C78FBEB5-E5DD-0761-9944-CD60403ECA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005013"/>
            <a:ext cx="5063836" cy="1246187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Body Text or Image 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AD9DED-691A-3C3E-45F2-988482A8869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89966" y="2005012"/>
            <a:ext cx="5063836" cy="1246187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Body Text or Image goes here</a:t>
            </a:r>
          </a:p>
        </p:txBody>
      </p:sp>
    </p:spTree>
    <p:extLst>
      <p:ext uri="{BB962C8B-B14F-4D97-AF65-F5344CB8AC3E}">
        <p14:creationId xmlns:p14="http://schemas.microsoft.com/office/powerpoint/2010/main" val="99429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276BC-9FC3-E04A-CE37-89968131A1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A0D00-3FEE-4FEC-79E3-DAAA6C0ED00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 Title goes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7BBB51-A8F6-A24F-9940-91C2CA02EFB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 Title 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709756-9E4F-DFDC-BD2F-6CB5717004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9787" y="2679267"/>
            <a:ext cx="5157787" cy="1246187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Body Text or Image goes here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4EAB267-E8A7-8FC4-285A-D6F93B3953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72200" y="2679266"/>
            <a:ext cx="5157787" cy="1246187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Body Text or Image goes here</a:t>
            </a:r>
          </a:p>
        </p:txBody>
      </p:sp>
    </p:spTree>
    <p:extLst>
      <p:ext uri="{BB962C8B-B14F-4D97-AF65-F5344CB8AC3E}">
        <p14:creationId xmlns:p14="http://schemas.microsoft.com/office/powerpoint/2010/main" val="120323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1C5F8-322C-82DC-CBC1-90795603DC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C46613-5E07-CC6D-7459-3DCAEABB753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Body Text or image goes here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0A9CD040-7064-D036-1D80-9AC9368F37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68441" y="1598612"/>
            <a:ext cx="6530832" cy="4270376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Body Text or Image goes here</a:t>
            </a:r>
          </a:p>
        </p:txBody>
      </p:sp>
    </p:spTree>
    <p:extLst>
      <p:ext uri="{BB962C8B-B14F-4D97-AF65-F5344CB8AC3E}">
        <p14:creationId xmlns:p14="http://schemas.microsoft.com/office/powerpoint/2010/main" val="4210597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309A9-C029-567A-69BA-349D14ABB5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Title goes here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E06E60-0BAA-3BBE-6FAC-6FE5F4813F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1AD212-2303-511A-4B65-B55028DF647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Body Text goes here</a:t>
            </a:r>
          </a:p>
        </p:txBody>
      </p:sp>
    </p:spTree>
    <p:extLst>
      <p:ext uri="{BB962C8B-B14F-4D97-AF65-F5344CB8AC3E}">
        <p14:creationId xmlns:p14="http://schemas.microsoft.com/office/powerpoint/2010/main" val="2537351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1CBA90-7958-74B8-9597-041AF2F543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4069" y="5469147"/>
            <a:ext cx="10431462" cy="465826"/>
          </a:xfrm>
        </p:spPr>
        <p:txBody>
          <a:bodyPr/>
          <a:lstStyle>
            <a:lvl1pPr algn="ctr">
              <a:defRPr b="0"/>
            </a:lvl1pPr>
          </a:lstStyle>
          <a:p>
            <a:pPr lvl="0"/>
            <a:r>
              <a:rPr lang="en-US"/>
              <a:t>chfs.ky.gov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CB0A2E-AAD2-7CF5-6D51-D29ECEDE51F2}"/>
              </a:ext>
            </a:extLst>
          </p:cNvPr>
          <p:cNvSpPr txBox="1"/>
          <p:nvPr userDrawn="1"/>
        </p:nvSpPr>
        <p:spPr>
          <a:xfrm>
            <a:off x="866162" y="538306"/>
            <a:ext cx="103072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Proxima Nova" panose="02000506030000020004" pitchFamily="50" charset="0"/>
              </a:rPr>
              <a:t>Thank You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4106827-C952-90E2-FC42-A6BD7800D7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366" y="2114551"/>
            <a:ext cx="7759267" cy="563996"/>
          </a:xfrm>
        </p:spPr>
        <p:txBody>
          <a:bodyPr/>
          <a:lstStyle>
            <a:lvl1pPr algn="ctr">
              <a:defRPr sz="2000"/>
            </a:lvl1pPr>
          </a:lstStyle>
          <a:p>
            <a:pPr lvl="0"/>
            <a:r>
              <a:rPr lang="en-US"/>
              <a:t>Add Presenter Name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7C705-85F9-DED0-CAEC-088F201198B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6366" y="2921355"/>
            <a:ext cx="7759267" cy="563996"/>
          </a:xfrm>
        </p:spPr>
        <p:txBody>
          <a:bodyPr/>
          <a:lstStyle>
            <a:lvl1pPr algn="ctr">
              <a:defRPr sz="2000"/>
            </a:lvl1pPr>
          </a:lstStyle>
          <a:p>
            <a:pPr lvl="0"/>
            <a:r>
              <a:rPr lang="en-US"/>
              <a:t>Add Work Phone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EEA2D181-EB86-D079-9672-A8D58EC083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16365" y="3791849"/>
            <a:ext cx="7759267" cy="563996"/>
          </a:xfrm>
        </p:spPr>
        <p:txBody>
          <a:bodyPr/>
          <a:lstStyle>
            <a:lvl1pPr algn="ctr">
              <a:defRPr sz="2000"/>
            </a:lvl1pPr>
          </a:lstStyle>
          <a:p>
            <a:pPr lvl="0"/>
            <a:r>
              <a:rPr lang="en-US"/>
              <a:t>Add Work Email</a:t>
            </a:r>
          </a:p>
        </p:txBody>
      </p:sp>
    </p:spTree>
    <p:extLst>
      <p:ext uri="{BB962C8B-B14F-4D97-AF65-F5344CB8AC3E}">
        <p14:creationId xmlns:p14="http://schemas.microsoft.com/office/powerpoint/2010/main" val="199278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61CBA90-7958-74B8-9597-041AF2F543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4069" y="5469147"/>
            <a:ext cx="10431462" cy="465826"/>
          </a:xfrm>
        </p:spPr>
        <p:txBody>
          <a:bodyPr/>
          <a:lstStyle>
            <a:lvl1pPr algn="ctr">
              <a:defRPr b="0"/>
            </a:lvl1pPr>
          </a:lstStyle>
          <a:p>
            <a:pPr lvl="0"/>
            <a:r>
              <a:rPr lang="en-US"/>
              <a:t>chfs.ky.gov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4D0597-53ED-757E-1BFA-0AB2450F1B1D}"/>
              </a:ext>
            </a:extLst>
          </p:cNvPr>
          <p:cNvSpPr txBox="1"/>
          <p:nvPr userDrawn="1"/>
        </p:nvSpPr>
        <p:spPr>
          <a:xfrm>
            <a:off x="866162" y="538306"/>
            <a:ext cx="103072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Proxima Nova" panose="02000506030000020004" pitchFamily="50" charset="0"/>
              </a:rPr>
              <a:t>Thank You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6266F5CC-A1C1-A47E-CFB6-0E596311050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66163" y="2267800"/>
            <a:ext cx="4821743" cy="563996"/>
          </a:xfr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US"/>
              <a:t>Add Presenter Name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2F2834B-B837-23C2-61AF-2963D704017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66163" y="3074604"/>
            <a:ext cx="4821743" cy="563996"/>
          </a:xfr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US"/>
              <a:t>Add Work Phone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B07CE2-4C92-2006-05EA-B70959E1B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6162" y="3945098"/>
            <a:ext cx="4821743" cy="563996"/>
          </a:xfr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US"/>
              <a:t>Add Work Email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4DAE714-6D38-0687-8523-5BC71FDBCF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51695" y="2267800"/>
            <a:ext cx="4821743" cy="563996"/>
          </a:xfr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US"/>
              <a:t>Add Presenter Name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EE90606-83BD-C223-B5D0-FEC5AFA0B0E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51695" y="3074604"/>
            <a:ext cx="4821743" cy="563996"/>
          </a:xfr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US"/>
              <a:t>Add Work Phone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76D19A2F-CE89-9D76-9674-2B17494F3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51694" y="3945098"/>
            <a:ext cx="4821743" cy="563996"/>
          </a:xfrm>
        </p:spPr>
        <p:txBody>
          <a:bodyPr/>
          <a:lstStyle>
            <a:lvl1pPr algn="l">
              <a:defRPr sz="2000"/>
            </a:lvl1pPr>
          </a:lstStyle>
          <a:p>
            <a:pPr lvl="0"/>
            <a:r>
              <a:rPr lang="en-US"/>
              <a:t>Add Work Email</a:t>
            </a:r>
          </a:p>
        </p:txBody>
      </p:sp>
    </p:spTree>
    <p:extLst>
      <p:ext uri="{BB962C8B-B14F-4D97-AF65-F5344CB8AC3E}">
        <p14:creationId xmlns:p14="http://schemas.microsoft.com/office/powerpoint/2010/main" val="1946949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aised Hands of different ethnicities and genders.">
            <a:extLst>
              <a:ext uri="{FF2B5EF4-FFF2-40B4-BE49-F238E27FC236}">
                <a16:creationId xmlns:a16="http://schemas.microsoft.com/office/drawing/2014/main" id="{E13862BF-9B2E-1516-F2DD-BA16FC6197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44"/>
          <a:stretch>
            <a:fillRect/>
          </a:stretch>
        </p:blipFill>
        <p:spPr>
          <a:xfrm>
            <a:off x="2183517" y="2751825"/>
            <a:ext cx="7824966" cy="33815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A1DE4F-C40E-D881-C6B8-A43D31C2857B}"/>
              </a:ext>
            </a:extLst>
          </p:cNvPr>
          <p:cNvSpPr txBox="1"/>
          <p:nvPr userDrawn="1"/>
        </p:nvSpPr>
        <p:spPr>
          <a:xfrm>
            <a:off x="1754909" y="840509"/>
            <a:ext cx="8682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Proxima Nova" panose="02000506030000020004" pitchFamily="50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175367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48DB36-0FE5-2D7F-094D-EDF614413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EFA71C-F63F-21A8-7A91-F6835610D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Body Text or Image goes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015920-8636-A01D-D701-31DB6F0E9E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0" y="-1"/>
            <a:ext cx="12192000" cy="307777"/>
          </a:xfrm>
          <a:prstGeom prst="rect">
            <a:avLst/>
          </a:prstGeom>
          <a:solidFill>
            <a:srgbClr val="62B5E5"/>
          </a:solidFill>
        </p:spPr>
        <p:txBody>
          <a:bodyPr wrap="square" rtlCol="0">
            <a:spAutoFit/>
          </a:bodyPr>
          <a:lstStyle/>
          <a:p>
            <a:endParaRPr lang="en-US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F57149-A589-C5BF-33AF-F4D4ADA4E5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0" y="6136697"/>
            <a:ext cx="12192000" cy="723275"/>
          </a:xfrm>
          <a:prstGeom prst="rect">
            <a:avLst/>
          </a:prstGeom>
          <a:solidFill>
            <a:srgbClr val="62B5E5"/>
          </a:solidFill>
        </p:spPr>
        <p:txBody>
          <a:bodyPr wrap="square" rtlCol="0">
            <a:spAutoFit/>
          </a:bodyPr>
          <a:lstStyle/>
          <a:p>
            <a:br>
              <a:rPr lang="en-US" sz="800"/>
            </a:br>
            <a:br>
              <a:rPr lang="en-US" sz="1100"/>
            </a:br>
            <a:br>
              <a:rPr lang="en-US" sz="1100"/>
            </a:br>
            <a:endParaRPr lang="en-US" sz="1100"/>
          </a:p>
        </p:txBody>
      </p:sp>
      <p:pic>
        <p:nvPicPr>
          <p:cNvPr id="13" name="Picture 12" descr="Text&#10;&#10;AI-generated content may be incorrect.">
            <a:extLst>
              <a:ext uri="{FF2B5EF4-FFF2-40B4-BE49-F238E27FC236}">
                <a16:creationId xmlns:a16="http://schemas.microsoft.com/office/drawing/2014/main" id="{247FF91E-50E3-CC5E-FED6-5D1BFCCDFA2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999" y="6218069"/>
            <a:ext cx="1189601" cy="60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19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Proxima Nova" panose="02000506030000020004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F6BA07-C317-F13C-AB42-0462A9A76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F4E97-63A2-1503-A6E8-E8406624E4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Body Text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E138A2-36E8-98D1-414B-54004D984022}"/>
              </a:ext>
            </a:extLst>
          </p:cNvPr>
          <p:cNvSpPr txBox="1"/>
          <p:nvPr userDrawn="1"/>
        </p:nvSpPr>
        <p:spPr>
          <a:xfrm>
            <a:off x="0" y="-1"/>
            <a:ext cx="12192000" cy="307777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endParaRPr lang="en-US" sz="14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BF282A-76AC-8359-842D-0468B7B2FA22}"/>
              </a:ext>
            </a:extLst>
          </p:cNvPr>
          <p:cNvSpPr txBox="1"/>
          <p:nvPr userDrawn="1"/>
        </p:nvSpPr>
        <p:spPr>
          <a:xfrm>
            <a:off x="0" y="6136697"/>
            <a:ext cx="12192000" cy="723275"/>
          </a:xfrm>
          <a:prstGeom prst="rect">
            <a:avLst/>
          </a:prstGeom>
          <a:solidFill>
            <a:srgbClr val="003865"/>
          </a:solidFill>
        </p:spPr>
        <p:txBody>
          <a:bodyPr wrap="square" rtlCol="0">
            <a:spAutoFit/>
          </a:bodyPr>
          <a:lstStyle/>
          <a:p>
            <a:br>
              <a:rPr lang="en-US" sz="800"/>
            </a:br>
            <a:br>
              <a:rPr lang="en-US" sz="1100"/>
            </a:br>
            <a:br>
              <a:rPr lang="en-US" sz="1100"/>
            </a:br>
            <a:endParaRPr lang="en-US" sz="1100"/>
          </a:p>
        </p:txBody>
      </p:sp>
      <p:pic>
        <p:nvPicPr>
          <p:cNvPr id="10" name="Picture 9" descr="Logo&#10;&#10;AI-generated content may be incorrect.">
            <a:extLst>
              <a:ext uri="{FF2B5EF4-FFF2-40B4-BE49-F238E27FC236}">
                <a16:creationId xmlns:a16="http://schemas.microsoft.com/office/drawing/2014/main" id="{C1278FD6-3553-817D-7BD1-7EA69F393D3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655" y="6192807"/>
            <a:ext cx="1188289" cy="60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Proxima Nova" panose="02000506030000020004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roxima Nova" panose="0200050603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docs.google.com/forms/d/e/1FAIpQLSf30UfuIlpbL04Jpaoj8rb_q-mD40m_9ychX-LKSU1--m21eQ/viewform" TargetMode="Externa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L0A-HLkIwL8?si=C06MNCcqk2rRFiAL" TargetMode="Externa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forms.gle/fP46UhbkQN8zutpEA" TargetMode="Externa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forms.gle/zh4BpjYnDP5G6j4K8" TargetMode="Externa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nz6MbueQCDk?si=Dkg3KZ3y4NtDaTdl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forms.gle/RhpZsQ6auom4SksW6" TargetMode="Externa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5486C-394B-A891-F3C7-60A70FD2D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FRYSC Advisory Council Module(s)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7F56FF-BC81-AC6C-3CF3-D82B5F6CE5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4350860"/>
            <a:ext cx="10515600" cy="124618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Module 1: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The Role of the Coordinator on the FRYSC Advisory Council.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Module 2: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Your Role as an Advisory Council Member.</a:t>
            </a:r>
          </a:p>
          <a:p>
            <a:endParaRPr lang="en-US" dirty="0"/>
          </a:p>
        </p:txBody>
      </p:sp>
      <p:pic>
        <p:nvPicPr>
          <p:cNvPr id="5" name="Picture 4" descr="Image of the FRYSC logo. A blue and white graphic featuring the large title “FRYSC” with the subtitle “Kentucky Family Resource and Youth Services Centers.” Below are icons of a family, a person speaking with a child, a house with a heart, and a graduate raising their arms. At the bottom, the slogan reads, “Creating Partnerships for Student Success.”">
            <a:extLst>
              <a:ext uri="{FF2B5EF4-FFF2-40B4-BE49-F238E27FC236}">
                <a16:creationId xmlns:a16="http://schemas.microsoft.com/office/drawing/2014/main" id="{8054B0B6-B599-D1FC-6A05-BE40EF03D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878" y="1777420"/>
            <a:ext cx="3206774" cy="22983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297880-EEB9-45BF-6E2B-3FEAC8E28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07067" y="6358467"/>
            <a:ext cx="858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Family Resources and Youth Services Centers</a:t>
            </a:r>
          </a:p>
        </p:txBody>
      </p:sp>
    </p:spTree>
    <p:extLst>
      <p:ext uri="{BB962C8B-B14F-4D97-AF65-F5344CB8AC3E}">
        <p14:creationId xmlns:p14="http://schemas.microsoft.com/office/powerpoint/2010/main" val="3887495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B1ED6-AD1F-FE87-14D9-308EDC4E6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36" y="365125"/>
            <a:ext cx="11838562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Module 1: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The Role of the 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Coordinator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on the FRYSC Advisory Council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6D0814-DA7B-8E18-5654-E2FA07973F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95866" y="1829716"/>
            <a:ext cx="7230533" cy="4430712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Audience: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FRYSC Coordinators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Goal: 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Reorient coordinators with council basics while also including ways to improve the council’s effectiveness and engagement. 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Topics Covered: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Purpose and role of the council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Council functions and responsibilities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Operational basics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Prichard Committee’s 6 Principles of Effective Engagement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Council membership and recruitment 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Building &amp; Sustaining Effective Councils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 of Data and Needs Assessment </a:t>
            </a:r>
          </a:p>
          <a:p>
            <a:endParaRPr lang="en-US" dirty="0"/>
          </a:p>
        </p:txBody>
      </p:sp>
      <p:pic>
        <p:nvPicPr>
          <p:cNvPr id="6" name="Picture 5" descr="An illustration of a diverse group of seven professionals collaborating around a light-colored wooden circular table.">
            <a:extLst>
              <a:ext uri="{FF2B5EF4-FFF2-40B4-BE49-F238E27FC236}">
                <a16:creationId xmlns:a16="http://schemas.microsoft.com/office/drawing/2014/main" id="{9CDD4874-3EF3-C51F-0D01-FE43CBF11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543" y="1806961"/>
            <a:ext cx="3785944" cy="37859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015C21E-0CF8-4F56-993D-7D939B7CE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07067" y="6358467"/>
            <a:ext cx="858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Family Resources and Youth Services Centers</a:t>
            </a:r>
          </a:p>
        </p:txBody>
      </p:sp>
    </p:spTree>
    <p:extLst>
      <p:ext uri="{BB962C8B-B14F-4D97-AF65-F5344CB8AC3E}">
        <p14:creationId xmlns:p14="http://schemas.microsoft.com/office/powerpoint/2010/main" val="2068287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5600-8887-14AB-BD53-EE64509F7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1008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Please Complete the Pre-Test for Module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C4F4C-0AC4-9E42-AE72-2BF2AEE04F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5621867"/>
            <a:ext cx="10515600" cy="4572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 Module Pre-Test: 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Role of the Coordinator on the FRYSC Advisory Council</a:t>
            </a:r>
            <a:endParaRPr lang="en-US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QR code linking to the AC Module Pre-test for the role of the coordinator on the FRYSC Advisory Council.">
            <a:extLst>
              <a:ext uri="{FF2B5EF4-FFF2-40B4-BE49-F238E27FC236}">
                <a16:creationId xmlns:a16="http://schemas.microsoft.com/office/drawing/2014/main" id="{7AC6B8FE-4B1A-05F5-412A-8105442752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9759" y="1329267"/>
            <a:ext cx="4072481" cy="40663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734090-E922-AC75-0649-BB0DCAAD8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07067" y="6358467"/>
            <a:ext cx="858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Family Resources and Youth Services Centers</a:t>
            </a:r>
          </a:p>
        </p:txBody>
      </p:sp>
    </p:spTree>
    <p:extLst>
      <p:ext uri="{BB962C8B-B14F-4D97-AF65-F5344CB8AC3E}">
        <p14:creationId xmlns:p14="http://schemas.microsoft.com/office/powerpoint/2010/main" val="3841896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4CA2F-D519-9FD3-344F-2EB15A18D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799" y="365126"/>
            <a:ext cx="11878733" cy="1218142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Module 1 Video: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The Role of the Coordinator on the FRYSC Advisory Council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38C3D-9F7E-4CEB-2B96-124A678D1D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333" y="2819929"/>
            <a:ext cx="10930467" cy="1218141"/>
          </a:xfrm>
          <a:solidFill>
            <a:srgbClr val="002060"/>
          </a:solidFill>
        </p:spPr>
        <p:txBody>
          <a:bodyPr/>
          <a:lstStyle/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Role of the Coordinator on the FRYSC Advisory Council YouTube Video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958053-C4B7-F1F2-7111-2087443F6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07067" y="6358467"/>
            <a:ext cx="858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Family Resources and Youth Services Centers</a:t>
            </a:r>
          </a:p>
        </p:txBody>
      </p:sp>
    </p:spTree>
    <p:extLst>
      <p:ext uri="{BB962C8B-B14F-4D97-AF65-F5344CB8AC3E}">
        <p14:creationId xmlns:p14="http://schemas.microsoft.com/office/powerpoint/2010/main" val="1595594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2E0CC-89D3-DB02-2F18-6D97808C7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F3C00-6742-C623-DB66-BF2F8036E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1008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Please Complete the Post-Test for Module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3E36E-00CC-7DF2-0273-093638A62B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5621867"/>
            <a:ext cx="10515600" cy="45720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 Module Post-Test: 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Role of the Coordinator on the FRYSC Advisory Council</a:t>
            </a:r>
            <a:endParaRPr lang="en-US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QR code linking to the AC Module Post-test for the role of the coordinator on the FRYSC Advisory Council.">
            <a:extLst>
              <a:ext uri="{FF2B5EF4-FFF2-40B4-BE49-F238E27FC236}">
                <a16:creationId xmlns:a16="http://schemas.microsoft.com/office/drawing/2014/main" id="{FB374555-756F-61C6-44BE-6265EC6F9A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470" y="1236134"/>
            <a:ext cx="4109060" cy="41090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021A3C-39A1-1D28-B904-97ECE60AE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07067" y="6358467"/>
            <a:ext cx="858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Family Resources and Youth Services Centers</a:t>
            </a:r>
          </a:p>
        </p:txBody>
      </p:sp>
    </p:spTree>
    <p:extLst>
      <p:ext uri="{BB962C8B-B14F-4D97-AF65-F5344CB8AC3E}">
        <p14:creationId xmlns:p14="http://schemas.microsoft.com/office/powerpoint/2010/main" val="3683543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042E4-F608-9DCA-5EEE-05332AD13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1EB81-023E-7076-87FF-D54D4746F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736" y="365125"/>
            <a:ext cx="11838562" cy="1325563"/>
          </a:xfrm>
        </p:spPr>
        <p:txBody>
          <a:bodyPr>
            <a:normAutofit/>
          </a:bodyPr>
          <a:lstStyle/>
          <a:p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Module 2: Your Role as an Advisory Council Member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D94427-D1EB-A9D8-086A-BED7EFD4BB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2733" y="1690687"/>
            <a:ext cx="6942667" cy="4557713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Audience: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FRYSC AC members 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recommended that the council view this together at a meeting.  It is also a useful introductory tool for new members. </a:t>
            </a:r>
          </a:p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Goal: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 Tool to inform and set the tone for Advisory Council members; can also be used to orient new members. </a:t>
            </a:r>
          </a:p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Topics Covered: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FRYSC Mission and Vision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 Keys to Effective Advisory Councils:</a:t>
            </a:r>
          </a:p>
          <a:p>
            <a:pPr marL="1143000" lvl="1" indent="-457200">
              <a:buFont typeface="+mj-lt"/>
              <a:buAutoNum type="arabicPeriod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The Players: Advisory Council Makeup</a:t>
            </a:r>
          </a:p>
          <a:p>
            <a:pPr marL="1143000" lvl="1" indent="-457200">
              <a:buFont typeface="+mj-lt"/>
              <a:buAutoNum type="arabicPeriod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Continuous Quality Improvement</a:t>
            </a:r>
          </a:p>
          <a:p>
            <a:pPr marL="1143000" lvl="1" indent="-457200">
              <a:buFont typeface="+mj-lt"/>
              <a:buAutoNum type="arabicPeriod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Advisory Council Responsibilities</a:t>
            </a:r>
          </a:p>
          <a:p>
            <a:pPr marL="1143000" lvl="1" indent="-457200">
              <a:buFont typeface="+mj-lt"/>
              <a:buAutoNum type="arabicPeriod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Advisory Council Bylaws</a:t>
            </a:r>
          </a:p>
          <a:p>
            <a:pPr marL="1143000" lvl="1" indent="-457200">
              <a:buFont typeface="+mj-lt"/>
              <a:buAutoNum type="arabicPeriod"/>
            </a:pP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Best Practices 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Standards of Quality for Family Strengthening and Support </a:t>
            </a:r>
          </a:p>
          <a:p>
            <a:endParaRPr lang="en-US" dirty="0"/>
          </a:p>
        </p:txBody>
      </p:sp>
      <p:pic>
        <p:nvPicPr>
          <p:cNvPr id="5" name="Picture 4" descr="Illustration of four coworkers collaborating around a table with laptops. A light bulb above them represents ideas or problem-solving, with checkmarks and documents in the background.">
            <a:extLst>
              <a:ext uri="{FF2B5EF4-FFF2-40B4-BE49-F238E27FC236}">
                <a16:creationId xmlns:a16="http://schemas.microsoft.com/office/drawing/2014/main" id="{567A45D4-494E-FE4A-31FA-148CA342B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6867" y="1615441"/>
            <a:ext cx="4306023" cy="42468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EEF86E0-1E16-4718-1701-177C0FB18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07067" y="6358467"/>
            <a:ext cx="858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Family Resources and Youth Services Centers</a:t>
            </a:r>
          </a:p>
        </p:txBody>
      </p:sp>
    </p:spTree>
    <p:extLst>
      <p:ext uri="{BB962C8B-B14F-4D97-AF65-F5344CB8AC3E}">
        <p14:creationId xmlns:p14="http://schemas.microsoft.com/office/powerpoint/2010/main" val="712276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1A84C-8A7E-4BD3-C263-718AEBBAA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Please Complete the Pre-Test for Module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7C0898-E2B8-B5B1-1BEA-08069F77CA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5594881"/>
            <a:ext cx="10515600" cy="72972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 Module Pre-Test: Your Role as an Advisory Council Member 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QR code linking to the AC Module Pre-test for your role as an advisory council member.">
            <a:extLst>
              <a:ext uri="{FF2B5EF4-FFF2-40B4-BE49-F238E27FC236}">
                <a16:creationId xmlns:a16="http://schemas.microsoft.com/office/drawing/2014/main" id="{9B2625A5-B7E4-D70D-E549-5F48461D9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2062" y="1478111"/>
            <a:ext cx="3907875" cy="39017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932E40-5B38-2EBF-4BA9-FBA9A96BD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07067" y="6358467"/>
            <a:ext cx="858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Family Resources and Youth Services Centers</a:t>
            </a:r>
          </a:p>
        </p:txBody>
      </p:sp>
    </p:spTree>
    <p:extLst>
      <p:ext uri="{BB962C8B-B14F-4D97-AF65-F5344CB8AC3E}">
        <p14:creationId xmlns:p14="http://schemas.microsoft.com/office/powerpoint/2010/main" val="37316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64B27-0657-42D3-51BE-5A4842FD8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7" y="365125"/>
            <a:ext cx="11802533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Module 2 Video: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Your Role as an Advisory Council Member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6108D4-2E00-002E-0049-B5D9EEC394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2805906"/>
            <a:ext cx="10515600" cy="1246187"/>
          </a:xfrm>
          <a:solidFill>
            <a:srgbClr val="002060"/>
          </a:solidFill>
        </p:spPr>
        <p:txBody>
          <a:bodyPr/>
          <a:lstStyle/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Your Role as an Advisory Council Member YouTube Video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3D33F7-C702-D3A0-2884-8E24F0014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07067" y="6358467"/>
            <a:ext cx="858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Family Resources and Youth Services Centers</a:t>
            </a:r>
          </a:p>
        </p:txBody>
      </p:sp>
    </p:spTree>
    <p:extLst>
      <p:ext uri="{BB962C8B-B14F-4D97-AF65-F5344CB8AC3E}">
        <p14:creationId xmlns:p14="http://schemas.microsoft.com/office/powerpoint/2010/main" val="1462393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320A8-92CF-E69A-5517-3F0541016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30" y="365125"/>
            <a:ext cx="1177787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Please Complete the Post-Test for Module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6C7A4B-8562-5554-499C-345B4BB94D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05933" y="5603347"/>
            <a:ext cx="10515600" cy="551920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 Module Post-Test: Your Role as an Advisory Council Member 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QR code linking to the AC Module Post-test for your role as an advisory council member.">
            <a:extLst>
              <a:ext uri="{FF2B5EF4-FFF2-40B4-BE49-F238E27FC236}">
                <a16:creationId xmlns:a16="http://schemas.microsoft.com/office/drawing/2014/main" id="{8A1800B7-6F6C-D3C4-D3A7-1233A81620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7304" y="1487255"/>
            <a:ext cx="3877392" cy="38834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2F001D7-624B-729C-2951-490882B37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07067" y="6358467"/>
            <a:ext cx="858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Family Resources and Youth Services Centers</a:t>
            </a:r>
          </a:p>
        </p:txBody>
      </p:sp>
    </p:spTree>
    <p:extLst>
      <p:ext uri="{BB962C8B-B14F-4D97-AF65-F5344CB8AC3E}">
        <p14:creationId xmlns:p14="http://schemas.microsoft.com/office/powerpoint/2010/main" val="1723043455"/>
      </p:ext>
    </p:extLst>
  </p:cSld>
  <p:clrMapOvr>
    <a:masterClrMapping/>
  </p:clrMapOvr>
</p:sld>
</file>

<file path=ppt/theme/theme1.xml><?xml version="1.0" encoding="utf-8"?>
<a:theme xmlns:a="http://schemas.openxmlformats.org/drawingml/2006/main" name="CHFS Light Blu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HFS Navy Blu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0D65839C6A45479A22F885828A5D4E" ma:contentTypeVersion="4" ma:contentTypeDescription="Create a new document." ma:contentTypeScope="" ma:versionID="080be640d1ea682efd6aa1aa94d055c6">
  <xsd:schema xmlns:xsd="http://www.w3.org/2001/XMLSchema" xmlns:xs="http://www.w3.org/2001/XMLSchema" xmlns:p="http://schemas.microsoft.com/office/2006/metadata/properties" xmlns:ns1="http://schemas.microsoft.com/sharepoint/v3" xmlns:ns2="9d98fa39-7fbd-4685-a488-797cac822720" targetNamespace="http://schemas.microsoft.com/office/2006/metadata/properties" ma:root="true" ma:fieldsID="d106a6f89d02693065ca7e7f65d32b54" ns1:_="" ns2:_="">
    <xsd:import namespace="http://schemas.microsoft.com/sharepoint/v3"/>
    <xsd:import namespace="9d98fa39-7fbd-4685-a488-797cac82272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98fa39-7fbd-4685-a488-797cac82272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A40FA1-DB1C-4633-9BAF-79DF5C53C946}"/>
</file>

<file path=customXml/itemProps2.xml><?xml version="1.0" encoding="utf-8"?>
<ds:datastoreItem xmlns:ds="http://schemas.openxmlformats.org/officeDocument/2006/customXml" ds:itemID="{9A96AB82-D9BF-4706-A0EB-BF2A5DB7D341}">
  <ds:schemaRefs>
    <ds:schemaRef ds:uri="http://schemas.microsoft.com/office/2006/documentManagement/types"/>
    <ds:schemaRef ds:uri="http://schemas.microsoft.com/office/infopath/2007/PartnerControls"/>
    <ds:schemaRef ds:uri="2c9ee1d8-6e78-4a60-92d8-a960d8494e6e"/>
    <ds:schemaRef ds:uri="http://www.w3.org/XML/1998/namespace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64ADF30-BF25-47D4-A668-C5A9AFCB83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403</Words>
  <Application>Microsoft Office PowerPoint</Application>
  <PresentationFormat>Widescreen</PresentationFormat>
  <Paragraphs>50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Proxima Nova</vt:lpstr>
      <vt:lpstr>Wingdings</vt:lpstr>
      <vt:lpstr>CHFS Light Blue</vt:lpstr>
      <vt:lpstr>CHFS Navy Blue</vt:lpstr>
      <vt:lpstr>FRYSC Advisory Council Module(s)</vt:lpstr>
      <vt:lpstr>Module 1: The Role of the Coordinator on the FRYSC Advisory Council</vt:lpstr>
      <vt:lpstr>Please Complete the Pre-Test for Module 1</vt:lpstr>
      <vt:lpstr>Module 1 Video: The Role of the Coordinator on the FRYSC Advisory Council</vt:lpstr>
      <vt:lpstr>Please Complete the Post-Test for Module 1</vt:lpstr>
      <vt:lpstr>Module 2: Your Role as an Advisory Council Member </vt:lpstr>
      <vt:lpstr>Please Complete the Pre-Test for Module 2</vt:lpstr>
      <vt:lpstr>Module 2 Video: Your Role as an Advisory Council Member </vt:lpstr>
      <vt:lpstr>Please Complete the Post-Test for Module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FRYSC Advisory Council Modules 1 &amp; 2</dc:title>
  <dc:creator>Himes, Callie (CHFS)</dc:creator>
  <cp:lastModifiedBy>Cross, Chris D (CHFS DFRCVS DFRYSC)</cp:lastModifiedBy>
  <cp:revision>5</cp:revision>
  <dcterms:created xsi:type="dcterms:W3CDTF">2026-03-25T13:30:58Z</dcterms:created>
  <dcterms:modified xsi:type="dcterms:W3CDTF">2026-08-26T18:12:28Z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0x0101000A0D65839C6A45479A22F885828A5D4E</vt:lpwstr>
  </property>
  <property fmtid="{D5CDD505-2E9C-101B-9397-08002B2CF9AE}" pid="3" name="MediaServiceImageTags">
    <vt:lpwstr/>
  </property>
</Properties>
</file>