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5.xml" ContentType="application/vnd.openxmlformats-officedocument.presentationml.slide+xml"/>
  <Override PartName="/ppt/slides/slide20.xml" ContentType="application/vnd.openxmlformats-officedocument.presentationml.slide+xml"/>
  <Override PartName="/ppt/slides/slide43.xml" ContentType="application/vnd.openxmlformats-officedocument.presentationml.slide+xml"/>
  <Override PartName="/ppt/slides/slide31.xml" ContentType="application/vnd.openxmlformats-officedocument.presentationml.slide+xml"/>
  <Override PartName="/ppt/slides/slide44.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30.xml" ContentType="application/vnd.openxmlformats-officedocument.presentationml.slide+xml"/>
  <Override PartName="/ppt/slides/slide34.xml" ContentType="application/vnd.openxmlformats-officedocument.presentationml.slide+xml"/>
  <Override PartName="/ppt/slides/slide42.xml" ContentType="application/vnd.openxmlformats-officedocument.presentationml.slide+xml"/>
  <Override PartName="/ppt/slides/slide33.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s/slide37.xml" ContentType="application/vnd.openxmlformats-officedocument.presentationml.slide+xml"/>
  <Override PartName="/ppt/slides/slide35.xml" ContentType="application/vnd.openxmlformats-officedocument.presentationml.slide+xml"/>
  <Override PartName="/ppt/slides/slide38.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4.xml" ContentType="application/vnd.openxmlformats-officedocument.presentationml.notesSlide+xml"/>
  <Override PartName="/ppt/notesSlides/notesSlide20.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35.xml" ContentType="application/vnd.openxmlformats-officedocument.presentationml.notesSlide+xml"/>
  <Override PartName="/ppt/notesSlides/notesSlide34.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2.xml" ContentType="application/vnd.openxmlformats-officedocument.presentationml.notesSlide+xml"/>
  <Override PartName="/ppt/notesSlides/notesSlide33.xml" ContentType="application/vnd.openxmlformats-officedocument.presentationml.notesSlide+xml"/>
  <Override PartName="/ppt/notesSlides/notesSlide38.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7"/>
  </p:notesMasterIdLst>
  <p:handoutMasterIdLst>
    <p:handoutMasterId r:id="rId48"/>
  </p:handoutMasterIdLst>
  <p:sldIdLst>
    <p:sldId id="256" r:id="rId2"/>
    <p:sldId id="257" r:id="rId3"/>
    <p:sldId id="309" r:id="rId4"/>
    <p:sldId id="259" r:id="rId5"/>
    <p:sldId id="261" r:id="rId6"/>
    <p:sldId id="312" r:id="rId7"/>
    <p:sldId id="260" r:id="rId8"/>
    <p:sldId id="263" r:id="rId9"/>
    <p:sldId id="265" r:id="rId10"/>
    <p:sldId id="266" r:id="rId11"/>
    <p:sldId id="267" r:id="rId12"/>
    <p:sldId id="268" r:id="rId13"/>
    <p:sldId id="269" r:id="rId14"/>
    <p:sldId id="270" r:id="rId15"/>
    <p:sldId id="271" r:id="rId16"/>
    <p:sldId id="315" r:id="rId17"/>
    <p:sldId id="316" r:id="rId18"/>
    <p:sldId id="272" r:id="rId19"/>
    <p:sldId id="273" r:id="rId20"/>
    <p:sldId id="274" r:id="rId21"/>
    <p:sldId id="275" r:id="rId22"/>
    <p:sldId id="276" r:id="rId23"/>
    <p:sldId id="277" r:id="rId24"/>
    <p:sldId id="278" r:id="rId25"/>
    <p:sldId id="279" r:id="rId26"/>
    <p:sldId id="317" r:id="rId27"/>
    <p:sldId id="280" r:id="rId28"/>
    <p:sldId id="284" r:id="rId29"/>
    <p:sldId id="285" r:id="rId30"/>
    <p:sldId id="286" r:id="rId31"/>
    <p:sldId id="287" r:id="rId32"/>
    <p:sldId id="288" r:id="rId33"/>
    <p:sldId id="289" r:id="rId34"/>
    <p:sldId id="290" r:id="rId35"/>
    <p:sldId id="293" r:id="rId36"/>
    <p:sldId id="301" r:id="rId37"/>
    <p:sldId id="302" r:id="rId38"/>
    <p:sldId id="303" r:id="rId39"/>
    <p:sldId id="304" r:id="rId40"/>
    <p:sldId id="298" r:id="rId41"/>
    <p:sldId id="299" r:id="rId42"/>
    <p:sldId id="310" r:id="rId43"/>
    <p:sldId id="313" r:id="rId44"/>
    <p:sldId id="307" r:id="rId45"/>
    <p:sldId id="308" r:id="rId46"/>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55588" autoAdjust="0"/>
  </p:normalViewPr>
  <p:slideViewPr>
    <p:cSldViewPr snapToGrid="0">
      <p:cViewPr varScale="1">
        <p:scale>
          <a:sx n="50" d="100"/>
          <a:sy n="50" d="100"/>
        </p:scale>
        <p:origin x="2094" y="54"/>
      </p:cViewPr>
      <p:guideLst/>
    </p:cSldViewPr>
  </p:slideViewPr>
  <p:notesTextViewPr>
    <p:cViewPr>
      <p:scale>
        <a:sx n="3" d="2"/>
        <a:sy n="3" d="2"/>
      </p:scale>
      <p:origin x="0" y="0"/>
    </p:cViewPr>
  </p:notesTextViewPr>
  <p:notesViewPr>
    <p:cSldViewPr snapToGrid="0">
      <p:cViewPr varScale="1">
        <p:scale>
          <a:sx n="68" d="100"/>
          <a:sy n="68" d="100"/>
        </p:scale>
        <p:origin x="3258"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55"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3979" cy="467363"/>
          </a:xfrm>
          <a:prstGeom prst="rect">
            <a:avLst/>
          </a:prstGeom>
        </p:spPr>
        <p:txBody>
          <a:bodyPr vert="horz" lIns="91567" tIns="45785" rIns="91567" bIns="45785" rtlCol="0"/>
          <a:lstStyle>
            <a:lvl1pPr algn="l">
              <a:defRPr sz="1200"/>
            </a:lvl1pPr>
          </a:lstStyle>
          <a:p>
            <a:endParaRPr lang="en-US"/>
          </a:p>
        </p:txBody>
      </p:sp>
      <p:sp>
        <p:nvSpPr>
          <p:cNvPr id="3" name="Date Placeholder 2"/>
          <p:cNvSpPr>
            <a:spLocks noGrp="1"/>
          </p:cNvSpPr>
          <p:nvPr>
            <p:ph type="dt" sz="quarter" idx="1"/>
          </p:nvPr>
        </p:nvSpPr>
        <p:spPr>
          <a:xfrm>
            <a:off x="3977532" y="1"/>
            <a:ext cx="3043979" cy="467363"/>
          </a:xfrm>
          <a:prstGeom prst="rect">
            <a:avLst/>
          </a:prstGeom>
        </p:spPr>
        <p:txBody>
          <a:bodyPr vert="horz" lIns="91567" tIns="45785" rIns="91567" bIns="45785" rtlCol="0"/>
          <a:lstStyle>
            <a:lvl1pPr algn="r">
              <a:defRPr sz="1200"/>
            </a:lvl1pPr>
          </a:lstStyle>
          <a:p>
            <a:fld id="{D3B90C2A-A466-40C3-8F22-7229292C2981}" type="datetimeFigureOut">
              <a:rPr lang="en-US" smtClean="0"/>
              <a:t>12/13/2019</a:t>
            </a:fld>
            <a:endParaRPr lang="en-US"/>
          </a:p>
        </p:txBody>
      </p:sp>
      <p:sp>
        <p:nvSpPr>
          <p:cNvPr id="4" name="Footer Placeholder 3"/>
          <p:cNvSpPr>
            <a:spLocks noGrp="1"/>
          </p:cNvSpPr>
          <p:nvPr>
            <p:ph type="ftr" sz="quarter" idx="2"/>
          </p:nvPr>
        </p:nvSpPr>
        <p:spPr>
          <a:xfrm>
            <a:off x="2" y="8841739"/>
            <a:ext cx="3043979" cy="467363"/>
          </a:xfrm>
          <a:prstGeom prst="rect">
            <a:avLst/>
          </a:prstGeom>
        </p:spPr>
        <p:txBody>
          <a:bodyPr vert="horz" lIns="91567" tIns="45785" rIns="91567" bIns="45785" rtlCol="0" anchor="b"/>
          <a:lstStyle>
            <a:lvl1pPr algn="l">
              <a:defRPr sz="1200"/>
            </a:lvl1pPr>
          </a:lstStyle>
          <a:p>
            <a:endParaRPr lang="en-US"/>
          </a:p>
        </p:txBody>
      </p:sp>
      <p:sp>
        <p:nvSpPr>
          <p:cNvPr id="5" name="Slide Number Placeholder 4"/>
          <p:cNvSpPr>
            <a:spLocks noGrp="1"/>
          </p:cNvSpPr>
          <p:nvPr>
            <p:ph type="sldNum" sz="quarter" idx="3"/>
          </p:nvPr>
        </p:nvSpPr>
        <p:spPr>
          <a:xfrm>
            <a:off x="3977532" y="8841739"/>
            <a:ext cx="3043979" cy="467363"/>
          </a:xfrm>
          <a:prstGeom prst="rect">
            <a:avLst/>
          </a:prstGeom>
        </p:spPr>
        <p:txBody>
          <a:bodyPr vert="horz" lIns="91567" tIns="45785" rIns="91567" bIns="45785" rtlCol="0" anchor="b"/>
          <a:lstStyle>
            <a:lvl1pPr algn="r">
              <a:defRPr sz="1200"/>
            </a:lvl1pPr>
          </a:lstStyle>
          <a:p>
            <a:fld id="{90499B97-CFB0-4CA0-871E-63E44862DA69}" type="slidenum">
              <a:rPr lang="en-US" smtClean="0"/>
              <a:t>‹#›</a:t>
            </a:fld>
            <a:endParaRPr lang="en-US"/>
          </a:p>
        </p:txBody>
      </p:sp>
    </p:spTree>
    <p:extLst>
      <p:ext uri="{BB962C8B-B14F-4D97-AF65-F5344CB8AC3E}">
        <p14:creationId xmlns:p14="http://schemas.microsoft.com/office/powerpoint/2010/main" val="39256469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7072"/>
          </a:xfrm>
          <a:prstGeom prst="rect">
            <a:avLst/>
          </a:prstGeom>
        </p:spPr>
        <p:txBody>
          <a:bodyPr vert="horz" lIns="93306" tIns="46652" rIns="93306" bIns="46652" rtlCol="0"/>
          <a:lstStyle>
            <a:lvl1pPr algn="l">
              <a:defRPr sz="1200"/>
            </a:lvl1pPr>
          </a:lstStyle>
          <a:p>
            <a:endParaRPr lang="en-US"/>
          </a:p>
        </p:txBody>
      </p:sp>
      <p:sp>
        <p:nvSpPr>
          <p:cNvPr id="3" name="Date Placeholder 2"/>
          <p:cNvSpPr>
            <a:spLocks noGrp="1"/>
          </p:cNvSpPr>
          <p:nvPr>
            <p:ph type="dt" idx="1"/>
          </p:nvPr>
        </p:nvSpPr>
        <p:spPr>
          <a:xfrm>
            <a:off x="3978134" y="2"/>
            <a:ext cx="3043343" cy="467072"/>
          </a:xfrm>
          <a:prstGeom prst="rect">
            <a:avLst/>
          </a:prstGeom>
        </p:spPr>
        <p:txBody>
          <a:bodyPr vert="horz" lIns="93306" tIns="46652" rIns="93306" bIns="46652" rtlCol="0"/>
          <a:lstStyle>
            <a:lvl1pPr algn="r">
              <a:defRPr sz="1200"/>
            </a:lvl1pPr>
          </a:lstStyle>
          <a:p>
            <a:fld id="{AF396BF0-B1B8-4B62-8795-6954646BD878}" type="datetimeFigureOut">
              <a:rPr lang="en-US" smtClean="0"/>
              <a:t>12/13/2019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06" tIns="46652" rIns="93306" bIns="4665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06" tIns="46652" rIns="93306" bIns="4665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2"/>
            <a:ext cx="3043343" cy="467071"/>
          </a:xfrm>
          <a:prstGeom prst="rect">
            <a:avLst/>
          </a:prstGeom>
        </p:spPr>
        <p:txBody>
          <a:bodyPr vert="horz" lIns="93306" tIns="46652" rIns="93306" bIns="46652" rtlCol="0" anchor="b"/>
          <a:lstStyle>
            <a:lvl1pPr algn="l">
              <a:defRPr sz="1200"/>
            </a:lvl1pPr>
          </a:lstStyle>
          <a:p>
            <a:endParaRPr lang="en-US"/>
          </a:p>
        </p:txBody>
      </p:sp>
      <p:sp>
        <p:nvSpPr>
          <p:cNvPr id="7" name="Slide Number Placeholder 6"/>
          <p:cNvSpPr>
            <a:spLocks noGrp="1"/>
          </p:cNvSpPr>
          <p:nvPr>
            <p:ph type="sldNum" sz="quarter" idx="5"/>
          </p:nvPr>
        </p:nvSpPr>
        <p:spPr>
          <a:xfrm>
            <a:off x="3978134" y="8842032"/>
            <a:ext cx="3043343" cy="467071"/>
          </a:xfrm>
          <a:prstGeom prst="rect">
            <a:avLst/>
          </a:prstGeom>
        </p:spPr>
        <p:txBody>
          <a:bodyPr vert="horz" lIns="93306" tIns="46652" rIns="93306" bIns="46652" rtlCol="0" anchor="b"/>
          <a:lstStyle>
            <a:lvl1pPr algn="r">
              <a:defRPr sz="1200"/>
            </a:lvl1pPr>
          </a:lstStyle>
          <a:p>
            <a:fld id="{B870BEB0-CEE4-4199-9CFA-58E5847FC316}" type="slidenum">
              <a:rPr lang="en-US" smtClean="0"/>
              <a:t>‹#›</a:t>
            </a:fld>
            <a:endParaRPr lang="en-US"/>
          </a:p>
        </p:txBody>
      </p:sp>
    </p:spTree>
    <p:extLst>
      <p:ext uri="{BB962C8B-B14F-4D97-AF65-F5344CB8AC3E}">
        <p14:creationId xmlns:p14="http://schemas.microsoft.com/office/powerpoint/2010/main" val="305159264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www.dbhdid.ky.gov/ISA"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a:t>
            </a:fld>
            <a:endParaRPr lang="en-US"/>
          </a:p>
        </p:txBody>
      </p:sp>
    </p:spTree>
    <p:extLst>
      <p:ext uri="{BB962C8B-B14F-4D97-AF65-F5344CB8AC3E}">
        <p14:creationId xmlns:p14="http://schemas.microsoft.com/office/powerpoint/2010/main" val="1596870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Many things can cause a change in a resident’s ability to perform these basic activities.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Difficulties with ADLs and IADLs can be caused by physical and mental health problems.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People who have lived in an institution, such as a hospital, personal care home, or prison, for an extended period of time may need to learn or relearn certain skills in order to safely transition back into the community.</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10</a:t>
            </a:fld>
            <a:endParaRPr lang="en-US"/>
          </a:p>
        </p:txBody>
      </p:sp>
    </p:spTree>
    <p:extLst>
      <p:ext uri="{BB962C8B-B14F-4D97-AF65-F5344CB8AC3E}">
        <p14:creationId xmlns:p14="http://schemas.microsoft.com/office/powerpoint/2010/main" val="2972350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Changes in ADLs</a:t>
            </a:r>
            <a:r>
              <a:rPr lang="en-US" baseline="0" dirty="0" smtClean="0"/>
              <a:t> and IADLs can be gradual or sudden.</a:t>
            </a: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It is likely that some</a:t>
            </a:r>
            <a:r>
              <a:rPr lang="en-US" baseline="0" dirty="0" smtClean="0"/>
              <a:t> of the residents with whom you work will have experienced loss in the way their brain functions.  </a:t>
            </a:r>
          </a:p>
          <a:p>
            <a:endParaRPr lang="en-US" baseline="0" dirty="0" smtClean="0"/>
          </a:p>
          <a:p>
            <a:pPr marL="171450" indent="-171450">
              <a:buFont typeface="Arial" panose="020B0604020202020204" pitchFamily="34" charset="0"/>
              <a:buChar char="•"/>
            </a:pPr>
            <a:r>
              <a:rPr lang="en-US" baseline="0" dirty="0" smtClean="0"/>
              <a:t>This loss may leave them unable to solve problems, remember important information, or make them unaware of what is taking place around them.  </a:t>
            </a:r>
          </a:p>
          <a:p>
            <a:endParaRPr lang="en-US" baseline="0" dirty="0" smtClean="0"/>
          </a:p>
          <a:p>
            <a:pPr marL="171450" indent="-171450">
              <a:buFont typeface="Arial" panose="020B0604020202020204" pitchFamily="34" charset="0"/>
              <a:buChar char="•"/>
            </a:pPr>
            <a:r>
              <a:rPr lang="en-US" baseline="0" dirty="0" smtClean="0"/>
              <a:t>Your patience and understanding are critical elements of being a caring worker.</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11</a:t>
            </a:fld>
            <a:endParaRPr lang="en-US"/>
          </a:p>
        </p:txBody>
      </p:sp>
    </p:spTree>
    <p:extLst>
      <p:ext uri="{BB962C8B-B14F-4D97-AF65-F5344CB8AC3E}">
        <p14:creationId xmlns:p14="http://schemas.microsoft.com/office/powerpoint/2010/main" val="775722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more ADLs and IADLs a person masters, the more independently they can live.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People who have difficulty performing ADLs and IADLs may feel frustrated, helpless, or vulnerable.</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To assist with ADLs</a:t>
            </a:r>
            <a:r>
              <a:rPr lang="en-US" baseline="0" dirty="0" smtClean="0"/>
              <a:t> and IADLs, caregivers need knowledge, skills and patience.</a:t>
            </a:r>
          </a:p>
          <a:p>
            <a:endParaRPr lang="en-US" baseline="0" dirty="0" smtClean="0"/>
          </a:p>
          <a:p>
            <a:pPr marL="171450" indent="-171450">
              <a:buFont typeface="Arial" panose="020B0604020202020204" pitchFamily="34" charset="0"/>
              <a:buChar char="•"/>
            </a:pPr>
            <a:r>
              <a:rPr lang="en-US" baseline="0" dirty="0" smtClean="0"/>
              <a:t>The following are general tips that can be followed when helping residents with ADLs and IADLs:</a:t>
            </a:r>
          </a:p>
          <a:p>
            <a:pPr marL="228600" indent="-228600">
              <a:buAutoNum type="arabicPeriod"/>
            </a:pPr>
            <a:r>
              <a:rPr lang="en-US" baseline="0" dirty="0" smtClean="0"/>
              <a:t>Establish a routine.  For example, brush teeth after meals, or schedule baths for the mornings or evenings.</a:t>
            </a:r>
          </a:p>
          <a:p>
            <a:pPr marL="228600" indent="-228600">
              <a:buAutoNum type="arabicPeriod"/>
            </a:pPr>
            <a:r>
              <a:rPr lang="en-US" baseline="0" dirty="0" smtClean="0"/>
              <a:t>Respect privacy.  Close doors and blinds.  Cover the person with a towel or bathrobe.</a:t>
            </a:r>
          </a:p>
          <a:p>
            <a:pPr marL="228600" indent="-228600">
              <a:buAutoNum type="arabicPeriod"/>
            </a:pPr>
            <a:r>
              <a:rPr lang="en-US" baseline="0" dirty="0" smtClean="0"/>
              <a:t>Encourage independence as much as possible.  This will help to promote a sense of accomplishment.</a:t>
            </a:r>
          </a:p>
          <a:p>
            <a:pPr marL="228600" indent="-228600">
              <a:buAutoNum type="arabicPeriod"/>
            </a:pPr>
            <a:r>
              <a:rPr lang="en-US" baseline="0" dirty="0" smtClean="0"/>
              <a:t>Keep the individual’s abilities in mind.  Allow enough time for the individual to complete each task.</a:t>
            </a:r>
          </a:p>
          <a:p>
            <a:pPr marL="228600" indent="-228600">
              <a:buAutoNum type="arabicPeriod"/>
            </a:pPr>
            <a:r>
              <a:rPr lang="en-US" baseline="0" dirty="0" smtClean="0"/>
              <a:t>Give encouragement and support as he or she completes tasks, and acknowledge his or her efforts when completed.</a:t>
            </a:r>
          </a:p>
          <a:p>
            <a:pPr marL="228600" indent="-228600">
              <a:buAutoNum type="arabicPeriod"/>
            </a:pPr>
            <a:r>
              <a:rPr lang="en-US" baseline="0" dirty="0" smtClean="0"/>
              <a:t>Tell the person what you are doing.</a:t>
            </a:r>
          </a:p>
          <a:p>
            <a:pPr marL="228600" indent="-228600">
              <a:buAutoNum type="arabicPeriod"/>
            </a:pPr>
            <a:r>
              <a:rPr lang="en-US" baseline="0" dirty="0" smtClean="0"/>
              <a:t>Break down all grooming tasks into simple, step-by-step instructions.</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12</a:t>
            </a:fld>
            <a:endParaRPr lang="en-US"/>
          </a:p>
        </p:txBody>
      </p:sp>
    </p:spTree>
    <p:extLst>
      <p:ext uri="{BB962C8B-B14F-4D97-AF65-F5344CB8AC3E}">
        <p14:creationId xmlns:p14="http://schemas.microsoft.com/office/powerpoint/2010/main" val="1057157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When you are unsure about preferences or if help is needed, ask.</a:t>
            </a:r>
          </a:p>
          <a:p>
            <a:pPr marL="171450" indent="-171450">
              <a:buFont typeface="Arial" panose="020B0604020202020204" pitchFamily="34" charset="0"/>
              <a:buChar char="•"/>
            </a:pPr>
            <a:endParaRPr lang="en-US" b="0" dirty="0" smtClean="0"/>
          </a:p>
          <a:p>
            <a:pPr marL="171450" indent="-171450">
              <a:buFont typeface="Arial" panose="020B0604020202020204" pitchFamily="34" charset="0"/>
              <a:buChar char="•"/>
            </a:pPr>
            <a:r>
              <a:rPr lang="en-US" dirty="0" smtClean="0"/>
              <a:t>Sometimes you will observe a resident struggling with a task or you may not be sure of the resident’s needs or preferences.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While your immediate impulse might be to simply start helping, it is better to ask first.</a:t>
            </a:r>
          </a:p>
          <a:p>
            <a:endParaRPr lang="en-US" dirty="0" smtClean="0"/>
          </a:p>
          <a:p>
            <a:pPr marL="171450" indent="-171450">
              <a:buFont typeface="Arial" panose="020B0604020202020204" pitchFamily="34" charset="0"/>
              <a:buChar char="•"/>
            </a:pPr>
            <a:r>
              <a:rPr lang="en-US" dirty="0" smtClean="0"/>
              <a:t>If you have a resident</a:t>
            </a:r>
            <a:r>
              <a:rPr lang="en-US" baseline="0" dirty="0" smtClean="0"/>
              <a:t> who doesn’t understand or cannot respond to your questions, try to find out preferences from family members or others who know about the resident’s preferences.</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13</a:t>
            </a:fld>
            <a:endParaRPr lang="en-US"/>
          </a:p>
        </p:txBody>
      </p:sp>
    </p:spTree>
    <p:extLst>
      <p:ext uri="{BB962C8B-B14F-4D97-AF65-F5344CB8AC3E}">
        <p14:creationId xmlns:p14="http://schemas.microsoft.com/office/powerpoint/2010/main" val="222706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Try to use a “person-centered” approach.</a:t>
            </a:r>
          </a:p>
          <a:p>
            <a:pPr marL="171450" indent="-171450">
              <a:buFont typeface="Arial" panose="020B0604020202020204" pitchFamily="34" charset="0"/>
              <a:buChar char="•"/>
            </a:pPr>
            <a:endParaRPr lang="en-US" b="0" dirty="0" smtClean="0"/>
          </a:p>
          <a:p>
            <a:pPr marL="171450" indent="-171450">
              <a:buFont typeface="Arial" panose="020B0604020202020204" pitchFamily="34" charset="0"/>
              <a:buChar char="•"/>
            </a:pPr>
            <a:r>
              <a:rPr lang="en-US" dirty="0" smtClean="0"/>
              <a:t>A “person-centered” approach involves respecting and honoring the uniqueness of each person and respecting that person’s right to be involved in all decisions that impact his or her life.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These include the little decisions about how ADLs and IADLs are accomplished with your help.</a:t>
            </a:r>
          </a:p>
          <a:p>
            <a:r>
              <a:rPr lang="en-US" dirty="0" smtClean="0"/>
              <a:t>Person-Centered</a:t>
            </a:r>
            <a:r>
              <a:rPr lang="en-US" baseline="0" dirty="0" smtClean="0"/>
              <a:t> Care incorporates the following principles:</a:t>
            </a:r>
          </a:p>
          <a:p>
            <a:pPr marL="228600" indent="-228600">
              <a:buAutoNum type="arabicPeriod"/>
            </a:pPr>
            <a:r>
              <a:rPr lang="en-US" baseline="0" dirty="0" smtClean="0"/>
              <a:t>Treat people with dignity, compassion, and respect.</a:t>
            </a:r>
          </a:p>
          <a:p>
            <a:pPr marL="0" indent="0">
              <a:buNone/>
            </a:pPr>
            <a:r>
              <a:rPr lang="en-US" baseline="0" dirty="0" smtClean="0"/>
              <a:t>       a.  You must always remember that residents have their own opinions, thoughts, feelings, beliefs, and values.</a:t>
            </a:r>
          </a:p>
          <a:p>
            <a:pPr marL="228600" indent="-228600">
              <a:buAutoNum type="arabicPeriod" startAt="2"/>
            </a:pPr>
            <a:r>
              <a:rPr lang="en-US" baseline="0" dirty="0" smtClean="0"/>
              <a:t>Provide coordinated care, support, and treatment.</a:t>
            </a:r>
          </a:p>
          <a:p>
            <a:pPr marL="0" indent="0">
              <a:buNone/>
            </a:pPr>
            <a:r>
              <a:rPr lang="en-US" baseline="0" dirty="0" smtClean="0"/>
              <a:t>       a.  Coordinate with other health and care workers so that the resident is not constantly having to rebuild an understanding </a:t>
            </a:r>
          </a:p>
          <a:p>
            <a:pPr marL="0" indent="0">
              <a:buNone/>
            </a:pPr>
            <a:r>
              <a:rPr lang="en-US" baseline="0" dirty="0" smtClean="0"/>
              <a:t>            of their personal wants and needs.</a:t>
            </a:r>
          </a:p>
          <a:p>
            <a:pPr marL="228600" indent="-228600">
              <a:buAutoNum type="arabicPeriod" startAt="3"/>
            </a:pPr>
            <a:r>
              <a:rPr lang="en-US" baseline="0" dirty="0" smtClean="0"/>
              <a:t>Offer personalized care, support, and treatment.</a:t>
            </a:r>
          </a:p>
          <a:p>
            <a:pPr marL="0" indent="0">
              <a:buNone/>
            </a:pPr>
            <a:r>
              <a:rPr lang="en-US" baseline="0" dirty="0" smtClean="0"/>
              <a:t>       a.  Personalizing care to each resident allows them to retain some of their independence.</a:t>
            </a:r>
          </a:p>
          <a:p>
            <a:pPr marL="0" indent="0">
              <a:buNone/>
            </a:pPr>
            <a:r>
              <a:rPr lang="en-US" baseline="0" dirty="0" smtClean="0"/>
              <a:t>4.   Involve patients in decision and help them take actions to support themselves.</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14</a:t>
            </a:fld>
            <a:endParaRPr lang="en-US"/>
          </a:p>
        </p:txBody>
      </p:sp>
    </p:spTree>
    <p:extLst>
      <p:ext uri="{BB962C8B-B14F-4D97-AF65-F5344CB8AC3E}">
        <p14:creationId xmlns:p14="http://schemas.microsoft.com/office/powerpoint/2010/main" val="2282595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If you believe a resident is in immediate danger, then move to help right away.</a:t>
            </a:r>
          </a:p>
          <a:p>
            <a:pPr marL="171450" indent="-171450">
              <a:buFont typeface="Arial" panose="020B0604020202020204" pitchFamily="34" charset="0"/>
              <a:buChar char="•"/>
            </a:pPr>
            <a:endParaRPr lang="en-US" b="0" dirty="0" smtClean="0"/>
          </a:p>
          <a:p>
            <a:pPr marL="171450" indent="-171450">
              <a:buFont typeface="Arial" panose="020B0604020202020204" pitchFamily="34" charset="0"/>
              <a:buChar char="•"/>
            </a:pPr>
            <a:r>
              <a:rPr lang="en-US" dirty="0" smtClean="0"/>
              <a:t>For example, if a resident has fallen asleep and is about to fall out of a chair, then move to help reposition him/her immediately.</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It is not necessary to ask if help is needed in situations where the resident is in danger.</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15</a:t>
            </a:fld>
            <a:endParaRPr lang="en-US"/>
          </a:p>
        </p:txBody>
      </p:sp>
    </p:spTree>
    <p:extLst>
      <p:ext uri="{BB962C8B-B14F-4D97-AF65-F5344CB8AC3E}">
        <p14:creationId xmlns:p14="http://schemas.microsoft.com/office/powerpoint/2010/main" val="1148019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When working with an individual always be mindful of cultural diversity.</a:t>
            </a:r>
          </a:p>
          <a:p>
            <a:pPr marL="171450" indent="-171450">
              <a:buFont typeface="Arial" panose="020B0604020202020204" pitchFamily="34" charset="0"/>
              <a:buChar char="•"/>
            </a:pPr>
            <a:endParaRPr lang="en-US" b="0" dirty="0" smtClean="0"/>
          </a:p>
          <a:p>
            <a:pPr marL="171450" indent="-171450">
              <a:buFont typeface="Arial" panose="020B0604020202020204" pitchFamily="34" charset="0"/>
              <a:buChar char="•"/>
            </a:pPr>
            <a:r>
              <a:rPr lang="en-US" dirty="0" smtClean="0"/>
              <a:t>Avoid imposing your own values.  Resist the urge to judge, and make a conscious effort to understand the other perspective.  For example, in certain cultures it is acceptable to eat using your hands instead of utensils.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Learn what you can.  Talking to members of another culture is a great way to increase your knowledge and overall acceptance.  Cultural acceptance is not about changing others to be more like you, it is about exploring and honoring the differences of others.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By being </a:t>
            </a:r>
            <a:r>
              <a:rPr lang="en-US" baseline="0" dirty="0" smtClean="0"/>
              <a:t>mindful during exchanges with others, not only do you understand that there are differences, but you appreciate and welcome those differences.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Culturally mindful individuals  recognize that there are differences in body language, tones of voice, ways of discussing topics and arriving at conclusions, and different ways of problem solving.</a:t>
            </a:r>
          </a:p>
        </p:txBody>
      </p:sp>
      <p:sp>
        <p:nvSpPr>
          <p:cNvPr id="4" name="Slide Number Placeholder 3"/>
          <p:cNvSpPr>
            <a:spLocks noGrp="1"/>
          </p:cNvSpPr>
          <p:nvPr>
            <p:ph type="sldNum" sz="quarter" idx="10"/>
          </p:nvPr>
        </p:nvSpPr>
        <p:spPr/>
        <p:txBody>
          <a:bodyPr/>
          <a:lstStyle/>
          <a:p>
            <a:fld id="{B870BEB0-CEE4-4199-9CFA-58E5847FC316}" type="slidenum">
              <a:rPr lang="en-US" smtClean="0"/>
              <a:t>16</a:t>
            </a:fld>
            <a:endParaRPr lang="en-US"/>
          </a:p>
        </p:txBody>
      </p:sp>
    </p:spTree>
    <p:extLst>
      <p:ext uri="{BB962C8B-B14F-4D97-AF65-F5344CB8AC3E}">
        <p14:creationId xmlns:p14="http://schemas.microsoft.com/office/powerpoint/2010/main" val="3419229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It can be very easy to stick with what you know, rather than trying to meet people who are different from you.</a:t>
            </a:r>
          </a:p>
          <a:p>
            <a:endParaRPr lang="en-US" dirty="0" smtClean="0"/>
          </a:p>
          <a:p>
            <a:pPr marL="171450" indent="-171450">
              <a:buFont typeface="Arial" panose="020B0604020202020204" pitchFamily="34" charset="0"/>
              <a:buChar char="•"/>
            </a:pPr>
            <a:r>
              <a:rPr lang="en-US" dirty="0" smtClean="0"/>
              <a:t>The main thing to remember is that everyone, no matter what their cultural background, has different opinions,</a:t>
            </a:r>
            <a:r>
              <a:rPr lang="en-US" baseline="0" dirty="0" smtClean="0"/>
              <a:t> habits and ways of life.</a:t>
            </a:r>
          </a:p>
          <a:p>
            <a:endParaRPr lang="en-US" baseline="0" dirty="0" smtClean="0"/>
          </a:p>
          <a:p>
            <a:pPr marL="171450" indent="-171450">
              <a:buFont typeface="Arial" panose="020B0604020202020204" pitchFamily="34" charset="0"/>
              <a:buChar char="•"/>
            </a:pPr>
            <a:r>
              <a:rPr lang="en-US" baseline="0" dirty="0" smtClean="0"/>
              <a:t>The sooner you accept that everyone is different, the easier it becomes to understand and embrace cultural differences.</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17</a:t>
            </a:fld>
            <a:endParaRPr lang="en-US"/>
          </a:p>
        </p:txBody>
      </p:sp>
    </p:spTree>
    <p:extLst>
      <p:ext uri="{BB962C8B-B14F-4D97-AF65-F5344CB8AC3E}">
        <p14:creationId xmlns:p14="http://schemas.microsoft.com/office/powerpoint/2010/main" val="15032697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 1968, Malcolm </a:t>
            </a:r>
            <a:r>
              <a:rPr lang="en-US" dirty="0" err="1" smtClean="0"/>
              <a:t>Shephard</a:t>
            </a:r>
            <a:r>
              <a:rPr lang="en-US" dirty="0" smtClean="0"/>
              <a:t> Knowles put forward a theory that distinguished adult learning from childhood learning.</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Adults need to be involved in the planning and evaluation of their instruction.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Experience (including mistakes) provides the best basis for learning activities.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Adults are most interested in learning subjects that have immediate relevance.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 learning should be problem-centered.</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Teaching</a:t>
            </a:r>
            <a:r>
              <a:rPr lang="en-US" baseline="0" dirty="0" smtClean="0"/>
              <a:t> adults often looks very different from teaching children because adults have had vastly different life experiences and come with their own unique sets of background knowledge.</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18</a:t>
            </a:fld>
            <a:endParaRPr lang="en-US"/>
          </a:p>
        </p:txBody>
      </p:sp>
    </p:spTree>
    <p:extLst>
      <p:ext uri="{BB962C8B-B14F-4D97-AF65-F5344CB8AC3E}">
        <p14:creationId xmlns:p14="http://schemas.microsoft.com/office/powerpoint/2010/main" val="323681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Adults should be actively involved in the learning process.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Adults should be given the opportunity to share their perspectives on the topics to be covered and allowed to work on projects that reflect their interests.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Adults should be given the freedom to assume responsibility for their own choices.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Keeping adults motivated to learn requires a tone that is friendly, open, and supportive.</a:t>
            </a:r>
          </a:p>
          <a:p>
            <a:pPr>
              <a:buFont typeface="Wingdings" panose="05000000000000000000" pitchFamily="2" charset="2"/>
              <a:buNone/>
            </a:pPr>
            <a:endParaRPr lang="en-US" dirty="0" smtClean="0"/>
          </a:p>
          <a:p>
            <a:pPr marL="171450" indent="-171450">
              <a:buFont typeface="Arial" panose="020B0604020202020204" pitchFamily="34" charset="0"/>
              <a:buChar char="•"/>
            </a:pPr>
            <a:r>
              <a:rPr lang="en-US" dirty="0" smtClean="0"/>
              <a:t>It is critical to set the level of difficulty high enough to be challenging, but not so high that the resident becomes frustrated or overwhelmed.</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19</a:t>
            </a:fld>
            <a:endParaRPr lang="en-US"/>
          </a:p>
        </p:txBody>
      </p:sp>
    </p:spTree>
    <p:extLst>
      <p:ext uri="{BB962C8B-B14F-4D97-AF65-F5344CB8AC3E}">
        <p14:creationId xmlns:p14="http://schemas.microsoft.com/office/powerpoint/2010/main" val="2021215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purpose of this module is to train personal care home direct care staff about what mental illness</a:t>
            </a:r>
            <a:r>
              <a:rPr lang="en-US" baseline="0" dirty="0" smtClean="0"/>
              <a:t> is and how to be an active participant in a resident’s recovery process.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Part of that recovery process may require providing assistance with activities of daily living and instrumental activities of daily living.</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Helping a resident with everyday activities while supporting his or her independence allows the resident to keep a sense of self-respect and prepare for the process of transitioning from a personal care home, or other institutional setting, back into the community.</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a:t>
            </a:fld>
            <a:endParaRPr lang="en-US"/>
          </a:p>
        </p:txBody>
      </p:sp>
    </p:spTree>
    <p:extLst>
      <p:ext uri="{BB962C8B-B14F-4D97-AF65-F5344CB8AC3E}">
        <p14:creationId xmlns:p14="http://schemas.microsoft.com/office/powerpoint/2010/main" val="2318778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Encourage residents to connect past experiences with current knowledge and activities.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Encourage residents to share relevant experiences and knowledge.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Honoring the life experiences your residents bring to the learning experience is an important component of experiential learning.</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It is important to tap into that wealth of wisdom whenever it is appropriate.</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20</a:t>
            </a:fld>
            <a:endParaRPr lang="en-US"/>
          </a:p>
        </p:txBody>
      </p:sp>
    </p:spTree>
    <p:extLst>
      <p:ext uri="{BB962C8B-B14F-4D97-AF65-F5344CB8AC3E}">
        <p14:creationId xmlns:p14="http://schemas.microsoft.com/office/powerpoint/2010/main" val="5380329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Adults need to learn to solve real-life tasks or problems.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Adults need to see the relevance or real-world application of the task they are learning. How will this task benefit them in a real-life situation?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 learners are more likely to retain information they see as having meaning and/or purpose.</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21</a:t>
            </a:fld>
            <a:endParaRPr lang="en-US"/>
          </a:p>
        </p:txBody>
      </p:sp>
    </p:spTree>
    <p:extLst>
      <p:ext uri="{BB962C8B-B14F-4D97-AF65-F5344CB8AC3E}">
        <p14:creationId xmlns:p14="http://schemas.microsoft.com/office/powerpoint/2010/main" val="1453777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it is clear that the activities in which they are engaged directly contribute to achieving a personal goal or objective, then residents will be inspired and motivated to engage in projects and successfully complete them.</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Give real life scenarios so that the resident understands how this information can be used to their benefit in real-life situations outside of the institution.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Learning has to be applicable to their responsibilities to be of value to them.</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22</a:t>
            </a:fld>
            <a:endParaRPr lang="en-US"/>
          </a:p>
        </p:txBody>
      </p:sp>
    </p:spTree>
    <p:extLst>
      <p:ext uri="{BB962C8B-B14F-4D97-AF65-F5344CB8AC3E}">
        <p14:creationId xmlns:p14="http://schemas.microsoft.com/office/powerpoint/2010/main" val="19385964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Adults may have different learning preferences which should be considered when providing instruction.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Visual learners prefer to be shown how to perform a task through watching someone else perform the task, or by viewing diagrams or illustrations.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Auditory learners listen carefully to all sounds associated with the task, including verbal instructions, sound of the instructor’s voice, and will actively participate in discussions.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Tactile learners need to physically do something to understand it.</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23</a:t>
            </a:fld>
            <a:endParaRPr lang="en-US"/>
          </a:p>
        </p:txBody>
      </p:sp>
    </p:spTree>
    <p:extLst>
      <p:ext uri="{BB962C8B-B14F-4D97-AF65-F5344CB8AC3E}">
        <p14:creationId xmlns:p14="http://schemas.microsoft.com/office/powerpoint/2010/main" val="4137274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Listen carefully for teaching moments and take advantage of them.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When a resident says or does something that triggers a topic on your agenda, or if the topic comes up naturally during daily activities, be flexible and teach it right then.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Positivity, encouragement, and patience are important when providing instruction.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Recognize the contributions residents make, even when small.</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Adult learners thrive in collaborative relationships with their educators.</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24</a:t>
            </a:fld>
            <a:endParaRPr lang="en-US"/>
          </a:p>
        </p:txBody>
      </p:sp>
    </p:spTree>
    <p:extLst>
      <p:ext uri="{BB962C8B-B14F-4D97-AF65-F5344CB8AC3E}">
        <p14:creationId xmlns:p14="http://schemas.microsoft.com/office/powerpoint/2010/main" val="35985792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Using a person’s functioning level as it relates to Activities of Daily Living (ADLs) and Instrumental Activities of Daily Living (IADLs) can help with determining the level of assistance that person needs.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Residents can use the Self-Assessment worksheet attached to this presentation to evaluate their own ability to perform the ADLs and IADLs listed.</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Once a resident has identified the ADLs and/or IADLs for which they need assistance, personal care home staff can provide the resident with additional instruction that is integrated into the normal rhythms of life.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b="1" u="sng" dirty="0" smtClean="0"/>
              <a:t>“</a:t>
            </a:r>
            <a:r>
              <a:rPr lang="en-US" b="1" u="sng" dirty="0" smtClean="0"/>
              <a:t>Normal rhythms</a:t>
            </a:r>
            <a:r>
              <a:rPr lang="en-US" b="1" u="sng" baseline="0" dirty="0" smtClean="0"/>
              <a:t> of life” </a:t>
            </a:r>
            <a:r>
              <a:rPr lang="en-US" b="1" u="sng" dirty="0" smtClean="0"/>
              <a:t>means that instead of setting</a:t>
            </a:r>
            <a:r>
              <a:rPr lang="en-US" b="1" u="sng" baseline="0" dirty="0" smtClean="0"/>
              <a:t> aside organized instructional time, you can work with residents on ADLs and IADLs they need to learn when the task naturally needs to be performed during the course of the day. For example, by providing prompts or reminders to brush teeth in the evening before bed or to dress appropriately for the weather when getting dressed in the morning or leaving the personal care home for the day. </a:t>
            </a:r>
            <a:endParaRPr lang="en-US" b="1" u="sng" dirty="0" smtClean="0"/>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25</a:t>
            </a:fld>
            <a:endParaRPr lang="en-US"/>
          </a:p>
        </p:txBody>
      </p:sp>
    </p:spTree>
    <p:extLst>
      <p:ext uri="{BB962C8B-B14F-4D97-AF65-F5344CB8AC3E}">
        <p14:creationId xmlns:p14="http://schemas.microsoft.com/office/powerpoint/2010/main" val="184728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smtClean="0"/>
              <a:t>The supplemental handouts and worksheets accompanying this training module</a:t>
            </a:r>
            <a:r>
              <a:rPr lang="en-US" baseline="0" dirty="0" smtClean="0"/>
              <a:t> are </a:t>
            </a:r>
            <a:r>
              <a:rPr lang="en-US" baseline="0" dirty="0" smtClean="0"/>
              <a:t>examples.</a:t>
            </a:r>
          </a:p>
          <a:p>
            <a:pPr marL="171707" indent="-171707">
              <a:buFont typeface="Arial" panose="020B0604020202020204" pitchFamily="34" charset="0"/>
              <a:buChar char="•"/>
            </a:pPr>
            <a:endParaRPr lang="en-US" baseline="0" dirty="0" smtClean="0"/>
          </a:p>
          <a:p>
            <a:pPr marL="171707" indent="-171707">
              <a:buFont typeface="Arial" panose="020B0604020202020204" pitchFamily="34" charset="0"/>
              <a:buChar char="•"/>
            </a:pPr>
            <a:r>
              <a:rPr lang="en-US" dirty="0" smtClean="0"/>
              <a:t>The resident completes these self-assessments to indicate if help with ADLs or IADLs is desired, and if so, in which area(s) they would like to receive help. </a:t>
            </a:r>
          </a:p>
          <a:p>
            <a:pPr marL="171707" indent="-171707">
              <a:buFont typeface="Arial" panose="020B0604020202020204" pitchFamily="34" charset="0"/>
              <a:buChar char="•"/>
            </a:pPr>
            <a:endParaRPr lang="en-US" dirty="0" smtClean="0"/>
          </a:p>
          <a:p>
            <a:pPr marL="171707" indent="-171707">
              <a:buFont typeface="Arial" panose="020B0604020202020204" pitchFamily="34" charset="0"/>
              <a:buChar char="•"/>
            </a:pPr>
            <a:r>
              <a:rPr lang="en-US" dirty="0" smtClean="0"/>
              <a:t>PCH direct care staff should keep copies of these assessments in each transitioning resident’s chart for documentation and monitoring purposes.</a:t>
            </a:r>
          </a:p>
          <a:p>
            <a:pPr marL="171707" indent="-171707">
              <a:buFont typeface="Arial" panose="020B0604020202020204" pitchFamily="34" charset="0"/>
              <a:buChar char="•"/>
            </a:pPr>
            <a:endParaRPr lang="en-US" dirty="0" smtClean="0"/>
          </a:p>
          <a:p>
            <a:pPr marL="171707" indent="-171707">
              <a:buFont typeface="Arial" panose="020B0604020202020204" pitchFamily="34" charset="0"/>
              <a:buChar char="•"/>
            </a:pPr>
            <a:r>
              <a:rPr lang="en-US" dirty="0" smtClean="0"/>
              <a:t>Self re-assessments can be completed at any time at the resident’s request.  </a:t>
            </a:r>
          </a:p>
          <a:p>
            <a:pPr marL="171707" indent="-171707">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B870BEB0-CEE4-4199-9CFA-58E5847FC316}" type="slidenum">
              <a:rPr lang="en-US" smtClean="0"/>
              <a:t>26</a:t>
            </a:fld>
            <a:endParaRPr lang="en-US"/>
          </a:p>
        </p:txBody>
      </p:sp>
    </p:spTree>
    <p:extLst>
      <p:ext uri="{BB962C8B-B14F-4D97-AF65-F5344CB8AC3E}">
        <p14:creationId xmlns:p14="http://schemas.microsoft.com/office/powerpoint/2010/main" val="22635299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At a minimum, topics for ADL instruction should include:</a:t>
            </a:r>
          </a:p>
          <a:p>
            <a:pPr>
              <a:buFont typeface="Wingdings" panose="05000000000000000000" pitchFamily="2" charset="2"/>
              <a:buNone/>
            </a:pPr>
            <a:r>
              <a:rPr lang="en-US" dirty="0" smtClean="0"/>
              <a:t>	Taking a shower</a:t>
            </a:r>
          </a:p>
          <a:p>
            <a:pPr>
              <a:buFont typeface="Wingdings" panose="05000000000000000000" pitchFamily="2" charset="2"/>
              <a:buNone/>
            </a:pPr>
            <a:r>
              <a:rPr lang="en-US" dirty="0" smtClean="0"/>
              <a:t>	Personal grooming</a:t>
            </a:r>
          </a:p>
          <a:p>
            <a:pPr>
              <a:buFont typeface="Wingdings" panose="05000000000000000000" pitchFamily="2" charset="2"/>
              <a:buNone/>
            </a:pPr>
            <a:r>
              <a:rPr lang="en-US" dirty="0" smtClean="0"/>
              <a:t>	Dressing</a:t>
            </a:r>
          </a:p>
          <a:p>
            <a:pPr>
              <a:buFont typeface="Wingdings" panose="05000000000000000000" pitchFamily="2" charset="2"/>
              <a:buNone/>
            </a:pPr>
            <a:r>
              <a:rPr lang="en-US" dirty="0" smtClean="0"/>
              <a:t>	Eating and drinking</a:t>
            </a:r>
          </a:p>
          <a:p>
            <a:pPr>
              <a:buFont typeface="Wingdings" panose="05000000000000000000" pitchFamily="2" charset="2"/>
              <a:buNone/>
            </a:pPr>
            <a:r>
              <a:rPr lang="en-US" dirty="0" smtClean="0"/>
              <a:t>	Toileting</a:t>
            </a:r>
          </a:p>
          <a:p>
            <a:pPr>
              <a:buFont typeface="Wingdings" panose="05000000000000000000" pitchFamily="2" charset="2"/>
              <a:buNone/>
            </a:pPr>
            <a:endParaRPr lang="en-US" dirty="0" smtClean="0"/>
          </a:p>
          <a:p>
            <a:pPr marL="171450" indent="-171450">
              <a:buFont typeface="Arial" panose="020B0604020202020204" pitchFamily="34" charset="0"/>
              <a:buChar char="•"/>
            </a:pPr>
            <a:r>
              <a:rPr lang="en-US" dirty="0" smtClean="0"/>
              <a:t>Activities of daily living are both essential</a:t>
            </a:r>
            <a:r>
              <a:rPr lang="en-US" baseline="0" dirty="0" smtClean="0"/>
              <a:t> and routine aspects of self-care.</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Inability to accomplish essential activities of daily living may lead to unsafe conditions and poor quality of life.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27</a:t>
            </a:fld>
            <a:endParaRPr lang="en-US"/>
          </a:p>
        </p:txBody>
      </p:sp>
    </p:spTree>
    <p:extLst>
      <p:ext uri="{BB962C8B-B14F-4D97-AF65-F5344CB8AC3E}">
        <p14:creationId xmlns:p14="http://schemas.microsoft.com/office/powerpoint/2010/main" val="20294730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28</a:t>
            </a:fld>
            <a:endParaRPr lang="en-US"/>
          </a:p>
        </p:txBody>
      </p:sp>
    </p:spTree>
    <p:extLst>
      <p:ext uri="{BB962C8B-B14F-4D97-AF65-F5344CB8AC3E}">
        <p14:creationId xmlns:p14="http://schemas.microsoft.com/office/powerpoint/2010/main" val="14948028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29</a:t>
            </a:fld>
            <a:endParaRPr lang="en-US"/>
          </a:p>
        </p:txBody>
      </p:sp>
    </p:spTree>
    <p:extLst>
      <p:ext uri="{BB962C8B-B14F-4D97-AF65-F5344CB8AC3E}">
        <p14:creationId xmlns:p14="http://schemas.microsoft.com/office/powerpoint/2010/main" val="290078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smtClean="0"/>
              <a:t>Mental illness does not discriminate between age, race and socio-economic</a:t>
            </a:r>
            <a:r>
              <a:rPr lang="en-US" baseline="0" dirty="0" smtClean="0"/>
              <a:t> status.  </a:t>
            </a:r>
          </a:p>
          <a:p>
            <a:pPr marL="171707" indent="-171707">
              <a:buFont typeface="Arial" panose="020B0604020202020204" pitchFamily="34" charset="0"/>
              <a:buChar char="•"/>
            </a:pPr>
            <a:endParaRPr lang="en-US" baseline="0" dirty="0" smtClean="0"/>
          </a:p>
          <a:p>
            <a:pPr marL="171707" indent="-171707">
              <a:buFont typeface="Arial" panose="020B0604020202020204" pitchFamily="34" charset="0"/>
              <a:buChar char="•"/>
            </a:pPr>
            <a:r>
              <a:rPr lang="en-US" baseline="0" dirty="0" smtClean="0"/>
              <a:t>In a given year, approximately 1 in 5 adults will experience mental illness nationally.</a:t>
            </a:r>
          </a:p>
          <a:p>
            <a:pPr marL="171707" indent="-171707">
              <a:buFont typeface="Arial" panose="020B0604020202020204" pitchFamily="34" charset="0"/>
              <a:buChar char="•"/>
            </a:pPr>
            <a:endParaRPr lang="en-US" baseline="0" dirty="0" smtClean="0"/>
          </a:p>
          <a:p>
            <a:pPr marL="171707" indent="-171707">
              <a:buFont typeface="Arial" panose="020B0604020202020204" pitchFamily="34" charset="0"/>
              <a:buChar char="•"/>
            </a:pPr>
            <a:r>
              <a:rPr lang="en-US" baseline="0" dirty="0" smtClean="0"/>
              <a:t>Living with a mental illness may affect areas of life including, but not limited to:</a:t>
            </a:r>
          </a:p>
          <a:p>
            <a:pPr marL="0" indent="0">
              <a:buFont typeface="Courier New" panose="02070309020205020404" pitchFamily="49" charset="0"/>
              <a:buNone/>
            </a:pPr>
            <a:r>
              <a:rPr lang="en-US" baseline="0" dirty="0" smtClean="0"/>
              <a:t>      1. Physical health;</a:t>
            </a:r>
          </a:p>
          <a:p>
            <a:pPr marL="0" indent="0">
              <a:buFont typeface="Courier New" panose="02070309020205020404" pitchFamily="49" charset="0"/>
              <a:buNone/>
            </a:pPr>
            <a:r>
              <a:rPr lang="en-US" baseline="0" dirty="0" smtClean="0"/>
              <a:t>      2. Getting or maintain steady employment;</a:t>
            </a:r>
          </a:p>
          <a:p>
            <a:pPr marL="0" indent="0">
              <a:buFont typeface="Courier New" panose="02070309020205020404" pitchFamily="49" charset="0"/>
              <a:buNone/>
            </a:pPr>
            <a:r>
              <a:rPr lang="en-US" baseline="0" dirty="0" smtClean="0"/>
              <a:t>      3. Relationships with family members and friends;</a:t>
            </a:r>
          </a:p>
          <a:p>
            <a:pPr marL="0" indent="0">
              <a:buFont typeface="Courier New" panose="02070309020205020404" pitchFamily="49" charset="0"/>
              <a:buNone/>
            </a:pPr>
            <a:r>
              <a:rPr lang="en-US" baseline="0" dirty="0" smtClean="0"/>
              <a:t>      4. Maintaining housing; and</a:t>
            </a:r>
          </a:p>
          <a:p>
            <a:pPr marL="0" indent="0">
              <a:buFont typeface="Courier New" panose="02070309020205020404" pitchFamily="49" charset="0"/>
              <a:buNone/>
            </a:pPr>
            <a:r>
              <a:rPr lang="en-US" baseline="0" dirty="0" smtClean="0"/>
              <a:t>      5. Spirituality.</a:t>
            </a:r>
          </a:p>
          <a:p>
            <a:pPr marL="0" indent="0">
              <a:buFont typeface="Courier New" panose="02070309020205020404" pitchFamily="49" charset="0"/>
              <a:buNone/>
            </a:pPr>
            <a:endParaRPr lang="en-US" baseline="0" dirty="0" smtClean="0"/>
          </a:p>
          <a:p>
            <a:pPr marL="171450" indent="-171450">
              <a:buFont typeface="Arial" panose="020B0604020202020204" pitchFamily="34" charset="0"/>
              <a:buChar char="•"/>
            </a:pPr>
            <a:r>
              <a:rPr lang="en-US" baseline="0" dirty="0" smtClean="0"/>
              <a:t>Mental illness is defined as a mental, behavioral, or emotional disorder resulting in serious functional impairment which substantially interferes with or limits one or more major life activities.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Serious mental illness, such as schizophrenia and schizoaffective disorder, can produce delusions, distortions of perception, disorganized thinking, or unusual behaviors.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Other types of serious mental illness, such as bipolar disorder, can impact energy level, ability to concentrate, and sleep patterns.</a:t>
            </a:r>
          </a:p>
          <a:p>
            <a:pPr marL="0" indent="0">
              <a:buFont typeface="Courier New" panose="02070309020205020404" pitchFamily="49" charset="0"/>
              <a:buNone/>
            </a:pPr>
            <a:endParaRPr lang="en-US" baseline="0" dirty="0" smtClean="0"/>
          </a:p>
          <a:p>
            <a:pPr marL="0" indent="0">
              <a:buFont typeface="Courier New" panose="02070309020205020404" pitchFamily="49" charset="0"/>
              <a:buNone/>
            </a:pPr>
            <a:endParaRPr lang="en-US" baseline="0" dirty="0" smtClean="0"/>
          </a:p>
          <a:p>
            <a:pPr marL="0" indent="0">
              <a:buFont typeface="Courier New" panose="02070309020205020404" pitchFamily="49" charset="0"/>
              <a:buNone/>
            </a:pPr>
            <a:endParaRPr lang="en-US" baseline="0" dirty="0" smtClean="0"/>
          </a:p>
          <a:p>
            <a:pPr marL="171707" indent="-171707">
              <a:buFont typeface="Courier New" panose="02070309020205020404" pitchFamily="49" charset="0"/>
              <a:buChar char="o"/>
            </a:pPr>
            <a:endParaRPr lang="en-US" baseline="0" dirty="0" smtClean="0"/>
          </a:p>
          <a:p>
            <a:r>
              <a:rPr lang="en-US" baseline="0" dirty="0" smtClean="0"/>
              <a:t>	</a:t>
            </a:r>
          </a:p>
          <a:p>
            <a:pPr marL="171707" indent="-171707">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3</a:t>
            </a:fld>
            <a:endParaRPr lang="en-US"/>
          </a:p>
        </p:txBody>
      </p:sp>
    </p:spTree>
    <p:extLst>
      <p:ext uri="{BB962C8B-B14F-4D97-AF65-F5344CB8AC3E}">
        <p14:creationId xmlns:p14="http://schemas.microsoft.com/office/powerpoint/2010/main" val="25139615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30</a:t>
            </a:fld>
            <a:endParaRPr lang="en-US"/>
          </a:p>
        </p:txBody>
      </p:sp>
    </p:spTree>
    <p:extLst>
      <p:ext uri="{BB962C8B-B14F-4D97-AF65-F5344CB8AC3E}">
        <p14:creationId xmlns:p14="http://schemas.microsoft.com/office/powerpoint/2010/main" val="22754795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31</a:t>
            </a:fld>
            <a:endParaRPr lang="en-US"/>
          </a:p>
        </p:txBody>
      </p:sp>
    </p:spTree>
    <p:extLst>
      <p:ext uri="{BB962C8B-B14F-4D97-AF65-F5344CB8AC3E}">
        <p14:creationId xmlns:p14="http://schemas.microsoft.com/office/powerpoint/2010/main" val="3886155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32</a:t>
            </a:fld>
            <a:endParaRPr lang="en-US"/>
          </a:p>
        </p:txBody>
      </p:sp>
    </p:spTree>
    <p:extLst>
      <p:ext uri="{BB962C8B-B14F-4D97-AF65-F5344CB8AC3E}">
        <p14:creationId xmlns:p14="http://schemas.microsoft.com/office/powerpoint/2010/main" val="21652792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33</a:t>
            </a:fld>
            <a:endParaRPr lang="en-US"/>
          </a:p>
        </p:txBody>
      </p:sp>
    </p:spTree>
    <p:extLst>
      <p:ext uri="{BB962C8B-B14F-4D97-AF65-F5344CB8AC3E}">
        <p14:creationId xmlns:p14="http://schemas.microsoft.com/office/powerpoint/2010/main" val="5688329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34</a:t>
            </a:fld>
            <a:endParaRPr lang="en-US"/>
          </a:p>
        </p:txBody>
      </p:sp>
    </p:spTree>
    <p:extLst>
      <p:ext uri="{BB962C8B-B14F-4D97-AF65-F5344CB8AC3E}">
        <p14:creationId xmlns:p14="http://schemas.microsoft.com/office/powerpoint/2010/main" val="4709000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At a minimum, topics should include:</a:t>
            </a:r>
          </a:p>
          <a:p>
            <a:pPr>
              <a:buFont typeface="Wingdings" panose="05000000000000000000" pitchFamily="2" charset="2"/>
              <a:buNone/>
            </a:pPr>
            <a:r>
              <a:rPr lang="en-US" dirty="0" smtClean="0"/>
              <a:t>	Shopping</a:t>
            </a:r>
          </a:p>
          <a:p>
            <a:pPr>
              <a:buFont typeface="Wingdings" panose="05000000000000000000" pitchFamily="2" charset="2"/>
              <a:buNone/>
            </a:pPr>
            <a:r>
              <a:rPr lang="en-US" dirty="0" smtClean="0"/>
              <a:t>	Cooking</a:t>
            </a:r>
          </a:p>
          <a:p>
            <a:pPr>
              <a:buFont typeface="Wingdings" panose="05000000000000000000" pitchFamily="2" charset="2"/>
              <a:buNone/>
            </a:pPr>
            <a:r>
              <a:rPr lang="en-US" dirty="0" smtClean="0"/>
              <a:t>	Doing housework</a:t>
            </a:r>
          </a:p>
          <a:p>
            <a:pPr>
              <a:buFont typeface="Wingdings" panose="05000000000000000000" pitchFamily="2" charset="2"/>
              <a:buNone/>
            </a:pPr>
            <a:r>
              <a:rPr lang="en-US" dirty="0" smtClean="0"/>
              <a:t>	Doing laundry</a:t>
            </a:r>
          </a:p>
          <a:p>
            <a:pPr>
              <a:buFont typeface="Wingdings" panose="05000000000000000000" pitchFamily="2" charset="2"/>
              <a:buNone/>
            </a:pPr>
            <a:r>
              <a:rPr lang="en-US" dirty="0" smtClean="0"/>
              <a:t>	Managing transportation</a:t>
            </a:r>
          </a:p>
          <a:p>
            <a:pPr>
              <a:buFont typeface="Wingdings" panose="05000000000000000000" pitchFamily="2" charset="2"/>
              <a:buNone/>
            </a:pPr>
            <a:endParaRPr lang="en-US" dirty="0" smtClean="0"/>
          </a:p>
          <a:p>
            <a:pPr marL="171416" indent="-171416" defTabSz="914212">
              <a:buFont typeface="Arial" panose="020B0604020202020204" pitchFamily="34" charset="0"/>
              <a:buChar char="•"/>
              <a:defRPr/>
            </a:pPr>
            <a:r>
              <a:rPr lang="en-US" dirty="0" smtClean="0"/>
              <a:t>Instrumental Activities</a:t>
            </a:r>
            <a:r>
              <a:rPr lang="en-US" baseline="0" dirty="0" smtClean="0"/>
              <a:t> of Daily Living are another factor to consider when determining someone’s independence.</a:t>
            </a:r>
          </a:p>
          <a:p>
            <a:pPr marL="171416" indent="-171416" defTabSz="914212">
              <a:buFont typeface="Arial" panose="020B0604020202020204" pitchFamily="34" charset="0"/>
              <a:buChar char="•"/>
              <a:defRPr/>
            </a:pPr>
            <a:endParaRPr lang="en-US" baseline="0" dirty="0" smtClean="0"/>
          </a:p>
          <a:p>
            <a:pPr marL="171416" indent="-171416" defTabSz="914212">
              <a:buFont typeface="Arial" panose="020B0604020202020204" pitchFamily="34" charset="0"/>
              <a:buChar char="•"/>
              <a:defRPr/>
            </a:pPr>
            <a:r>
              <a:rPr lang="en-US" baseline="0" dirty="0" smtClean="0"/>
              <a:t>IADLs are key to a person’s ability to live independently and thrive.</a:t>
            </a:r>
          </a:p>
          <a:p>
            <a:pPr marL="171416" indent="-171416" defTabSz="914212">
              <a:buFont typeface="Arial" panose="020B0604020202020204" pitchFamily="34" charset="0"/>
              <a:buChar char="•"/>
              <a:defRPr/>
            </a:pPr>
            <a:endParaRPr lang="en-US" baseline="0" dirty="0" smtClean="0"/>
          </a:p>
          <a:p>
            <a:pPr marL="171416" indent="-171416" defTabSz="914212">
              <a:buFont typeface="Arial" panose="020B0604020202020204" pitchFamily="34" charset="0"/>
              <a:buChar char="•"/>
              <a:defRPr/>
            </a:pPr>
            <a:r>
              <a:rPr lang="en-US" dirty="0" smtClean="0"/>
              <a:t>Additional </a:t>
            </a:r>
            <a:r>
              <a:rPr lang="en-US" dirty="0" smtClean="0"/>
              <a:t>IADLs will be addressed by CMHC staff, including ACT team members, case managers,</a:t>
            </a:r>
            <a:r>
              <a:rPr lang="en-US" baseline="0" dirty="0" smtClean="0"/>
              <a:t> and others</a:t>
            </a:r>
            <a:r>
              <a:rPr lang="en-US" dirty="0" smtClean="0"/>
              <a:t>, who will be</a:t>
            </a:r>
            <a:r>
              <a:rPr lang="en-US" baseline="0" dirty="0" smtClean="0"/>
              <a:t> working with individuals prior to and after transition out of the personal care home.</a:t>
            </a:r>
            <a:endParaRPr lang="en-US" dirty="0" smtClean="0"/>
          </a:p>
          <a:p>
            <a:pPr marL="171416" indent="-17141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35</a:t>
            </a:fld>
            <a:endParaRPr lang="en-US"/>
          </a:p>
        </p:txBody>
      </p:sp>
    </p:spTree>
    <p:extLst>
      <p:ext uri="{BB962C8B-B14F-4D97-AF65-F5344CB8AC3E}">
        <p14:creationId xmlns:p14="http://schemas.microsoft.com/office/powerpoint/2010/main" val="40719238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Many residents have not been responsible for their own shopping in quite some time.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One way a resident could practice this skill would be to have the resident write out a shopping list for a specific meal or dish.</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Long-term residents may not be familiar with stores near where they are moving; therefore, they may not know where to shop for the items they need.</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One way a resident could learn about their neighborhood or residential area would be to focus an outing on where to go to find specific items.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36</a:t>
            </a:fld>
            <a:endParaRPr lang="en-US"/>
          </a:p>
        </p:txBody>
      </p:sp>
    </p:spTree>
    <p:extLst>
      <p:ext uri="{BB962C8B-B14F-4D97-AF65-F5344CB8AC3E}">
        <p14:creationId xmlns:p14="http://schemas.microsoft.com/office/powerpoint/2010/main" val="10334251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Meal prepping is a practice designed to make meals one day per week that will last for the rest of the week.</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It is a great way to save time and money, and to ensure a healthy diet each week.</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Developing a planning, shopping, and cooking routine will help minimize meal boredom and improve health.</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Residents of personal care homes have not had to plan or prepare for meals, so this is a skill that will usually need refreshing prior to transition into the community.</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37</a:t>
            </a:fld>
            <a:endParaRPr lang="en-US"/>
          </a:p>
        </p:txBody>
      </p:sp>
    </p:spTree>
    <p:extLst>
      <p:ext uri="{BB962C8B-B14F-4D97-AF65-F5344CB8AC3E}">
        <p14:creationId xmlns:p14="http://schemas.microsoft.com/office/powerpoint/2010/main" val="19103428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Cooking with a microwave oven is highly convenient, simple, and incredibly fast.</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Food cooked in a microwave oven is as safe, and has the same nutrient value, as food cooked in a conventional oven.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Residents in personal care homes often have not been responsible for preparing their own meals for quite some time, and microwave ovens offer a safe means of food preparation.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38</a:t>
            </a:fld>
            <a:endParaRPr lang="en-US"/>
          </a:p>
        </p:txBody>
      </p:sp>
    </p:spTree>
    <p:extLst>
      <p:ext uri="{BB962C8B-B14F-4D97-AF65-F5344CB8AC3E}">
        <p14:creationId xmlns:p14="http://schemas.microsoft.com/office/powerpoint/2010/main" val="26866113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Learning to clean up after themselves is a necessary skill that will provide the resident with a sense of structure and control once they are living independently.</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39</a:t>
            </a:fld>
            <a:endParaRPr lang="en-US"/>
          </a:p>
        </p:txBody>
      </p:sp>
    </p:spTree>
    <p:extLst>
      <p:ext uri="{BB962C8B-B14F-4D97-AF65-F5344CB8AC3E}">
        <p14:creationId xmlns:p14="http://schemas.microsoft.com/office/powerpoint/2010/main" val="1591569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Recovery is a process of change through which individuals improve their health</a:t>
            </a:r>
            <a:r>
              <a:rPr lang="en-US" baseline="0" dirty="0" smtClean="0"/>
              <a:t> and wellness, live a self-directed life, and strive to reach their full potential.</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People in recovery often describe mental illness as a journey of growing independence and greater participation in normal daily activities, including employment, education, and community life.</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Various evidence-based services and clinical approaches, including supported employment and shared decision-making, have been proven to enhance recovery.</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Four major dimensions support a life in recovery:</a:t>
            </a:r>
          </a:p>
          <a:p>
            <a:pPr marL="228943" indent="-228943">
              <a:buAutoNum type="arabicPeriod"/>
            </a:pPr>
            <a:r>
              <a:rPr lang="en-US" dirty="0" smtClean="0"/>
              <a:t>Healthy choices that support emotional</a:t>
            </a:r>
            <a:r>
              <a:rPr lang="en-US" baseline="0" dirty="0" smtClean="0"/>
              <a:t> and physical well-being;</a:t>
            </a:r>
          </a:p>
          <a:p>
            <a:pPr marL="228943" indent="-228943">
              <a:buAutoNum type="arabicPeriod"/>
            </a:pPr>
            <a:r>
              <a:rPr lang="en-US" baseline="0" dirty="0" smtClean="0"/>
              <a:t>A stable and safe place in which to live;</a:t>
            </a:r>
          </a:p>
          <a:p>
            <a:pPr marL="228943" indent="-228943">
              <a:buAutoNum type="arabicPeriod"/>
            </a:pPr>
            <a:r>
              <a:rPr lang="en-US" baseline="0" dirty="0" smtClean="0"/>
              <a:t>Engagement in meaningful activities each day, such as a job or school; and</a:t>
            </a:r>
          </a:p>
          <a:p>
            <a:pPr marL="228943" indent="-228943">
              <a:buAutoNum type="arabicPeriod"/>
            </a:pPr>
            <a:r>
              <a:rPr lang="en-US" baseline="0" dirty="0" smtClean="0"/>
              <a:t>Building relationships and supportive social networks.  </a:t>
            </a:r>
          </a:p>
          <a:p>
            <a:pPr marL="228943" indent="-228943">
              <a:buAutoNum type="arabicPeriod"/>
            </a:pPr>
            <a:endParaRPr lang="en-US" baseline="0" dirty="0" smtClean="0"/>
          </a:p>
          <a:p>
            <a:pPr marL="171450" indent="-171450">
              <a:buFont typeface="Arial" panose="020B0604020202020204" pitchFamily="34" charset="0"/>
              <a:buChar char="•"/>
            </a:pPr>
            <a:r>
              <a:rPr lang="en-US" baseline="0" dirty="0" smtClean="0"/>
              <a:t>Individuals struggling with mental illness often benefit from a written recovery plan containing the following:</a:t>
            </a:r>
          </a:p>
          <a:p>
            <a:pPr marL="228943" indent="-228943">
              <a:buAutoNum type="arabicPeriod"/>
            </a:pPr>
            <a:r>
              <a:rPr lang="en-US" baseline="0" dirty="0" smtClean="0"/>
              <a:t>Identified goals for achieving wellness;</a:t>
            </a:r>
          </a:p>
          <a:p>
            <a:pPr marL="228943" indent="-228943">
              <a:buAutoNum type="arabicPeriod"/>
            </a:pPr>
            <a:r>
              <a:rPr lang="en-US" baseline="0" dirty="0" smtClean="0"/>
              <a:t>Specific activities, both daily and long-term, that can be done to help achieve those goals;</a:t>
            </a:r>
          </a:p>
          <a:p>
            <a:pPr marL="228943" indent="-228943">
              <a:buAutoNum type="arabicPeriod"/>
            </a:pPr>
            <a:r>
              <a:rPr lang="en-US" baseline="0" dirty="0" smtClean="0"/>
              <a:t>Any changes in mental health status; and </a:t>
            </a:r>
          </a:p>
          <a:p>
            <a:pPr marL="228943" indent="-228943">
              <a:buAutoNum type="arabicPeriod"/>
            </a:pPr>
            <a:r>
              <a:rPr lang="en-US" baseline="0" dirty="0" smtClean="0"/>
              <a:t>Identified triggers or other stressful events.</a:t>
            </a:r>
          </a:p>
          <a:p>
            <a:pPr marL="228943" indent="-228943">
              <a:buAutoNum type="arabicPeriod"/>
            </a:pPr>
            <a:endParaRPr lang="en-US" baseline="0" dirty="0" smtClean="0"/>
          </a:p>
          <a:p>
            <a:r>
              <a:rPr lang="en-US" baseline="0" dirty="0" smtClean="0"/>
              <a:t>Most people with serious mental illness can get better with the help of treatment and recovery.</a:t>
            </a:r>
          </a:p>
          <a:p>
            <a:pPr marL="228943" indent="-228943">
              <a:buAutoNum type="arabicPeriod"/>
            </a:pPr>
            <a:endParaRPr lang="en-US" baseline="0" dirty="0" smtClean="0"/>
          </a:p>
        </p:txBody>
      </p:sp>
      <p:sp>
        <p:nvSpPr>
          <p:cNvPr id="4" name="Slide Number Placeholder 3"/>
          <p:cNvSpPr>
            <a:spLocks noGrp="1"/>
          </p:cNvSpPr>
          <p:nvPr>
            <p:ph type="sldNum" sz="quarter" idx="10"/>
          </p:nvPr>
        </p:nvSpPr>
        <p:spPr/>
        <p:txBody>
          <a:bodyPr/>
          <a:lstStyle/>
          <a:p>
            <a:fld id="{B870BEB0-CEE4-4199-9CFA-58E5847FC316}" type="slidenum">
              <a:rPr lang="en-US" smtClean="0"/>
              <a:t>4</a:t>
            </a:fld>
            <a:endParaRPr lang="en-US"/>
          </a:p>
        </p:txBody>
      </p:sp>
    </p:spTree>
    <p:extLst>
      <p:ext uri="{BB962C8B-B14F-4D97-AF65-F5344CB8AC3E}">
        <p14:creationId xmlns:p14="http://schemas.microsoft.com/office/powerpoint/2010/main" val="38758329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Asking someone for a ride can feel overwhelming, but with a little thoughtfulness, the process can actually be relatively painless for both the resident and the other person.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40</a:t>
            </a:fld>
            <a:endParaRPr lang="en-US"/>
          </a:p>
        </p:txBody>
      </p:sp>
    </p:spTree>
    <p:extLst>
      <p:ext uri="{BB962C8B-B14F-4D97-AF65-F5344CB8AC3E}">
        <p14:creationId xmlns:p14="http://schemas.microsoft.com/office/powerpoint/2010/main" val="30900503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While learning how to ride the bus to get from point A to point B may seem overwhelming, it’s usually relatively simple.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After taking a couple of trips on the bus, the resident will be riding like a pro.</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Many residents return to a PCH because they lack a means of transportation to get them to places they need to go, such as a doctor’s office, the grocery store, or to visit friends and family.</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For those who live in urban areas with public transportation systems, learning to understand bus routes can decrease some of the stress of living independently.</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41</a:t>
            </a:fld>
            <a:endParaRPr lang="en-US"/>
          </a:p>
        </p:txBody>
      </p:sp>
    </p:spTree>
    <p:extLst>
      <p:ext uri="{BB962C8B-B14F-4D97-AF65-F5344CB8AC3E}">
        <p14:creationId xmlns:p14="http://schemas.microsoft.com/office/powerpoint/2010/main" val="18812075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At times, residents may find it difficult to convey their needs to family, friends, work colleagues, staff, and others.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Teaching residents how to effectively communicate with others to get their needs met will enhance their life satisfaction.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It is important to provide residents with effective strategies to help improve respectful communication styles with others by establishing boundaries to ensure they get their needs met.</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The attached written instructions can be provided to the resident as a visual learning tool, and should be used with verbal and hands-on instruction provided by PCH staff.</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42</a:t>
            </a:fld>
            <a:endParaRPr lang="en-US"/>
          </a:p>
        </p:txBody>
      </p:sp>
    </p:spTree>
    <p:extLst>
      <p:ext uri="{BB962C8B-B14F-4D97-AF65-F5344CB8AC3E}">
        <p14:creationId xmlns:p14="http://schemas.microsoft.com/office/powerpoint/2010/main" val="1108808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a resident with SMI wants to transition to independent living, he or she must be evaluated by a qualified mental health provider to determine whether:</a:t>
            </a:r>
          </a:p>
          <a:p>
            <a:pPr marL="0" indent="0">
              <a:buNone/>
            </a:pPr>
            <a:r>
              <a:rPr lang="en-US" dirty="0" smtClean="0"/>
              <a:t>	1.  He or she is eligible to transition; and</a:t>
            </a:r>
          </a:p>
          <a:p>
            <a:pPr marL="0" indent="0">
              <a:buNone/>
            </a:pPr>
            <a:r>
              <a:rPr lang="en-US" dirty="0" smtClean="0"/>
              <a:t>	2.  The transition would be clinically appropriate.</a:t>
            </a:r>
          </a:p>
          <a:p>
            <a:pPr marL="0" indent="0">
              <a:buNone/>
            </a:pPr>
            <a:endParaRPr lang="en-US" dirty="0" smtClean="0"/>
          </a:p>
          <a:p>
            <a:pPr marL="171450" indent="-171450">
              <a:buFont typeface="Arial" panose="020B0604020202020204" pitchFamily="34" charset="0"/>
              <a:buChar char="•"/>
            </a:pPr>
            <a:r>
              <a:rPr lang="en-US" dirty="0" smtClean="0"/>
              <a:t>If transition is appropriate, the resident will receive information about services and will receive assistance to develop a person-centered recovery plan that includes all necessary services; objectives, plans, and interventions.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Behavioral health professionals will work with the resident to achieve the plan objectives, help the resident gain confidence, and determine when the resident is ready for transition.</a:t>
            </a:r>
          </a:p>
          <a:p>
            <a:pPr lvl="1">
              <a:buFont typeface="Wingdings" panose="05000000000000000000" pitchFamily="2" charset="2"/>
              <a:buChar char="§"/>
            </a:pPr>
            <a:r>
              <a:rPr lang="en-US" dirty="0" smtClean="0"/>
              <a:t>PCH staff should work with individuals to teach skills which will help them achieve their goals.</a:t>
            </a:r>
          </a:p>
          <a:p>
            <a:pPr lvl="1">
              <a:buFont typeface="Wingdings" panose="05000000000000000000" pitchFamily="2" charset="2"/>
              <a:buChar char="§"/>
            </a:pPr>
            <a:r>
              <a:rPr lang="en-US" dirty="0" smtClean="0"/>
              <a:t>PCH direct care staff play a key role in a transitioning resident’s success by providing assistance with certain ADLs and IADLs that are necessary for a happy and satisfying life.</a:t>
            </a:r>
          </a:p>
          <a:p>
            <a:pPr lvl="1">
              <a:buFont typeface="Wingdings" panose="05000000000000000000" pitchFamily="2" charset="2"/>
              <a:buChar char="§"/>
            </a:pPr>
            <a:endParaRPr lang="en-US" dirty="0" smtClean="0"/>
          </a:p>
          <a:p>
            <a:r>
              <a:rPr lang="en-US" dirty="0" smtClean="0"/>
              <a:t>As </a:t>
            </a:r>
            <a:r>
              <a:rPr lang="en-US" dirty="0" smtClean="0"/>
              <a:t>I mentioned earlier in this presentation, 908 KAR 2:065 also talks about the transition process. </a:t>
            </a:r>
            <a:endParaRPr lang="en-US" b="0" dirty="0" smtClean="0"/>
          </a:p>
          <a:p>
            <a:endParaRPr lang="en-US" b="1" dirty="0" smtClean="0"/>
          </a:p>
        </p:txBody>
      </p:sp>
      <p:sp>
        <p:nvSpPr>
          <p:cNvPr id="4" name="Slide Number Placeholder 3"/>
          <p:cNvSpPr>
            <a:spLocks noGrp="1"/>
          </p:cNvSpPr>
          <p:nvPr>
            <p:ph type="sldNum" sz="quarter" idx="10"/>
          </p:nvPr>
        </p:nvSpPr>
        <p:spPr/>
        <p:txBody>
          <a:bodyPr/>
          <a:lstStyle/>
          <a:p>
            <a:fld id="{B870BEB0-CEE4-4199-9CFA-58E5847FC316}" type="slidenum">
              <a:rPr lang="en-US" smtClean="0"/>
              <a:t>43</a:t>
            </a:fld>
            <a:endParaRPr lang="en-US"/>
          </a:p>
        </p:txBody>
      </p:sp>
    </p:spTree>
    <p:extLst>
      <p:ext uri="{BB962C8B-B14F-4D97-AF65-F5344CB8AC3E}">
        <p14:creationId xmlns:p14="http://schemas.microsoft.com/office/powerpoint/2010/main" val="1269881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a:t>If a resident with SMI wants to move out of the personal care home and live independently, you can help the resident request evaluation and services by:</a:t>
            </a:r>
          </a:p>
          <a:p>
            <a:pPr lvl="1"/>
            <a:r>
              <a:rPr lang="en-US" sz="900" dirty="0"/>
              <a:t>Calling 1-800-374-9146;</a:t>
            </a:r>
          </a:p>
          <a:p>
            <a:pPr lvl="1"/>
            <a:r>
              <a:rPr lang="en-US" sz="900" dirty="0"/>
              <a:t>Using </a:t>
            </a:r>
            <a:r>
              <a:rPr lang="en-US" sz="900" dirty="0">
                <a:hlinkClick r:id="rId3"/>
              </a:rPr>
              <a:t>www.dbhdid.ky.gov/ISA</a:t>
            </a:r>
            <a:r>
              <a:rPr lang="en-US" sz="900" dirty="0"/>
              <a:t> ; or</a:t>
            </a:r>
          </a:p>
          <a:p>
            <a:pPr lvl="1"/>
            <a:r>
              <a:rPr lang="en-US" sz="900" dirty="0"/>
              <a:t>Talking to the in-reach worker who visits the personal care home where you work.</a:t>
            </a:r>
          </a:p>
          <a:p>
            <a:endParaRPr lang="en-US" sz="900" dirty="0"/>
          </a:p>
          <a:p>
            <a:r>
              <a:rPr lang="en-US" sz="900" dirty="0"/>
              <a:t>Once the resident submits a request for evaluation, you should share information with the in-reach worker and other behavioral health professionals who visit the resident. As someone who sees the resident every day and knows them well, you will have important information about the resident’s abilities and preferences. That information will be necessary for the behavioral health staff to know in order to help the resident succeed.</a:t>
            </a:r>
          </a:p>
          <a:p>
            <a:endParaRPr lang="en-US" sz="900" dirty="0"/>
          </a:p>
          <a:p>
            <a:r>
              <a:rPr lang="en-US" sz="900" dirty="0"/>
              <a:t>After the behavioral health professionals have put together a plan for the resident, they will work with him or her to learn the skills they need. As a person who sees the resident every day, you will be in an important and unique position to reinforce the work the behavioral staff is doing.</a:t>
            </a:r>
          </a:p>
          <a:p>
            <a:endParaRPr lang="en-US" sz="900" dirty="0"/>
          </a:p>
          <a:p>
            <a:r>
              <a:rPr lang="en-US" sz="900" dirty="0"/>
              <a:t>As the resident works to transition and learn new skills, you should provide support for the resident and instruction as coordinated by the behavioral health staff.  The behavioral health team will be working with the resident to master ADLs and IADLs, but the behavioral health staff don’t work at the personal care home and so they very have limited time with the resident. As a personal care home employee, you can reinforce their work by providing reminders about when and how to perform these skills during the natural course of the day. </a:t>
            </a:r>
          </a:p>
          <a:p>
            <a:endParaRPr lang="en-US" sz="900" dirty="0"/>
          </a:p>
          <a:p>
            <a:r>
              <a:rPr lang="en-US" sz="900" dirty="0"/>
              <a:t>You can be a great influence on the residents and help them master the skills they need to succeed and live independently. </a:t>
            </a:r>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44</a:t>
            </a:fld>
            <a:endParaRPr lang="en-US"/>
          </a:p>
        </p:txBody>
      </p:sp>
    </p:spTree>
    <p:extLst>
      <p:ext uri="{BB962C8B-B14F-4D97-AF65-F5344CB8AC3E}">
        <p14:creationId xmlns:p14="http://schemas.microsoft.com/office/powerpoint/2010/main" val="17873072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0BEB0-CEE4-4199-9CFA-58E5847FC316}" type="slidenum">
              <a:rPr lang="en-US" smtClean="0"/>
              <a:t>45</a:t>
            </a:fld>
            <a:endParaRPr lang="en-US"/>
          </a:p>
        </p:txBody>
      </p:sp>
    </p:spTree>
    <p:extLst>
      <p:ext uri="{BB962C8B-B14F-4D97-AF65-F5344CB8AC3E}">
        <p14:creationId xmlns:p14="http://schemas.microsoft.com/office/powerpoint/2010/main" val="112777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Recovery refers to the process whereby people with SMI progress to live independent, contributing and satisfying lives in the community, even with persistent symptoms.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Recovery</a:t>
            </a:r>
            <a:r>
              <a:rPr lang="en-US" baseline="0" dirty="0" smtClean="0"/>
              <a:t> is enhanced through support services to individuals with SMI who are transitioning from institutional settings to community-integrated living and treatment programs.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These programs are most beneficial when provided in preparation for transition as well as following transition through community-based treatment programs.</a:t>
            </a: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Most people diagnosed with a mental health condition can experience relief from their symptoms and live a satisfying life by actively participating</a:t>
            </a:r>
            <a:r>
              <a:rPr lang="en-US" baseline="0" dirty="0" smtClean="0"/>
              <a:t> in an individualized treatment plan.</a:t>
            </a:r>
          </a:p>
          <a:p>
            <a:endParaRPr lang="en-US" baseline="0" dirty="0" smtClean="0"/>
          </a:p>
          <a:p>
            <a:pPr marL="171450" indent="-171450">
              <a:buFont typeface="Arial" panose="020B0604020202020204" pitchFamily="34" charset="0"/>
              <a:buChar char="•"/>
            </a:pPr>
            <a:r>
              <a:rPr lang="en-US" baseline="0" dirty="0" smtClean="0"/>
              <a:t>A balanced diet, exercise, and sleep can also play a key role in mental health recovery.  </a:t>
            </a:r>
          </a:p>
          <a:p>
            <a:endParaRPr lang="en-US" baseline="0" dirty="0" smtClean="0"/>
          </a:p>
          <a:p>
            <a:pPr marL="171450" indent="-171450">
              <a:buFont typeface="Arial" panose="020B0604020202020204" pitchFamily="34" charset="0"/>
              <a:buChar char="•"/>
            </a:pPr>
            <a:r>
              <a:rPr lang="en-US" baseline="0" dirty="0" smtClean="0"/>
              <a:t>Meaningful social opportunities also contribute to overall wellness and mental health recovery.</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5</a:t>
            </a:fld>
            <a:endParaRPr lang="en-US"/>
          </a:p>
        </p:txBody>
      </p:sp>
    </p:spTree>
    <p:extLst>
      <p:ext uri="{BB962C8B-B14F-4D97-AF65-F5344CB8AC3E}">
        <p14:creationId xmlns:p14="http://schemas.microsoft.com/office/powerpoint/2010/main" val="4209207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046">
              <a:defRPr/>
            </a:pPr>
            <a:r>
              <a:rPr lang="en-US" sz="900" dirty="0"/>
              <a:t>Individuals with severe mental illness </a:t>
            </a:r>
            <a:r>
              <a:rPr lang="en-US" sz="900" b="1" dirty="0"/>
              <a:t>can</a:t>
            </a:r>
            <a:r>
              <a:rPr lang="en-US" sz="900" dirty="0"/>
              <a:t> live independent and satisfying lives in the community, even with continuing symptoms, and there are services in place to help support them. The state has a system in place to identify and support people with SMI who need help transitioning to independent living. </a:t>
            </a:r>
          </a:p>
          <a:p>
            <a:endParaRPr lang="en-US" sz="900" dirty="0"/>
          </a:p>
          <a:p>
            <a:r>
              <a:rPr lang="en-US" sz="900" dirty="0"/>
              <a:t>An individual with SMI may be eligible for state-funded services such as housing assistance, supported employment, and behavioral health services if the resident:</a:t>
            </a:r>
          </a:p>
          <a:p>
            <a:pPr lvl="1"/>
            <a:r>
              <a:rPr lang="en-US" sz="900" dirty="0"/>
              <a:t>Lives in a personal care home;</a:t>
            </a:r>
          </a:p>
          <a:p>
            <a:pPr lvl="1"/>
            <a:r>
              <a:rPr lang="en-US" sz="900" dirty="0"/>
              <a:t>Wants to live in permanent housing in the community; and</a:t>
            </a:r>
          </a:p>
          <a:p>
            <a:pPr lvl="1"/>
            <a:r>
              <a:rPr lang="en-US" sz="900" dirty="0"/>
              <a:t>Is eligible for Medicaid.</a:t>
            </a:r>
          </a:p>
          <a:p>
            <a:endParaRPr lang="en-US" sz="900" dirty="0"/>
          </a:p>
          <a:p>
            <a:r>
              <a:rPr lang="en-US" sz="900" dirty="0"/>
              <a:t>The state regulation, 908 KAR 2:065, talks about the various types of services that are available to individuals with SMI who live in personal care homes but who would like to transition to living independently in the community.  The services include:</a:t>
            </a:r>
          </a:p>
          <a:p>
            <a:pPr marL="174946" indent="-174946">
              <a:buFont typeface="Arial" panose="020B0604020202020204" pitchFamily="34" charset="0"/>
              <a:buChar char="•"/>
            </a:pPr>
            <a:r>
              <a:rPr lang="en-US" sz="900" dirty="0"/>
              <a:t>Treatment, rehabilitation, and support services from the area ACT teams;</a:t>
            </a:r>
          </a:p>
          <a:p>
            <a:pPr marL="174946" indent="-174946">
              <a:buFont typeface="Arial" panose="020B0604020202020204" pitchFamily="34" charset="0"/>
              <a:buChar char="•"/>
            </a:pPr>
            <a:r>
              <a:rPr lang="en-US" sz="900" dirty="0"/>
              <a:t>Case management;</a:t>
            </a:r>
          </a:p>
          <a:p>
            <a:pPr marL="174946" indent="-174946">
              <a:buFont typeface="Arial" panose="020B0604020202020204" pitchFamily="34" charset="0"/>
              <a:buChar char="•"/>
            </a:pPr>
            <a:r>
              <a:rPr lang="en-US" sz="900" dirty="0"/>
              <a:t>Crisis services;</a:t>
            </a:r>
          </a:p>
          <a:p>
            <a:pPr marL="174946" indent="-174946">
              <a:buFont typeface="Arial" panose="020B0604020202020204" pitchFamily="34" charset="0"/>
              <a:buChar char="•"/>
            </a:pPr>
            <a:r>
              <a:rPr lang="en-US" sz="900" dirty="0"/>
              <a:t>Peer support services; or</a:t>
            </a:r>
          </a:p>
          <a:p>
            <a:pPr marL="174946" indent="-174946">
              <a:buFont typeface="Arial" panose="020B0604020202020204" pitchFamily="34" charset="0"/>
              <a:buChar char="•"/>
            </a:pPr>
            <a:r>
              <a:rPr lang="en-US" sz="900" dirty="0"/>
              <a:t>Supported employment services.</a:t>
            </a:r>
          </a:p>
          <a:p>
            <a:pPr marL="174946" indent="-174946">
              <a:buFont typeface="Arial" panose="020B0604020202020204" pitchFamily="34" charset="0"/>
              <a:buChar char="•"/>
            </a:pPr>
            <a:endParaRPr lang="en-US" sz="900" dirty="0"/>
          </a:p>
          <a:p>
            <a:r>
              <a:rPr lang="en-US" sz="900" dirty="0"/>
              <a:t>These services are provided as part of a plan developed by behavioral health professionals after identifying the individual’s unique strengths and needs.</a:t>
            </a:r>
          </a:p>
          <a:p>
            <a:endParaRPr lang="en-US" sz="1000" dirty="0"/>
          </a:p>
          <a:p>
            <a:pPr defTabSz="914212">
              <a:defRPr/>
            </a:pPr>
            <a:r>
              <a:rPr lang="en-US" sz="1000" dirty="0"/>
              <a:t>908 KAR 2:065 provides more information about the transition to independent living and services that are available and we will talk more about that regulation and the ways that you can help and support an individual with SMI who wants to transition to independent living later in this training.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6</a:t>
            </a:fld>
            <a:endParaRPr lang="en-US"/>
          </a:p>
        </p:txBody>
      </p:sp>
    </p:spTree>
    <p:extLst>
      <p:ext uri="{BB962C8B-B14F-4D97-AF65-F5344CB8AC3E}">
        <p14:creationId xmlns:p14="http://schemas.microsoft.com/office/powerpoint/2010/main" val="2128839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Activities of Daily Living are the most basic activities necessary for daily life.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For each ADL, a person can vary from needing</a:t>
            </a:r>
            <a:r>
              <a:rPr lang="en-US" baseline="0" dirty="0" smtClean="0"/>
              <a:t> just a little help (such as a reminder or “stand-by assist”) to full dependency, which requires others to do the task for them.</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A person’s ability to remain independent depends upon their ability to perform ADLs.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Once someone begins to need help with some of the basic ADLs, it could mean that they are no longer safe to remain independent.</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Providing instruction with basic ADLs will help a person regain their independence so that they can transition out of a personal care home or other institution, and into community integrated living.</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7</a:t>
            </a:fld>
            <a:endParaRPr lang="en-US"/>
          </a:p>
        </p:txBody>
      </p:sp>
    </p:spTree>
    <p:extLst>
      <p:ext uri="{BB962C8B-B14F-4D97-AF65-F5344CB8AC3E}">
        <p14:creationId xmlns:p14="http://schemas.microsoft.com/office/powerpoint/2010/main" val="1729003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Instrumental Activities of Daily Living</a:t>
            </a:r>
            <a:r>
              <a:rPr lang="en-US" baseline="0" dirty="0" smtClean="0"/>
              <a:t> are different from ADLs in that the basic essential functions of survival are not threatened.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IADLs are activities that are not necessary for survival but do aid a person in living life to the fullest.</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IADLs are the things that help an individual flourish as a person in the community, and be completely self-reliant in his or her care and health.</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8</a:t>
            </a:fld>
            <a:endParaRPr lang="en-US"/>
          </a:p>
        </p:txBody>
      </p:sp>
    </p:spTree>
    <p:extLst>
      <p:ext uri="{BB962C8B-B14F-4D97-AF65-F5344CB8AC3E}">
        <p14:creationId xmlns:p14="http://schemas.microsoft.com/office/powerpoint/2010/main" val="3772056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ADLs and IADLs represent key life tasks that people need to manage in order to live at home and be fully independent.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Difficulties with performing ADLs and IADLs affect how much help, supervision, and hands-on care a person needs.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 ability to perform ADLs and IADLs can determine when someone is considered “safe” to live independently.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Generally, adults need to be able to manage ADLs and IADLs in order to live independently without the assistance of another person.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Even if an individual chooses to reside in a personal care home or other congregate living setting, learning to manage ADLs and IADLs is still important to personal success and happiness.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What someone</a:t>
            </a:r>
            <a:r>
              <a:rPr lang="en-US" baseline="0" dirty="0" smtClean="0"/>
              <a:t> needs to be able to do to live or function on their own can vary from person to person.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 person’s physical and cognitive abilities can fluctuate from one day to the next or decline incrementally over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Because of this, ADLs and IADLs should be looked at periodically to spot any changes in function and verify that living and care arrangements are still appropriate.</a:t>
            </a:r>
            <a:endParaRPr lang="en-US" dirty="0"/>
          </a:p>
        </p:txBody>
      </p:sp>
      <p:sp>
        <p:nvSpPr>
          <p:cNvPr id="4" name="Slide Number Placeholder 3"/>
          <p:cNvSpPr>
            <a:spLocks noGrp="1"/>
          </p:cNvSpPr>
          <p:nvPr>
            <p:ph type="sldNum" sz="quarter" idx="10"/>
          </p:nvPr>
        </p:nvSpPr>
        <p:spPr/>
        <p:txBody>
          <a:bodyPr/>
          <a:lstStyle/>
          <a:p>
            <a:fld id="{B870BEB0-CEE4-4199-9CFA-58E5847FC316}" type="slidenum">
              <a:rPr lang="en-US" smtClean="0"/>
              <a:t>9</a:t>
            </a:fld>
            <a:endParaRPr lang="en-US"/>
          </a:p>
        </p:txBody>
      </p:sp>
    </p:spTree>
    <p:extLst>
      <p:ext uri="{BB962C8B-B14F-4D97-AF65-F5344CB8AC3E}">
        <p14:creationId xmlns:p14="http://schemas.microsoft.com/office/powerpoint/2010/main" val="17865893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12/13/2019</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12/13/2019</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12/13/2019</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12/13/2019</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PERSONAL </a:t>
            </a:r>
            <a:r>
              <a:rPr lang="en-US" sz="5400" dirty="0" smtClean="0"/>
              <a:t>CARE HOME </a:t>
            </a:r>
            <a:r>
              <a:rPr lang="en-US" sz="5400" dirty="0"/>
              <a:t>DIRECT CARE </a:t>
            </a:r>
            <a:r>
              <a:rPr lang="en-US" sz="5400" dirty="0" smtClean="0"/>
              <a:t>STAFF TRAINING</a:t>
            </a:r>
            <a:endParaRPr lang="en-US" sz="5400" dirty="0"/>
          </a:p>
        </p:txBody>
      </p:sp>
      <p:sp>
        <p:nvSpPr>
          <p:cNvPr id="3" name="Subtitle 2"/>
          <p:cNvSpPr>
            <a:spLocks noGrp="1"/>
          </p:cNvSpPr>
          <p:nvPr>
            <p:ph type="subTitle" idx="1"/>
          </p:nvPr>
        </p:nvSpPr>
        <p:spPr/>
        <p:txBody>
          <a:bodyPr/>
          <a:lstStyle/>
          <a:p>
            <a:r>
              <a:rPr lang="en-US" dirty="0"/>
              <a:t>ACTIVITES OF DAILY LIVING </a:t>
            </a:r>
            <a:r>
              <a:rPr lang="en-US" dirty="0" smtClean="0"/>
              <a:t>AND INSTRUMENTAL ACTIVITIES OF DAILY LIVING</a:t>
            </a:r>
            <a:endParaRPr lang="en-US" dirty="0"/>
          </a:p>
        </p:txBody>
      </p:sp>
    </p:spTree>
    <p:extLst>
      <p:ext uri="{BB962C8B-B14F-4D97-AF65-F5344CB8AC3E}">
        <p14:creationId xmlns:p14="http://schemas.microsoft.com/office/powerpoint/2010/main" val="3195047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causes changes in ADLs and IADLs?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Many things can cause a change in a resident’s ability to perform these basic activities.</a:t>
            </a:r>
          </a:p>
          <a:p>
            <a:pPr>
              <a:buFont typeface="Wingdings" panose="05000000000000000000" pitchFamily="2" charset="2"/>
              <a:buChar char="§"/>
            </a:pPr>
            <a:r>
              <a:rPr lang="en-US" dirty="0" smtClean="0"/>
              <a:t>Difficulties with ADLs and IADLs can be caused by physical and mental health problems.</a:t>
            </a:r>
          </a:p>
          <a:p>
            <a:pPr>
              <a:buFont typeface="Wingdings" panose="05000000000000000000" pitchFamily="2" charset="2"/>
              <a:buChar char="§"/>
            </a:pPr>
            <a:r>
              <a:rPr lang="en-US" dirty="0" smtClean="0"/>
              <a:t>People who have lived in an institution, such as a hospital, personal care home, or prison, for an extended period of time may need to learn or relearn certain skills in order to safely transition back into the community.</a:t>
            </a:r>
            <a:endParaRPr lang="en-US" dirty="0"/>
          </a:p>
        </p:txBody>
      </p:sp>
    </p:spTree>
    <p:extLst>
      <p:ext uri="{BB962C8B-B14F-4D97-AF65-F5344CB8AC3E}">
        <p14:creationId xmlns:p14="http://schemas.microsoft.com/office/powerpoint/2010/main" val="3355094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basic things to know about changes in ADLs and IADLs</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Some residents have been unable to perform some activities for quite some time and have had longer to adjust.</a:t>
            </a:r>
          </a:p>
          <a:p>
            <a:pPr marL="457200" indent="-457200">
              <a:buAutoNum type="arabicPeriod"/>
            </a:pPr>
            <a:r>
              <a:rPr lang="en-US" dirty="0" smtClean="0"/>
              <a:t>Other residents have experienced a recent loss of ability and may still be learning how they can best receive help</a:t>
            </a:r>
            <a:r>
              <a:rPr lang="en-US" dirty="0" smtClean="0"/>
              <a:t>.</a:t>
            </a:r>
          </a:p>
          <a:p>
            <a:pPr marL="457200" indent="-457200">
              <a:buAutoNum type="arabicPeriod"/>
            </a:pPr>
            <a:r>
              <a:rPr lang="en-US" dirty="0" smtClean="0"/>
              <a:t>Finally</a:t>
            </a:r>
            <a:r>
              <a:rPr lang="en-US" dirty="0" smtClean="0"/>
              <a:t>, some will be experiencing a temporary loss in their mental or physical abilities from which they will eventually recover.</a:t>
            </a:r>
            <a:endParaRPr lang="en-US" dirty="0"/>
          </a:p>
        </p:txBody>
      </p:sp>
    </p:spTree>
    <p:extLst>
      <p:ext uri="{BB962C8B-B14F-4D97-AF65-F5344CB8AC3E}">
        <p14:creationId xmlns:p14="http://schemas.microsoft.com/office/powerpoint/2010/main" val="3537407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helping residents with everyday activities so important?</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dirty="0" smtClean="0"/>
              <a:t>The more ADLs and IADLs a person masters, the more independently they can live.</a:t>
            </a:r>
          </a:p>
          <a:p>
            <a:pPr>
              <a:buFont typeface="Wingdings" panose="05000000000000000000" pitchFamily="2" charset="2"/>
              <a:buChar char="§"/>
            </a:pPr>
            <a:r>
              <a:rPr lang="en-US" dirty="0" smtClean="0"/>
              <a:t>People who have difficulty performing ADLs and IADLs may feel frustrated, helpless, or vulnerable.</a:t>
            </a:r>
          </a:p>
          <a:p>
            <a:pPr>
              <a:buFont typeface="Wingdings" panose="05000000000000000000" pitchFamily="2" charset="2"/>
              <a:buChar char="§"/>
            </a:pPr>
            <a:r>
              <a:rPr lang="en-US" dirty="0" smtClean="0"/>
              <a:t>If the residents you serve have these kinds of feelings about everyday activities, you can be sure that the quality of their lives will not be as high as it could be.</a:t>
            </a:r>
          </a:p>
          <a:p>
            <a:pPr>
              <a:buFont typeface="Wingdings" panose="05000000000000000000" pitchFamily="2" charset="2"/>
              <a:buChar char="§"/>
            </a:pPr>
            <a:r>
              <a:rPr lang="en-US" dirty="0" smtClean="0"/>
              <a:t>This is important because a major part of what you do as a personal care home direct care staff person is aimed at helping people maintain or improve the quality of their lives.</a:t>
            </a:r>
            <a:endParaRPr lang="en-US" dirty="0"/>
          </a:p>
        </p:txBody>
      </p:sp>
    </p:spTree>
    <p:extLst>
      <p:ext uri="{BB962C8B-B14F-4D97-AF65-F5344CB8AC3E}">
        <p14:creationId xmlns:p14="http://schemas.microsoft.com/office/powerpoint/2010/main" val="26354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Helping Rules</a:t>
            </a:r>
            <a:endParaRPr lang="en-US" dirty="0"/>
          </a:p>
        </p:txBody>
      </p:sp>
      <p:sp>
        <p:nvSpPr>
          <p:cNvPr id="3" name="Content Placeholder 2"/>
          <p:cNvSpPr>
            <a:spLocks noGrp="1"/>
          </p:cNvSpPr>
          <p:nvPr>
            <p:ph idx="1"/>
          </p:nvPr>
        </p:nvSpPr>
        <p:spPr/>
        <p:txBody>
          <a:bodyPr/>
          <a:lstStyle/>
          <a:p>
            <a:pPr marL="0" indent="0">
              <a:buNone/>
            </a:pPr>
            <a:r>
              <a:rPr lang="en-US" b="1" dirty="0" smtClean="0"/>
              <a:t>1.  When you are unsure about preferences or if help is needed, ask.</a:t>
            </a:r>
          </a:p>
          <a:p>
            <a:pPr>
              <a:buFont typeface="Wingdings" panose="05000000000000000000" pitchFamily="2" charset="2"/>
              <a:buChar char="§"/>
            </a:pPr>
            <a:r>
              <a:rPr lang="en-US" dirty="0" smtClean="0"/>
              <a:t>Sometimes you will observe a resident struggling with a task or you may not be sure of the resident’s needs or preferences. </a:t>
            </a:r>
          </a:p>
          <a:p>
            <a:pPr>
              <a:buFont typeface="Wingdings" panose="05000000000000000000" pitchFamily="2" charset="2"/>
              <a:buChar char="§"/>
            </a:pPr>
            <a:r>
              <a:rPr lang="en-US" dirty="0" smtClean="0"/>
              <a:t>While your immediate impulse might be to simply start helping, it is better to ask first.</a:t>
            </a:r>
            <a:endParaRPr lang="en-US" dirty="0"/>
          </a:p>
        </p:txBody>
      </p:sp>
    </p:spTree>
    <p:extLst>
      <p:ext uri="{BB962C8B-B14F-4D97-AF65-F5344CB8AC3E}">
        <p14:creationId xmlns:p14="http://schemas.microsoft.com/office/powerpoint/2010/main" val="3562538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Helping Rules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marL="457200" indent="-457200">
              <a:buAutoNum type="arabicPeriod" startAt="2"/>
            </a:pPr>
            <a:r>
              <a:rPr lang="en-US" b="1" dirty="0" smtClean="0"/>
              <a:t>Try to use a “person-centered” approach.</a:t>
            </a:r>
          </a:p>
          <a:p>
            <a:pPr>
              <a:buFont typeface="Wingdings" panose="05000000000000000000" pitchFamily="2" charset="2"/>
              <a:buChar char="§"/>
            </a:pPr>
            <a:r>
              <a:rPr lang="en-US" dirty="0" smtClean="0"/>
              <a:t>A “person-centered” approach involves respecting and honoring the uniqueness of each person and respecting that person’s right to be involved in all decisions that impact his or her life.</a:t>
            </a:r>
          </a:p>
          <a:p>
            <a:pPr>
              <a:buFont typeface="Wingdings" panose="05000000000000000000" pitchFamily="2" charset="2"/>
              <a:buChar char="§"/>
            </a:pPr>
            <a:r>
              <a:rPr lang="en-US" dirty="0" smtClean="0"/>
              <a:t>These include the little decisions about how ADLs and IADLs are accomplished with your help.</a:t>
            </a:r>
            <a:endParaRPr lang="en-US" dirty="0"/>
          </a:p>
        </p:txBody>
      </p:sp>
    </p:spTree>
    <p:extLst>
      <p:ext uri="{BB962C8B-B14F-4D97-AF65-F5344CB8AC3E}">
        <p14:creationId xmlns:p14="http://schemas.microsoft.com/office/powerpoint/2010/main" val="1219929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Helping Rules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marL="457200" indent="-457200">
              <a:buAutoNum type="arabicPeriod" startAt="3"/>
            </a:pPr>
            <a:r>
              <a:rPr lang="en-US" b="1" dirty="0" smtClean="0"/>
              <a:t>If you believe a resident is in immediate danger, then move to help right away.</a:t>
            </a:r>
          </a:p>
          <a:p>
            <a:pPr>
              <a:buFont typeface="Wingdings" panose="05000000000000000000" pitchFamily="2" charset="2"/>
              <a:buChar char="§"/>
            </a:pPr>
            <a:r>
              <a:rPr lang="en-US" dirty="0" smtClean="0"/>
              <a:t>For example, if a resident has fallen asleep and is about to fall out of a chair, then move to help reposition him/her immediately.</a:t>
            </a:r>
          </a:p>
          <a:p>
            <a:pPr>
              <a:buFont typeface="Wingdings" panose="05000000000000000000" pitchFamily="2" charset="2"/>
              <a:buChar char="§"/>
            </a:pPr>
            <a:r>
              <a:rPr lang="en-US" dirty="0" smtClean="0"/>
              <a:t>It is not necessary to ask if help is needed in situations where the resident is in danger.</a:t>
            </a:r>
            <a:endParaRPr lang="en-US" dirty="0"/>
          </a:p>
        </p:txBody>
      </p:sp>
    </p:spTree>
    <p:extLst>
      <p:ext uri="{BB962C8B-B14F-4D97-AF65-F5344CB8AC3E}">
        <p14:creationId xmlns:p14="http://schemas.microsoft.com/office/powerpoint/2010/main" val="32332100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Helping Rules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marL="457200" indent="-457200">
              <a:buAutoNum type="arabicPeriod" startAt="4"/>
            </a:pPr>
            <a:r>
              <a:rPr lang="en-US" b="1" dirty="0" smtClean="0"/>
              <a:t>When working with an individual always be mindful of cultural diversity.</a:t>
            </a:r>
          </a:p>
          <a:p>
            <a:pPr>
              <a:buFont typeface="Wingdings" panose="05000000000000000000" pitchFamily="2" charset="2"/>
              <a:buChar char="§"/>
            </a:pPr>
            <a:r>
              <a:rPr lang="en-US" dirty="0" smtClean="0"/>
              <a:t>Avoid imposing your own values.  Resist the urge to judge, and make a conscious effort to understand the other perspective.  For example, in certain cultures it is acceptable to eat using your hands instead of utensils.</a:t>
            </a:r>
          </a:p>
          <a:p>
            <a:pPr>
              <a:buFont typeface="Wingdings" panose="05000000000000000000" pitchFamily="2" charset="2"/>
              <a:buChar char="§"/>
            </a:pPr>
            <a:r>
              <a:rPr lang="en-US" dirty="0" smtClean="0"/>
              <a:t>Learn what you can.  Talking to members of another culture is a great way to increase your knowledge and overall acceptance.  Cultural acceptance is not about changing others to be more like you, it is about exploring and honoring the differences of others.</a:t>
            </a:r>
            <a:endParaRPr lang="en-US" dirty="0"/>
          </a:p>
        </p:txBody>
      </p:sp>
    </p:spTree>
    <p:extLst>
      <p:ext uri="{BB962C8B-B14F-4D97-AF65-F5344CB8AC3E}">
        <p14:creationId xmlns:p14="http://schemas.microsoft.com/office/powerpoint/2010/main" val="3416929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Differences in Cultural Norms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3223681"/>
              </p:ext>
            </p:extLst>
          </p:nvPr>
        </p:nvGraphicFramePr>
        <p:xfrm>
          <a:off x="1130300" y="2228850"/>
          <a:ext cx="9602788" cy="2834640"/>
        </p:xfrm>
        <a:graphic>
          <a:graphicData uri="http://schemas.openxmlformats.org/drawingml/2006/table">
            <a:tbl>
              <a:tblPr firstRow="1" bandRow="1">
                <a:tableStyleId>{073A0DAA-6AF3-43AB-8588-CEC1D06C72B9}</a:tableStyleId>
              </a:tblPr>
              <a:tblGrid>
                <a:gridCol w="4801394">
                  <a:extLst>
                    <a:ext uri="{9D8B030D-6E8A-4147-A177-3AD203B41FA5}">
                      <a16:colId xmlns:a16="http://schemas.microsoft.com/office/drawing/2014/main" val="411859593"/>
                    </a:ext>
                  </a:extLst>
                </a:gridCol>
                <a:gridCol w="4801394">
                  <a:extLst>
                    <a:ext uri="{9D8B030D-6E8A-4147-A177-3AD203B41FA5}">
                      <a16:colId xmlns:a16="http://schemas.microsoft.com/office/drawing/2014/main" val="2558068765"/>
                    </a:ext>
                  </a:extLst>
                </a:gridCol>
              </a:tblGrid>
              <a:tr h="313690">
                <a:tc>
                  <a:txBody>
                    <a:bodyPr/>
                    <a:lstStyle/>
                    <a:p>
                      <a:r>
                        <a:rPr lang="en-US" dirty="0" smtClean="0"/>
                        <a:t>Mainstream American Culture</a:t>
                      </a:r>
                      <a:endParaRPr lang="en-US" dirty="0"/>
                    </a:p>
                  </a:txBody>
                  <a:tcPr/>
                </a:tc>
                <a:tc>
                  <a:txBody>
                    <a:bodyPr/>
                    <a:lstStyle/>
                    <a:p>
                      <a:r>
                        <a:rPr lang="en-US" dirty="0" smtClean="0"/>
                        <a:t>Other Cultures</a:t>
                      </a:r>
                      <a:endParaRPr lang="en-US" dirty="0"/>
                    </a:p>
                  </a:txBody>
                  <a:tcPr/>
                </a:tc>
                <a:extLst>
                  <a:ext uri="{0D108BD9-81ED-4DB2-BD59-A6C34878D82A}">
                    <a16:rowId xmlns:a16="http://schemas.microsoft.com/office/drawing/2014/main" val="3188228976"/>
                  </a:ext>
                </a:extLst>
              </a:tr>
              <a:tr h="370840">
                <a:tc>
                  <a:txBody>
                    <a:bodyPr/>
                    <a:lstStyle/>
                    <a:p>
                      <a:r>
                        <a:rPr lang="en-US" b="1" dirty="0" smtClean="0"/>
                        <a:t>Dress and Appearance:  </a:t>
                      </a:r>
                      <a:r>
                        <a:rPr lang="en-US" dirty="0" smtClean="0"/>
                        <a:t>Wide range of accepted dress.  A “dress for success” ideal.</a:t>
                      </a:r>
                      <a:endParaRPr lang="en-US" dirty="0"/>
                    </a:p>
                  </a:txBody>
                  <a:tcPr/>
                </a:tc>
                <a:tc>
                  <a:txBody>
                    <a:bodyPr/>
                    <a:lstStyle/>
                    <a:p>
                      <a:r>
                        <a:rPr lang="en-US" dirty="0" smtClean="0"/>
                        <a:t>Religious rules of dress.  Dress often seen as a sign of wealth, prestige, or positions.</a:t>
                      </a:r>
                      <a:endParaRPr lang="en-US" dirty="0"/>
                    </a:p>
                  </a:txBody>
                  <a:tcPr/>
                </a:tc>
                <a:extLst>
                  <a:ext uri="{0D108BD9-81ED-4DB2-BD59-A6C34878D82A}">
                    <a16:rowId xmlns:a16="http://schemas.microsoft.com/office/drawing/2014/main" val="3500418591"/>
                  </a:ext>
                </a:extLst>
              </a:tr>
              <a:tr h="370840">
                <a:tc>
                  <a:txBody>
                    <a:bodyPr/>
                    <a:lstStyle/>
                    <a:p>
                      <a:r>
                        <a:rPr lang="en-US" b="1" dirty="0" smtClean="0"/>
                        <a:t>Food and Eating Habits:  </a:t>
                      </a:r>
                      <a:r>
                        <a:rPr lang="en-US" dirty="0" smtClean="0"/>
                        <a:t>Fast food.  Eating</a:t>
                      </a:r>
                      <a:r>
                        <a:rPr lang="en-US" baseline="0" dirty="0" smtClean="0"/>
                        <a:t> as necessity.</a:t>
                      </a:r>
                      <a:endParaRPr lang="en-US" dirty="0"/>
                    </a:p>
                  </a:txBody>
                  <a:tcPr/>
                </a:tc>
                <a:tc>
                  <a:txBody>
                    <a:bodyPr/>
                    <a:lstStyle/>
                    <a:p>
                      <a:r>
                        <a:rPr lang="en-US" dirty="0" smtClean="0"/>
                        <a:t>Religious rules for food and eating.  Dining is often a social experience.</a:t>
                      </a:r>
                      <a:endParaRPr lang="en-US" dirty="0"/>
                    </a:p>
                  </a:txBody>
                  <a:tcPr/>
                </a:tc>
                <a:extLst>
                  <a:ext uri="{0D108BD9-81ED-4DB2-BD59-A6C34878D82A}">
                    <a16:rowId xmlns:a16="http://schemas.microsoft.com/office/drawing/2014/main" val="4256014329"/>
                  </a:ext>
                </a:extLst>
              </a:tr>
              <a:tr h="370840">
                <a:tc>
                  <a:txBody>
                    <a:bodyPr/>
                    <a:lstStyle/>
                    <a:p>
                      <a:r>
                        <a:rPr lang="en-US" b="1" dirty="0" smtClean="0"/>
                        <a:t>Values and Norms:  </a:t>
                      </a:r>
                      <a:r>
                        <a:rPr lang="en-US" dirty="0" smtClean="0"/>
                        <a:t>Individual orientation, independence, and preference for direct confrontation during conflicts.</a:t>
                      </a:r>
                      <a:endParaRPr lang="en-US" dirty="0"/>
                    </a:p>
                  </a:txBody>
                  <a:tcPr/>
                </a:tc>
                <a:tc>
                  <a:txBody>
                    <a:bodyPr/>
                    <a:lstStyle/>
                    <a:p>
                      <a:r>
                        <a:rPr lang="en-US" dirty="0" smtClean="0"/>
                        <a:t>Group orientation, conformity, and preference for harmony.</a:t>
                      </a:r>
                      <a:endParaRPr lang="en-US" dirty="0"/>
                    </a:p>
                  </a:txBody>
                  <a:tcPr/>
                </a:tc>
                <a:extLst>
                  <a:ext uri="{0D108BD9-81ED-4DB2-BD59-A6C34878D82A}">
                    <a16:rowId xmlns:a16="http://schemas.microsoft.com/office/drawing/2014/main" val="249140126"/>
                  </a:ext>
                </a:extLst>
              </a:tr>
            </a:tbl>
          </a:graphicData>
        </a:graphic>
      </p:graphicFrame>
    </p:spTree>
    <p:extLst>
      <p:ext uri="{BB962C8B-B14F-4D97-AF65-F5344CB8AC3E}">
        <p14:creationId xmlns:p14="http://schemas.microsoft.com/office/powerpoint/2010/main" val="2592516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Learning Principles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Adults </a:t>
            </a:r>
            <a:r>
              <a:rPr lang="en-US" dirty="0" smtClean="0"/>
              <a:t>need to be involved in the planning and evaluation of their instruction.</a:t>
            </a:r>
          </a:p>
          <a:p>
            <a:pPr>
              <a:buFont typeface="Wingdings" panose="05000000000000000000" pitchFamily="2" charset="2"/>
              <a:buChar char="§"/>
            </a:pPr>
            <a:r>
              <a:rPr lang="en-US" dirty="0" smtClean="0"/>
              <a:t>Experience (including mistakes) provides the best basis for learning activities.</a:t>
            </a:r>
          </a:p>
          <a:p>
            <a:pPr>
              <a:buFont typeface="Wingdings" panose="05000000000000000000" pitchFamily="2" charset="2"/>
              <a:buChar char="§"/>
            </a:pPr>
            <a:r>
              <a:rPr lang="en-US" dirty="0" smtClean="0"/>
              <a:t>Adults are most interested in learning subjects that have immediate relevance.</a:t>
            </a:r>
          </a:p>
          <a:p>
            <a:pPr>
              <a:buFont typeface="Wingdings" panose="05000000000000000000" pitchFamily="2" charset="2"/>
              <a:buChar char="§"/>
            </a:pPr>
            <a:r>
              <a:rPr lang="en-US" dirty="0" smtClean="0"/>
              <a:t>Adult learning should be problem-centered.</a:t>
            </a:r>
            <a:endParaRPr lang="en-US" dirty="0"/>
          </a:p>
        </p:txBody>
      </p:sp>
    </p:spTree>
    <p:extLst>
      <p:ext uri="{BB962C8B-B14F-4D97-AF65-F5344CB8AC3E}">
        <p14:creationId xmlns:p14="http://schemas.microsoft.com/office/powerpoint/2010/main" val="3152740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 and Tips About Adult </a:t>
            </a:r>
            <a:br>
              <a:rPr lang="en-US" dirty="0" smtClean="0"/>
            </a:br>
            <a:r>
              <a:rPr lang="en-US" dirty="0" smtClean="0"/>
              <a:t>Learning Theory</a:t>
            </a: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Adults are internally motivated and self-directed</a:t>
            </a:r>
            <a:r>
              <a:rPr lang="en-US" sz="4400" dirty="0" smtClean="0"/>
              <a:t>.</a:t>
            </a:r>
            <a:endParaRPr lang="en-US" sz="4400" dirty="0" smtClean="0"/>
          </a:p>
        </p:txBody>
      </p:sp>
    </p:spTree>
    <p:extLst>
      <p:ext uri="{BB962C8B-B14F-4D97-AF65-F5344CB8AC3E}">
        <p14:creationId xmlns:p14="http://schemas.microsoft.com/office/powerpoint/2010/main" val="1917713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130270" y="1653436"/>
            <a:ext cx="9603275" cy="4092271"/>
          </a:xfrm>
        </p:spPr>
        <p:txBody>
          <a:bodyPr>
            <a:normAutofit fontScale="92500" lnSpcReduction="10000"/>
          </a:bodyPr>
          <a:lstStyle/>
          <a:p>
            <a:pPr marL="0" indent="0">
              <a:buNone/>
            </a:pPr>
            <a:r>
              <a:rPr lang="en-US" dirty="0" smtClean="0"/>
              <a:t>In this module you will learn about:</a:t>
            </a:r>
          </a:p>
          <a:p>
            <a:pPr marL="457200" indent="-457200">
              <a:buAutoNum type="arabicPeriod"/>
            </a:pPr>
            <a:r>
              <a:rPr lang="en-US" dirty="0" smtClean="0"/>
              <a:t>What serious mental illness (SMI) is;</a:t>
            </a:r>
          </a:p>
          <a:p>
            <a:pPr marL="457200" indent="-457200">
              <a:buAutoNum type="arabicPeriod"/>
            </a:pPr>
            <a:r>
              <a:rPr lang="en-US" dirty="0" smtClean="0"/>
              <a:t>SMI recovery;</a:t>
            </a:r>
          </a:p>
          <a:p>
            <a:pPr marL="457200" indent="-457200">
              <a:buAutoNum type="arabicPeriod"/>
            </a:pPr>
            <a:r>
              <a:rPr lang="en-US" dirty="0" smtClean="0"/>
              <a:t>What ADLs and IADLs are and why they are important;</a:t>
            </a:r>
          </a:p>
          <a:p>
            <a:pPr marL="457200" indent="-457200">
              <a:buAutoNum type="arabicPeriod"/>
            </a:pPr>
            <a:r>
              <a:rPr lang="en-US" dirty="0" smtClean="0"/>
              <a:t>Adult learning principles; </a:t>
            </a:r>
          </a:p>
          <a:p>
            <a:pPr marL="457200" indent="-457200">
              <a:buAutoNum type="arabicPeriod"/>
            </a:pPr>
            <a:r>
              <a:rPr lang="en-US" dirty="0" smtClean="0"/>
              <a:t>Ways that </a:t>
            </a:r>
            <a:r>
              <a:rPr lang="en-US" dirty="0"/>
              <a:t>you can help a resident with everyday activities while supporting his or independence and helping the resident keep a sense of </a:t>
            </a:r>
            <a:r>
              <a:rPr lang="en-US" dirty="0" smtClean="0"/>
              <a:t>self-respect; </a:t>
            </a:r>
            <a:r>
              <a:rPr lang="en-US" dirty="0"/>
              <a:t>and</a:t>
            </a:r>
            <a:endParaRPr lang="en-US" dirty="0" smtClean="0"/>
          </a:p>
          <a:p>
            <a:pPr marL="457200" indent="-457200">
              <a:buAutoNum type="arabicPeriod"/>
            </a:pPr>
            <a:r>
              <a:rPr lang="en-US" dirty="0" smtClean="0"/>
              <a:t>908 KAR 2:065, and the process for community transition for individuals with SMI.</a:t>
            </a:r>
            <a:endParaRPr lang="en-US" dirty="0"/>
          </a:p>
        </p:txBody>
      </p:sp>
    </p:spTree>
    <p:extLst>
      <p:ext uri="{BB962C8B-B14F-4D97-AF65-F5344CB8AC3E}">
        <p14:creationId xmlns:p14="http://schemas.microsoft.com/office/powerpoint/2010/main" val="4244794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 and Tips About Adult </a:t>
            </a:r>
            <a:br>
              <a:rPr lang="en-US" dirty="0" smtClean="0"/>
            </a:br>
            <a:r>
              <a:rPr lang="en-US" dirty="0" smtClean="0"/>
              <a:t>Learning Theory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sz="4800" dirty="0" smtClean="0"/>
              <a:t>Adults bring life experiences and knowledge to learning experiences</a:t>
            </a:r>
            <a:r>
              <a:rPr lang="en-US" sz="4800" dirty="0" smtClean="0"/>
              <a:t>.</a:t>
            </a:r>
            <a:endParaRPr lang="en-US" sz="4800" dirty="0" smtClean="0"/>
          </a:p>
        </p:txBody>
      </p:sp>
    </p:spTree>
    <p:extLst>
      <p:ext uri="{BB962C8B-B14F-4D97-AF65-F5344CB8AC3E}">
        <p14:creationId xmlns:p14="http://schemas.microsoft.com/office/powerpoint/2010/main" val="1296846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 and Tips About Adult </a:t>
            </a:r>
            <a:br>
              <a:rPr lang="en-US" dirty="0" smtClean="0"/>
            </a:br>
            <a:r>
              <a:rPr lang="en-US" dirty="0" smtClean="0"/>
              <a:t>Learning Theory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sz="4800" dirty="0" smtClean="0"/>
              <a:t>Adults </a:t>
            </a:r>
            <a:r>
              <a:rPr lang="en-US" sz="4800" dirty="0" smtClean="0"/>
              <a:t>are goal-oriented</a:t>
            </a:r>
            <a:r>
              <a:rPr lang="en-US" sz="4800" dirty="0" smtClean="0"/>
              <a:t>.</a:t>
            </a:r>
            <a:endParaRPr lang="en-US" sz="4800" dirty="0" smtClean="0"/>
          </a:p>
        </p:txBody>
      </p:sp>
    </p:spTree>
    <p:extLst>
      <p:ext uri="{BB962C8B-B14F-4D97-AF65-F5344CB8AC3E}">
        <p14:creationId xmlns:p14="http://schemas.microsoft.com/office/powerpoint/2010/main" val="40419544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 and Tips About Adult</a:t>
            </a:r>
            <a:br>
              <a:rPr lang="en-US" dirty="0" smtClean="0"/>
            </a:br>
            <a:r>
              <a:rPr lang="en-US" dirty="0" smtClean="0"/>
              <a:t>Learning Theory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sz="4800" dirty="0" smtClean="0"/>
              <a:t>Adults </a:t>
            </a:r>
            <a:r>
              <a:rPr lang="en-US" sz="4800" dirty="0" smtClean="0"/>
              <a:t>are </a:t>
            </a:r>
            <a:r>
              <a:rPr lang="en-US" sz="4800" dirty="0" smtClean="0"/>
              <a:t>relevancy oriented.</a:t>
            </a:r>
            <a:endParaRPr lang="en-US" sz="4800" dirty="0" smtClean="0"/>
          </a:p>
        </p:txBody>
      </p:sp>
    </p:spTree>
    <p:extLst>
      <p:ext uri="{BB962C8B-B14F-4D97-AF65-F5344CB8AC3E}">
        <p14:creationId xmlns:p14="http://schemas.microsoft.com/office/powerpoint/2010/main" val="477729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 and Tips About Adult </a:t>
            </a:r>
            <a:br>
              <a:rPr lang="en-US" dirty="0" smtClean="0"/>
            </a:br>
            <a:r>
              <a:rPr lang="en-US" dirty="0" smtClean="0"/>
              <a:t>Learning Theory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sz="4800" dirty="0" smtClean="0"/>
              <a:t>Adults </a:t>
            </a:r>
            <a:r>
              <a:rPr lang="en-US" sz="4800" dirty="0" smtClean="0"/>
              <a:t>must have the freedom to learn in their own way</a:t>
            </a:r>
            <a:r>
              <a:rPr lang="en-US" sz="4800" dirty="0" smtClean="0"/>
              <a:t>.</a:t>
            </a:r>
            <a:endParaRPr lang="en-US" sz="4800" dirty="0" smtClean="0"/>
          </a:p>
        </p:txBody>
      </p:sp>
    </p:spTree>
    <p:extLst>
      <p:ext uri="{BB962C8B-B14F-4D97-AF65-F5344CB8AC3E}">
        <p14:creationId xmlns:p14="http://schemas.microsoft.com/office/powerpoint/2010/main" val="3908325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 and Tips About Adult </a:t>
            </a:r>
            <a:br>
              <a:rPr lang="en-US" dirty="0" smtClean="0"/>
            </a:br>
            <a:r>
              <a:rPr lang="en-US" dirty="0" smtClean="0"/>
              <a:t>Learning Theory (</a:t>
            </a:r>
            <a:r>
              <a:rPr lang="en-US" i="1" dirty="0" smtClean="0"/>
              <a:t>continued</a:t>
            </a:r>
            <a:r>
              <a:rPr lang="en-US" dirty="0" smtClean="0"/>
              <a:t>)</a:t>
            </a:r>
            <a:endParaRPr lang="en-US" dirty="0"/>
          </a:p>
        </p:txBody>
      </p:sp>
      <p:sp>
        <p:nvSpPr>
          <p:cNvPr id="3" name="Content Placeholder 2"/>
          <p:cNvSpPr>
            <a:spLocks noGrp="1"/>
          </p:cNvSpPr>
          <p:nvPr>
            <p:ph idx="1"/>
          </p:nvPr>
        </p:nvSpPr>
        <p:spPr>
          <a:xfrm>
            <a:off x="1130270" y="2171769"/>
            <a:ext cx="9603275" cy="3833246"/>
          </a:xfrm>
        </p:spPr>
        <p:txBody>
          <a:bodyPr>
            <a:normAutofit/>
          </a:bodyPr>
          <a:lstStyle/>
          <a:p>
            <a:pPr marL="0" indent="0">
              <a:buNone/>
            </a:pPr>
            <a:r>
              <a:rPr lang="en-US" sz="4800" dirty="0" smtClean="0"/>
              <a:t>Adult </a:t>
            </a:r>
            <a:r>
              <a:rPr lang="en-US" sz="4800" dirty="0" smtClean="0"/>
              <a:t>learning relies on readiness to learn</a:t>
            </a:r>
            <a:r>
              <a:rPr lang="en-US" sz="4800" dirty="0" smtClean="0"/>
              <a:t>.</a:t>
            </a:r>
            <a:endParaRPr lang="en-US" sz="4800" dirty="0" smtClean="0"/>
          </a:p>
        </p:txBody>
      </p:sp>
    </p:spTree>
    <p:extLst>
      <p:ext uri="{BB962C8B-B14F-4D97-AF65-F5344CB8AC3E}">
        <p14:creationId xmlns:p14="http://schemas.microsoft.com/office/powerpoint/2010/main" val="11062981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How Much Instruction </a:t>
            </a:r>
            <a:br>
              <a:rPr lang="en-US" dirty="0" smtClean="0"/>
            </a:br>
            <a:r>
              <a:rPr lang="en-US" dirty="0" smtClean="0"/>
              <a:t>A Resident Needs</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
            </a:pPr>
            <a:r>
              <a:rPr lang="en-US" dirty="0" smtClean="0"/>
              <a:t>Using a person’s functioning level as it relates to Activities of Daily Living (ADLs) and Instrumental Activities of Daily Living (IADLs) can help with determining the level of assistance that person needs.</a:t>
            </a:r>
          </a:p>
          <a:p>
            <a:pPr>
              <a:buFont typeface="Wingdings" panose="05000000000000000000" pitchFamily="2" charset="2"/>
              <a:buChar char="§"/>
            </a:pPr>
            <a:r>
              <a:rPr lang="en-US" dirty="0" smtClean="0"/>
              <a:t>Residents can use the Self-Assessment worksheet attached to this presentation to evaluate their own ability to perform the ADLs and IADLs listed.</a:t>
            </a:r>
          </a:p>
          <a:p>
            <a:pPr>
              <a:buFont typeface="Wingdings" panose="05000000000000000000" pitchFamily="2" charset="2"/>
              <a:buChar char="§"/>
            </a:pPr>
            <a:r>
              <a:rPr lang="en-US" dirty="0" smtClean="0"/>
              <a:t>Once a resident has identified the ADLs and/or IADLs for which they need assistance, personal care home staff can provide the resident with additional instruction that is integrated into the normal rhythms of life.</a:t>
            </a:r>
            <a:endParaRPr lang="en-US" dirty="0"/>
          </a:p>
        </p:txBody>
      </p:sp>
    </p:spTree>
    <p:extLst>
      <p:ext uri="{BB962C8B-B14F-4D97-AF65-F5344CB8AC3E}">
        <p14:creationId xmlns:p14="http://schemas.microsoft.com/office/powerpoint/2010/main" val="664242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Self-Assessment of ADLs and IADLs</a:t>
            </a:r>
            <a:endParaRPr lang="en-US" dirty="0"/>
          </a:p>
        </p:txBody>
      </p:sp>
      <p:sp>
        <p:nvSpPr>
          <p:cNvPr id="3" name="Content Placeholder 2"/>
          <p:cNvSpPr>
            <a:spLocks noGrp="1"/>
          </p:cNvSpPr>
          <p:nvPr>
            <p:ph idx="1"/>
          </p:nvPr>
        </p:nvSpPr>
        <p:spPr/>
        <p:txBody>
          <a:bodyPr>
            <a:normAutofit/>
          </a:bodyPr>
          <a:lstStyle/>
          <a:p>
            <a:r>
              <a:rPr lang="en-US" dirty="0" smtClean="0"/>
              <a:t>The “Self-Assessment of Activities of Daily Living (ADL)” and “Self-Assessment of Instrumental Activities of Daily Living (IADL)” worksheets provided with this module can be used by residents who desire to transition out of the PCH to indicate the areas in which they feel they need assistance</a:t>
            </a:r>
            <a:r>
              <a:rPr lang="en-US" dirty="0" smtClean="0"/>
              <a:t>.</a:t>
            </a:r>
            <a:endParaRPr lang="en-US" dirty="0" smtClean="0"/>
          </a:p>
        </p:txBody>
      </p:sp>
    </p:spTree>
    <p:extLst>
      <p:ext uri="{BB962C8B-B14F-4D97-AF65-F5344CB8AC3E}">
        <p14:creationId xmlns:p14="http://schemas.microsoft.com/office/powerpoint/2010/main" val="1486008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Cover in ADL Instruction</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At a minimum, topics for ADL instruction should include:</a:t>
            </a:r>
          </a:p>
          <a:p>
            <a:pPr>
              <a:buFont typeface="Wingdings" panose="05000000000000000000" pitchFamily="2" charset="2"/>
              <a:buChar char="§"/>
            </a:pPr>
            <a:r>
              <a:rPr lang="en-US" dirty="0" smtClean="0"/>
              <a:t>Taking a shower</a:t>
            </a:r>
          </a:p>
          <a:p>
            <a:pPr>
              <a:buFont typeface="Wingdings" panose="05000000000000000000" pitchFamily="2" charset="2"/>
              <a:buChar char="§"/>
            </a:pPr>
            <a:r>
              <a:rPr lang="en-US" dirty="0" smtClean="0"/>
              <a:t>Personal grooming</a:t>
            </a:r>
          </a:p>
          <a:p>
            <a:pPr>
              <a:buFont typeface="Wingdings" panose="05000000000000000000" pitchFamily="2" charset="2"/>
              <a:buChar char="§"/>
            </a:pPr>
            <a:r>
              <a:rPr lang="en-US" dirty="0" smtClean="0"/>
              <a:t>Dressing</a:t>
            </a:r>
          </a:p>
          <a:p>
            <a:pPr>
              <a:buFont typeface="Wingdings" panose="05000000000000000000" pitchFamily="2" charset="2"/>
              <a:buChar char="§"/>
            </a:pPr>
            <a:r>
              <a:rPr lang="en-US" dirty="0" smtClean="0"/>
              <a:t>Eating and drinking</a:t>
            </a:r>
          </a:p>
          <a:p>
            <a:pPr>
              <a:buFont typeface="Wingdings" panose="05000000000000000000" pitchFamily="2" charset="2"/>
              <a:buChar char="§"/>
            </a:pPr>
            <a:r>
              <a:rPr lang="en-US" dirty="0" smtClean="0"/>
              <a:t>Toileting</a:t>
            </a:r>
          </a:p>
        </p:txBody>
      </p:sp>
    </p:spTree>
    <p:extLst>
      <p:ext uri="{BB962C8B-B14F-4D97-AF65-F5344CB8AC3E}">
        <p14:creationId xmlns:p14="http://schemas.microsoft.com/office/powerpoint/2010/main" val="1626119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Grooming Instruction</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Grooming your face and skin:</a:t>
            </a:r>
          </a:p>
          <a:p>
            <a:pPr marL="457200" indent="-457200">
              <a:buAutoNum type="arabicPeriod"/>
            </a:pPr>
            <a:r>
              <a:rPr lang="en-US" dirty="0" smtClean="0"/>
              <a:t>Wash your face twice each day.</a:t>
            </a:r>
          </a:p>
          <a:p>
            <a:pPr marL="457200" indent="-457200">
              <a:buAutoNum type="arabicPeriod"/>
            </a:pPr>
            <a:r>
              <a:rPr lang="en-US" dirty="0" smtClean="0"/>
              <a:t>Gently pat your face dry with a clean washcloth.</a:t>
            </a:r>
          </a:p>
          <a:p>
            <a:pPr marL="457200" indent="-457200">
              <a:buAutoNum type="arabicPeriod"/>
            </a:pPr>
            <a:r>
              <a:rPr lang="en-US" dirty="0" smtClean="0"/>
              <a:t>Avoid scrubbing your face dry, which can damage your skin.</a:t>
            </a:r>
          </a:p>
          <a:p>
            <a:pPr marL="457200" indent="-457200">
              <a:buAutoNum type="arabicPeriod"/>
            </a:pPr>
            <a:r>
              <a:rPr lang="en-US" dirty="0" smtClean="0"/>
              <a:t>If you wear make-up, remember to always remove it every night.</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32332" y="2165622"/>
            <a:ext cx="4186094" cy="3079040"/>
          </a:xfrm>
        </p:spPr>
      </p:pic>
    </p:spTree>
    <p:extLst>
      <p:ext uri="{BB962C8B-B14F-4D97-AF65-F5344CB8AC3E}">
        <p14:creationId xmlns:p14="http://schemas.microsoft.com/office/powerpoint/2010/main" val="3792102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Grooming Instruction </a:t>
            </a:r>
            <a:br>
              <a:rPr lang="en-US" dirty="0" smtClean="0"/>
            </a:br>
            <a:r>
              <a:rPr lang="en-US" dirty="0" smtClean="0"/>
              <a:t>(</a:t>
            </a:r>
            <a:r>
              <a:rPr lang="en-US" i="1" dirty="0" smtClean="0"/>
              <a:t>continued</a:t>
            </a:r>
            <a:r>
              <a:rPr lang="en-US" dirty="0" smtClean="0"/>
              <a:t>)</a:t>
            </a:r>
            <a:endParaRPr lang="en-US"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dirty="0" smtClean="0"/>
              <a:t>Apply moisturizer with sunscreen daily.</a:t>
            </a:r>
          </a:p>
          <a:p>
            <a:pPr marL="457200" indent="-457200">
              <a:buAutoNum type="arabicPeriod"/>
            </a:pPr>
            <a:r>
              <a:rPr lang="en-US" dirty="0" smtClean="0"/>
              <a:t>After cleansing, moisturize your face.</a:t>
            </a:r>
          </a:p>
          <a:p>
            <a:pPr marL="457200" indent="-457200">
              <a:buAutoNum type="arabicPeriod"/>
            </a:pPr>
            <a:r>
              <a:rPr lang="en-US" dirty="0" smtClean="0"/>
              <a:t>Use a moisturizer that contains a minimum of SPF-15 sunscreen to protect your skin from sun damage.</a:t>
            </a:r>
          </a:p>
          <a:p>
            <a:pPr marL="457200" indent="-457200">
              <a:buAutoNum type="arabicPeriod"/>
            </a:pPr>
            <a:r>
              <a:rPr lang="en-US" dirty="0" smtClean="0"/>
              <a:t>Choose a moisturizer that matches your skin type.</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17549" y="2165620"/>
            <a:ext cx="4519138" cy="3152613"/>
          </a:xfrm>
        </p:spPr>
      </p:pic>
    </p:spTree>
    <p:extLst>
      <p:ext uri="{BB962C8B-B14F-4D97-AF65-F5344CB8AC3E}">
        <p14:creationId xmlns:p14="http://schemas.microsoft.com/office/powerpoint/2010/main" val="2328565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Serious Mental Illness (SMI)?</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dirty="0" smtClean="0"/>
              <a:t>Serious mental illness is defined as a mental, behavioral, or emotional disorder resulting in serious functional impairment, which substantially interferes with or limits one or more major life activities.</a:t>
            </a:r>
          </a:p>
          <a:p>
            <a:pPr>
              <a:buFont typeface="Wingdings" panose="05000000000000000000" pitchFamily="2" charset="2"/>
              <a:buChar char="§"/>
            </a:pPr>
            <a:r>
              <a:rPr lang="en-US" dirty="0"/>
              <a:t>Some serious mental illnesses, such as schizophrenia and schizoaffective disorder, produce delusions, unusual behaviors, distortions of perception, or disorganized thinking.</a:t>
            </a:r>
          </a:p>
          <a:p>
            <a:pPr>
              <a:buFont typeface="Wingdings" panose="05000000000000000000" pitchFamily="2" charset="2"/>
              <a:buChar char="§"/>
            </a:pPr>
            <a:r>
              <a:rPr lang="en-US" dirty="0"/>
              <a:t>Other types of SMI, such as bipolar disorder, </a:t>
            </a:r>
            <a:r>
              <a:rPr lang="en-US" dirty="0" smtClean="0"/>
              <a:t>anxiety </a:t>
            </a:r>
            <a:r>
              <a:rPr lang="en-US" dirty="0" smtClean="0"/>
              <a:t>disorder </a:t>
            </a:r>
            <a:r>
              <a:rPr lang="en-US" dirty="0"/>
              <a:t>and major depression, can impact energy level, ability to concentrate, and sleep patterns.  </a:t>
            </a:r>
          </a:p>
        </p:txBody>
      </p:sp>
    </p:spTree>
    <p:extLst>
      <p:ext uri="{BB962C8B-B14F-4D97-AF65-F5344CB8AC3E}">
        <p14:creationId xmlns:p14="http://schemas.microsoft.com/office/powerpoint/2010/main" val="35550913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Grooming Instruction</a:t>
            </a:r>
            <a:br>
              <a:rPr lang="en-US" dirty="0" smtClean="0"/>
            </a:br>
            <a:r>
              <a:rPr lang="en-US" dirty="0" smtClean="0"/>
              <a:t>(</a:t>
            </a:r>
            <a:r>
              <a:rPr lang="en-US" i="1" dirty="0" smtClean="0"/>
              <a:t>continued</a:t>
            </a:r>
            <a:r>
              <a:rPr lang="en-US" dirty="0" smtClean="0"/>
              <a:t>)</a:t>
            </a:r>
            <a:endParaRPr lang="en-US"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dirty="0" smtClean="0"/>
              <a:t>Manage your facial hair.</a:t>
            </a:r>
          </a:p>
          <a:p>
            <a:pPr marL="457200" indent="-457200">
              <a:buAutoNum type="arabicPeriod"/>
            </a:pPr>
            <a:r>
              <a:rPr lang="en-US" dirty="0" smtClean="0"/>
              <a:t>When shaving, always use shaving cream to protect and lubricate your face.</a:t>
            </a:r>
          </a:p>
          <a:p>
            <a:pPr marL="457200" indent="-457200">
              <a:buAutoNum type="arabicPeriod"/>
            </a:pPr>
            <a:r>
              <a:rPr lang="en-US" dirty="0" smtClean="0"/>
              <a:t>Use a sharp razor that has no debris lodged between the blades.</a:t>
            </a:r>
          </a:p>
          <a:p>
            <a:pPr marL="457200" indent="-457200">
              <a:buAutoNum type="arabicPeriod"/>
            </a:pPr>
            <a:r>
              <a:rPr lang="en-US" dirty="0" smtClean="0"/>
              <a:t>Always shave in the same direction your facial hair grows.</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27531" y="2165622"/>
            <a:ext cx="4609156" cy="3293792"/>
          </a:xfrm>
        </p:spPr>
      </p:pic>
    </p:spTree>
    <p:extLst>
      <p:ext uri="{BB962C8B-B14F-4D97-AF65-F5344CB8AC3E}">
        <p14:creationId xmlns:p14="http://schemas.microsoft.com/office/powerpoint/2010/main" val="29900911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Grooming Instruction</a:t>
            </a:r>
            <a:br>
              <a:rPr lang="en-US" dirty="0" smtClean="0"/>
            </a:br>
            <a:r>
              <a:rPr lang="en-US" dirty="0" smtClean="0"/>
              <a:t>(</a:t>
            </a:r>
            <a:r>
              <a:rPr lang="en-US" i="1" dirty="0" smtClean="0"/>
              <a:t>continued</a:t>
            </a:r>
            <a:r>
              <a:rPr lang="en-US" dirty="0" smtClean="0"/>
              <a:t>)</a:t>
            </a:r>
            <a:endParaRPr lang="en-US"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dirty="0" smtClean="0"/>
              <a:t>Brush and style your hair every day.</a:t>
            </a:r>
          </a:p>
          <a:p>
            <a:pPr marL="457200" indent="-457200">
              <a:buAutoNum type="arabicPeriod"/>
            </a:pPr>
            <a:r>
              <a:rPr lang="en-US" dirty="0" smtClean="0"/>
              <a:t>After you get out of the shower, carefully comb through your hair to detangle it.</a:t>
            </a:r>
          </a:p>
          <a:p>
            <a:pPr marL="457200" indent="-457200">
              <a:buAutoNum type="arabicPeriod"/>
            </a:pPr>
            <a:r>
              <a:rPr lang="en-US" dirty="0" smtClean="0"/>
              <a:t>Style your hair as you normally would.</a:t>
            </a:r>
          </a:p>
          <a:p>
            <a:pPr marL="457200" indent="-457200">
              <a:buAutoNum type="arabicPeriod"/>
            </a:pPr>
            <a:r>
              <a:rPr lang="en-US" dirty="0" smtClean="0"/>
              <a:t>Avoid using too much hair product in your hair, which can make it look greasy.</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09398" y="2165621"/>
            <a:ext cx="4248092" cy="2959076"/>
          </a:xfrm>
        </p:spPr>
      </p:pic>
    </p:spTree>
    <p:extLst>
      <p:ext uri="{BB962C8B-B14F-4D97-AF65-F5344CB8AC3E}">
        <p14:creationId xmlns:p14="http://schemas.microsoft.com/office/powerpoint/2010/main" val="36429228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Grooming Instruction</a:t>
            </a:r>
            <a:br>
              <a:rPr lang="en-US" dirty="0" smtClean="0"/>
            </a:br>
            <a:r>
              <a:rPr lang="en-US" dirty="0" smtClean="0"/>
              <a:t>(</a:t>
            </a:r>
            <a:r>
              <a:rPr lang="en-US" i="1" dirty="0" smtClean="0"/>
              <a:t>continued</a:t>
            </a:r>
            <a:r>
              <a:rPr lang="en-US" dirty="0" smtClean="0"/>
              <a:t>)</a:t>
            </a:r>
            <a:endParaRPr lang="en-US" dirty="0"/>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smtClean="0"/>
              <a:t>Trim your fingernails regularly.</a:t>
            </a:r>
          </a:p>
          <a:p>
            <a:pPr marL="457200" indent="-457200">
              <a:buAutoNum type="arabicPeriod"/>
            </a:pPr>
            <a:r>
              <a:rPr lang="en-US" dirty="0" smtClean="0"/>
              <a:t>Keep your nails short, neat and clean.</a:t>
            </a:r>
          </a:p>
          <a:p>
            <a:pPr marL="457200" indent="-457200">
              <a:buAutoNum type="arabicPeriod"/>
            </a:pPr>
            <a:r>
              <a:rPr lang="en-US" dirty="0" smtClean="0"/>
              <a:t>Always round the edges.</a:t>
            </a:r>
          </a:p>
          <a:p>
            <a:pPr marL="457200" indent="-457200">
              <a:buAutoNum type="arabicPeriod"/>
            </a:pPr>
            <a:r>
              <a:rPr lang="en-US" dirty="0" smtClean="0"/>
              <a:t>Gently clip hangnails off with nail clippers.</a:t>
            </a:r>
          </a:p>
          <a:p>
            <a:pPr marL="457200" indent="-457200">
              <a:buAutoNum type="arabicPeriod"/>
            </a:pPr>
            <a:r>
              <a:rPr lang="en-US" dirty="0" smtClean="0"/>
              <a:t>If you have long nails, scrub under your fingernails every day using soap, water, and a nail brush or old toothbrush.</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59063" y="2165621"/>
            <a:ext cx="4577624" cy="2946584"/>
          </a:xfrm>
        </p:spPr>
      </p:pic>
    </p:spTree>
    <p:extLst>
      <p:ext uri="{BB962C8B-B14F-4D97-AF65-F5344CB8AC3E}">
        <p14:creationId xmlns:p14="http://schemas.microsoft.com/office/powerpoint/2010/main" val="38015024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Dressing Instruction</a:t>
            </a:r>
            <a:endParaRPr lang="en-US" dirty="0"/>
          </a:p>
        </p:txBody>
      </p:sp>
      <p:sp>
        <p:nvSpPr>
          <p:cNvPr id="3" name="Content Placeholder 2"/>
          <p:cNvSpPr>
            <a:spLocks noGrp="1"/>
          </p:cNvSpPr>
          <p:nvPr>
            <p:ph sz="half" idx="1"/>
          </p:nvPr>
        </p:nvSpPr>
        <p:spPr/>
        <p:txBody>
          <a:bodyPr>
            <a:normAutofit fontScale="77500" lnSpcReduction="20000"/>
          </a:bodyPr>
          <a:lstStyle/>
          <a:p>
            <a:pPr marL="457200" indent="-457200">
              <a:buAutoNum type="arabicPeriod"/>
            </a:pPr>
            <a:r>
              <a:rPr lang="en-US" dirty="0" smtClean="0"/>
              <a:t>Allow a realistic amount of time for getting dressed.</a:t>
            </a:r>
          </a:p>
          <a:p>
            <a:pPr marL="457200" indent="-457200">
              <a:buAutoNum type="arabicPeriod"/>
            </a:pPr>
            <a:r>
              <a:rPr lang="en-US" dirty="0" smtClean="0"/>
              <a:t>Choose appropriate clothing for the activities you will be doing that day.</a:t>
            </a:r>
          </a:p>
          <a:p>
            <a:pPr marL="457200" indent="-457200">
              <a:buAutoNum type="arabicPeriod"/>
            </a:pPr>
            <a:r>
              <a:rPr lang="en-US" dirty="0" smtClean="0"/>
              <a:t>Choose appropriate clothing for the weather.</a:t>
            </a:r>
          </a:p>
          <a:p>
            <a:pPr marL="457200" indent="-457200">
              <a:buAutoNum type="arabicPeriod"/>
            </a:pPr>
            <a:r>
              <a:rPr lang="en-US" dirty="0" smtClean="0"/>
              <a:t>Ensure that clothes are not backwards and that shirts with buttons are buttoned correctly.</a:t>
            </a:r>
          </a:p>
          <a:p>
            <a:pPr marL="457200" indent="-457200">
              <a:buAutoNum type="arabicPeriod"/>
            </a:pPr>
            <a:r>
              <a:rPr lang="en-US" dirty="0" smtClean="0"/>
              <a:t>Ensure that zippers are zipped and that belts are worn when needed.</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26704" y="2017342"/>
            <a:ext cx="4420275" cy="3442071"/>
          </a:xfrm>
        </p:spPr>
      </p:pic>
    </p:spTree>
    <p:extLst>
      <p:ext uri="{BB962C8B-B14F-4D97-AF65-F5344CB8AC3E}">
        <p14:creationId xmlns:p14="http://schemas.microsoft.com/office/powerpoint/2010/main" val="2524485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Eating and Drinking</a:t>
            </a:r>
            <a:endParaRPr lang="en-US" dirty="0"/>
          </a:p>
        </p:txBody>
      </p:sp>
      <p:sp>
        <p:nvSpPr>
          <p:cNvPr id="3" name="Content Placeholder 2"/>
          <p:cNvSpPr>
            <a:spLocks noGrp="1"/>
          </p:cNvSpPr>
          <p:nvPr>
            <p:ph sz="half" idx="1"/>
          </p:nvPr>
        </p:nvSpPr>
        <p:spPr>
          <a:xfrm>
            <a:off x="1131052" y="1911509"/>
            <a:ext cx="4645152" cy="3808094"/>
          </a:xfrm>
        </p:spPr>
        <p:txBody>
          <a:bodyPr>
            <a:normAutofit fontScale="92500" lnSpcReduction="10000"/>
          </a:bodyPr>
          <a:lstStyle/>
          <a:p>
            <a:pPr marL="457200" indent="-457200">
              <a:buAutoNum type="arabicPeriod"/>
            </a:pPr>
            <a:r>
              <a:rPr lang="en-US" dirty="0" smtClean="0"/>
              <a:t>Choose a healthy diet that includes fruits and vegetables.</a:t>
            </a:r>
          </a:p>
          <a:p>
            <a:pPr marL="457200" indent="-457200">
              <a:buAutoNum type="arabicPeriod"/>
            </a:pPr>
            <a:r>
              <a:rPr lang="en-US" dirty="0" smtClean="0"/>
              <a:t>Watch your salt intake.</a:t>
            </a:r>
          </a:p>
          <a:p>
            <a:pPr marL="457200" indent="-457200">
              <a:buAutoNum type="arabicPeriod"/>
            </a:pPr>
            <a:r>
              <a:rPr lang="en-US" dirty="0" smtClean="0"/>
              <a:t>Practice moderation.</a:t>
            </a:r>
          </a:p>
          <a:p>
            <a:pPr marL="457200" indent="-457200">
              <a:buAutoNum type="arabicPeriod"/>
            </a:pPr>
            <a:r>
              <a:rPr lang="en-US" dirty="0" smtClean="0"/>
              <a:t>Drink plenty of water.</a:t>
            </a:r>
          </a:p>
          <a:p>
            <a:pPr marL="457200" indent="-457200">
              <a:buAutoNum type="arabicPeriod"/>
            </a:pPr>
            <a:r>
              <a:rPr lang="en-US" dirty="0" smtClean="0"/>
              <a:t>Avoid sugary drinks.</a:t>
            </a:r>
          </a:p>
          <a:p>
            <a:pPr marL="457200" indent="-457200">
              <a:buAutoNum type="arabicPeriod"/>
            </a:pPr>
            <a:r>
              <a:rPr lang="en-US" dirty="0" smtClean="0"/>
              <a:t>Don’t skip breakfast.</a:t>
            </a:r>
          </a:p>
          <a:p>
            <a:pPr marL="457200" indent="-457200">
              <a:buAutoNum type="arabicPeriod"/>
            </a:pPr>
            <a:r>
              <a:rPr lang="en-US" dirty="0" smtClean="0"/>
              <a:t>Eat three meals a day with healthy snacks in between meals.</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96000" y="2270566"/>
            <a:ext cx="4645025" cy="3089980"/>
          </a:xfrm>
        </p:spPr>
      </p:pic>
    </p:spTree>
    <p:extLst>
      <p:ext uri="{BB962C8B-B14F-4D97-AF65-F5344CB8AC3E}">
        <p14:creationId xmlns:p14="http://schemas.microsoft.com/office/powerpoint/2010/main" val="13162312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Cover in IADL Instruction</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At a minimum, topics should include:</a:t>
            </a:r>
          </a:p>
          <a:p>
            <a:pPr>
              <a:buFont typeface="Wingdings" panose="05000000000000000000" pitchFamily="2" charset="2"/>
              <a:buChar char="§"/>
            </a:pPr>
            <a:r>
              <a:rPr lang="en-US" dirty="0" smtClean="0"/>
              <a:t>Shopping</a:t>
            </a:r>
          </a:p>
          <a:p>
            <a:pPr>
              <a:buFont typeface="Wingdings" panose="05000000000000000000" pitchFamily="2" charset="2"/>
              <a:buChar char="§"/>
            </a:pPr>
            <a:r>
              <a:rPr lang="en-US" dirty="0" smtClean="0"/>
              <a:t>Cooking</a:t>
            </a:r>
          </a:p>
          <a:p>
            <a:pPr>
              <a:buFont typeface="Wingdings" panose="05000000000000000000" pitchFamily="2" charset="2"/>
              <a:buChar char="§"/>
            </a:pPr>
            <a:r>
              <a:rPr lang="en-US" dirty="0" smtClean="0"/>
              <a:t>Doing housework</a:t>
            </a:r>
          </a:p>
          <a:p>
            <a:pPr>
              <a:buFont typeface="Wingdings" panose="05000000000000000000" pitchFamily="2" charset="2"/>
              <a:buChar char="§"/>
            </a:pPr>
            <a:r>
              <a:rPr lang="en-US" dirty="0" smtClean="0"/>
              <a:t>Doing laundry</a:t>
            </a:r>
          </a:p>
          <a:p>
            <a:pPr>
              <a:buFont typeface="Wingdings" panose="05000000000000000000" pitchFamily="2" charset="2"/>
              <a:buChar char="§"/>
            </a:pPr>
            <a:r>
              <a:rPr lang="en-US" dirty="0" smtClean="0"/>
              <a:t>Managing transportation</a:t>
            </a:r>
          </a:p>
          <a:p>
            <a:pPr marL="0" indent="0">
              <a:buNone/>
            </a:pPr>
            <a:endParaRPr lang="en-US"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41612143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Shopping</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Many residents have not been responsible for their own shopping in quite some time.  </a:t>
            </a:r>
          </a:p>
          <a:p>
            <a:pPr>
              <a:buFont typeface="Wingdings" panose="05000000000000000000" pitchFamily="2" charset="2"/>
              <a:buChar char="§"/>
            </a:pPr>
            <a:r>
              <a:rPr lang="en-US" dirty="0" smtClean="0"/>
              <a:t>One way a resident could practice this skill would be to have the resident write out a shopping list for a specific meal or dish.</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3745180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Meal Planning and Preparation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Meal prepping is a practice designed to make meals one day per week that will last for the rest of the week.</a:t>
            </a:r>
          </a:p>
          <a:p>
            <a:pPr>
              <a:buFont typeface="Wingdings" panose="05000000000000000000" pitchFamily="2" charset="2"/>
              <a:buChar char="§"/>
            </a:pPr>
            <a:r>
              <a:rPr lang="en-US" dirty="0" smtClean="0"/>
              <a:t>It is a great way to save time and money, and to ensure a healthy diet each week.</a:t>
            </a:r>
          </a:p>
          <a:p>
            <a:endParaRPr lang="en-US" dirty="0"/>
          </a:p>
        </p:txBody>
      </p:sp>
    </p:spTree>
    <p:extLst>
      <p:ext uri="{BB962C8B-B14F-4D97-AF65-F5344CB8AC3E}">
        <p14:creationId xmlns:p14="http://schemas.microsoft.com/office/powerpoint/2010/main" val="16248284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Microwave Cooking</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Cooking with a microwave oven is highly convenient, simple, and incredibly fast.</a:t>
            </a:r>
          </a:p>
          <a:p>
            <a:pPr>
              <a:buFont typeface="Wingdings" panose="05000000000000000000" pitchFamily="2" charset="2"/>
              <a:buChar char="§"/>
            </a:pPr>
            <a:r>
              <a:rPr lang="en-US" dirty="0" smtClean="0"/>
              <a:t>Food cooked in a microwave oven is as safe, and has the same nutrient value, as food cooked in a conventional oven</a:t>
            </a:r>
            <a:r>
              <a:rPr lang="en-US" dirty="0" smtClean="0"/>
              <a:t>.</a:t>
            </a:r>
            <a:endParaRPr lang="en-US" dirty="0" smtClean="0"/>
          </a:p>
        </p:txBody>
      </p:sp>
    </p:spTree>
    <p:extLst>
      <p:ext uri="{BB962C8B-B14F-4D97-AF65-F5344CB8AC3E}">
        <p14:creationId xmlns:p14="http://schemas.microsoft.com/office/powerpoint/2010/main" val="14095952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Clean Your House or Apartment Quickly and Effectively</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When providing instruction to a resident on how to clean his or her room, house, or apartment, provide simple step-by-step instructions as you lead the resident through the process.</a:t>
            </a:r>
          </a:p>
          <a:p>
            <a:pPr>
              <a:buFont typeface="Wingdings" panose="05000000000000000000" pitchFamily="2" charset="2"/>
              <a:buChar char="§"/>
            </a:pPr>
            <a:r>
              <a:rPr lang="en-US" dirty="0" smtClean="0"/>
              <a:t>He or she can practice the steps by cleaning their room in preparation for their transition to their own house or apartment.</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4040910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recovery mean for someone living with SMI?</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dirty="0" smtClean="0"/>
              <a:t>Recovery is a process of change through which individuals improve their health and wellness, live a self-directed life, and strive to reach their full potential.</a:t>
            </a:r>
          </a:p>
          <a:p>
            <a:pPr>
              <a:buFont typeface="Wingdings" panose="05000000000000000000" pitchFamily="2" charset="2"/>
              <a:buChar char="§"/>
            </a:pPr>
            <a:r>
              <a:rPr lang="en-US" dirty="0" smtClean="0"/>
              <a:t>People with mental illness frequently state that recovery is a journey characterized by a growing sense of independence as well as greater participation in normal daily activities, such as employment, education, and community life.</a:t>
            </a:r>
          </a:p>
          <a:p>
            <a:pPr>
              <a:buFont typeface="Wingdings" panose="05000000000000000000" pitchFamily="2" charset="2"/>
              <a:buChar char="§"/>
            </a:pPr>
            <a:r>
              <a:rPr lang="en-US" dirty="0" smtClean="0"/>
              <a:t>Recovery can be enhanced by various evidence-based services, such as supported employment, as well as by clinical approaches, such as shared decision-making and peer support.</a:t>
            </a:r>
            <a:endParaRPr lang="en-US" dirty="0"/>
          </a:p>
        </p:txBody>
      </p:sp>
    </p:spTree>
    <p:extLst>
      <p:ext uri="{BB962C8B-B14F-4D97-AF65-F5344CB8AC3E}">
        <p14:creationId xmlns:p14="http://schemas.microsoft.com/office/powerpoint/2010/main" val="14202112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Transportation:  Asking someone for a ride</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Many residents aren’t able to drive, or are able to drive but do not own a car.</a:t>
            </a:r>
          </a:p>
          <a:p>
            <a:pPr>
              <a:buFont typeface="Wingdings" panose="05000000000000000000" pitchFamily="2" charset="2"/>
              <a:buChar char="§"/>
            </a:pPr>
            <a:r>
              <a:rPr lang="en-US" dirty="0" smtClean="0"/>
              <a:t>While there are plenty of alternate ways of getting around, such as walking, biking, or taking a bus, these methods aren’t always available or convenient.</a:t>
            </a:r>
          </a:p>
          <a:p>
            <a:endParaRPr lang="en-US" dirty="0"/>
          </a:p>
        </p:txBody>
      </p:sp>
    </p:spTree>
    <p:extLst>
      <p:ext uri="{BB962C8B-B14F-4D97-AF65-F5344CB8AC3E}">
        <p14:creationId xmlns:p14="http://schemas.microsoft.com/office/powerpoint/2010/main" val="10394216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Transportation:  Use of public transportation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While learning how to ride the bus to get from point A to point B may seem overwhelming, it’s usually relatively simple.</a:t>
            </a:r>
          </a:p>
          <a:p>
            <a:pPr>
              <a:buFont typeface="Wingdings" panose="05000000000000000000" pitchFamily="2" charset="2"/>
              <a:buChar char="§"/>
            </a:pPr>
            <a:r>
              <a:rPr lang="en-US" dirty="0" smtClean="0"/>
              <a:t>After taking a couple of trips on the bus, the resident will be riding like a pro.</a:t>
            </a:r>
          </a:p>
          <a:p>
            <a:pPr>
              <a:buFont typeface="Wingdings" panose="05000000000000000000" pitchFamily="2" charset="2"/>
              <a:buChar char="§"/>
            </a:pPr>
            <a:r>
              <a:rPr lang="en-US" dirty="0" smtClean="0"/>
              <a:t>Many residents return to a PCH because they lack a means of transportation to get them to places they need to go, such as a doctor’s office, the grocery store, or to visit friends and family.</a:t>
            </a:r>
          </a:p>
          <a:p>
            <a:pPr marL="0" indent="0">
              <a:buNone/>
            </a:pPr>
            <a:endParaRPr lang="en-US" dirty="0"/>
          </a:p>
        </p:txBody>
      </p:sp>
    </p:spTree>
    <p:extLst>
      <p:ext uri="{BB962C8B-B14F-4D97-AF65-F5344CB8AC3E}">
        <p14:creationId xmlns:p14="http://schemas.microsoft.com/office/powerpoint/2010/main" val="214259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Communicating with Others</a:t>
            </a:r>
            <a:endParaRPr lang="en-US" dirty="0"/>
          </a:p>
        </p:txBody>
      </p:sp>
      <p:sp>
        <p:nvSpPr>
          <p:cNvPr id="3" name="Content Placeholder 2"/>
          <p:cNvSpPr>
            <a:spLocks noGrp="1"/>
          </p:cNvSpPr>
          <p:nvPr>
            <p:ph idx="1"/>
          </p:nvPr>
        </p:nvSpPr>
        <p:spPr>
          <a:xfrm>
            <a:off x="1130270" y="1809750"/>
            <a:ext cx="9603275" cy="3656595"/>
          </a:xfrm>
        </p:spPr>
        <p:txBody>
          <a:bodyPr>
            <a:normAutofit/>
          </a:bodyPr>
          <a:lstStyle/>
          <a:p>
            <a:pPr>
              <a:buFont typeface="Wingdings" panose="05000000000000000000" pitchFamily="2" charset="2"/>
              <a:buChar char="§"/>
            </a:pPr>
            <a:r>
              <a:rPr lang="en-US" dirty="0" smtClean="0"/>
              <a:t>At times, residents may find it difficult to convey their needs to family, friends, work colleagues, staff, and others.</a:t>
            </a:r>
          </a:p>
          <a:p>
            <a:pPr>
              <a:buFont typeface="Wingdings" panose="05000000000000000000" pitchFamily="2" charset="2"/>
              <a:buChar char="§"/>
            </a:pPr>
            <a:r>
              <a:rPr lang="en-US" dirty="0" smtClean="0"/>
              <a:t>Teaching residents how to effectively communicate with others to get their needs met will enhance their life satisfaction</a:t>
            </a:r>
            <a:r>
              <a:rPr lang="en-US" dirty="0" smtClean="0"/>
              <a:t>.</a:t>
            </a:r>
            <a:endParaRPr lang="en-US" dirty="0" smtClean="0"/>
          </a:p>
        </p:txBody>
      </p:sp>
    </p:spTree>
    <p:extLst>
      <p:ext uri="{BB962C8B-B14F-4D97-AF65-F5344CB8AC3E}">
        <p14:creationId xmlns:p14="http://schemas.microsoft.com/office/powerpoint/2010/main" val="20749924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70" y="830494"/>
            <a:ext cx="9603275" cy="1049235"/>
          </a:xfrm>
        </p:spPr>
        <p:txBody>
          <a:bodyPr/>
          <a:lstStyle/>
          <a:p>
            <a:r>
              <a:rPr lang="en-US" dirty="0" smtClean="0"/>
              <a:t>Transition Process – 908 KAR 2:065</a:t>
            </a:r>
            <a:br>
              <a:rPr lang="en-US" dirty="0" smtClean="0"/>
            </a:br>
            <a:endParaRPr lang="en-US" dirty="0"/>
          </a:p>
        </p:txBody>
      </p:sp>
      <p:sp>
        <p:nvSpPr>
          <p:cNvPr id="3" name="Content Placeholder 2"/>
          <p:cNvSpPr>
            <a:spLocks noGrp="1"/>
          </p:cNvSpPr>
          <p:nvPr>
            <p:ph idx="1"/>
          </p:nvPr>
        </p:nvSpPr>
        <p:spPr>
          <a:xfrm>
            <a:off x="1130270" y="1477941"/>
            <a:ext cx="9603275" cy="4626591"/>
          </a:xfrm>
        </p:spPr>
        <p:txBody>
          <a:bodyPr>
            <a:normAutofit/>
          </a:bodyPr>
          <a:lstStyle/>
          <a:p>
            <a:pPr>
              <a:buFont typeface="Wingdings" panose="05000000000000000000" pitchFamily="2" charset="2"/>
              <a:buChar char="§"/>
            </a:pPr>
            <a:r>
              <a:rPr lang="en-US" dirty="0" smtClean="0"/>
              <a:t>If </a:t>
            </a:r>
            <a:r>
              <a:rPr lang="en-US" dirty="0" smtClean="0"/>
              <a:t>a resident with SMI wants to transition to independent living, he or she must be evaluated by a qualified mental health provider to determine whether:</a:t>
            </a:r>
          </a:p>
          <a:p>
            <a:pPr marL="0" indent="0">
              <a:buNone/>
            </a:pPr>
            <a:r>
              <a:rPr lang="en-US" dirty="0"/>
              <a:t>	</a:t>
            </a:r>
            <a:r>
              <a:rPr lang="en-US" dirty="0" smtClean="0"/>
              <a:t>1.  He or she is eligible to transition; and</a:t>
            </a:r>
          </a:p>
          <a:p>
            <a:pPr marL="0" indent="0">
              <a:buNone/>
            </a:pPr>
            <a:r>
              <a:rPr lang="en-US" dirty="0"/>
              <a:t>	</a:t>
            </a:r>
            <a:r>
              <a:rPr lang="en-US" dirty="0" smtClean="0"/>
              <a:t>2.  The transition would be clinically appropriate.</a:t>
            </a:r>
          </a:p>
          <a:p>
            <a:pPr marL="0" indent="0">
              <a:buNone/>
            </a:pPr>
            <a:endParaRPr lang="en-US" dirty="0"/>
          </a:p>
        </p:txBody>
      </p:sp>
    </p:spTree>
    <p:extLst>
      <p:ext uri="{BB962C8B-B14F-4D97-AF65-F5344CB8AC3E}">
        <p14:creationId xmlns:p14="http://schemas.microsoft.com/office/powerpoint/2010/main" val="9941207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Help</a:t>
            </a:r>
            <a:endParaRPr lang="en-US" dirty="0"/>
          </a:p>
        </p:txBody>
      </p:sp>
      <p:sp>
        <p:nvSpPr>
          <p:cNvPr id="3" name="Content Placeholder 2"/>
          <p:cNvSpPr>
            <a:spLocks noGrp="1"/>
          </p:cNvSpPr>
          <p:nvPr>
            <p:ph idx="1"/>
          </p:nvPr>
        </p:nvSpPr>
        <p:spPr>
          <a:xfrm>
            <a:off x="1130270" y="1560786"/>
            <a:ext cx="9603275" cy="4335517"/>
          </a:xfrm>
        </p:spPr>
        <p:txBody>
          <a:bodyPr>
            <a:normAutofit fontScale="92500" lnSpcReduction="20000"/>
          </a:bodyPr>
          <a:lstStyle/>
          <a:p>
            <a:pPr>
              <a:buFont typeface="Wingdings" panose="05000000000000000000" pitchFamily="2" charset="2"/>
              <a:buChar char="§"/>
            </a:pPr>
            <a:r>
              <a:rPr lang="en-US" dirty="0" smtClean="0"/>
              <a:t>If a resident with SMI wants to move out of the personal care home and live independently, you can help the resident request evaluation and services by:</a:t>
            </a:r>
          </a:p>
          <a:p>
            <a:pPr marL="914400" lvl="1" indent="-457200">
              <a:buFont typeface="+mj-lt"/>
              <a:buAutoNum type="arabicPeriod"/>
            </a:pPr>
            <a:r>
              <a:rPr lang="en-US" dirty="0" smtClean="0"/>
              <a:t>Calling 1-800-374-9146;</a:t>
            </a:r>
          </a:p>
          <a:p>
            <a:pPr marL="914400" lvl="1" indent="-457200">
              <a:buFont typeface="+mj-lt"/>
              <a:buAutoNum type="arabicPeriod"/>
            </a:pPr>
            <a:r>
              <a:rPr lang="en-US" dirty="0" smtClean="0"/>
              <a:t>Using </a:t>
            </a:r>
            <a:r>
              <a:rPr lang="en-US" dirty="0"/>
              <a:t>wwww.dbhdid.ky.gov/ISA; </a:t>
            </a:r>
            <a:r>
              <a:rPr lang="en-US" dirty="0" smtClean="0"/>
              <a:t>or</a:t>
            </a:r>
          </a:p>
          <a:p>
            <a:pPr marL="914400" lvl="1" indent="-457200">
              <a:buFont typeface="+mj-lt"/>
              <a:buAutoNum type="arabicPeriod"/>
            </a:pPr>
            <a:r>
              <a:rPr lang="en-US" dirty="0" smtClean="0"/>
              <a:t>Talking </a:t>
            </a:r>
            <a:r>
              <a:rPr lang="en-US" dirty="0"/>
              <a:t>to the in-reach worker who visits the personal care home where you work.</a:t>
            </a:r>
          </a:p>
          <a:p>
            <a:pPr>
              <a:buFont typeface="Wingdings" panose="05000000000000000000" pitchFamily="2" charset="2"/>
              <a:buChar char="§"/>
            </a:pPr>
            <a:r>
              <a:rPr lang="en-US" dirty="0" smtClean="0"/>
              <a:t>After the resident submits a request, share information with the in-reach worker, targeted case manager, Assertive Community Treatment (ACT) team members, or other behavioral health professionals who visit the resident to assist with transition.</a:t>
            </a:r>
          </a:p>
          <a:p>
            <a:pPr>
              <a:buFont typeface="Wingdings" panose="05000000000000000000" pitchFamily="2" charset="2"/>
              <a:buChar char="§"/>
            </a:pPr>
            <a:r>
              <a:rPr lang="en-US" dirty="0" smtClean="0"/>
              <a:t>Provide support for the resident and instruction as coordinated by the behavioral health staff as the resident </a:t>
            </a:r>
            <a:r>
              <a:rPr lang="en-US" dirty="0"/>
              <a:t>works to transition and learn new </a:t>
            </a:r>
            <a:r>
              <a:rPr lang="en-US" dirty="0" smtClean="0"/>
              <a:t>skills.</a:t>
            </a:r>
          </a:p>
          <a:p>
            <a:pPr>
              <a:buFont typeface="Wingdings" panose="05000000000000000000" pitchFamily="2" charset="2"/>
              <a:buChar char="§"/>
            </a:pPr>
            <a:r>
              <a:rPr lang="en-US" dirty="0" smtClean="0"/>
              <a:t>You can help them succeed!</a:t>
            </a:r>
            <a:endParaRPr lang="en-US" dirty="0"/>
          </a:p>
        </p:txBody>
      </p:sp>
    </p:spTree>
    <p:extLst>
      <p:ext uri="{BB962C8B-B14F-4D97-AF65-F5344CB8AC3E}">
        <p14:creationId xmlns:p14="http://schemas.microsoft.com/office/powerpoint/2010/main" val="41180591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1130270" y="1576552"/>
            <a:ext cx="9603275" cy="3889793"/>
          </a:xfrm>
        </p:spPr>
        <p:txBody>
          <a:bodyPr>
            <a:normAutofit fontScale="92500" lnSpcReduction="20000"/>
          </a:bodyPr>
          <a:lstStyle/>
          <a:p>
            <a:pPr>
              <a:buFont typeface="Wingdings" panose="05000000000000000000" pitchFamily="2" charset="2"/>
              <a:buChar char="§"/>
            </a:pPr>
            <a:r>
              <a:rPr lang="en-US" dirty="0" smtClean="0"/>
              <a:t>Difficulty performing ADLs and IADLs can cause serious problems for patients with SMI who want to live in the community.</a:t>
            </a:r>
          </a:p>
          <a:p>
            <a:pPr>
              <a:buFont typeface="Wingdings" panose="05000000000000000000" pitchFamily="2" charset="2"/>
              <a:buChar char="§"/>
            </a:pPr>
            <a:r>
              <a:rPr lang="en-US" dirty="0" smtClean="0"/>
              <a:t>Assisting clients with learning skills for self-care activities can improve quality of life for residents, reduce stress and anxiety, and decrease risk of re-entry to a personal care home.</a:t>
            </a:r>
          </a:p>
          <a:p>
            <a:pPr>
              <a:buFont typeface="Wingdings" panose="05000000000000000000" pitchFamily="2" charset="2"/>
              <a:buChar char="§"/>
            </a:pPr>
            <a:r>
              <a:rPr lang="en-US" dirty="0" smtClean="0"/>
              <a:t>Individuals with SMI generally want to live independently, be in society with dignity, have a job with self-esteem, have a partner for love and affection, have a home for safety, hope for a future, and have all civil rights like everyone else.</a:t>
            </a:r>
          </a:p>
          <a:p>
            <a:pPr>
              <a:buFont typeface="Wingdings" panose="05000000000000000000" pitchFamily="2" charset="2"/>
              <a:buChar char="§"/>
            </a:pPr>
            <a:r>
              <a:rPr lang="en-US" dirty="0" smtClean="0"/>
              <a:t>By learning these important skills, residents will have a better quality of life and a brighter future.</a:t>
            </a:r>
            <a:endParaRPr lang="en-US" dirty="0"/>
          </a:p>
        </p:txBody>
      </p:sp>
    </p:spTree>
    <p:extLst>
      <p:ext uri="{BB962C8B-B14F-4D97-AF65-F5344CB8AC3E}">
        <p14:creationId xmlns:p14="http://schemas.microsoft.com/office/powerpoint/2010/main" val="3609760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to Recovery</a:t>
            </a:r>
            <a:endParaRPr lang="en-US" dirty="0"/>
          </a:p>
        </p:txBody>
      </p:sp>
      <p:sp>
        <p:nvSpPr>
          <p:cNvPr id="3" name="Content Placeholder 2"/>
          <p:cNvSpPr>
            <a:spLocks noGrp="1"/>
          </p:cNvSpPr>
          <p:nvPr>
            <p:ph idx="1"/>
          </p:nvPr>
        </p:nvSpPr>
        <p:spPr>
          <a:xfrm>
            <a:off x="1130270" y="2171769"/>
            <a:ext cx="9603275" cy="3696768"/>
          </a:xfrm>
        </p:spPr>
        <p:txBody>
          <a:bodyPr>
            <a:normAutofit fontScale="92500" lnSpcReduction="20000"/>
          </a:bodyPr>
          <a:lstStyle/>
          <a:p>
            <a:pPr>
              <a:buFont typeface="Wingdings" panose="05000000000000000000" pitchFamily="2" charset="2"/>
              <a:buChar char="§"/>
            </a:pPr>
            <a:r>
              <a:rPr lang="en-US" dirty="0" smtClean="0"/>
              <a:t>Mental health “recovery” refers to the process whereby people with severe mental illness progress to live independent, contributing, and satisfying lives in the community, even with persistent symptoms.</a:t>
            </a:r>
          </a:p>
          <a:p>
            <a:pPr>
              <a:buFont typeface="Wingdings" panose="05000000000000000000" pitchFamily="2" charset="2"/>
              <a:buChar char="§"/>
            </a:pPr>
            <a:r>
              <a:rPr lang="en-US" dirty="0" smtClean="0"/>
              <a:t>A key goal is to encourage recovery by providing support services to individuals with serious mental illness who are transitioning from institutional settings to community-integrated programs.</a:t>
            </a:r>
          </a:p>
          <a:p>
            <a:pPr>
              <a:buFont typeface="Wingdings" panose="05000000000000000000" pitchFamily="2" charset="2"/>
              <a:buChar char="§"/>
            </a:pPr>
            <a:r>
              <a:rPr lang="en-US" dirty="0" smtClean="0"/>
              <a:t>These programs are most successful when provided in preparation to transition (in the PCH) as well as after transition through on-going support services provided out in the community.</a:t>
            </a:r>
          </a:p>
          <a:p>
            <a:pPr>
              <a:buFont typeface="Wingdings" panose="05000000000000000000" pitchFamily="2" charset="2"/>
              <a:buChar char="§"/>
            </a:pPr>
            <a:r>
              <a:rPr lang="en-US" dirty="0" smtClean="0"/>
              <a:t>Working with residents to help them achieve their goals, including skills necessary for independent living, creates the best atmosphere for success.</a:t>
            </a:r>
            <a:endParaRPr lang="en-US" dirty="0"/>
          </a:p>
        </p:txBody>
      </p:sp>
    </p:spTree>
    <p:extLst>
      <p:ext uri="{BB962C8B-B14F-4D97-AF65-F5344CB8AC3E}">
        <p14:creationId xmlns:p14="http://schemas.microsoft.com/office/powerpoint/2010/main" val="4116581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Independently</a:t>
            </a:r>
            <a:endParaRPr lang="en-US" dirty="0"/>
          </a:p>
        </p:txBody>
      </p:sp>
      <p:sp>
        <p:nvSpPr>
          <p:cNvPr id="3" name="Content Placeholder 2"/>
          <p:cNvSpPr>
            <a:spLocks noGrp="1"/>
          </p:cNvSpPr>
          <p:nvPr>
            <p:ph idx="1"/>
          </p:nvPr>
        </p:nvSpPr>
        <p:spPr>
          <a:xfrm>
            <a:off x="1130270" y="1576552"/>
            <a:ext cx="9603275" cy="3889793"/>
          </a:xfrm>
        </p:spPr>
        <p:txBody>
          <a:bodyPr>
            <a:normAutofit fontScale="62500" lnSpcReduction="20000"/>
          </a:bodyPr>
          <a:lstStyle/>
          <a:p>
            <a:pPr>
              <a:buFont typeface="Wingdings" panose="05000000000000000000" pitchFamily="2" charset="2"/>
              <a:buChar char="§"/>
            </a:pPr>
            <a:r>
              <a:rPr lang="en-US" dirty="0" smtClean="0"/>
              <a:t>Individuals with serious mental illness can live independent and satisfying lives in the community, even with continuing symptoms, and there are services available to help support them.</a:t>
            </a:r>
          </a:p>
          <a:p>
            <a:pPr>
              <a:buFont typeface="Wingdings" panose="05000000000000000000" pitchFamily="2" charset="2"/>
              <a:buChar char="§"/>
            </a:pPr>
            <a:r>
              <a:rPr lang="en-US" dirty="0" smtClean="0"/>
              <a:t>An individual with SMI may be eligible for state-funded services such as housing assistance, supported employment, and behavioral health services if the resident:</a:t>
            </a:r>
          </a:p>
          <a:p>
            <a:pPr marL="0" indent="0">
              <a:buNone/>
            </a:pPr>
            <a:r>
              <a:rPr lang="en-US" dirty="0" smtClean="0"/>
              <a:t>	1.  Lives in a personal care home;</a:t>
            </a:r>
          </a:p>
          <a:p>
            <a:pPr marL="0" indent="0">
              <a:buNone/>
            </a:pPr>
            <a:r>
              <a:rPr lang="en-US" dirty="0"/>
              <a:t>	</a:t>
            </a:r>
            <a:r>
              <a:rPr lang="en-US" dirty="0" smtClean="0"/>
              <a:t>2.  Wants to live in permanent housing in the community; and </a:t>
            </a:r>
          </a:p>
          <a:p>
            <a:pPr marL="0" indent="0">
              <a:buNone/>
            </a:pPr>
            <a:r>
              <a:rPr lang="en-US" dirty="0"/>
              <a:t>	</a:t>
            </a:r>
            <a:r>
              <a:rPr lang="en-US" dirty="0" smtClean="0"/>
              <a:t>3.  Is eligible for Medicaid.</a:t>
            </a:r>
          </a:p>
          <a:p>
            <a:pPr>
              <a:buFont typeface="Wingdings" panose="05000000000000000000" pitchFamily="2" charset="2"/>
              <a:buChar char="§"/>
            </a:pPr>
            <a:r>
              <a:rPr lang="en-US" dirty="0" smtClean="0"/>
              <a:t>908 KAR 2:065 provides more information about the transition to independent living and services that are available.</a:t>
            </a:r>
          </a:p>
          <a:p>
            <a:pPr>
              <a:buFont typeface="Wingdings" panose="05000000000000000000" pitchFamily="2" charset="2"/>
              <a:buChar char="§"/>
            </a:pPr>
            <a:r>
              <a:rPr lang="en-US" dirty="0" smtClean="0"/>
              <a:t>As </a:t>
            </a:r>
            <a:r>
              <a:rPr lang="en-US" dirty="0"/>
              <a:t>a direct care provider, you play an important role in </a:t>
            </a:r>
            <a:r>
              <a:rPr lang="en-US" dirty="0" smtClean="0"/>
              <a:t>helping residents of the personal care home learn and practice important skills necessary for independence.  </a:t>
            </a:r>
          </a:p>
          <a:p>
            <a:pPr>
              <a:buFont typeface="Wingdings" panose="05000000000000000000" pitchFamily="2" charset="2"/>
              <a:buChar char="§"/>
            </a:pPr>
            <a:r>
              <a:rPr lang="en-US" dirty="0" smtClean="0"/>
              <a:t>The purpose of this training is to provide personal care home direct care providers with the skills needed to effectively assist residents with learning those skills whether they want to continue to live in the PCH or transition to independent living.</a:t>
            </a:r>
          </a:p>
          <a:p>
            <a:pPr>
              <a:buFont typeface="Wingdings" panose="05000000000000000000" pitchFamily="2" charset="2"/>
              <a:buChar char="§"/>
            </a:pP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3096292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ADLs?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stands for </a:t>
            </a:r>
            <a:r>
              <a:rPr lang="en-US" b="1" dirty="0" smtClean="0"/>
              <a:t>A</a:t>
            </a:r>
            <a:r>
              <a:rPr lang="en-US" dirty="0" smtClean="0"/>
              <a:t>ctivities of </a:t>
            </a:r>
            <a:r>
              <a:rPr lang="en-US" b="1" dirty="0" smtClean="0"/>
              <a:t>D</a:t>
            </a:r>
            <a:r>
              <a:rPr lang="en-US" dirty="0" smtClean="0"/>
              <a:t>aily </a:t>
            </a:r>
            <a:r>
              <a:rPr lang="en-US" b="1" dirty="0" smtClean="0"/>
              <a:t>L</a:t>
            </a:r>
            <a:r>
              <a:rPr lang="en-US" dirty="0" smtClean="0"/>
              <a:t>iving.  These are the most basic activities necessary for daily life.  They include, but are not limited to, the following:</a:t>
            </a:r>
          </a:p>
          <a:p>
            <a:pPr marL="457200" indent="-457200">
              <a:buAutoNum type="arabicPeriod"/>
            </a:pPr>
            <a:r>
              <a:rPr lang="en-US" dirty="0" smtClean="0"/>
              <a:t>Eating and drinking;</a:t>
            </a:r>
          </a:p>
          <a:p>
            <a:pPr marL="457200" indent="-457200">
              <a:buAutoNum type="arabicPeriod"/>
            </a:pPr>
            <a:r>
              <a:rPr lang="en-US" dirty="0" smtClean="0"/>
              <a:t>Grooming;</a:t>
            </a:r>
          </a:p>
          <a:p>
            <a:pPr marL="457200" indent="-457200">
              <a:buAutoNum type="arabicPeriod"/>
            </a:pPr>
            <a:r>
              <a:rPr lang="en-US" dirty="0" smtClean="0"/>
              <a:t>Dressing; and</a:t>
            </a:r>
          </a:p>
          <a:p>
            <a:pPr marL="457200" indent="-457200">
              <a:buAutoNum type="arabicPeriod"/>
            </a:pPr>
            <a:r>
              <a:rPr lang="en-US" dirty="0" smtClean="0"/>
              <a:t>Bathing or showering.</a:t>
            </a:r>
            <a:endParaRPr lang="en-US" dirty="0"/>
          </a:p>
        </p:txBody>
      </p:sp>
    </p:spTree>
    <p:extLst>
      <p:ext uri="{BB962C8B-B14F-4D97-AF65-F5344CB8AC3E}">
        <p14:creationId xmlns:p14="http://schemas.microsoft.com/office/powerpoint/2010/main" val="2329712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IADLs?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stands for </a:t>
            </a:r>
            <a:r>
              <a:rPr lang="en-US" b="1" dirty="0" smtClean="0"/>
              <a:t>I</a:t>
            </a:r>
            <a:r>
              <a:rPr lang="en-US" dirty="0" smtClean="0"/>
              <a:t>nstrumental </a:t>
            </a:r>
            <a:r>
              <a:rPr lang="en-US" b="1" dirty="0" smtClean="0"/>
              <a:t>A</a:t>
            </a:r>
            <a:r>
              <a:rPr lang="en-US" dirty="0" smtClean="0"/>
              <a:t>ctivities of </a:t>
            </a:r>
            <a:r>
              <a:rPr lang="en-US" b="1" dirty="0" smtClean="0"/>
              <a:t>D</a:t>
            </a:r>
            <a:r>
              <a:rPr lang="en-US" dirty="0" smtClean="0"/>
              <a:t>aily </a:t>
            </a:r>
            <a:r>
              <a:rPr lang="en-US" b="1" dirty="0" smtClean="0"/>
              <a:t>L</a:t>
            </a:r>
            <a:r>
              <a:rPr lang="en-US" dirty="0" smtClean="0"/>
              <a:t>iving.  These activities are more complex and include, but are not limited to, activities such as:</a:t>
            </a:r>
          </a:p>
          <a:p>
            <a:pPr marL="457200" indent="-457200">
              <a:buAutoNum type="arabicPeriod"/>
            </a:pPr>
            <a:r>
              <a:rPr lang="en-US" dirty="0" smtClean="0"/>
              <a:t>Shopping;</a:t>
            </a:r>
          </a:p>
          <a:p>
            <a:pPr marL="457200" indent="-457200">
              <a:buAutoNum type="arabicPeriod"/>
            </a:pPr>
            <a:r>
              <a:rPr lang="en-US" dirty="0" smtClean="0"/>
              <a:t>Cooking;</a:t>
            </a:r>
          </a:p>
          <a:p>
            <a:pPr marL="457200" indent="-457200">
              <a:buAutoNum type="arabicPeriod"/>
            </a:pPr>
            <a:r>
              <a:rPr lang="en-US" dirty="0" smtClean="0"/>
              <a:t>Doing laundry;</a:t>
            </a:r>
          </a:p>
          <a:p>
            <a:pPr marL="457200" indent="-457200">
              <a:buAutoNum type="arabicPeriod"/>
            </a:pPr>
            <a:r>
              <a:rPr lang="en-US" dirty="0" smtClean="0"/>
              <a:t>Doing housework; and</a:t>
            </a:r>
          </a:p>
          <a:p>
            <a:pPr marL="457200" indent="-457200">
              <a:buAutoNum type="arabicPeriod"/>
            </a:pPr>
            <a:r>
              <a:rPr lang="en-US" dirty="0" smtClean="0"/>
              <a:t>Managing transportation.</a:t>
            </a:r>
          </a:p>
        </p:txBody>
      </p:sp>
    </p:spTree>
    <p:extLst>
      <p:ext uri="{BB962C8B-B14F-4D97-AF65-F5344CB8AC3E}">
        <p14:creationId xmlns:p14="http://schemas.microsoft.com/office/powerpoint/2010/main" val="4191439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importance of ADLs and IADLs?</a:t>
            </a:r>
            <a:endParaRPr lang="en-US" dirty="0"/>
          </a:p>
        </p:txBody>
      </p:sp>
      <p:sp>
        <p:nvSpPr>
          <p:cNvPr id="3" name="Content Placeholder 2"/>
          <p:cNvSpPr>
            <a:spLocks noGrp="1"/>
          </p:cNvSpPr>
          <p:nvPr>
            <p:ph idx="1"/>
          </p:nvPr>
        </p:nvSpPr>
        <p:spPr>
          <a:xfrm>
            <a:off x="1130270" y="1842448"/>
            <a:ext cx="9603275" cy="4039737"/>
          </a:xfrm>
        </p:spPr>
        <p:txBody>
          <a:bodyPr>
            <a:normAutofit fontScale="77500" lnSpcReduction="20000"/>
          </a:bodyPr>
          <a:lstStyle/>
          <a:p>
            <a:pPr>
              <a:buFont typeface="Wingdings" panose="05000000000000000000" pitchFamily="2" charset="2"/>
              <a:buChar char="§"/>
            </a:pPr>
            <a:r>
              <a:rPr lang="en-US" dirty="0" smtClean="0"/>
              <a:t>ADLs and IADLs represent key life tasks that people need to manage in order to live at home and be fully independent.</a:t>
            </a:r>
          </a:p>
          <a:p>
            <a:pPr>
              <a:buFont typeface="Wingdings" panose="05000000000000000000" pitchFamily="2" charset="2"/>
              <a:buChar char="§"/>
            </a:pPr>
            <a:r>
              <a:rPr lang="en-US" dirty="0" smtClean="0"/>
              <a:t>Difficulties with performing ADLs and IADLs affect how much help, supervision, and hands-on care a person needs.</a:t>
            </a:r>
          </a:p>
          <a:p>
            <a:pPr>
              <a:buFont typeface="Wingdings" panose="05000000000000000000" pitchFamily="2" charset="2"/>
              <a:buChar char="§"/>
            </a:pPr>
            <a:r>
              <a:rPr lang="en-US" dirty="0" smtClean="0"/>
              <a:t>The ability to perform ADLs and IADLs can determine when someone is considered “safe” to live independently.</a:t>
            </a:r>
          </a:p>
          <a:p>
            <a:pPr>
              <a:buFont typeface="Wingdings" panose="05000000000000000000" pitchFamily="2" charset="2"/>
              <a:buChar char="§"/>
            </a:pPr>
            <a:r>
              <a:rPr lang="en-US" dirty="0" smtClean="0"/>
              <a:t>For each ADL or IADL, people can vary from needing just a little help (such as a reminder) to full dependency, which requires others to do the task for them.</a:t>
            </a:r>
          </a:p>
          <a:p>
            <a:pPr>
              <a:buFont typeface="Wingdings" panose="05000000000000000000" pitchFamily="2" charset="2"/>
              <a:buChar char="§"/>
            </a:pPr>
            <a:r>
              <a:rPr lang="en-US" dirty="0" smtClean="0"/>
              <a:t>Generally, adults need to be able to manage ADLs and IADLs in order to live independently without the assistance of another person.</a:t>
            </a:r>
          </a:p>
          <a:p>
            <a:pPr>
              <a:buFont typeface="Wingdings" panose="05000000000000000000" pitchFamily="2" charset="2"/>
              <a:buChar char="§"/>
            </a:pPr>
            <a:r>
              <a:rPr lang="en-US" dirty="0" smtClean="0"/>
              <a:t>Even if an individual chooses to reside in a personal care home or other congregate living setting, learning to manage ADLs and IADLs is still important to personal success and happiness.</a:t>
            </a:r>
            <a:endParaRPr lang="en-US" dirty="0"/>
          </a:p>
        </p:txBody>
      </p:sp>
    </p:spTree>
    <p:extLst>
      <p:ext uri="{BB962C8B-B14F-4D97-AF65-F5344CB8AC3E}">
        <p14:creationId xmlns:p14="http://schemas.microsoft.com/office/powerpoint/2010/main" val="270528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AB4788CF61CA47AE8B630F3769C4F4" ma:contentTypeVersion="2" ma:contentTypeDescription="Create a new document." ma:contentTypeScope="" ma:versionID="88cc78a5c00d50775e59fecd49c73596">
  <xsd:schema xmlns:xsd="http://www.w3.org/2001/XMLSchema" xmlns:xs="http://www.w3.org/2001/XMLSchema" xmlns:p="http://schemas.microsoft.com/office/2006/metadata/properties" xmlns:ns1="http://schemas.microsoft.com/sharepoint/v3" xmlns:ns2="9d98fa39-7fbd-4685-a488-797cac822720" targetNamespace="http://schemas.microsoft.com/office/2006/metadata/properties" ma:root="true" ma:fieldsID="e0c0862e3a23397a0aa8200bd5e0d807" ns1:_="" ns2:_="">
    <xsd:import namespace="http://schemas.microsoft.com/sharepoint/v3"/>
    <xsd:import namespace="9d98fa39-7fbd-4685-a488-797cac82272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CE2D7A2-2F54-4AA1-BA11-EB5584A0E1FC}"/>
</file>

<file path=customXml/itemProps2.xml><?xml version="1.0" encoding="utf-8"?>
<ds:datastoreItem xmlns:ds="http://schemas.openxmlformats.org/officeDocument/2006/customXml" ds:itemID="{C6B6F3EB-04AA-46D1-874A-1AF65949D272}"/>
</file>

<file path=customXml/itemProps3.xml><?xml version="1.0" encoding="utf-8"?>
<ds:datastoreItem xmlns:ds="http://schemas.openxmlformats.org/officeDocument/2006/customXml" ds:itemID="{E12368CB-7E86-40BA-AADB-566E0A1D034B}"/>
</file>

<file path=docProps/app.xml><?xml version="1.0" encoding="utf-8"?>
<Properties xmlns="http://schemas.openxmlformats.org/officeDocument/2006/extended-properties" xmlns:vt="http://schemas.openxmlformats.org/officeDocument/2006/docPropsVTypes">
  <Template>TM10001114[[fn=Gallery]]</Template>
  <TotalTime>2057</TotalTime>
  <Words>6762</Words>
  <Application>Microsoft Office PowerPoint</Application>
  <PresentationFormat>Widescreen</PresentationFormat>
  <Paragraphs>580</Paragraphs>
  <Slides>45</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Century Gothic</vt:lpstr>
      <vt:lpstr>Courier New</vt:lpstr>
      <vt:lpstr>Wingdings</vt:lpstr>
      <vt:lpstr>Gallery</vt:lpstr>
      <vt:lpstr>PERSONAL CARE HOME DIRECT CARE STAFF TRAINING</vt:lpstr>
      <vt:lpstr>INTRODUCTION</vt:lpstr>
      <vt:lpstr>What is Serious Mental Illness (SMI)?</vt:lpstr>
      <vt:lpstr>What does recovery mean for someone living with SMI?</vt:lpstr>
      <vt:lpstr>Key Points to Recovery</vt:lpstr>
      <vt:lpstr>Living Independently</vt:lpstr>
      <vt:lpstr>What are ADLs?</vt:lpstr>
      <vt:lpstr>What are IADLs?</vt:lpstr>
      <vt:lpstr>What is the importance of ADLs and IADLs?</vt:lpstr>
      <vt:lpstr>What causes changes in ADLs and IADLs?</vt:lpstr>
      <vt:lpstr>Three basic things to know about changes in ADLs and IADLs</vt:lpstr>
      <vt:lpstr>Why is helping residents with everyday activities so important?</vt:lpstr>
      <vt:lpstr>General Helping Rules</vt:lpstr>
      <vt:lpstr>General Helping Rules (continued)</vt:lpstr>
      <vt:lpstr>General Helping Rules (continued)</vt:lpstr>
      <vt:lpstr>General Helping Rules (continued)</vt:lpstr>
      <vt:lpstr>Examples of Differences in Cultural Norms</vt:lpstr>
      <vt:lpstr>Adult Learning Principles</vt:lpstr>
      <vt:lpstr>Notable Facts and Tips About Adult  Learning Theory</vt:lpstr>
      <vt:lpstr>Notable Facts and Tips About Adult  Learning Theory (continued)</vt:lpstr>
      <vt:lpstr>Notable Facts and Tips About Adult  Learning Theory (continued)</vt:lpstr>
      <vt:lpstr>Notable Facts and Tips About Adult Learning Theory (continued)</vt:lpstr>
      <vt:lpstr>Notable Facts and Tips About Adult  Learning Theory (continued)</vt:lpstr>
      <vt:lpstr>Notable Facts and Tips About Adult  Learning Theory (continued)</vt:lpstr>
      <vt:lpstr>Determining How Much Instruction  A Resident Needs</vt:lpstr>
      <vt:lpstr>Self-Assessment of ADLs and IADLs</vt:lpstr>
      <vt:lpstr>Topics to Cover in ADL Instruction</vt:lpstr>
      <vt:lpstr>Personal Grooming Instruction</vt:lpstr>
      <vt:lpstr>Personal Grooming Instruction  (continued)</vt:lpstr>
      <vt:lpstr>Personal Grooming Instruction (continued)</vt:lpstr>
      <vt:lpstr>Personal Grooming Instruction (continued)</vt:lpstr>
      <vt:lpstr>Personal Grooming Instruction (continued)</vt:lpstr>
      <vt:lpstr>Dressing Instruction</vt:lpstr>
      <vt:lpstr>Eating and Drinking</vt:lpstr>
      <vt:lpstr>Topics to Cover in IADL Instruction</vt:lpstr>
      <vt:lpstr>Shopping</vt:lpstr>
      <vt:lpstr>Meal Planning and Preparation</vt:lpstr>
      <vt:lpstr>Microwave Cooking</vt:lpstr>
      <vt:lpstr>How to Clean Your House or Apartment Quickly and Effectively</vt:lpstr>
      <vt:lpstr>Managing Transportation:  Asking someone for a ride</vt:lpstr>
      <vt:lpstr>Managing Transportation:  Use of public transportation</vt:lpstr>
      <vt:lpstr>Communicating with Others</vt:lpstr>
      <vt:lpstr>Transition Process – 908 KAR 2:065 </vt:lpstr>
      <vt:lpstr>How You Can Help</vt:lpstr>
      <vt:lpstr>Conclusion</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Care</dc:title>
  <dc:creator>O'Neil, Robin M (CHFS OLS)</dc:creator>
  <cp:lastModifiedBy>O'Neil, Robin M (CHFS OLS)</cp:lastModifiedBy>
  <cp:revision>93</cp:revision>
  <cp:lastPrinted>2019-12-13T17:29:54Z</cp:lastPrinted>
  <dcterms:created xsi:type="dcterms:W3CDTF">2019-08-16T12:20:17Z</dcterms:created>
  <dcterms:modified xsi:type="dcterms:W3CDTF">2019-12-13T21:01:17Z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0x0101003BAB4788CF61CA47AE8B630F3769C4F4</vt:lpwstr>
  </property>
</Properties>
</file>