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266" r:id="rId6"/>
    <p:sldId id="503" r:id="rId7"/>
    <p:sldId id="314" r:id="rId8"/>
    <p:sldId id="502" r:id="rId9"/>
    <p:sldId id="257" r:id="rId10"/>
    <p:sldId id="496" r:id="rId11"/>
    <p:sldId id="382" r:id="rId12"/>
    <p:sldId id="383" r:id="rId13"/>
    <p:sldId id="384" r:id="rId14"/>
    <p:sldId id="385" r:id="rId15"/>
    <p:sldId id="386" r:id="rId16"/>
    <p:sldId id="492" r:id="rId17"/>
    <p:sldId id="505" r:id="rId18"/>
    <p:sldId id="507" r:id="rId19"/>
    <p:sldId id="506" r:id="rId20"/>
    <p:sldId id="508" r:id="rId21"/>
    <p:sldId id="497" r:id="rId22"/>
    <p:sldId id="509" r:id="rId23"/>
    <p:sldId id="510" r:id="rId24"/>
    <p:sldId id="28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684D3D-2E03-DE15-8364-83816FAF56B6}" name="Kellie Ducker" initials="KD" userId="S::KDucker@mslc.com::528ce8f4-528c-4fb3-bdbf-14a8047b8388" providerId="AD"/>
  <p188:author id="{CD3A4DB2-522D-8A1D-3BC5-08800DEAE567}" name="Maham Ahmad" initials="MA" userId="S::MAhmad@mslc.com::f1c38cf6-8f12-4650-b451-3d0876d37f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F"/>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1D520E2-3129-40E1-91D1-70CBF27763BE}" type="datetimeFigureOut">
              <a:rPr lang="en-US" smtClean="0"/>
              <a:t>4/14/2025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912117E-121C-4236-97D5-04A90E0D3D4C}" type="slidenum">
              <a:rPr lang="en-US" smtClean="0"/>
              <a:t>‹#›</a:t>
            </a:fld>
            <a:endParaRPr lang="en-US" dirty="0"/>
          </a:p>
        </p:txBody>
      </p:sp>
    </p:spTree>
    <p:extLst>
      <p:ext uri="{BB962C8B-B14F-4D97-AF65-F5344CB8AC3E}">
        <p14:creationId xmlns:p14="http://schemas.microsoft.com/office/powerpoint/2010/main" val="45721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JULY – GOVERNANCE FOR STATE</a:t>
            </a:r>
            <a:r>
              <a:rPr lang="en-US" baseline="0" dirty="0"/>
              <a:t>WIDE MOBILE CRISIS INTERVENTION SERVICES WILL BE REEVALUTED THROUGH JULY AND A NEW MEETING CADANCE AND ACTIVITIES WILL COMMENCE. </a:t>
            </a:r>
          </a:p>
          <a:p>
            <a:endParaRPr lang="en-US" baseline="0" dirty="0"/>
          </a:p>
          <a:p>
            <a:r>
              <a:rPr lang="en-US" baseline="0" dirty="0"/>
              <a:t>BRAD- NEED TO UPDATE DATES</a:t>
            </a:r>
            <a:endParaRPr lang="en-US" dirty="0"/>
          </a:p>
        </p:txBody>
      </p:sp>
      <p:sp>
        <p:nvSpPr>
          <p:cNvPr id="4" name="Slide Number Placeholder 3"/>
          <p:cNvSpPr>
            <a:spLocks noGrp="1"/>
          </p:cNvSpPr>
          <p:nvPr>
            <p:ph type="sldNum" sz="quarter" idx="10"/>
          </p:nvPr>
        </p:nvSpPr>
        <p:spPr/>
        <p:txBody>
          <a:bodyPr/>
          <a:lstStyle/>
          <a:p>
            <a:fld id="{DEAC6034-6A53-4944-AB6E-E80FE326A9F5}" type="slidenum">
              <a:rPr lang="en-US" smtClean="0"/>
              <a:t>5</a:t>
            </a:fld>
            <a:endParaRPr lang="en-US" dirty="0"/>
          </a:p>
        </p:txBody>
      </p:sp>
    </p:spTree>
    <p:extLst>
      <p:ext uri="{BB962C8B-B14F-4D97-AF65-F5344CB8AC3E}">
        <p14:creationId xmlns:p14="http://schemas.microsoft.com/office/powerpoint/2010/main" val="276925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104021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55361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365446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Tree>
    <p:extLst>
      <p:ext uri="{BB962C8B-B14F-4D97-AF65-F5344CB8AC3E}">
        <p14:creationId xmlns:p14="http://schemas.microsoft.com/office/powerpoint/2010/main" val="155718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3901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132103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361790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163107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595088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1074728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71509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120232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84799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2631318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4/14/2025</a:t>
            </a:fld>
            <a:endParaRPr lang="en-US" dirty="0"/>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dirty="0"/>
          </a:p>
        </p:txBody>
      </p:sp>
    </p:spTree>
    <p:extLst>
      <p:ext uri="{BB962C8B-B14F-4D97-AF65-F5344CB8AC3E}">
        <p14:creationId xmlns:p14="http://schemas.microsoft.com/office/powerpoint/2010/main" val="77803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416258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125605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256224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322693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410413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19450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0C386-1C08-4E55-8A35-0454018E8B0A}"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97A104-2B83-4DC0-A06B-9231F3BC337D}" type="slidenum">
              <a:rPr lang="en-US" smtClean="0"/>
              <a:t>‹#›</a:t>
            </a:fld>
            <a:endParaRPr lang="en-US" dirty="0"/>
          </a:p>
        </p:txBody>
      </p:sp>
    </p:spTree>
    <p:extLst>
      <p:ext uri="{BB962C8B-B14F-4D97-AF65-F5344CB8AC3E}">
        <p14:creationId xmlns:p14="http://schemas.microsoft.com/office/powerpoint/2010/main" val="312295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0C386-1C08-4E55-8A35-0454018E8B0A}" type="datetimeFigureOut">
              <a:rPr lang="en-US" smtClean="0"/>
              <a:t>4/14/2025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7A104-2B83-4DC0-A06B-9231F3BC337D}" type="slidenum">
              <a:rPr lang="en-US" smtClean="0"/>
              <a:t>‹#›</a:t>
            </a:fld>
            <a:endParaRPr lang="en-US" dirty="0"/>
          </a:p>
        </p:txBody>
      </p:sp>
    </p:spTree>
    <p:extLst>
      <p:ext uri="{BB962C8B-B14F-4D97-AF65-F5344CB8AC3E}">
        <p14:creationId xmlns:p14="http://schemas.microsoft.com/office/powerpoint/2010/main" val="312632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362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MLee@mslc.com" TargetMode="External"/><Relationship Id="rId2" Type="http://schemas.openxmlformats.org/officeDocument/2006/relationships/hyperlink" Target="mailto:JWright@mslc.co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dana.mckenna@ky.gov"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chfs.ky.gov/agencies/dms/Pages/CCBHC.aspx"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295D2129-93E6-4C0B-8497-29456D2AB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25" y="776570"/>
            <a:ext cx="5582151" cy="2923984"/>
          </a:xfrm>
          <a:prstGeom prst="rect">
            <a:avLst/>
          </a:prstGeom>
        </p:spPr>
      </p:pic>
      <p:sp>
        <p:nvSpPr>
          <p:cNvPr id="6" name="TextBox 5">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AF8839B0-B766-4187-A575-66E49BB58953}"/>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8" name="TextBox 7">
            <a:extLst>
              <a:ext uri="{FF2B5EF4-FFF2-40B4-BE49-F238E27FC236}">
                <a16:creationId xmlns:a16="http://schemas.microsoft.com/office/drawing/2014/main" id="{06FEF89B-ADB2-4BEE-80F2-733CA21374E3}"/>
              </a:ext>
            </a:extLst>
          </p:cNvPr>
          <p:cNvSpPr txBox="1"/>
          <p:nvPr/>
        </p:nvSpPr>
        <p:spPr>
          <a:xfrm>
            <a:off x="129216" y="3700554"/>
            <a:ext cx="11933568" cy="2246769"/>
          </a:xfrm>
          <a:prstGeom prst="rect">
            <a:avLst/>
          </a:prstGeom>
          <a:noFill/>
        </p:spPr>
        <p:txBody>
          <a:bodyPr wrap="square" rtlCol="0">
            <a:spAutoFit/>
          </a:bodyPr>
          <a:lstStyle/>
          <a:p>
            <a:pPr algn="ctr"/>
            <a:r>
              <a:rPr lang="en-US" sz="3600" b="1" dirty="0"/>
              <a:t>2025 Certified Community Behavioral Health Clinics (CCBHC) Demonstration Applicant Touchbase Meeting</a:t>
            </a:r>
            <a:br>
              <a:rPr lang="en-US" sz="3600" b="1" dirty="0"/>
            </a:br>
            <a:endParaRPr lang="en-US" sz="3600" b="1" dirty="0"/>
          </a:p>
          <a:p>
            <a:pPr algn="ctr"/>
            <a:r>
              <a:rPr lang="en-US" sz="3200" dirty="0"/>
              <a:t>April 15, 2025</a:t>
            </a:r>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2" name="Picture 1"/>
          <p:cNvPicPr>
            <a:picLocks noChangeAspect="1"/>
          </p:cNvPicPr>
          <p:nvPr/>
        </p:nvPicPr>
        <p:blipFill>
          <a:blip r:embed="rId4"/>
          <a:stretch>
            <a:fillRect/>
          </a:stretch>
        </p:blipFill>
        <p:spPr>
          <a:xfrm>
            <a:off x="10749517" y="5706297"/>
            <a:ext cx="1225180" cy="275688"/>
          </a:xfrm>
          <a:prstGeom prst="rect">
            <a:avLst/>
          </a:prstGeom>
        </p:spPr>
      </p:pic>
      <p:sp>
        <p:nvSpPr>
          <p:cNvPr id="3" name="Rectangle 2"/>
          <p:cNvSpPr/>
          <p:nvPr/>
        </p:nvSpPr>
        <p:spPr>
          <a:xfrm>
            <a:off x="9080790" y="5474566"/>
            <a:ext cx="1668727" cy="584775"/>
          </a:xfrm>
          <a:prstGeom prst="rect">
            <a:avLst/>
          </a:prstGeom>
        </p:spPr>
        <p:txBody>
          <a:bodyPr wrap="none">
            <a:spAutoFit/>
          </a:bodyPr>
          <a:lstStyle/>
          <a:p>
            <a:r>
              <a:rPr lang="en-US" sz="1600" dirty="0"/>
              <a:t>Presented in </a:t>
            </a:r>
          </a:p>
          <a:p>
            <a:r>
              <a:rPr lang="en-US" sz="1600" dirty="0"/>
              <a:t>partnership with: </a:t>
            </a:r>
          </a:p>
        </p:txBody>
      </p:sp>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6450-92BB-453B-8E47-83D5826B6016}"/>
              </a:ext>
            </a:extLst>
          </p:cNvPr>
          <p:cNvSpPr>
            <a:spLocks noGrp="1"/>
          </p:cNvSpPr>
          <p:nvPr>
            <p:ph type="title"/>
          </p:nvPr>
        </p:nvSpPr>
        <p:spPr>
          <a:xfrm>
            <a:off x="1673553" y="377159"/>
            <a:ext cx="8947484" cy="781886"/>
          </a:xfrm>
        </p:spPr>
        <p:txBody>
          <a:bodyPr/>
          <a:lstStyle/>
          <a:p>
            <a:r>
              <a:rPr lang="en-US" b="1" dirty="0">
                <a:latin typeface="+mn-lt"/>
              </a:rPr>
              <a:t>Quality Measures Data Requirements</a:t>
            </a:r>
          </a:p>
        </p:txBody>
      </p:sp>
      <p:sp>
        <p:nvSpPr>
          <p:cNvPr id="3" name="Content Placeholder 2">
            <a:extLst>
              <a:ext uri="{FF2B5EF4-FFF2-40B4-BE49-F238E27FC236}">
                <a16:creationId xmlns:a16="http://schemas.microsoft.com/office/drawing/2014/main" id="{3386F276-FD69-4BF8-A7EE-485ACFA81F19}"/>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CB41BCB0-B4E5-C662-6604-CE281EBAA218}"/>
              </a:ext>
            </a:extLst>
          </p:cNvPr>
          <p:cNvSpPr txBox="1"/>
          <p:nvPr/>
        </p:nvSpPr>
        <p:spPr>
          <a:xfrm>
            <a:off x="573634" y="1147012"/>
            <a:ext cx="11147323" cy="249299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CCBHC Data Fields &amp; Data Submission Instructions provides a list of all required fields that need to be collected and submitted to KY DMS for QM collection and calculation.</a:t>
            </a:r>
          </a:p>
          <a:p>
            <a:pPr marL="800100" lvl="1" indent="-342900">
              <a:buFont typeface="Arial" panose="020B0604020202020204" pitchFamily="34" charset="0"/>
              <a:buChar char="•"/>
              <a:defRPr/>
            </a:pPr>
            <a:r>
              <a:rPr lang="en-US" sz="2400" dirty="0">
                <a:solidFill>
                  <a:prstClr val="black"/>
                </a:solidFill>
                <a:latin typeface="Calibri" panose="020F0502020204030204"/>
              </a:rPr>
              <a:t>All EHR systems must be able to collect this information prior to entry into the demonstration. </a:t>
            </a:r>
            <a:endParaRPr lang="en-US" sz="2400" dirty="0"/>
          </a:p>
          <a:p>
            <a:pPr lvl="2"/>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28EDC8-F00D-1413-D350-E50612E1382F}"/>
              </a:ext>
            </a:extLst>
          </p:cNvPr>
          <p:cNvPicPr>
            <a:picLocks noChangeAspect="1"/>
          </p:cNvPicPr>
          <p:nvPr/>
        </p:nvPicPr>
        <p:blipFill>
          <a:blip r:embed="rId2"/>
          <a:srcRect l="769" r="863"/>
          <a:stretch/>
        </p:blipFill>
        <p:spPr>
          <a:xfrm>
            <a:off x="2572284" y="3309459"/>
            <a:ext cx="6605899" cy="3070702"/>
          </a:xfrm>
          <a:prstGeom prst="rect">
            <a:avLst/>
          </a:prstGeom>
        </p:spPr>
      </p:pic>
    </p:spTree>
    <p:extLst>
      <p:ext uri="{BB962C8B-B14F-4D97-AF65-F5344CB8AC3E}">
        <p14:creationId xmlns:p14="http://schemas.microsoft.com/office/powerpoint/2010/main" val="95631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6450-92BB-453B-8E47-83D5826B6016}"/>
              </a:ext>
            </a:extLst>
          </p:cNvPr>
          <p:cNvSpPr>
            <a:spLocks noGrp="1"/>
          </p:cNvSpPr>
          <p:nvPr>
            <p:ph type="title"/>
          </p:nvPr>
        </p:nvSpPr>
        <p:spPr>
          <a:xfrm>
            <a:off x="2245893" y="445337"/>
            <a:ext cx="8538411" cy="705686"/>
          </a:xfrm>
        </p:spPr>
        <p:txBody>
          <a:bodyPr/>
          <a:lstStyle/>
          <a:p>
            <a:r>
              <a:rPr lang="en-US" b="1" dirty="0">
                <a:latin typeface="+mn-lt"/>
              </a:rPr>
              <a:t>Quality Measures — Next Steps</a:t>
            </a:r>
          </a:p>
        </p:txBody>
      </p:sp>
      <p:sp>
        <p:nvSpPr>
          <p:cNvPr id="3" name="Content Placeholder 2">
            <a:extLst>
              <a:ext uri="{FF2B5EF4-FFF2-40B4-BE49-F238E27FC236}">
                <a16:creationId xmlns:a16="http://schemas.microsoft.com/office/drawing/2014/main" id="{3386F276-FD69-4BF8-A7EE-485ACFA81F19}"/>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CB41BCB0-B4E5-C662-6604-CE281EBAA218}"/>
              </a:ext>
            </a:extLst>
          </p:cNvPr>
          <p:cNvSpPr txBox="1"/>
          <p:nvPr/>
        </p:nvSpPr>
        <p:spPr>
          <a:xfrm>
            <a:off x="948877" y="1276906"/>
            <a:ext cx="10276586" cy="461664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Have all applicable staff </a:t>
            </a:r>
            <a:r>
              <a:rPr lang="en-US" sz="3000" b="1" dirty="0">
                <a:solidFill>
                  <a:prstClr val="black"/>
                </a:solidFill>
                <a:latin typeface="Calibri" panose="020F0502020204030204"/>
              </a:rPr>
              <a:t>review the KY DMS Quality Measures Training</a:t>
            </a:r>
            <a:r>
              <a:rPr lang="en-US" sz="3000" dirty="0">
                <a:solidFill>
                  <a:prstClr val="black"/>
                </a:solidFill>
                <a:latin typeface="Calibri" panose="020F0502020204030204"/>
              </a:rPr>
              <a:t> and complete the attestation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After submitting your application, KY DMS will reach out to schedule and </a:t>
            </a:r>
            <a:r>
              <a:rPr lang="en-US" sz="3000" b="1" dirty="0">
                <a:solidFill>
                  <a:prstClr val="black"/>
                </a:solidFill>
                <a:latin typeface="Calibri" panose="020F0502020204030204"/>
              </a:rPr>
              <a:t>complete a QM Introductory Meeting </a:t>
            </a:r>
            <a:r>
              <a:rPr lang="en-US" sz="3000" dirty="0">
                <a:solidFill>
                  <a:prstClr val="black"/>
                </a:solidFill>
                <a:latin typeface="Calibri" panose="020F0502020204030204"/>
              </a:rPr>
              <a:t>(1 hour)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Schedule and </a:t>
            </a:r>
            <a:r>
              <a:rPr lang="en-US" sz="3000" b="1" dirty="0">
                <a:solidFill>
                  <a:prstClr val="black"/>
                </a:solidFill>
                <a:latin typeface="Calibri" panose="020F0502020204030204"/>
              </a:rPr>
              <a:t>complete a QM EHR Assessment </a:t>
            </a:r>
            <a:r>
              <a:rPr lang="en-US" sz="3000" dirty="0">
                <a:solidFill>
                  <a:prstClr val="black"/>
                </a:solidFill>
                <a:latin typeface="Calibri" panose="020F0502020204030204"/>
              </a:rPr>
              <a:t>(2 hours, additional sessions may be needed)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Complete a </a:t>
            </a:r>
            <a:r>
              <a:rPr lang="en-US" sz="3000" b="1" dirty="0">
                <a:solidFill>
                  <a:prstClr val="black"/>
                </a:solidFill>
                <a:latin typeface="Calibri" panose="020F0502020204030204"/>
              </a:rPr>
              <a:t>QM Data Use Agreement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Send </a:t>
            </a:r>
            <a:r>
              <a:rPr lang="en-US" sz="3000" b="1" dirty="0">
                <a:solidFill>
                  <a:prstClr val="black"/>
                </a:solidFill>
                <a:latin typeface="Calibri" panose="020F0502020204030204"/>
              </a:rPr>
              <a:t>QM Test Data </a:t>
            </a:r>
            <a:r>
              <a:rPr lang="en-US" sz="3000" dirty="0">
                <a:solidFill>
                  <a:prstClr val="black"/>
                </a:solidFill>
                <a:latin typeface="Calibri" panose="020F0502020204030204"/>
              </a:rPr>
              <a:t>to KY DMS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3000" dirty="0">
                <a:solidFill>
                  <a:prstClr val="black"/>
                </a:solidFill>
                <a:latin typeface="Calibri" panose="020F0502020204030204"/>
              </a:rPr>
              <a:t>Finalize </a:t>
            </a:r>
            <a:r>
              <a:rPr lang="en-US" sz="3000" b="1" dirty="0">
                <a:solidFill>
                  <a:prstClr val="black"/>
                </a:solidFill>
                <a:latin typeface="Calibri" panose="020F0502020204030204"/>
              </a:rPr>
              <a:t>QMs </a:t>
            </a:r>
            <a:r>
              <a:rPr lang="en-US" sz="3000" dirty="0">
                <a:solidFill>
                  <a:prstClr val="black"/>
                </a:solidFill>
                <a:latin typeface="Calibri" panose="020F0502020204030204"/>
              </a:rPr>
              <a:t>for your Organization</a:t>
            </a:r>
          </a:p>
          <a:p>
            <a:pPr marL="1257300" lvl="2"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7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71023-AD36-4FB5-FFE6-A97FC664A547}"/>
            </a:ext>
          </a:extLst>
        </p:cNvPr>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DC4BCC15-7A46-AF1A-93E6-A68321B99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76" y="2132092"/>
            <a:ext cx="3987961" cy="2093679"/>
          </a:xfrm>
          <a:prstGeom prst="rect">
            <a:avLst/>
          </a:prstGeom>
        </p:spPr>
      </p:pic>
      <p:sp>
        <p:nvSpPr>
          <p:cNvPr id="5" name="Title 1">
            <a:extLst>
              <a:ext uri="{FF2B5EF4-FFF2-40B4-BE49-F238E27FC236}">
                <a16:creationId xmlns:a16="http://schemas.microsoft.com/office/drawing/2014/main" id="{57085B0D-2ED5-82D1-D73B-ECD93E728F7F}"/>
              </a:ext>
            </a:extLst>
          </p:cNvPr>
          <p:cNvSpPr txBox="1">
            <a:spLocks/>
          </p:cNvSpPr>
          <p:nvPr/>
        </p:nvSpPr>
        <p:spPr>
          <a:xfrm>
            <a:off x="5175683" y="435006"/>
            <a:ext cx="6627496" cy="5557421"/>
          </a:xfrm>
          <a:prstGeom prst="rect">
            <a:avLst/>
          </a:prstGeom>
          <a:solidFill>
            <a:schemeClr val="accent1">
              <a:lumMod val="50000"/>
            </a:schemeClr>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spcAft>
                <a:spcPts val="1200"/>
              </a:spcAft>
            </a:pPr>
            <a:r>
              <a:rPr lang="en-US" sz="4000" b="1" dirty="0">
                <a:solidFill>
                  <a:schemeClr val="bg1"/>
                </a:solidFill>
                <a:latin typeface="+mn-lt"/>
              </a:rPr>
              <a:t>Cost Report</a:t>
            </a:r>
          </a:p>
        </p:txBody>
      </p:sp>
    </p:spTree>
    <p:extLst>
      <p:ext uri="{BB962C8B-B14F-4D97-AF65-F5344CB8AC3E}">
        <p14:creationId xmlns:p14="http://schemas.microsoft.com/office/powerpoint/2010/main" val="336822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34D6-26B5-F282-3453-3041A9A6A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04C1B-025C-5709-0FD2-8F13CC3C07E0}"/>
              </a:ext>
            </a:extLst>
          </p:cNvPr>
          <p:cNvSpPr>
            <a:spLocks noGrp="1"/>
          </p:cNvSpPr>
          <p:nvPr>
            <p:ph type="title"/>
          </p:nvPr>
        </p:nvSpPr>
        <p:spPr/>
        <p:txBody>
          <a:bodyPr/>
          <a:lstStyle/>
          <a:p>
            <a:r>
              <a:rPr lang="en-US" b="1" dirty="0">
                <a:latin typeface="+mn-lt"/>
              </a:rPr>
              <a:t>Cost Report — Next Steps/Timeline</a:t>
            </a:r>
          </a:p>
        </p:txBody>
      </p:sp>
      <p:sp>
        <p:nvSpPr>
          <p:cNvPr id="3" name="Content Placeholder 2">
            <a:extLst>
              <a:ext uri="{FF2B5EF4-FFF2-40B4-BE49-F238E27FC236}">
                <a16:creationId xmlns:a16="http://schemas.microsoft.com/office/drawing/2014/main" id="{0BB77963-7FBF-2602-E03B-C870004F6588}"/>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B4246B4A-3C9B-A13C-CF7D-A27F6C4AD048}"/>
              </a:ext>
            </a:extLst>
          </p:cNvPr>
          <p:cNvSpPr txBox="1"/>
          <p:nvPr/>
        </p:nvSpPr>
        <p:spPr>
          <a:xfrm>
            <a:off x="529389" y="1393212"/>
            <a:ext cx="11434011" cy="403187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Calibri" panose="020F0502020204030204"/>
              </a:rPr>
              <a:t>Upcoming events and timeline for CCBHC cost reporting and rate setting: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pPr>
            <a:r>
              <a:rPr lang="en-US" sz="2400" dirty="0">
                <a:solidFill>
                  <a:prstClr val="black"/>
                </a:solidFill>
                <a:latin typeface="Calibri" panose="020F0502020204030204"/>
              </a:rPr>
              <a:t>05/02/2025 – View the recorded cost report training prior to application submission.</a:t>
            </a:r>
          </a:p>
          <a:p>
            <a:pPr marL="800100" lvl="1" indent="-342900">
              <a:buFont typeface="Arial" panose="020B0604020202020204" pitchFamily="34" charset="0"/>
              <a:buChar cha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05/14/2025 – Live virtual training session for more detail and Q&amp;As.</a:t>
            </a:r>
          </a:p>
          <a:p>
            <a:pPr marL="800100" lvl="1" indent="-342900">
              <a:buFont typeface="Arial" panose="020B0604020202020204" pitchFamily="34" charset="0"/>
              <a:buChar char="•"/>
            </a:pPr>
            <a:r>
              <a:rPr lang="en-US" sz="2400" dirty="0">
                <a:solidFill>
                  <a:prstClr val="black"/>
                </a:solidFill>
                <a:latin typeface="Calibri" panose="020F0502020204030204"/>
              </a:rPr>
              <a:t>05/16/2025 - Cost Report Request Letter to follow shortly after training.</a:t>
            </a:r>
          </a:p>
          <a:p>
            <a:pPr marL="800100" lvl="1" indent="-342900">
              <a:buFont typeface="Arial" panose="020B0604020202020204" pitchFamily="34" charset="0"/>
              <a:buChar char="•"/>
            </a:pPr>
            <a:r>
              <a:rPr lang="en-US" sz="2400" dirty="0">
                <a:solidFill>
                  <a:prstClr val="black"/>
                </a:solidFill>
                <a:latin typeface="Calibri" panose="020F0502020204030204"/>
              </a:rPr>
              <a:t>07/25/2025 – Cost reports and requested support due to DMS/MSLC.</a:t>
            </a:r>
          </a:p>
          <a:p>
            <a:pPr marL="800100" lvl="1" indent="-342900">
              <a:buFont typeface="Arial" panose="020B0604020202020204" pitchFamily="34" charset="0"/>
              <a:buChar cha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12/01/2025 – Rates </a:t>
            </a:r>
            <a:r>
              <a:rPr lang="en-US" sz="2400" dirty="0">
                <a:solidFill>
                  <a:prstClr val="black"/>
                </a:solidFill>
                <a:latin typeface="Calibri" panose="020F0502020204030204"/>
              </a:rPr>
              <a:t>finalized prior to sending to CMS.</a:t>
            </a:r>
          </a:p>
          <a:p>
            <a:pPr marL="800100" lvl="1" indent="-342900">
              <a:buFont typeface="Arial" panose="020B0604020202020204" pitchFamily="34" charset="0"/>
              <a:buChar char="•"/>
            </a:pPr>
            <a:endParaRPr lang="en-US" sz="2400" dirty="0">
              <a:solidFill>
                <a:prstClr val="black"/>
              </a:solidFill>
              <a:latin typeface="Calibri" panose="020F0502020204030204"/>
            </a:endParaRPr>
          </a:p>
          <a:p>
            <a:pPr marL="0" lvl="1"/>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Additional TA will be available to providers and provided as needed.</a:t>
            </a:r>
          </a:p>
          <a:p>
            <a:pPr marL="0" lvl="1"/>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57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12B7-F15C-F599-8BD4-ECE94AAFB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31453-AED7-C6B0-4F70-C9091716C156}"/>
              </a:ext>
            </a:extLst>
          </p:cNvPr>
          <p:cNvSpPr>
            <a:spLocks noGrp="1"/>
          </p:cNvSpPr>
          <p:nvPr>
            <p:ph type="title"/>
          </p:nvPr>
        </p:nvSpPr>
        <p:spPr/>
        <p:txBody>
          <a:bodyPr/>
          <a:lstStyle/>
          <a:p>
            <a:r>
              <a:rPr lang="en-US" b="1" dirty="0">
                <a:latin typeface="+mn-lt"/>
              </a:rPr>
              <a:t>Cost Report — Submission &amp; Support</a:t>
            </a:r>
          </a:p>
        </p:txBody>
      </p:sp>
      <p:sp>
        <p:nvSpPr>
          <p:cNvPr id="3" name="Content Placeholder 2">
            <a:extLst>
              <a:ext uri="{FF2B5EF4-FFF2-40B4-BE49-F238E27FC236}">
                <a16:creationId xmlns:a16="http://schemas.microsoft.com/office/drawing/2014/main" id="{6C5077B1-EBB8-F2CC-3641-33C151D89748}"/>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EB2779E0-0E1C-A289-2B12-1631C689FA47}"/>
              </a:ext>
            </a:extLst>
          </p:cNvPr>
          <p:cNvSpPr txBox="1"/>
          <p:nvPr/>
        </p:nvSpPr>
        <p:spPr>
          <a:xfrm>
            <a:off x="187552" y="1299206"/>
            <a:ext cx="11434011" cy="498598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libri" panose="020F0502020204030204"/>
              </a:rPr>
              <a:t>The following items will need to be included with the cost report when submitted: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CCBHC Cost report in electronic format, formatted in Excel, completed using the accrual method of accounting</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Detailed trial balance and lead schedules (including revenue, expenses, etc.)</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Daily visits supporting documentation which includes claims detail</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Crosswalk between trial balance and cost report lines</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Federal indirect rate support, if applicable</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Certification by Officer or Administrator of the cost report with original signature</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Explanations and support for cost report allocations, adjustments, and reclassifications</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Explanations and support for both anticipated costs &amp; visits reported</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Support for any DCO costs/visits reported, if applicable</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Separate summary of and identification and support for costs and visits due to providing primary care services (please note, primary care screening and monitoring costs and visits should not be included in these separate costs identified)</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Detailed support on FTE and number of services provided per staff description</a:t>
            </a:r>
          </a:p>
          <a:p>
            <a:pPr marL="800100" lvl="1" indent="-342900">
              <a:buFont typeface="Arial" panose="020B0604020202020204" pitchFamily="34" charset="0"/>
              <a:buChar cha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Listing of all sites with one of the following designations (CCBHC, Non-CCBHC, Combination of CCBHC &amp; Non-CCBHC) </a:t>
            </a:r>
          </a:p>
          <a:p>
            <a:pPr marL="800100" lvl="1" indent="-342900">
              <a:buFont typeface="Arial" panose="020B0604020202020204" pitchFamily="34" charset="0"/>
              <a:buChar char="•"/>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71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0656-C034-8D10-294D-1B90CA53D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BC702-39C6-A7C6-5911-3D7811D6914C}"/>
              </a:ext>
            </a:extLst>
          </p:cNvPr>
          <p:cNvSpPr>
            <a:spLocks noGrp="1"/>
          </p:cNvSpPr>
          <p:nvPr>
            <p:ph type="title"/>
          </p:nvPr>
        </p:nvSpPr>
        <p:spPr/>
        <p:txBody>
          <a:bodyPr/>
          <a:lstStyle/>
          <a:p>
            <a:r>
              <a:rPr lang="en-US" b="1" dirty="0">
                <a:latin typeface="+mn-lt"/>
              </a:rPr>
              <a:t>Cost Report — Communication/Contacts</a:t>
            </a:r>
          </a:p>
        </p:txBody>
      </p:sp>
      <p:sp>
        <p:nvSpPr>
          <p:cNvPr id="3" name="Content Placeholder 2">
            <a:extLst>
              <a:ext uri="{FF2B5EF4-FFF2-40B4-BE49-F238E27FC236}">
                <a16:creationId xmlns:a16="http://schemas.microsoft.com/office/drawing/2014/main" id="{166D09FE-22DF-B0E5-D438-C4A98A601E0F}"/>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B8670895-757B-BFB9-0992-E91CEA19C741}"/>
              </a:ext>
            </a:extLst>
          </p:cNvPr>
          <p:cNvSpPr txBox="1"/>
          <p:nvPr/>
        </p:nvSpPr>
        <p:spPr>
          <a:xfrm>
            <a:off x="529389" y="1393212"/>
            <a:ext cx="11434011" cy="38472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When completing the contact information, please also complete the following</a:t>
            </a:r>
            <a:r>
              <a:rPr lang="en-US" sz="3200" dirty="0">
                <a:solidFill>
                  <a:prstClr val="black"/>
                </a:solidFill>
                <a:latin typeface="Calibri" panose="020F0502020204030204"/>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pPr>
            <a:r>
              <a:rPr lang="en-US" sz="2400" dirty="0">
                <a:solidFill>
                  <a:prstClr val="black"/>
                </a:solidFill>
                <a:latin typeface="Calibri" panose="020F0502020204030204"/>
              </a:rPr>
              <a:t>Indicate the contact that should be addressed in official letter communications.</a:t>
            </a:r>
          </a:p>
          <a:p>
            <a:pPr marL="800100" lvl="1" indent="-342900">
              <a:buFont typeface="Arial" panose="020B0604020202020204" pitchFamily="34" charset="0"/>
              <a:buChar char="•"/>
            </a:pPr>
            <a:r>
              <a:rPr lang="en-US" sz="2400" dirty="0">
                <a:solidFill>
                  <a:prstClr val="black"/>
                </a:solidFill>
                <a:latin typeface="Calibri" panose="020F0502020204030204"/>
              </a:rPr>
              <a:t>Indicate one or two contacts that will be responsible for uploading and downloading items through the SFTP website.</a:t>
            </a:r>
          </a:p>
          <a:p>
            <a:pPr marL="1257300" lvl="2" indent="-342900">
              <a:buFont typeface="Arial" panose="020B0604020202020204" pitchFamily="34" charset="0"/>
              <a:buChar char="•"/>
            </a:pPr>
            <a:r>
              <a:rPr lang="en-US" sz="2200" dirty="0">
                <a:solidFill>
                  <a:prstClr val="black"/>
                </a:solidFill>
                <a:latin typeface="Calibri" panose="020F0502020204030204"/>
              </a:rPr>
              <a:t>The SFTP website will be used by providers to upload the cost report and supporting documentation. MSLC uses it to deliver official communications to the provider.</a:t>
            </a:r>
          </a:p>
          <a:p>
            <a:pPr marL="1257300" lvl="2" indent="-342900">
              <a:buFont typeface="Arial" panose="020B0604020202020204" pitchFamily="34" charset="0"/>
              <a:buChar char="•"/>
            </a:pPr>
            <a:r>
              <a:rPr lang="en-US" sz="2200" dirty="0">
                <a:solidFill>
                  <a:prstClr val="black"/>
                </a:solidFill>
                <a:latin typeface="Calibri" panose="020F0502020204030204"/>
              </a:rPr>
              <a:t>If you already have a SFTP established with MSLC, and do not need to update who has access for CCBHC, please leave a note addressing that on the contact sheet.</a:t>
            </a:r>
          </a:p>
          <a:p>
            <a:pPr marL="800100" lvl="1" indent="-342900">
              <a:buFont typeface="Arial" panose="020B0604020202020204" pitchFamily="34" charset="0"/>
              <a:buChar char="•"/>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5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1ABE-2E1B-CD88-8D39-2F1383576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C193B-A720-2A40-906F-2B80CC90A5E1}"/>
              </a:ext>
            </a:extLst>
          </p:cNvPr>
          <p:cNvSpPr>
            <a:spLocks noGrp="1"/>
          </p:cNvSpPr>
          <p:nvPr>
            <p:ph type="title"/>
          </p:nvPr>
        </p:nvSpPr>
        <p:spPr/>
        <p:txBody>
          <a:bodyPr/>
          <a:lstStyle/>
          <a:p>
            <a:r>
              <a:rPr lang="en-US" b="1" dirty="0">
                <a:latin typeface="+mn-lt"/>
              </a:rPr>
              <a:t>Cost Report Specific Questions</a:t>
            </a:r>
          </a:p>
        </p:txBody>
      </p:sp>
      <p:sp>
        <p:nvSpPr>
          <p:cNvPr id="3" name="Content Placeholder 2">
            <a:extLst>
              <a:ext uri="{FF2B5EF4-FFF2-40B4-BE49-F238E27FC236}">
                <a16:creationId xmlns:a16="http://schemas.microsoft.com/office/drawing/2014/main" id="{59E94599-6781-0C2C-0666-67FC68E44B08}"/>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DA3705DA-44BB-4F4B-FEE4-FDCD26F47F52}"/>
              </a:ext>
            </a:extLst>
          </p:cNvPr>
          <p:cNvSpPr txBox="1"/>
          <p:nvPr/>
        </p:nvSpPr>
        <p:spPr>
          <a:xfrm>
            <a:off x="572118" y="1768666"/>
            <a:ext cx="11434011" cy="30469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Questions regarding the cost report can be submitted to</a:t>
            </a:r>
            <a:r>
              <a:rPr lang="en-US" sz="3200" dirty="0">
                <a:solidFill>
                  <a:prstClr val="black"/>
                </a:solidFill>
                <a:latin typeface="Calibri" panose="020F0502020204030204"/>
              </a:rPr>
              <a:t>:</a:t>
            </a:r>
            <a:endParaRPr lang="en-US" sz="2400" dirty="0">
              <a:solidFill>
                <a:prstClr val="black"/>
              </a:solidFill>
              <a:latin typeface="Calibri" panose="020F0502020204030204"/>
            </a:endParaRPr>
          </a:p>
          <a:p>
            <a:pPr marL="800100" lvl="1" indent="-342900">
              <a:spcBef>
                <a:spcPts val="1200"/>
              </a:spcBef>
              <a:buFont typeface="Arial" panose="020B0604020202020204" pitchFamily="34" charset="0"/>
              <a:buChar char="•"/>
            </a:pPr>
            <a:r>
              <a:rPr lang="en-US" sz="2400" dirty="0">
                <a:solidFill>
                  <a:prstClr val="black"/>
                </a:solidFill>
                <a:latin typeface="Calibri" panose="020F0502020204030204"/>
              </a:rPr>
              <a:t>James Wright, </a:t>
            </a:r>
            <a:r>
              <a:rPr lang="en-US" sz="2400" dirty="0">
                <a:solidFill>
                  <a:prstClr val="black"/>
                </a:solidFill>
                <a:latin typeface="Calibri" panose="020F0502020204030204"/>
                <a:hlinkClick r:id="rId2"/>
              </a:rPr>
              <a:t>JWright@mslc.com</a:t>
            </a:r>
            <a:endParaRPr lang="en-US" sz="2400" dirty="0">
              <a:solidFill>
                <a:prstClr val="black"/>
              </a:solidFill>
              <a:latin typeface="Calibri" panose="020F0502020204030204"/>
            </a:endParaRPr>
          </a:p>
          <a:p>
            <a:pPr marL="800100" lvl="1" indent="-342900">
              <a:spcBef>
                <a:spcPts val="1200"/>
              </a:spcBef>
              <a:buFont typeface="Arial" panose="020B0604020202020204" pitchFamily="34" charset="0"/>
              <a:buChar char="•"/>
            </a:pPr>
            <a:r>
              <a:rPr lang="en-US" sz="2400" dirty="0">
                <a:solidFill>
                  <a:prstClr val="black"/>
                </a:solidFill>
                <a:latin typeface="Calibri" panose="020F0502020204030204"/>
              </a:rPr>
              <a:t>Matt Lee, </a:t>
            </a:r>
            <a:r>
              <a:rPr lang="en-US" sz="2400" dirty="0">
                <a:solidFill>
                  <a:prstClr val="black"/>
                </a:solidFill>
                <a:latin typeface="Calibri" panose="020F0502020204030204"/>
                <a:hlinkClick r:id="rId3"/>
              </a:rPr>
              <a:t>MLee@mslc.com</a:t>
            </a:r>
            <a:endParaRPr lang="en-US" sz="2400" dirty="0">
              <a:solidFill>
                <a:prstClr val="black"/>
              </a:solidFill>
              <a:latin typeface="Calibri" panose="020F0502020204030204"/>
            </a:endParaRPr>
          </a:p>
          <a:p>
            <a:pPr marL="0" lvl="1">
              <a:spcBef>
                <a:spcPts val="1200"/>
              </a:spcBef>
            </a:pPr>
            <a:endParaRPr lang="en-US" sz="2400" dirty="0">
              <a:solidFill>
                <a:prstClr val="black"/>
              </a:solidFill>
              <a:latin typeface="Calibri" panose="020F0502020204030204"/>
            </a:endParaRPr>
          </a:p>
          <a:p>
            <a:pPr marL="0" lvl="1">
              <a:spcBef>
                <a:spcPts val="1200"/>
              </a:spcBef>
            </a:pPr>
            <a:r>
              <a:rPr lang="en-US" sz="2400" dirty="0">
                <a:solidFill>
                  <a:prstClr val="black"/>
                </a:solidFill>
                <a:latin typeface="Calibri" panose="020F0502020204030204"/>
              </a:rPr>
              <a:t>Questions sent in advance of the training on 05/14/2025 will allow us to be prepared and are more likely to be answered during the training, rather than follow up.</a:t>
            </a:r>
          </a:p>
        </p:txBody>
      </p:sp>
    </p:spTree>
    <p:extLst>
      <p:ext uri="{BB962C8B-B14F-4D97-AF65-F5344CB8AC3E}">
        <p14:creationId xmlns:p14="http://schemas.microsoft.com/office/powerpoint/2010/main" val="343182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3808-6806-1381-8408-D91043EC073E}"/>
            </a:ext>
          </a:extLst>
        </p:cNvPr>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54F77DFD-0309-E2A8-2EF0-E9C6E2D77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76" y="2132092"/>
            <a:ext cx="3987961" cy="2093679"/>
          </a:xfrm>
          <a:prstGeom prst="rect">
            <a:avLst/>
          </a:prstGeom>
        </p:spPr>
      </p:pic>
      <p:sp>
        <p:nvSpPr>
          <p:cNvPr id="5" name="Title 1">
            <a:extLst>
              <a:ext uri="{FF2B5EF4-FFF2-40B4-BE49-F238E27FC236}">
                <a16:creationId xmlns:a16="http://schemas.microsoft.com/office/drawing/2014/main" id="{8A858D6E-5D50-A98A-3E44-310555B9F569}"/>
              </a:ext>
            </a:extLst>
          </p:cNvPr>
          <p:cNvSpPr txBox="1">
            <a:spLocks/>
          </p:cNvSpPr>
          <p:nvPr/>
        </p:nvSpPr>
        <p:spPr>
          <a:xfrm>
            <a:off x="5175683" y="435006"/>
            <a:ext cx="6627496" cy="5557421"/>
          </a:xfrm>
          <a:prstGeom prst="rect">
            <a:avLst/>
          </a:prstGeom>
          <a:solidFill>
            <a:schemeClr val="accent1">
              <a:lumMod val="50000"/>
            </a:schemeClr>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spcAft>
                <a:spcPts val="1200"/>
              </a:spcAft>
            </a:pPr>
            <a:r>
              <a:rPr lang="en-US" sz="4000" b="1" dirty="0">
                <a:solidFill>
                  <a:schemeClr val="bg1"/>
                </a:solidFill>
                <a:latin typeface="+mn-lt"/>
              </a:rPr>
              <a:t>Q &amp; A</a:t>
            </a:r>
          </a:p>
        </p:txBody>
      </p:sp>
    </p:spTree>
    <p:extLst>
      <p:ext uri="{BB962C8B-B14F-4D97-AF65-F5344CB8AC3E}">
        <p14:creationId xmlns:p14="http://schemas.microsoft.com/office/powerpoint/2010/main" val="269267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7890-64BE-95B1-1409-DCD4B9C42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87CC4-D21C-F01A-3F0E-15DF6ECC0FDC}"/>
              </a:ext>
            </a:extLst>
          </p:cNvPr>
          <p:cNvSpPr>
            <a:spLocks noGrp="1"/>
          </p:cNvSpPr>
          <p:nvPr>
            <p:ph type="title"/>
          </p:nvPr>
        </p:nvSpPr>
        <p:spPr>
          <a:xfrm>
            <a:off x="838200" y="365125"/>
            <a:ext cx="10515600" cy="700195"/>
          </a:xfrm>
        </p:spPr>
        <p:txBody>
          <a:bodyPr/>
          <a:lstStyle/>
          <a:p>
            <a:pPr algn="ctr"/>
            <a:r>
              <a:rPr lang="en-US" b="1" dirty="0">
                <a:latin typeface="+mn-lt"/>
              </a:rPr>
              <a:t>Q &amp; A</a:t>
            </a:r>
          </a:p>
        </p:txBody>
      </p:sp>
      <p:sp>
        <p:nvSpPr>
          <p:cNvPr id="3" name="Content Placeholder 2">
            <a:extLst>
              <a:ext uri="{FF2B5EF4-FFF2-40B4-BE49-F238E27FC236}">
                <a16:creationId xmlns:a16="http://schemas.microsoft.com/office/drawing/2014/main" id="{58B918C6-07C3-CBFA-4148-2E24285C5A75}"/>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440103C-908C-4166-FEE3-B7B7C5408DCF}"/>
              </a:ext>
            </a:extLst>
          </p:cNvPr>
          <p:cNvSpPr txBox="1"/>
          <p:nvPr/>
        </p:nvSpPr>
        <p:spPr>
          <a:xfrm>
            <a:off x="554363" y="1047564"/>
            <a:ext cx="11434011" cy="4362733"/>
          </a:xfrm>
          <a:prstGeom prst="rect">
            <a:avLst/>
          </a:prstGeom>
          <a:noFill/>
        </p:spPr>
        <p:txBody>
          <a:bodyPr wrap="square">
            <a:spAutoFit/>
          </a:bodyPr>
          <a:lstStyle/>
          <a:p>
            <a:pPr marL="342900" marR="0" lvl="0" indent="-342900">
              <a:spcBef>
                <a:spcPts val="300"/>
              </a:spcBef>
              <a:spcAft>
                <a:spcPts val="300"/>
              </a:spcAft>
              <a:buFont typeface="Arial" panose="020B0604020202020204" pitchFamily="34" charset="0"/>
              <a:buChar char="•"/>
              <a:tabLst>
                <a:tab pos="457200" algn="l"/>
              </a:tabLst>
            </a:pPr>
            <a:r>
              <a:rPr lang="en-US" sz="2000" b="1" dirty="0">
                <a:solidFill>
                  <a:srgbClr val="000000"/>
                </a:solidFill>
                <a:effectLst/>
                <a:latin typeface="Aptos" panose="020B0004020202020204" pitchFamily="34" charset="0"/>
                <a:ea typeface="Times New Roman" panose="02020603050405020304" pitchFamily="18" charset="0"/>
              </a:rPr>
              <a:t>Evidence-Based Practices (EBPs):</a:t>
            </a:r>
            <a:br>
              <a:rPr lang="en-US" sz="2000" dirty="0">
                <a:solidFill>
                  <a:srgbClr val="000000"/>
                </a:solidFill>
                <a:effectLst/>
                <a:latin typeface="Aptos" panose="020B0004020202020204" pitchFamily="34" charset="0"/>
                <a:ea typeface="Times New Roman" panose="02020603050405020304" pitchFamily="18" charset="0"/>
              </a:rPr>
            </a:br>
            <a:r>
              <a:rPr lang="en-US" sz="2000" dirty="0">
                <a:solidFill>
                  <a:srgbClr val="000000"/>
                </a:solidFill>
                <a:effectLst/>
                <a:latin typeface="Aptos" panose="020B0004020202020204" pitchFamily="34" charset="0"/>
                <a:ea typeface="Times New Roman" panose="02020603050405020304" pitchFamily="18" charset="0"/>
              </a:rPr>
              <a:t>Do CCBHCs need to have staff trained in </a:t>
            </a:r>
            <a:r>
              <a:rPr lang="en-US" sz="2000" i="1" dirty="0">
                <a:solidFill>
                  <a:srgbClr val="000000"/>
                </a:solidFill>
                <a:effectLst/>
                <a:latin typeface="Aptos" panose="020B0004020202020204" pitchFamily="34" charset="0"/>
                <a:ea typeface="Times New Roman" panose="02020603050405020304" pitchFamily="18" charset="0"/>
              </a:rPr>
              <a:t>all</a:t>
            </a:r>
            <a:r>
              <a:rPr lang="en-US" sz="2000" dirty="0">
                <a:solidFill>
                  <a:srgbClr val="000000"/>
                </a:solidFill>
                <a:effectLst/>
                <a:latin typeface="Aptos" panose="020B0004020202020204" pitchFamily="34" charset="0"/>
                <a:ea typeface="Times New Roman" panose="02020603050405020304" pitchFamily="18" charset="0"/>
              </a:rPr>
              <a:t> of the services and supports or modalities listed under the EBP requirements? For example, we have many clinicians trained in TF-CBT and EMDR, both of which focus on trauma. Would we also be expected to have clinicians trained in other trauma-focused models such as TARGET or the Nurturing Parenting Program?</a:t>
            </a:r>
          </a:p>
          <a:p>
            <a:pPr marR="0" lvl="0">
              <a:spcBef>
                <a:spcPts val="300"/>
              </a:spcBef>
              <a:spcAft>
                <a:spcPts val="300"/>
              </a:spcAft>
              <a:tabLst>
                <a:tab pos="457200" algn="l"/>
              </a:tabLst>
            </a:pPr>
            <a:endParaRPr lang="en-US" sz="2000" dirty="0">
              <a:solidFill>
                <a:srgbClr val="000000"/>
              </a:solidFill>
              <a:effectLst/>
              <a:latin typeface="Aptos" panose="020B0004020202020204" pitchFamily="34" charset="0"/>
              <a:ea typeface="Aptos" panose="020B0004020202020204" pitchFamily="34" charset="0"/>
            </a:endParaRPr>
          </a:p>
          <a:p>
            <a:pPr marL="342900" marR="0" lvl="0" indent="-342900">
              <a:spcBef>
                <a:spcPts val="300"/>
              </a:spcBef>
              <a:spcAft>
                <a:spcPts val="300"/>
              </a:spcAft>
              <a:buFont typeface="Arial" panose="020B0604020202020204" pitchFamily="34" charset="0"/>
              <a:buChar char="•"/>
              <a:tabLst>
                <a:tab pos="457200" algn="l"/>
              </a:tabLst>
            </a:pPr>
            <a:r>
              <a:rPr lang="en-US" sz="2000" b="1" dirty="0">
                <a:solidFill>
                  <a:srgbClr val="000000"/>
                </a:solidFill>
                <a:effectLst/>
                <a:latin typeface="Aptos" panose="020B0004020202020204" pitchFamily="34" charset="0"/>
                <a:ea typeface="Times New Roman" panose="02020603050405020304" pitchFamily="18" charset="0"/>
              </a:rPr>
              <a:t>988 Integration:</a:t>
            </a:r>
            <a:br>
              <a:rPr lang="en-US" sz="2000" b="1" dirty="0">
                <a:solidFill>
                  <a:srgbClr val="000000"/>
                </a:solidFill>
                <a:effectLst/>
                <a:latin typeface="Aptos" panose="020B0004020202020204" pitchFamily="34" charset="0"/>
                <a:ea typeface="Times New Roman" panose="02020603050405020304" pitchFamily="18" charset="0"/>
              </a:rPr>
            </a:br>
            <a:r>
              <a:rPr lang="en-US" sz="2000" dirty="0">
                <a:solidFill>
                  <a:srgbClr val="000000"/>
                </a:solidFill>
                <a:effectLst/>
                <a:latin typeface="Aptos" panose="020B0004020202020204" pitchFamily="34" charset="0"/>
                <a:ea typeface="Times New Roman" panose="02020603050405020304" pitchFamily="18" charset="0"/>
              </a:rPr>
              <a:t>In reviewing the application materials, it appears that most current 988 connections are with CMHCs and existing CCBHCs. Was there a state-supported process to help with these integrations? Will there be support available for new CCBHCs to connect with 988?</a:t>
            </a:r>
          </a:p>
          <a:p>
            <a:pPr>
              <a:spcBef>
                <a:spcPts val="300"/>
              </a:spcBef>
              <a:spcAft>
                <a:spcPts val="300"/>
              </a:spcAft>
              <a:tabLst>
                <a:tab pos="457200" algn="l"/>
              </a:tabLst>
            </a:pPr>
            <a:endParaRPr lang="en-US" sz="2000" dirty="0">
              <a:solidFill>
                <a:srgbClr val="000000"/>
              </a:solidFill>
              <a:latin typeface="Aptos" panose="020B0004020202020204" pitchFamily="34" charset="0"/>
              <a:ea typeface="Aptos" panose="020B0004020202020204" pitchFamily="34" charset="0"/>
            </a:endParaRPr>
          </a:p>
          <a:p>
            <a:pPr marL="342900" indent="-342900">
              <a:spcBef>
                <a:spcPts val="300"/>
              </a:spcBef>
              <a:spcAft>
                <a:spcPts val="300"/>
              </a:spcAft>
              <a:buFont typeface="Arial" panose="020B0604020202020204" pitchFamily="34" charset="0"/>
              <a:buChar char="•"/>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How quickly after an application packet is accepted will data collection meetings begin? </a:t>
            </a:r>
          </a:p>
          <a:p>
            <a:pPr marL="342900" marR="0" lvl="0" indent="-342900">
              <a:buFont typeface="+mj-lt"/>
              <a:buAutoNum type="arabicPeriod"/>
              <a:tabLst>
                <a:tab pos="457200" algn="l"/>
              </a:tabLst>
            </a:pPr>
            <a:endParaRPr lang="en-US" sz="1500" dirty="0">
              <a:solidFill>
                <a:srgbClr val="000000"/>
              </a:solidFill>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15316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CBAC-037B-38C4-EC93-F97B56CC0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B5E9A-7AD8-39F3-62A9-0FA9BB2C256C}"/>
              </a:ext>
            </a:extLst>
          </p:cNvPr>
          <p:cNvSpPr>
            <a:spLocks noGrp="1"/>
          </p:cNvSpPr>
          <p:nvPr>
            <p:ph type="title"/>
          </p:nvPr>
        </p:nvSpPr>
        <p:spPr>
          <a:xfrm>
            <a:off x="838200" y="365125"/>
            <a:ext cx="10515600" cy="700195"/>
          </a:xfrm>
        </p:spPr>
        <p:txBody>
          <a:bodyPr/>
          <a:lstStyle/>
          <a:p>
            <a:pPr algn="ctr"/>
            <a:r>
              <a:rPr lang="en-US" b="1" dirty="0">
                <a:latin typeface="+mn-lt"/>
              </a:rPr>
              <a:t>Cost Report Q &amp; A</a:t>
            </a:r>
          </a:p>
        </p:txBody>
      </p:sp>
      <p:sp>
        <p:nvSpPr>
          <p:cNvPr id="3" name="Content Placeholder 2">
            <a:extLst>
              <a:ext uri="{FF2B5EF4-FFF2-40B4-BE49-F238E27FC236}">
                <a16:creationId xmlns:a16="http://schemas.microsoft.com/office/drawing/2014/main" id="{79C861AD-10DA-1010-EE6B-C256030A4A01}"/>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54CFEC43-9F02-E822-133F-1804AB54B769}"/>
              </a:ext>
            </a:extLst>
          </p:cNvPr>
          <p:cNvSpPr txBox="1"/>
          <p:nvPr/>
        </p:nvSpPr>
        <p:spPr>
          <a:xfrm>
            <a:off x="467557" y="1065320"/>
            <a:ext cx="11256885" cy="4801314"/>
          </a:xfrm>
          <a:prstGeom prst="rect">
            <a:avLst/>
          </a:prstGeom>
          <a:noFill/>
        </p:spPr>
        <p:txBody>
          <a:bodyPr wrap="square">
            <a:spAutoFit/>
          </a:bodyPr>
          <a:lstStyle/>
          <a:p>
            <a:pPr marL="342900" marR="0" lvl="0" indent="-342900">
              <a:buFont typeface="Arial" panose="020B0604020202020204" pitchFamily="34" charset="0"/>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rPr>
              <a:t>Allowable Services and Visits:</a:t>
            </a:r>
            <a:br>
              <a:rPr lang="en-US" sz="1800" dirty="0">
                <a:solidFill>
                  <a:srgbClr val="000000"/>
                </a:solidFill>
                <a:effectLst/>
                <a:latin typeface="Aptos" panose="020B000402020202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I’m looking for more clarification on what qualifies as “CCBHC allowable services and visits.” I do have the list of CPT codes, but as I break down our costs by division, program, and service, I’m unsure which ones should be included or excluded for cost reporting purposes.</a:t>
            </a:r>
            <a:endParaRPr lang="en-US" sz="1800" dirty="0">
              <a:solidFill>
                <a:srgbClr val="000000"/>
              </a:solidFill>
              <a:effectLst/>
              <a:latin typeface="Aptos" panose="020B0004020202020204" pitchFamily="34" charset="0"/>
              <a:ea typeface="Aptos" panose="020B0004020202020204" pitchFamily="34" charset="0"/>
            </a:endParaRPr>
          </a:p>
          <a:p>
            <a:pPr marL="342900" marR="0" lvl="0" indent="-342900">
              <a:buFont typeface="Arial" panose="020B0604020202020204" pitchFamily="34" charset="0"/>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rPr>
              <a:t>Cost Reporting Time Period:</a:t>
            </a:r>
            <a:br>
              <a:rPr lang="en-US" sz="1800" dirty="0">
                <a:solidFill>
                  <a:srgbClr val="000000"/>
                </a:solidFill>
                <a:effectLst/>
                <a:latin typeface="Aptos" panose="020B000402020202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For the initial cost report, should we use calendar year (CY) 2024 as the reporting period since we can tie it back to our audit? Just want to be sure we’re aligned on the correct timeframe.</a:t>
            </a:r>
            <a:endParaRPr lang="en-US" sz="1800" dirty="0">
              <a:solidFill>
                <a:srgbClr val="000000"/>
              </a:solidFill>
              <a:effectLst/>
              <a:latin typeface="Aptos" panose="020B0004020202020204" pitchFamily="34" charset="0"/>
              <a:ea typeface="Aptos" panose="020B0004020202020204" pitchFamily="34" charset="0"/>
            </a:endParaRPr>
          </a:p>
          <a:p>
            <a:pPr marL="342900" marR="0" lvl="0" indent="-342900">
              <a:buFont typeface="Arial" panose="020B0604020202020204" pitchFamily="34" charset="0"/>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rPr>
              <a:t>Cost Attribution (e.g., KSTEP):</a:t>
            </a:r>
            <a:br>
              <a:rPr lang="en-US" sz="1800" dirty="0">
                <a:solidFill>
                  <a:srgbClr val="000000"/>
                </a:solidFill>
                <a:effectLst/>
                <a:latin typeface="Aptos" panose="020B000402020202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We have programs like KSTEP where the services might be CCBHC-allowable, but the associated costs are fully covered by KSTEP. The guidance mentions including all costs for allowable services regardless of payer—does that mean we should include KSTEP contract costs in our CCBHC cost report?</a:t>
            </a:r>
            <a:endParaRPr lang="en-US" sz="1800" dirty="0">
              <a:solidFill>
                <a:srgbClr val="000000"/>
              </a:solidFill>
              <a:effectLst/>
              <a:latin typeface="Aptos" panose="020B0004020202020204" pitchFamily="34" charset="0"/>
              <a:ea typeface="Aptos" panose="020B0004020202020204" pitchFamily="34" charset="0"/>
            </a:endParaRPr>
          </a:p>
          <a:p>
            <a:pPr marL="342900" marR="0" lvl="0" indent="-342900">
              <a:buFont typeface="Arial" panose="020B0604020202020204" pitchFamily="34" charset="0"/>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How will PDS be treated on the cost report? It is such a large pass-thru of payroll that we worry it could skew our rate.</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Arial" panose="020B0604020202020204" pitchFamily="34" charset="0"/>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Instructions state: “Additional support staff may also be considered direct, including interpreters or linguistic counselors, case managers, and care coordinators.” It looks likes the care coordinators can be considered direct expenses. We would like to confirm how Care Coordinators are treated on the cost report?</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Arial" panose="020B0604020202020204" pitchFamily="34" charset="0"/>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Is there a specific methodology that we should use to split costs between CCBHC and CMHC? </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58773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A49C-6504-9EB7-C046-C29EE01E204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055C862-E3CE-A48E-9D73-0EC8B18B0E51}"/>
              </a:ext>
            </a:extLst>
          </p:cNvPr>
          <p:cNvSpPr txBox="1">
            <a:spLocks/>
          </p:cNvSpPr>
          <p:nvPr/>
        </p:nvSpPr>
        <p:spPr>
          <a:xfrm>
            <a:off x="219104" y="469232"/>
            <a:ext cx="3951844" cy="5351904"/>
          </a:xfrm>
          <a:prstGeom prst="rect">
            <a:avLst/>
          </a:prstGeom>
          <a:solidFill>
            <a:schemeClr val="accent1">
              <a:lumMod val="50000"/>
            </a:schemeClr>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spcAft>
                <a:spcPts val="1200"/>
              </a:spcAft>
            </a:pPr>
            <a:r>
              <a:rPr lang="en-US" sz="4000" b="1" dirty="0">
                <a:solidFill>
                  <a:schemeClr val="bg1"/>
                </a:solidFill>
                <a:latin typeface="+mn-lt"/>
              </a:rPr>
              <a:t>Discussion Items</a:t>
            </a:r>
          </a:p>
        </p:txBody>
      </p:sp>
      <p:sp>
        <p:nvSpPr>
          <p:cNvPr id="6" name="Content Placeholder 5">
            <a:extLst>
              <a:ext uri="{FF2B5EF4-FFF2-40B4-BE49-F238E27FC236}">
                <a16:creationId xmlns:a16="http://schemas.microsoft.com/office/drawing/2014/main" id="{573C324F-F657-CA9B-2DCA-91F2ECE49B70}"/>
              </a:ext>
            </a:extLst>
          </p:cNvPr>
          <p:cNvSpPr>
            <a:spLocks noGrp="1"/>
          </p:cNvSpPr>
          <p:nvPr>
            <p:ph idx="1"/>
          </p:nvPr>
        </p:nvSpPr>
        <p:spPr>
          <a:xfrm>
            <a:off x="4371616" y="469232"/>
            <a:ext cx="7532914" cy="5588668"/>
          </a:xfrm>
        </p:spPr>
        <p:txBody>
          <a:bodyPr/>
          <a:lstStyle/>
          <a:p>
            <a:pPr>
              <a:spcBef>
                <a:spcPts val="600"/>
              </a:spcBef>
              <a:spcAft>
                <a:spcPts val="1200"/>
              </a:spcAft>
            </a:pPr>
            <a:r>
              <a:rPr lang="en-US" sz="2000" b="1" dirty="0">
                <a:cs typeface="Arial" panose="020B0604020202020204" pitchFamily="34" charset="0"/>
              </a:rPr>
              <a:t>Introductions</a:t>
            </a:r>
          </a:p>
          <a:p>
            <a:pPr>
              <a:spcBef>
                <a:spcPts val="600"/>
              </a:spcBef>
              <a:spcAft>
                <a:spcPts val="1200"/>
              </a:spcAft>
            </a:pPr>
            <a:r>
              <a:rPr lang="en-US" sz="2000" b="1" dirty="0">
                <a:cs typeface="Arial" panose="020B0604020202020204" pitchFamily="34" charset="0"/>
              </a:rPr>
              <a:t>Kentucky (KY) CCBHC Governance- Roles and Responsibilities </a:t>
            </a:r>
          </a:p>
          <a:p>
            <a:pPr lvl="1">
              <a:spcBef>
                <a:spcPts val="600"/>
              </a:spcBef>
              <a:spcAft>
                <a:spcPts val="600"/>
              </a:spcAft>
            </a:pPr>
            <a:r>
              <a:rPr lang="en-US" sz="2000" b="1" dirty="0">
                <a:cs typeface="Arial" panose="020B0604020202020204" pitchFamily="34" charset="0"/>
              </a:rPr>
              <a:t>Department for Medicaid Services (DMS)</a:t>
            </a:r>
          </a:p>
          <a:p>
            <a:pPr lvl="2">
              <a:spcBef>
                <a:spcPts val="600"/>
              </a:spcBef>
              <a:spcAft>
                <a:spcPts val="600"/>
              </a:spcAft>
            </a:pPr>
            <a:r>
              <a:rPr lang="en-US" b="1" dirty="0">
                <a:cs typeface="Arial" panose="020B0604020202020204" pitchFamily="34" charset="0"/>
              </a:rPr>
              <a:t>Myers and Stauffer LC </a:t>
            </a:r>
          </a:p>
          <a:p>
            <a:pPr lvl="1">
              <a:spcBef>
                <a:spcPts val="600"/>
              </a:spcBef>
              <a:spcAft>
                <a:spcPts val="600"/>
              </a:spcAft>
            </a:pPr>
            <a:r>
              <a:rPr lang="en-US" sz="2000" b="1" dirty="0">
                <a:cs typeface="Arial" panose="020B0604020202020204" pitchFamily="34" charset="0"/>
              </a:rPr>
              <a:t>Department for Behavioral Health, Developmental and Intellectual Disabilities (DBHDID)</a:t>
            </a:r>
          </a:p>
          <a:p>
            <a:pPr>
              <a:spcBef>
                <a:spcPts val="600"/>
              </a:spcBef>
              <a:spcAft>
                <a:spcPts val="1200"/>
              </a:spcAft>
            </a:pPr>
            <a:r>
              <a:rPr lang="en-US" sz="2000" b="1" dirty="0">
                <a:cs typeface="Arial" panose="020B0604020202020204" pitchFamily="34" charset="0"/>
              </a:rPr>
              <a:t>KY CCBHC Website </a:t>
            </a:r>
          </a:p>
          <a:p>
            <a:pPr>
              <a:spcBef>
                <a:spcPts val="600"/>
              </a:spcBef>
              <a:spcAft>
                <a:spcPts val="1200"/>
              </a:spcAft>
            </a:pPr>
            <a:r>
              <a:rPr lang="en-US" sz="2000" b="1" dirty="0">
                <a:cs typeface="Arial" panose="020B0604020202020204" pitchFamily="34" charset="0"/>
              </a:rPr>
              <a:t>KY CCBHC Demonstration Expansion Timeline</a:t>
            </a:r>
          </a:p>
          <a:p>
            <a:pPr>
              <a:spcBef>
                <a:spcPts val="600"/>
              </a:spcBef>
              <a:spcAft>
                <a:spcPts val="1200"/>
              </a:spcAft>
            </a:pPr>
            <a:r>
              <a:rPr lang="en-US" sz="2000" b="1" dirty="0">
                <a:cs typeface="Arial" panose="020B0604020202020204" pitchFamily="34" charset="0"/>
              </a:rPr>
              <a:t>CCBHC Provider Quality Measures and Reporting</a:t>
            </a:r>
          </a:p>
          <a:p>
            <a:pPr>
              <a:spcBef>
                <a:spcPts val="600"/>
              </a:spcBef>
              <a:spcAft>
                <a:spcPts val="1200"/>
              </a:spcAft>
            </a:pPr>
            <a:r>
              <a:rPr lang="en-US" sz="2000" b="1" dirty="0">
                <a:cs typeface="Arial" panose="020B0604020202020204" pitchFamily="34" charset="0"/>
              </a:rPr>
              <a:t>CCBHC Provider Cost Reporting Requirements</a:t>
            </a:r>
          </a:p>
          <a:p>
            <a:pPr>
              <a:spcBef>
                <a:spcPts val="600"/>
              </a:spcBef>
              <a:spcAft>
                <a:spcPts val="1200"/>
              </a:spcAft>
            </a:pPr>
            <a:r>
              <a:rPr lang="en-US" sz="2000" b="1" dirty="0">
                <a:cs typeface="Arial" panose="020B0604020202020204" pitchFamily="34" charset="0"/>
              </a:rPr>
              <a:t>Question &amp; Answers</a:t>
            </a:r>
          </a:p>
          <a:p>
            <a:pPr>
              <a:spcBef>
                <a:spcPts val="600"/>
              </a:spcBef>
              <a:spcAft>
                <a:spcPts val="1200"/>
              </a:spcAft>
            </a:pPr>
            <a:r>
              <a:rPr lang="en-US" sz="2000" b="1" dirty="0">
                <a:cs typeface="Arial" panose="020B0604020202020204" pitchFamily="34" charset="0"/>
              </a:rPr>
              <a:t>Open Discussion</a:t>
            </a:r>
          </a:p>
        </p:txBody>
      </p:sp>
    </p:spTree>
    <p:extLst>
      <p:ext uri="{BB962C8B-B14F-4D97-AF65-F5344CB8AC3E}">
        <p14:creationId xmlns:p14="http://schemas.microsoft.com/office/powerpoint/2010/main" val="215582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s - Handwriting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805" y="674012"/>
            <a:ext cx="3619874" cy="2413250"/>
          </a:xfrm>
          <a:prstGeom prst="rect">
            <a:avLst/>
          </a:prstGeom>
        </p:spPr>
      </p:pic>
      <p:sp>
        <p:nvSpPr>
          <p:cNvPr id="2" name="TextBox 1"/>
          <p:cNvSpPr txBox="1"/>
          <p:nvPr/>
        </p:nvSpPr>
        <p:spPr>
          <a:xfrm>
            <a:off x="1023542" y="3228562"/>
            <a:ext cx="10058400" cy="2333972"/>
          </a:xfrm>
          <a:prstGeom prst="rect">
            <a:avLst/>
          </a:prstGeom>
          <a:noFill/>
        </p:spPr>
        <p:txBody>
          <a:bodyPr wrap="square" rtlCol="0">
            <a:spAutoFit/>
          </a:bodyPr>
          <a:lstStyle/>
          <a:p>
            <a:pPr algn="ctr"/>
            <a:r>
              <a:rPr lang="en-US" sz="3600" dirty="0"/>
              <a:t>For any additional questions or SharePoint access, please contact:</a:t>
            </a:r>
          </a:p>
          <a:p>
            <a:pPr algn="ctr"/>
            <a:endParaRPr lang="en-US" sz="3600" dirty="0"/>
          </a:p>
          <a:p>
            <a:pPr algn="ctr">
              <a:spcBef>
                <a:spcPts val="200"/>
              </a:spcBef>
              <a:spcAft>
                <a:spcPts val="200"/>
              </a:spcAft>
            </a:pPr>
            <a:r>
              <a:rPr lang="en-US" sz="3600" b="1" dirty="0">
                <a:hlinkClick r:id="rId3"/>
              </a:rPr>
              <a:t>CCBHC@ky.gov</a:t>
            </a:r>
            <a:endParaRPr lang="en-US" sz="3600" b="1" dirty="0">
              <a:latin typeface="Aptos" panose="020B0004020202020204" pitchFamily="34" charset="0"/>
            </a:endParaRPr>
          </a:p>
        </p:txBody>
      </p:sp>
    </p:spTree>
    <p:extLst>
      <p:ext uri="{BB962C8B-B14F-4D97-AF65-F5344CB8AC3E}">
        <p14:creationId xmlns:p14="http://schemas.microsoft.com/office/powerpoint/2010/main" val="425672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2777-8372-43E7-6B3A-7012F23B33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4F120B-D1E8-916D-286B-AA448647C372}"/>
              </a:ext>
            </a:extLst>
          </p:cNvPr>
          <p:cNvSpPr>
            <a:spLocks noGrp="1"/>
          </p:cNvSpPr>
          <p:nvPr>
            <p:ph type="title"/>
          </p:nvPr>
        </p:nvSpPr>
        <p:spPr>
          <a:xfrm>
            <a:off x="1690436" y="428558"/>
            <a:ext cx="8811127" cy="776065"/>
          </a:xfrm>
        </p:spPr>
        <p:txBody>
          <a:bodyPr/>
          <a:lstStyle/>
          <a:p>
            <a:r>
              <a:rPr lang="en-US" sz="4400" b="1" dirty="0">
                <a:latin typeface="+mn-lt"/>
              </a:rPr>
              <a:t>KY CCBHC Demonstration Webpage</a:t>
            </a:r>
            <a:br>
              <a:rPr lang="en-US" sz="4400" dirty="0">
                <a:latin typeface="Aptos SemiBold" panose="020B0004020202020204" pitchFamily="34" charset="0"/>
              </a:rPr>
            </a:br>
            <a:endParaRPr lang="en-US" dirty="0"/>
          </a:p>
        </p:txBody>
      </p:sp>
      <p:sp>
        <p:nvSpPr>
          <p:cNvPr id="5" name="Content Placeholder 4">
            <a:extLst>
              <a:ext uri="{FF2B5EF4-FFF2-40B4-BE49-F238E27FC236}">
                <a16:creationId xmlns:a16="http://schemas.microsoft.com/office/drawing/2014/main" id="{C25DC8BF-654A-67E3-2AC7-FCDD5169582F}"/>
              </a:ext>
            </a:extLst>
          </p:cNvPr>
          <p:cNvSpPr>
            <a:spLocks noGrp="1"/>
          </p:cNvSpPr>
          <p:nvPr>
            <p:ph idx="1"/>
          </p:nvPr>
        </p:nvSpPr>
        <p:spPr>
          <a:xfrm>
            <a:off x="681788" y="1172539"/>
            <a:ext cx="11177337" cy="4959556"/>
          </a:xfrm>
        </p:spPr>
        <p:txBody>
          <a:bodyPr/>
          <a:lstStyle/>
          <a:p>
            <a:pPr marL="0" indent="0">
              <a:spcBef>
                <a:spcPts val="600"/>
              </a:spcBef>
              <a:spcAft>
                <a:spcPts val="600"/>
              </a:spcAft>
              <a:buNone/>
            </a:pPr>
            <a:r>
              <a:rPr lang="en-US" sz="2800" dirty="0"/>
              <a:t>Visit the Kentucky CCBHC Website for essential materials, including:</a:t>
            </a:r>
          </a:p>
          <a:p>
            <a:pPr marL="571500" indent="-571500">
              <a:spcBef>
                <a:spcPts val="600"/>
              </a:spcBef>
              <a:spcAft>
                <a:spcPts val="600"/>
              </a:spcAft>
              <a:buFont typeface="Arial" panose="020B0604020202020204" pitchFamily="34" charset="0"/>
              <a:buChar char="•"/>
            </a:pPr>
            <a:r>
              <a:rPr lang="en-US" sz="2800" dirty="0"/>
              <a:t>CCBHC Provider Application</a:t>
            </a:r>
          </a:p>
          <a:p>
            <a:pPr marL="571500" indent="-571500">
              <a:spcBef>
                <a:spcPts val="600"/>
              </a:spcBef>
              <a:spcAft>
                <a:spcPts val="600"/>
              </a:spcAft>
              <a:buFont typeface="Arial" panose="020B0604020202020204" pitchFamily="34" charset="0"/>
              <a:buChar char="•"/>
            </a:pPr>
            <a:r>
              <a:rPr lang="en-US" sz="2800" dirty="0"/>
              <a:t>KY CCBHC Provider Readiness Assessment</a:t>
            </a:r>
          </a:p>
          <a:p>
            <a:pPr marL="571500" indent="-571500">
              <a:spcBef>
                <a:spcPts val="600"/>
              </a:spcBef>
              <a:spcAft>
                <a:spcPts val="600"/>
              </a:spcAft>
              <a:buFont typeface="Arial" panose="020B0604020202020204" pitchFamily="34" charset="0"/>
              <a:buChar char="•"/>
            </a:pPr>
            <a:r>
              <a:rPr lang="en-US" sz="2800" dirty="0"/>
              <a:t>Mandatory CCBHC New Provider Trainings</a:t>
            </a:r>
          </a:p>
          <a:p>
            <a:pPr marL="571500" indent="-571500">
              <a:spcBef>
                <a:spcPts val="600"/>
              </a:spcBef>
              <a:spcAft>
                <a:spcPts val="600"/>
              </a:spcAft>
              <a:buFont typeface="Arial" panose="020B0604020202020204" pitchFamily="34" charset="0"/>
              <a:buChar char="•"/>
            </a:pPr>
            <a:r>
              <a:rPr lang="en-US" sz="2800" dirty="0"/>
              <a:t>Attestation Forms</a:t>
            </a:r>
          </a:p>
          <a:p>
            <a:pPr marL="571500" indent="-571500">
              <a:spcBef>
                <a:spcPts val="600"/>
              </a:spcBef>
              <a:spcAft>
                <a:spcPts val="600"/>
              </a:spcAft>
              <a:buFont typeface="Arial" panose="020B0604020202020204" pitchFamily="34" charset="0"/>
              <a:buChar char="•"/>
            </a:pPr>
            <a:r>
              <a:rPr lang="en-US" sz="2800" dirty="0"/>
              <a:t>DCO Request and Termination Forms</a:t>
            </a:r>
          </a:p>
          <a:p>
            <a:pPr marL="571500" indent="-571500">
              <a:spcBef>
                <a:spcPts val="600"/>
              </a:spcBef>
              <a:spcAft>
                <a:spcPts val="600"/>
              </a:spcAft>
              <a:buFont typeface="Arial" panose="020B0604020202020204" pitchFamily="34" charset="0"/>
              <a:buChar char="•"/>
            </a:pPr>
            <a:r>
              <a:rPr lang="en-US" sz="2800" dirty="0"/>
              <a:t>Kentucky CCBHC Documents and Information</a:t>
            </a:r>
          </a:p>
          <a:p>
            <a:pPr marL="571500" indent="-571500">
              <a:spcBef>
                <a:spcPts val="600"/>
              </a:spcBef>
              <a:spcAft>
                <a:spcPts val="600"/>
              </a:spcAft>
              <a:buFont typeface="Arial" panose="020B0604020202020204" pitchFamily="34" charset="0"/>
              <a:buChar char="•"/>
            </a:pPr>
            <a:r>
              <a:rPr lang="en-US" sz="2800" dirty="0"/>
              <a:t>SAMHSA CCBHC Documents and Information</a:t>
            </a:r>
            <a:endParaRPr lang="en-US" dirty="0"/>
          </a:p>
        </p:txBody>
      </p:sp>
    </p:spTree>
    <p:extLst>
      <p:ext uri="{BB962C8B-B14F-4D97-AF65-F5344CB8AC3E}">
        <p14:creationId xmlns:p14="http://schemas.microsoft.com/office/powerpoint/2010/main" val="194895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65BA-25B8-559F-0FED-C635D9D2E5D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AF83A41-4D50-B791-AE9B-C8611AAE97D1}"/>
              </a:ext>
            </a:extLst>
          </p:cNvPr>
          <p:cNvSpPr txBox="1">
            <a:spLocks/>
          </p:cNvSpPr>
          <p:nvPr/>
        </p:nvSpPr>
        <p:spPr>
          <a:xfrm>
            <a:off x="219104" y="469232"/>
            <a:ext cx="3951844" cy="5175888"/>
          </a:xfrm>
          <a:prstGeom prst="rect">
            <a:avLst/>
          </a:prstGeom>
          <a:solidFill>
            <a:schemeClr val="accent1">
              <a:lumMod val="50000"/>
            </a:schemeClr>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spcAft>
                <a:spcPts val="1200"/>
              </a:spcAft>
            </a:pPr>
            <a:r>
              <a:rPr lang="en-US" sz="4000" b="1" dirty="0">
                <a:solidFill>
                  <a:schemeClr val="bg1"/>
                </a:solidFill>
                <a:latin typeface="+mn-lt"/>
              </a:rPr>
              <a:t>KY CCBHC Demonstration Webpage</a:t>
            </a:r>
          </a:p>
        </p:txBody>
      </p:sp>
      <p:pic>
        <p:nvPicPr>
          <p:cNvPr id="2" name="Content Placeholder 2">
            <a:extLst>
              <a:ext uri="{FF2B5EF4-FFF2-40B4-BE49-F238E27FC236}">
                <a16:creationId xmlns:a16="http://schemas.microsoft.com/office/drawing/2014/main" id="{98EF0CB7-5F58-9A31-09BC-088DEBF3D256}"/>
              </a:ext>
            </a:extLst>
          </p:cNvPr>
          <p:cNvPicPr>
            <a:picLocks noGrp="1" noChangeAspect="1"/>
          </p:cNvPicPr>
          <p:nvPr>
            <p:ph idx="1"/>
          </p:nvPr>
        </p:nvPicPr>
        <p:blipFill>
          <a:blip r:embed="rId2"/>
          <a:stretch>
            <a:fillRect/>
          </a:stretch>
        </p:blipFill>
        <p:spPr>
          <a:xfrm>
            <a:off x="5001126" y="464091"/>
            <a:ext cx="6384757" cy="520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6FBE24F7-47D2-12AF-45E7-C0EB5C965D9D}"/>
              </a:ext>
            </a:extLst>
          </p:cNvPr>
          <p:cNvSpPr txBox="1"/>
          <p:nvPr/>
        </p:nvSpPr>
        <p:spPr>
          <a:xfrm>
            <a:off x="5001126" y="5645120"/>
            <a:ext cx="7491216" cy="497588"/>
          </a:xfrm>
          <a:prstGeom prst="rect">
            <a:avLst/>
          </a:prstGeom>
        </p:spPr>
        <p:txBody>
          <a:bodyPr vert="horz" lIns="91440" tIns="45720" rIns="91440" bIns="45720" rtlCol="0" anchor="b">
            <a:normAutofit/>
          </a:bodyPr>
          <a:lstStyle/>
          <a:p>
            <a:pPr>
              <a:lnSpc>
                <a:spcPct val="90000"/>
              </a:lnSpc>
              <a:spcBef>
                <a:spcPts val="1000"/>
              </a:spcBef>
              <a:spcAft>
                <a:spcPts val="600"/>
              </a:spcAft>
            </a:pPr>
            <a:r>
              <a:rPr lang="en-US" sz="2000" dirty="0">
                <a:solidFill>
                  <a:srgbClr val="FFFFFF"/>
                </a:solidFill>
                <a:hlinkClick r:id="rId3"/>
              </a:rPr>
              <a:t>https://www.chfs.ky.gov/agencies/dms/Pages/CCBHC.aspx</a:t>
            </a:r>
            <a:endParaRPr lang="en-US" sz="2000" dirty="0">
              <a:solidFill>
                <a:srgbClr val="FFFFFF"/>
              </a:solidFill>
            </a:endParaRPr>
          </a:p>
        </p:txBody>
      </p:sp>
    </p:spTree>
    <p:extLst>
      <p:ext uri="{BB962C8B-B14F-4D97-AF65-F5344CB8AC3E}">
        <p14:creationId xmlns:p14="http://schemas.microsoft.com/office/powerpoint/2010/main" val="114363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274" y="39084"/>
            <a:ext cx="1217972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cs typeface="Calibri" panose="020F0502020204030204" pitchFamily="34" charset="0"/>
              </a:rPr>
              <a:t>Kentucky CCBHC</a:t>
            </a:r>
            <a:r>
              <a:rPr kumimoji="0" lang="en-US" sz="3000" b="1" i="0" u="none" strike="noStrike" kern="1200" cap="none" spc="0" normalizeH="0" noProof="0" dirty="0">
                <a:ln>
                  <a:noFill/>
                </a:ln>
                <a:solidFill>
                  <a:srgbClr val="4472C4"/>
                </a:solidFill>
                <a:effectLst/>
                <a:uLnTx/>
                <a:uFillTx/>
                <a:cs typeface="Calibri" panose="020F0502020204030204" pitchFamily="34" charset="0"/>
              </a:rPr>
              <a:t> Expansion and Implementation Timeline</a:t>
            </a:r>
            <a:endParaRPr kumimoji="0" lang="en-US" sz="3000" b="0" i="0" u="none" strike="noStrike" kern="1200" cap="none" spc="0" normalizeH="0" baseline="0" noProof="0" dirty="0">
              <a:ln>
                <a:noFill/>
              </a:ln>
              <a:solidFill>
                <a:srgbClr val="4472C4"/>
              </a:solidFill>
              <a:effectLst/>
              <a:uLnTx/>
              <a:uFillTx/>
            </a:endParaRPr>
          </a:p>
        </p:txBody>
      </p:sp>
      <p:sp>
        <p:nvSpPr>
          <p:cNvPr id="39" name="TextBox 38"/>
          <p:cNvSpPr txBox="1"/>
          <p:nvPr/>
        </p:nvSpPr>
        <p:spPr>
          <a:xfrm>
            <a:off x="438016" y="6572695"/>
            <a:ext cx="1988045" cy="246221"/>
          </a:xfrm>
          <a:prstGeom prst="rect">
            <a:avLst/>
          </a:prstGeom>
          <a:noFill/>
        </p:spPr>
        <p:txBody>
          <a:bodyPr wrap="none" rtlCol="0">
            <a:spAutoFit/>
          </a:bodyPr>
          <a:lstStyle/>
          <a:p>
            <a:r>
              <a:rPr lang="en-US" sz="1000" b="1" i="1" dirty="0"/>
              <a:t>Dates and tasks subject to change</a:t>
            </a:r>
          </a:p>
        </p:txBody>
      </p:sp>
      <p:graphicFrame>
        <p:nvGraphicFramePr>
          <p:cNvPr id="12" name="Table 11">
            <a:extLst>
              <a:ext uri="{FF2B5EF4-FFF2-40B4-BE49-F238E27FC236}">
                <a16:creationId xmlns:a16="http://schemas.microsoft.com/office/drawing/2014/main" id="{071370FA-E514-6443-643F-F93B589AD787}"/>
              </a:ext>
            </a:extLst>
          </p:cNvPr>
          <p:cNvGraphicFramePr>
            <a:graphicFrameLocks noGrp="1"/>
          </p:cNvGraphicFramePr>
          <p:nvPr/>
        </p:nvGraphicFramePr>
        <p:xfrm>
          <a:off x="438016" y="585807"/>
          <a:ext cx="11266515" cy="5943603"/>
        </p:xfrm>
        <a:graphic>
          <a:graphicData uri="http://schemas.openxmlformats.org/drawingml/2006/table">
            <a:tbl>
              <a:tblPr firstRow="1" firstCol="1" bandRow="1">
                <a:tableStyleId>{BDBED569-4797-4DF1-A0F4-6AAB3CD982D8}</a:tableStyleId>
              </a:tblPr>
              <a:tblGrid>
                <a:gridCol w="2926080">
                  <a:extLst>
                    <a:ext uri="{9D8B030D-6E8A-4147-A177-3AD203B41FA5}">
                      <a16:colId xmlns:a16="http://schemas.microsoft.com/office/drawing/2014/main" val="1193926314"/>
                    </a:ext>
                  </a:extLst>
                </a:gridCol>
                <a:gridCol w="822960">
                  <a:extLst>
                    <a:ext uri="{9D8B030D-6E8A-4147-A177-3AD203B41FA5}">
                      <a16:colId xmlns:a16="http://schemas.microsoft.com/office/drawing/2014/main" val="2757406131"/>
                    </a:ext>
                  </a:extLst>
                </a:gridCol>
                <a:gridCol w="822960">
                  <a:extLst>
                    <a:ext uri="{9D8B030D-6E8A-4147-A177-3AD203B41FA5}">
                      <a16:colId xmlns:a16="http://schemas.microsoft.com/office/drawing/2014/main" val="3470780264"/>
                    </a:ext>
                  </a:extLst>
                </a:gridCol>
                <a:gridCol w="822960">
                  <a:extLst>
                    <a:ext uri="{9D8B030D-6E8A-4147-A177-3AD203B41FA5}">
                      <a16:colId xmlns:a16="http://schemas.microsoft.com/office/drawing/2014/main" val="1500596475"/>
                    </a:ext>
                  </a:extLst>
                </a:gridCol>
                <a:gridCol w="822960">
                  <a:extLst>
                    <a:ext uri="{9D8B030D-6E8A-4147-A177-3AD203B41FA5}">
                      <a16:colId xmlns:a16="http://schemas.microsoft.com/office/drawing/2014/main" val="2597077734"/>
                    </a:ext>
                  </a:extLst>
                </a:gridCol>
                <a:gridCol w="822960">
                  <a:extLst>
                    <a:ext uri="{9D8B030D-6E8A-4147-A177-3AD203B41FA5}">
                      <a16:colId xmlns:a16="http://schemas.microsoft.com/office/drawing/2014/main" val="3144138972"/>
                    </a:ext>
                  </a:extLst>
                </a:gridCol>
                <a:gridCol w="822960">
                  <a:extLst>
                    <a:ext uri="{9D8B030D-6E8A-4147-A177-3AD203B41FA5}">
                      <a16:colId xmlns:a16="http://schemas.microsoft.com/office/drawing/2014/main" val="3471308082"/>
                    </a:ext>
                  </a:extLst>
                </a:gridCol>
                <a:gridCol w="822960">
                  <a:extLst>
                    <a:ext uri="{9D8B030D-6E8A-4147-A177-3AD203B41FA5}">
                      <a16:colId xmlns:a16="http://schemas.microsoft.com/office/drawing/2014/main" val="293431374"/>
                    </a:ext>
                  </a:extLst>
                </a:gridCol>
                <a:gridCol w="822960">
                  <a:extLst>
                    <a:ext uri="{9D8B030D-6E8A-4147-A177-3AD203B41FA5}">
                      <a16:colId xmlns:a16="http://schemas.microsoft.com/office/drawing/2014/main" val="3149822649"/>
                    </a:ext>
                  </a:extLst>
                </a:gridCol>
                <a:gridCol w="822960">
                  <a:extLst>
                    <a:ext uri="{9D8B030D-6E8A-4147-A177-3AD203B41FA5}">
                      <a16:colId xmlns:a16="http://schemas.microsoft.com/office/drawing/2014/main" val="3781058311"/>
                    </a:ext>
                  </a:extLst>
                </a:gridCol>
                <a:gridCol w="933795">
                  <a:extLst>
                    <a:ext uri="{9D8B030D-6E8A-4147-A177-3AD203B41FA5}">
                      <a16:colId xmlns:a16="http://schemas.microsoft.com/office/drawing/2014/main" val="1162466461"/>
                    </a:ext>
                  </a:extLst>
                </a:gridCol>
              </a:tblGrid>
              <a:tr h="424543">
                <a:tc>
                  <a:txBody>
                    <a:bodyPr/>
                    <a:lstStyle/>
                    <a:p>
                      <a:pPr marL="0" marR="0" algn="ctr">
                        <a:lnSpc>
                          <a:spcPct val="107000"/>
                        </a:lnSpc>
                        <a:spcAft>
                          <a:spcPts val="800"/>
                        </a:spcAft>
                      </a:pP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R w="12700" cap="flat" cmpd="sng" algn="ctr">
                      <a:solidFill>
                        <a:schemeClr val="accent5"/>
                      </a:solidFill>
                      <a:prstDash val="solid"/>
                      <a:round/>
                      <a:headEnd type="none" w="med" len="med"/>
                      <a:tailEnd type="none" w="med" len="med"/>
                    </a:lnR>
                    <a:solidFill>
                      <a:srgbClr val="003865"/>
                    </a:solidFill>
                  </a:tcPr>
                </a:tc>
                <a:tc gridSpan="9">
                  <a:txBody>
                    <a:bodyPr/>
                    <a:lstStyle/>
                    <a:p>
                      <a:pPr marL="0" marR="0" algn="ctr">
                        <a:lnSpc>
                          <a:spcPct val="107000"/>
                        </a:lnSpc>
                        <a:spcAft>
                          <a:spcPts val="800"/>
                        </a:spcAft>
                      </a:pPr>
                      <a:r>
                        <a:rPr lang="en-US" sz="1800" kern="100" dirty="0">
                          <a:solidFill>
                            <a:schemeClr val="bg1"/>
                          </a:solidFill>
                          <a:effectLst/>
                          <a:latin typeface="+mn-lt"/>
                        </a:rPr>
                        <a:t>2025</a:t>
                      </a:r>
                      <a:endParaRPr lang="en-US" sz="1800" kern="100" dirty="0">
                        <a:solidFill>
                          <a:schemeClr val="bg1"/>
                        </a:solidFill>
                        <a:effectLst/>
                        <a:latin typeface="+mn-lt"/>
                        <a:ea typeface="Aptos" panose="020B0004020202020204" pitchFamily="34" charset="0"/>
                        <a:cs typeface="Times New Roman" panose="02020603050405020304" pitchFamily="18" charset="0"/>
                      </a:endParaRPr>
                    </a:p>
                  </a:txBody>
                  <a:tcPr marL="62100" marR="62100" marT="0" marB="0" anchor="ctr">
                    <a:lnL w="12700" cap="flat" cmpd="sng" algn="ctr">
                      <a:solidFill>
                        <a:schemeClr val="accent5"/>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hMerge="1">
                  <a:txBody>
                    <a:bodyPr/>
                    <a:lstStyle/>
                    <a:p>
                      <a:pPr marL="0" marR="0" algn="ctr">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865"/>
                    </a:solidFill>
                  </a:tcPr>
                </a:tc>
                <a:tc>
                  <a:txBody>
                    <a:bodyPr/>
                    <a:lstStyle/>
                    <a:p>
                      <a:pPr marL="0" marR="0" algn="ctr">
                        <a:lnSpc>
                          <a:spcPct val="107000"/>
                        </a:lnSpc>
                        <a:spcAft>
                          <a:spcPts val="800"/>
                        </a:spcAft>
                      </a:pPr>
                      <a:r>
                        <a:rPr lang="en-US" sz="1800" kern="100" dirty="0">
                          <a:solidFill>
                            <a:schemeClr val="bg1"/>
                          </a:solidFill>
                          <a:effectLst/>
                          <a:latin typeface="+mn-lt"/>
                        </a:rPr>
                        <a:t>2026</a:t>
                      </a:r>
                      <a:endParaRPr lang="en-US" sz="1800" kern="100" dirty="0">
                        <a:solidFill>
                          <a:schemeClr val="bg1"/>
                        </a:solidFill>
                        <a:effectLst/>
                        <a:latin typeface="+mn-lt"/>
                        <a:ea typeface="Aptos" panose="020B0004020202020204" pitchFamily="34" charset="0"/>
                        <a:cs typeface="Times New Roman" panose="02020603050405020304" pitchFamily="18" charset="0"/>
                      </a:endParaRPr>
                    </a:p>
                  </a:txBody>
                  <a:tcPr marL="62100" marR="62100" marT="0" marB="0" anchor="ctr">
                    <a:lnL w="38100" cap="flat" cmpd="sng" algn="ctr">
                      <a:solidFill>
                        <a:schemeClr val="accent1">
                          <a:lumMod val="75000"/>
                        </a:schemeClr>
                      </a:solidFill>
                      <a:prstDash val="solid"/>
                      <a:round/>
                      <a:headEnd type="none" w="med" len="med"/>
                      <a:tailEnd type="none" w="med" len="med"/>
                    </a:lnL>
                    <a:solidFill>
                      <a:srgbClr val="003865"/>
                    </a:solidFill>
                  </a:tcPr>
                </a:tc>
                <a:extLst>
                  <a:ext uri="{0D108BD9-81ED-4DB2-BD59-A6C34878D82A}">
                    <a16:rowId xmlns:a16="http://schemas.microsoft.com/office/drawing/2014/main" val="1160516404"/>
                  </a:ext>
                </a:extLst>
              </a:tr>
              <a:tr h="424543">
                <a:tc>
                  <a:txBody>
                    <a:bodyPr/>
                    <a:lstStyle/>
                    <a:p>
                      <a:pPr marL="0" marR="0" algn="ctr">
                        <a:lnSpc>
                          <a:spcPct val="107000"/>
                        </a:lnSpc>
                        <a:spcAft>
                          <a:spcPts val="800"/>
                        </a:spcAft>
                      </a:pPr>
                      <a:r>
                        <a:rPr lang="en-US" sz="1400" kern="100" dirty="0">
                          <a:solidFill>
                            <a:schemeClr val="tx1"/>
                          </a:solidFill>
                          <a:effectLst/>
                          <a:latin typeface="+mn-lt"/>
                        </a:rPr>
                        <a:t>Activities</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Apr</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May</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Jun</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Jul</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Aug</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Sep</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Oct</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Nov</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400" b="1" kern="100" dirty="0">
                          <a:solidFill>
                            <a:schemeClr val="tx1"/>
                          </a:solidFill>
                          <a:effectLst/>
                          <a:latin typeface="+mn-lt"/>
                        </a:rPr>
                        <a:t>Dec</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lnR w="38100" cap="flat" cmpd="sng" algn="ctr">
                      <a:solidFill>
                        <a:schemeClr val="accent1">
                          <a:lumMod val="75000"/>
                        </a:schemeClr>
                      </a:solidFill>
                      <a:prstDash val="solid"/>
                      <a:round/>
                      <a:headEnd type="none" w="med" len="med"/>
                      <a:tailEnd type="none" w="med" len="med"/>
                    </a:lnR>
                  </a:tcPr>
                </a:tc>
                <a:tc>
                  <a:txBody>
                    <a:bodyPr/>
                    <a:lstStyle/>
                    <a:p>
                      <a:pPr marL="0" marR="0" algn="ctr">
                        <a:lnSpc>
                          <a:spcPct val="107000"/>
                        </a:lnSpc>
                        <a:spcAft>
                          <a:spcPts val="800"/>
                        </a:spcAft>
                      </a:pPr>
                      <a:r>
                        <a:rPr lang="en-US" sz="1400" b="1" kern="100" dirty="0">
                          <a:solidFill>
                            <a:schemeClr val="tx1"/>
                          </a:solidFill>
                          <a:effectLst/>
                          <a:latin typeface="+mn-lt"/>
                        </a:rPr>
                        <a:t>Jan</a:t>
                      </a:r>
                      <a:endParaRPr lang="en-US" sz="1400" kern="100" dirty="0">
                        <a:solidFill>
                          <a:schemeClr val="tx1"/>
                        </a:solidFill>
                        <a:effectLst/>
                        <a:latin typeface="+mn-lt"/>
                        <a:ea typeface="Aptos" panose="020B0004020202020204" pitchFamily="34" charset="0"/>
                        <a:cs typeface="Times New Roman" panose="02020603050405020304" pitchFamily="18" charset="0"/>
                      </a:endParaRPr>
                    </a:p>
                  </a:txBody>
                  <a:tcPr marL="62100" marR="62100" marT="0" marB="0" anchor="ctr">
                    <a:lnL w="381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652752737"/>
                  </a:ext>
                </a:extLst>
              </a:tr>
              <a:tr h="424543">
                <a:tc>
                  <a:txBody>
                    <a:bodyPr/>
                    <a:lstStyle/>
                    <a:p>
                      <a:pPr marL="0" marR="0" lvl="0">
                        <a:lnSpc>
                          <a:spcPct val="100000"/>
                        </a:lnSpc>
                        <a:spcAft>
                          <a:spcPts val="800"/>
                        </a:spcAft>
                      </a:pPr>
                      <a:r>
                        <a:rPr lang="en-US" sz="1400" kern="100" dirty="0">
                          <a:solidFill>
                            <a:srgbClr val="000000"/>
                          </a:solidFill>
                          <a:effectLst/>
                          <a:latin typeface="+mn-lt"/>
                        </a:rPr>
                        <a:t>Complete Application</a:t>
                      </a:r>
                      <a:endParaRPr lang="en-US" sz="1400" kern="100" dirty="0">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rowSpan="11">
                  <a:txBody>
                    <a:bodyPr/>
                    <a:lstStyle/>
                    <a:p>
                      <a:pPr marL="0" marR="0" algn="ctr">
                        <a:lnSpc>
                          <a:spcPct val="107000"/>
                        </a:lnSpc>
                        <a:spcAft>
                          <a:spcPts val="800"/>
                        </a:spcAft>
                      </a:pPr>
                      <a:r>
                        <a:rPr lang="en-US" sz="2400" b="1" kern="100" dirty="0">
                          <a:solidFill>
                            <a:srgbClr val="FF0000"/>
                          </a:solidFill>
                          <a:effectLst/>
                          <a:latin typeface="Aptos" panose="020B0004020202020204" pitchFamily="34" charset="0"/>
                        </a:rPr>
                        <a:t>GO LIVE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lnL w="38100" cap="flat" cmpd="sng" algn="ctr">
                      <a:solidFill>
                        <a:schemeClr val="accent1">
                          <a:lumMod val="75000"/>
                        </a:schemeClr>
                      </a:solidFill>
                      <a:prstDash val="solid"/>
                      <a:round/>
                      <a:headEnd type="none" w="med" len="med"/>
                      <a:tailEnd type="none" w="med" len="med"/>
                    </a:lnL>
                    <a:solidFill>
                      <a:srgbClr val="FFD13F"/>
                    </a:solidFill>
                  </a:tcPr>
                </a:tc>
                <a:extLst>
                  <a:ext uri="{0D108BD9-81ED-4DB2-BD59-A6C34878D82A}">
                    <a16:rowId xmlns:a16="http://schemas.microsoft.com/office/drawing/2014/main" val="490987700"/>
                  </a:ext>
                </a:extLst>
              </a:tr>
              <a:tr h="594360">
                <a:tc>
                  <a:txBody>
                    <a:bodyPr/>
                    <a:lstStyle/>
                    <a:p>
                      <a:pPr marL="0" marR="0" lvl="0">
                        <a:lnSpc>
                          <a:spcPct val="100000"/>
                        </a:lnSpc>
                        <a:spcAft>
                          <a:spcPts val="0"/>
                        </a:spcAft>
                      </a:pPr>
                      <a:r>
                        <a:rPr lang="en-US" sz="1400" kern="100" dirty="0">
                          <a:solidFill>
                            <a:srgbClr val="000000"/>
                          </a:solidFill>
                          <a:effectLst/>
                          <a:latin typeface="+mn-lt"/>
                        </a:rPr>
                        <a:t>New Provider Trainings </a:t>
                      </a:r>
                    </a:p>
                    <a:p>
                      <a:pPr marL="0" marR="0" lvl="0" algn="l">
                        <a:lnSpc>
                          <a:spcPct val="100000"/>
                        </a:lnSpc>
                        <a:spcAft>
                          <a:spcPts val="0"/>
                        </a:spcAft>
                      </a:pPr>
                      <a:r>
                        <a:rPr lang="en-US" sz="1200" b="1" i="1" kern="100" dirty="0">
                          <a:solidFill>
                            <a:schemeClr val="accent4">
                              <a:lumMod val="50000"/>
                            </a:schemeClr>
                          </a:solidFill>
                          <a:effectLst/>
                          <a:latin typeface="+mn-lt"/>
                        </a:rPr>
                        <a:t>(Followed by on-going bi-monthly technical assistance)</a:t>
                      </a:r>
                      <a:endParaRPr lang="en-US" sz="1200" b="1" i="1" kern="100" dirty="0">
                        <a:solidFill>
                          <a:schemeClr val="accent4">
                            <a:lumMod val="50000"/>
                          </a:schemeClr>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470333633"/>
                  </a:ext>
                </a:extLst>
              </a:tr>
              <a:tr h="509452">
                <a:tc>
                  <a:txBody>
                    <a:bodyPr/>
                    <a:lstStyle/>
                    <a:p>
                      <a:pPr marL="0" marR="0" lvl="0" algn="l">
                        <a:lnSpc>
                          <a:spcPct val="100000"/>
                        </a:lnSpc>
                        <a:spcAft>
                          <a:spcPts val="800"/>
                        </a:spcAft>
                      </a:pPr>
                      <a:r>
                        <a:rPr lang="en-US" sz="1400" b="1" i="0" kern="100" dirty="0">
                          <a:solidFill>
                            <a:schemeClr val="tx1"/>
                          </a:solidFill>
                          <a:effectLst/>
                          <a:latin typeface="+mn-lt"/>
                          <a:ea typeface="Aptos" panose="020B0004020202020204" pitchFamily="34" charset="0"/>
                          <a:cs typeface="Times New Roman" panose="02020603050405020304" pitchFamily="18" charset="0"/>
                        </a:rPr>
                        <a:t>Quality Measures &amp; Electronic Health Record (EHR) Clinic Preparation</a:t>
                      </a: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fontAlgn="base">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fontAlgn="base">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3428815809"/>
                  </a:ext>
                </a:extLst>
              </a:tr>
              <a:tr h="424543">
                <a:tc>
                  <a:txBody>
                    <a:bodyPr/>
                    <a:lstStyle/>
                    <a:p>
                      <a:pPr marL="0" marR="0" lvl="0" algn="l">
                        <a:lnSpc>
                          <a:spcPct val="100000"/>
                        </a:lnSpc>
                        <a:spcAft>
                          <a:spcPts val="0"/>
                        </a:spcAft>
                      </a:pPr>
                      <a:r>
                        <a:rPr lang="en-US" sz="1400" kern="100" dirty="0">
                          <a:solidFill>
                            <a:srgbClr val="000000"/>
                          </a:solidFill>
                          <a:effectLst/>
                          <a:latin typeface="+mn-lt"/>
                        </a:rPr>
                        <a:t>Cost Reports Submission </a:t>
                      </a:r>
                      <a:endParaRPr lang="en-US" sz="1400" b="1" i="1" kern="100" dirty="0">
                        <a:solidFill>
                          <a:schemeClr val="accent4">
                            <a:lumMod val="50000"/>
                          </a:schemeClr>
                        </a:solidFill>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667412468"/>
                  </a:ext>
                </a:extLst>
              </a:tr>
              <a:tr h="424543">
                <a:tc>
                  <a:txBody>
                    <a:bodyPr/>
                    <a:lstStyle/>
                    <a:p>
                      <a:pPr marL="0" marR="0" lvl="0" defTabSz="2689225">
                        <a:lnSpc>
                          <a:spcPct val="100000"/>
                        </a:lnSpc>
                        <a:spcAft>
                          <a:spcPts val="0"/>
                        </a:spcAft>
                        <a:tabLst/>
                      </a:pPr>
                      <a:r>
                        <a:rPr lang="en-US" sz="1400" kern="100" dirty="0">
                          <a:solidFill>
                            <a:srgbClr val="000000"/>
                          </a:solidFill>
                          <a:effectLst/>
                          <a:latin typeface="+mn-lt"/>
                        </a:rPr>
                        <a:t>Review of Cost Report Submission</a:t>
                      </a: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303957537"/>
                  </a:ext>
                </a:extLst>
              </a:tr>
              <a:tr h="509452">
                <a:tc>
                  <a:txBody>
                    <a:bodyPr/>
                    <a:lstStyle/>
                    <a:p>
                      <a:pPr marL="0" marR="0" lvl="0">
                        <a:lnSpc>
                          <a:spcPct val="100000"/>
                        </a:lnSpc>
                        <a:spcAft>
                          <a:spcPts val="800"/>
                        </a:spcAft>
                      </a:pPr>
                      <a:r>
                        <a:rPr lang="en-US" sz="1400" kern="100" dirty="0">
                          <a:effectLst/>
                          <a:latin typeface="+mn-lt"/>
                          <a:ea typeface="Aptos" panose="020B0004020202020204" pitchFamily="34" charset="0"/>
                          <a:cs typeface="Times New Roman" panose="02020603050405020304" pitchFamily="18" charset="0"/>
                        </a:rPr>
                        <a:t>Providers submit required documentation for Certification</a:t>
                      </a: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284350805"/>
                  </a:ext>
                </a:extLst>
              </a:tr>
              <a:tr h="424543">
                <a:tc>
                  <a:txBody>
                    <a:bodyPr/>
                    <a:lstStyle/>
                    <a:p>
                      <a:pPr marL="0" marR="0" lvl="0">
                        <a:lnSpc>
                          <a:spcPct val="100000"/>
                        </a:lnSpc>
                        <a:spcAft>
                          <a:spcPts val="800"/>
                        </a:spcAft>
                      </a:pPr>
                      <a:r>
                        <a:rPr lang="en-US" sz="1400" kern="100" dirty="0">
                          <a:effectLst/>
                          <a:latin typeface="+mn-lt"/>
                          <a:ea typeface="Aptos" panose="020B0004020202020204" pitchFamily="34" charset="0"/>
                          <a:cs typeface="Times New Roman" panose="02020603050405020304" pitchFamily="18" charset="0"/>
                        </a:rPr>
                        <a:t>Community Needs Assessment Due </a:t>
                      </a: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760257277"/>
                  </a:ext>
                </a:extLst>
              </a:tr>
              <a:tr h="424543">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400" kern="100" dirty="0">
                          <a:solidFill>
                            <a:srgbClr val="000000"/>
                          </a:solidFill>
                          <a:effectLst/>
                          <a:latin typeface="+mn-lt"/>
                        </a:rPr>
                        <a:t>Provider Certification Desk Reviews</a:t>
                      </a:r>
                      <a:endParaRPr lang="en-US" sz="1400" kern="100" dirty="0">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4261400360"/>
                  </a:ext>
                </a:extLst>
              </a:tr>
              <a:tr h="424543">
                <a:tc>
                  <a:txBody>
                    <a:bodyPr/>
                    <a:lstStyle/>
                    <a:p>
                      <a:pPr marL="0" marR="0" lvl="0">
                        <a:lnSpc>
                          <a:spcPct val="100000"/>
                        </a:lnSpc>
                        <a:spcAft>
                          <a:spcPts val="800"/>
                        </a:spcAft>
                      </a:pPr>
                      <a:r>
                        <a:rPr lang="en-US" sz="1400" kern="100" dirty="0">
                          <a:solidFill>
                            <a:srgbClr val="000000"/>
                          </a:solidFill>
                          <a:effectLst/>
                          <a:latin typeface="+mn-lt"/>
                        </a:rPr>
                        <a:t>State on-site reviews </a:t>
                      </a:r>
                      <a:endParaRPr lang="en-US" sz="1400" kern="100" dirty="0">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491914346"/>
                  </a:ext>
                </a:extLst>
              </a:tr>
              <a:tr h="509452">
                <a:tc>
                  <a:txBody>
                    <a:bodyPr/>
                    <a:lstStyle/>
                    <a:p>
                      <a:pPr marL="0" marR="0" lvl="0">
                        <a:lnSpc>
                          <a:spcPct val="100000"/>
                        </a:lnSpc>
                        <a:spcAft>
                          <a:spcPts val="800"/>
                        </a:spcAft>
                      </a:pPr>
                      <a:r>
                        <a:rPr lang="en-US" sz="1400" kern="100" dirty="0">
                          <a:solidFill>
                            <a:srgbClr val="000000"/>
                          </a:solidFill>
                          <a:effectLst/>
                          <a:latin typeface="+mn-lt"/>
                        </a:rPr>
                        <a:t>DMS review and approval; submit to CMS</a:t>
                      </a:r>
                      <a:endParaRPr lang="en-US" sz="1400" kern="100" dirty="0">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247798868"/>
                  </a:ext>
                </a:extLst>
              </a:tr>
              <a:tr h="424543">
                <a:tc>
                  <a:txBody>
                    <a:bodyPr/>
                    <a:lstStyle/>
                    <a:p>
                      <a:pPr marL="0" marR="0" lvl="0">
                        <a:lnSpc>
                          <a:spcPct val="100000"/>
                        </a:lnSpc>
                        <a:spcAft>
                          <a:spcPts val="800"/>
                        </a:spcAft>
                      </a:pPr>
                      <a:r>
                        <a:rPr lang="en-US" sz="1400" kern="100" dirty="0">
                          <a:solidFill>
                            <a:srgbClr val="000000"/>
                          </a:solidFill>
                          <a:effectLst/>
                          <a:latin typeface="+mn-lt"/>
                        </a:rPr>
                        <a:t>Certification Recommendation</a:t>
                      </a:r>
                      <a:endParaRPr lang="en-US" sz="1400" kern="100" dirty="0">
                        <a:effectLst/>
                        <a:latin typeface="+mn-lt"/>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nchor="ctr"/>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tc>
                <a:tc>
                  <a:txBody>
                    <a:bodyPr/>
                    <a:lstStyle/>
                    <a:p>
                      <a:pPr marL="0" marR="0" algn="ctr">
                        <a:lnSpc>
                          <a:spcPct val="107000"/>
                        </a:lnSpc>
                        <a:spcAft>
                          <a:spcPts val="800"/>
                        </a:spcAft>
                      </a:pPr>
                      <a:endParaRPr lang="en-US" sz="1000" kern="100" dirty="0">
                        <a:effectLst/>
                        <a:latin typeface="Aptos" panose="020B0004020202020204" pitchFamily="34" charset="0"/>
                      </a:endParaRPr>
                    </a:p>
                  </a:txBody>
                  <a:tcPr marL="62100" marR="62100" marT="0" marB="0"/>
                </a:tc>
                <a:tc>
                  <a:txBody>
                    <a:bodyPr/>
                    <a:lstStyle/>
                    <a:p>
                      <a:pPr marL="0" marR="0" algn="ctr">
                        <a:lnSpc>
                          <a:spcPct val="107000"/>
                        </a:lnSpc>
                        <a:spcAft>
                          <a:spcPts val="800"/>
                        </a:spcAft>
                      </a:pPr>
                      <a:r>
                        <a:rPr lang="en-US" sz="1000" kern="100" dirty="0">
                          <a:solidFill>
                            <a:srgbClr val="000000"/>
                          </a:solidFill>
                          <a:effectLst/>
                          <a:latin typeface="Aptos" panose="020B0004020202020204" pitchFamily="34"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100" marR="62100" marT="0" marB="0">
                    <a:lnR w="38100" cap="flat" cmpd="sng" algn="ctr">
                      <a:solidFill>
                        <a:schemeClr val="accent1">
                          <a:lumMod val="75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123394650"/>
                  </a:ext>
                </a:extLst>
              </a:tr>
            </a:tbl>
          </a:graphicData>
        </a:graphic>
      </p:graphicFrame>
      <p:sp>
        <p:nvSpPr>
          <p:cNvPr id="21" name="Rectangle 20">
            <a:extLst>
              <a:ext uri="{FF2B5EF4-FFF2-40B4-BE49-F238E27FC236}">
                <a16:creationId xmlns:a16="http://schemas.microsoft.com/office/drawing/2014/main" id="{C4A2F4B0-F790-B6F2-D748-90FB58A91ABB}"/>
              </a:ext>
            </a:extLst>
          </p:cNvPr>
          <p:cNvSpPr/>
          <p:nvPr/>
        </p:nvSpPr>
        <p:spPr>
          <a:xfrm>
            <a:off x="3371198" y="1465690"/>
            <a:ext cx="810183" cy="36576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defTabSz="1082675" fontAlgn="base"/>
            <a:r>
              <a:rPr lang="en-US" sz="1200" b="1" kern="1200" dirty="0">
                <a:solidFill>
                  <a:srgbClr val="FFFFFF"/>
                </a:solidFill>
                <a:effectLst/>
                <a:ea typeface="Aptos" panose="020B0004020202020204" pitchFamily="34" charset="0"/>
                <a:cs typeface="Times New Roman" panose="02020603050405020304" pitchFamily="18" charset="0"/>
              </a:rPr>
              <a:t>04/01 – </a:t>
            </a:r>
          </a:p>
          <a:p>
            <a:pPr marL="0" marR="0" algn="ctr" defTabSz="1082675" fontAlgn="base"/>
            <a:r>
              <a:rPr lang="en-US" sz="1200" b="1" kern="1200" dirty="0">
                <a:solidFill>
                  <a:srgbClr val="FFFFFF"/>
                </a:solidFill>
                <a:effectLst/>
                <a:ea typeface="Aptos" panose="020B0004020202020204" pitchFamily="34" charset="0"/>
                <a:cs typeface="Times New Roman" panose="02020603050405020304" pitchFamily="18" charset="0"/>
              </a:rPr>
              <a:t>05/02</a:t>
            </a:r>
            <a:endParaRPr lang="en-US" sz="1200" b="1" dirty="0">
              <a:effectLst/>
              <a:ea typeface="Aptos" panose="020B000402020202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95AA97F3-6BD8-8324-9DE1-0DBD3285C5EF}"/>
              </a:ext>
            </a:extLst>
          </p:cNvPr>
          <p:cNvSpPr/>
          <p:nvPr/>
        </p:nvSpPr>
        <p:spPr>
          <a:xfrm>
            <a:off x="6071273" y="3473477"/>
            <a:ext cx="3650577"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07/18 – 11/21</a:t>
            </a:r>
            <a:endParaRPr lang="en-US" sz="1200" b="1" dirty="0">
              <a:effectLst/>
              <a:ea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0AEAC2E2-0E19-C80E-2E81-5CEDB7ED3B09}"/>
              </a:ext>
            </a:extLst>
          </p:cNvPr>
          <p:cNvSpPr/>
          <p:nvPr/>
        </p:nvSpPr>
        <p:spPr>
          <a:xfrm>
            <a:off x="4181381" y="1980359"/>
            <a:ext cx="810183" cy="36576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05/02 –</a:t>
            </a:r>
            <a:endParaRPr lang="en-US" sz="1200" b="1" dirty="0">
              <a:effectLst/>
              <a:ea typeface="Aptos" panose="020B0004020202020204" pitchFamily="34" charset="0"/>
              <a:cs typeface="Times New Roman" panose="02020603050405020304" pitchFamily="18" charset="0"/>
            </a:endParaRPr>
          </a:p>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 05/30</a:t>
            </a:r>
            <a:endParaRPr lang="en-US" sz="1200" b="1" dirty="0">
              <a:effectLst/>
              <a:ea typeface="Aptos" panose="020B000402020202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2E73EF46-0144-254A-811E-06F960679C10}"/>
              </a:ext>
            </a:extLst>
          </p:cNvPr>
          <p:cNvSpPr/>
          <p:nvPr/>
        </p:nvSpPr>
        <p:spPr>
          <a:xfrm>
            <a:off x="6638696" y="4823935"/>
            <a:ext cx="1311314"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08/01 – 09/15</a:t>
            </a:r>
            <a:endParaRPr lang="en-US" sz="1200" b="1" dirty="0">
              <a:effectLst/>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556DBA8D-CD02-9B0C-0B7E-37687FD29124}"/>
              </a:ext>
            </a:extLst>
          </p:cNvPr>
          <p:cNvSpPr/>
          <p:nvPr/>
        </p:nvSpPr>
        <p:spPr>
          <a:xfrm>
            <a:off x="7427251" y="5250814"/>
            <a:ext cx="2089151"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09/01 – 11/15</a:t>
            </a:r>
            <a:endParaRPr lang="en-US" sz="1200" b="1" dirty="0">
              <a:effectLst/>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9DD34A5-7DEC-724F-ED60-46E57D32A911}"/>
              </a:ext>
            </a:extLst>
          </p:cNvPr>
          <p:cNvSpPr/>
          <p:nvPr/>
        </p:nvSpPr>
        <p:spPr>
          <a:xfrm>
            <a:off x="9249418" y="5661335"/>
            <a:ext cx="685801" cy="36576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11/21 – </a:t>
            </a:r>
            <a:endParaRPr lang="en-US" sz="1200" b="1" dirty="0">
              <a:effectLst/>
              <a:ea typeface="Aptos" panose="020B0004020202020204" pitchFamily="34" charset="0"/>
              <a:cs typeface="Times New Roman" panose="02020603050405020304" pitchFamily="18" charset="0"/>
            </a:endParaRPr>
          </a:p>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11/30</a:t>
            </a:r>
            <a:endParaRPr lang="en-US" sz="1200" b="1" dirty="0">
              <a:effectLst/>
              <a:ea typeface="Aptos" panose="020B000402020202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4FA274F5-4A5A-2C42-24C5-C2DA586DFBA5}"/>
              </a:ext>
            </a:extLst>
          </p:cNvPr>
          <p:cNvSpPr/>
          <p:nvPr/>
        </p:nvSpPr>
        <p:spPr>
          <a:xfrm>
            <a:off x="9173501" y="6140958"/>
            <a:ext cx="685802" cy="36576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11/15 –</a:t>
            </a:r>
            <a:endParaRPr lang="en-US" sz="1200" b="1" dirty="0">
              <a:effectLst/>
              <a:ea typeface="Aptos" panose="020B0004020202020204" pitchFamily="34" charset="0"/>
              <a:cs typeface="Times New Roman" panose="02020603050405020304" pitchFamily="18" charset="0"/>
            </a:endParaRPr>
          </a:p>
          <a:p>
            <a:pPr marL="0" marR="0" algn="ctr" fontAlgn="base"/>
            <a:r>
              <a:rPr lang="en-US" sz="1200" b="1" kern="1200" dirty="0">
                <a:solidFill>
                  <a:srgbClr val="FFFFFF"/>
                </a:solidFill>
                <a:effectLst/>
                <a:ea typeface="Aptos" panose="020B0004020202020204" pitchFamily="34" charset="0"/>
                <a:cs typeface="Times New Roman" panose="02020603050405020304" pitchFamily="18" charset="0"/>
              </a:rPr>
              <a:t>11/22</a:t>
            </a:r>
            <a:endParaRPr lang="en-US" sz="1200" b="1" dirty="0">
              <a:effectLst/>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0E04EF8-DC73-23EB-31A0-484DC8919BCB}"/>
              </a:ext>
            </a:extLst>
          </p:cNvPr>
          <p:cNvSpPr/>
          <p:nvPr/>
        </p:nvSpPr>
        <p:spPr>
          <a:xfrm>
            <a:off x="5002226" y="2582198"/>
            <a:ext cx="4114800"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06/01 – 10/31</a:t>
            </a:r>
            <a:endParaRPr lang="en-US" sz="1200" b="1" dirty="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11306E1-0CE1-F0C2-58EC-827AF2B41CE2}"/>
              </a:ext>
            </a:extLst>
          </p:cNvPr>
          <p:cNvSpPr/>
          <p:nvPr/>
        </p:nvSpPr>
        <p:spPr>
          <a:xfrm>
            <a:off x="4230760" y="3041054"/>
            <a:ext cx="2130519"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05/03 - 07/18</a:t>
            </a:r>
            <a:endParaRPr lang="en-US" sz="1200" b="1" dirty="0">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78503FC-D452-DB02-14E0-81599C7969F5}"/>
              </a:ext>
            </a:extLst>
          </p:cNvPr>
          <p:cNvSpPr/>
          <p:nvPr/>
        </p:nvSpPr>
        <p:spPr>
          <a:xfrm>
            <a:off x="5002226" y="3926154"/>
            <a:ext cx="1636470"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07/01 – </a:t>
            </a:r>
            <a:r>
              <a:rPr lang="en-US" sz="1200" b="1" dirty="0">
                <a:solidFill>
                  <a:srgbClr val="FFFFFF"/>
                </a:solidFill>
                <a:ea typeface="Aptos" panose="020B0004020202020204" pitchFamily="34" charset="0"/>
                <a:cs typeface="Times New Roman" panose="02020603050405020304" pitchFamily="18" charset="0"/>
              </a:rPr>
              <a:t>07/31</a:t>
            </a:r>
            <a:endParaRPr lang="en-US" sz="1200" b="1" dirty="0">
              <a:effectLst/>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63D2067-BDDE-32A5-7785-9FD9E99921A6}"/>
              </a:ext>
            </a:extLst>
          </p:cNvPr>
          <p:cNvSpPr/>
          <p:nvPr/>
        </p:nvSpPr>
        <p:spPr>
          <a:xfrm>
            <a:off x="6777050" y="4397056"/>
            <a:ext cx="565151" cy="274320"/>
          </a:xfrm>
          <a:prstGeom prst="rect">
            <a:avLst/>
          </a:prstGeom>
          <a:solidFill>
            <a:srgbClr val="0038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Aft>
                <a:spcPts val="800"/>
              </a:spcAft>
            </a:pPr>
            <a:r>
              <a:rPr lang="en-US" sz="1200" b="1" kern="1200" dirty="0">
                <a:solidFill>
                  <a:srgbClr val="FFFFFF"/>
                </a:solidFill>
                <a:effectLst/>
                <a:ea typeface="Aptos" panose="020B0004020202020204" pitchFamily="34" charset="0"/>
                <a:cs typeface="Times New Roman" panose="02020603050405020304" pitchFamily="18" charset="0"/>
              </a:rPr>
              <a:t>08/14</a:t>
            </a:r>
            <a:endParaRPr lang="en-US" sz="1200" b="1"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2564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14565-A110-F422-798C-5F8B715A7A62}"/>
            </a:ext>
          </a:extLst>
        </p:cNvPr>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408129AF-77AD-CDA3-C5CB-CD9D17DA0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76" y="2132092"/>
            <a:ext cx="3987961" cy="2093679"/>
          </a:xfrm>
          <a:prstGeom prst="rect">
            <a:avLst/>
          </a:prstGeom>
        </p:spPr>
      </p:pic>
      <p:sp>
        <p:nvSpPr>
          <p:cNvPr id="5" name="Title 1">
            <a:extLst>
              <a:ext uri="{FF2B5EF4-FFF2-40B4-BE49-F238E27FC236}">
                <a16:creationId xmlns:a16="http://schemas.microsoft.com/office/drawing/2014/main" id="{DDCCDAD9-5A72-8204-C620-BB14F04ECD72}"/>
              </a:ext>
            </a:extLst>
          </p:cNvPr>
          <p:cNvSpPr txBox="1">
            <a:spLocks/>
          </p:cNvSpPr>
          <p:nvPr/>
        </p:nvSpPr>
        <p:spPr>
          <a:xfrm>
            <a:off x="5175683" y="435006"/>
            <a:ext cx="6627496" cy="5557421"/>
          </a:xfrm>
          <a:prstGeom prst="rect">
            <a:avLst/>
          </a:prstGeom>
          <a:solidFill>
            <a:schemeClr val="accent1">
              <a:lumMod val="50000"/>
            </a:schemeClr>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200"/>
              </a:spcBef>
              <a:spcAft>
                <a:spcPts val="1200"/>
              </a:spcAft>
            </a:pPr>
            <a:r>
              <a:rPr lang="en-US" sz="4000" b="1" dirty="0">
                <a:solidFill>
                  <a:schemeClr val="bg1"/>
                </a:solidFill>
                <a:latin typeface="+mn-lt"/>
              </a:rPr>
              <a:t>Quality Measures</a:t>
            </a:r>
          </a:p>
        </p:txBody>
      </p:sp>
    </p:spTree>
    <p:extLst>
      <p:ext uri="{BB962C8B-B14F-4D97-AF65-F5344CB8AC3E}">
        <p14:creationId xmlns:p14="http://schemas.microsoft.com/office/powerpoint/2010/main" val="427241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6450-92BB-453B-8E47-83D5826B6016}"/>
              </a:ext>
            </a:extLst>
          </p:cNvPr>
          <p:cNvSpPr>
            <a:spLocks noGrp="1"/>
          </p:cNvSpPr>
          <p:nvPr>
            <p:ph type="title"/>
          </p:nvPr>
        </p:nvSpPr>
        <p:spPr>
          <a:xfrm>
            <a:off x="2001252" y="387605"/>
            <a:ext cx="8157411" cy="879337"/>
          </a:xfrm>
        </p:spPr>
        <p:txBody>
          <a:bodyPr/>
          <a:lstStyle/>
          <a:p>
            <a:r>
              <a:rPr lang="en-US" b="1" dirty="0">
                <a:latin typeface="+mn-lt"/>
              </a:rPr>
              <a:t>KY CCBHC Quality Measures (QM)</a:t>
            </a:r>
          </a:p>
        </p:txBody>
      </p:sp>
      <p:sp>
        <p:nvSpPr>
          <p:cNvPr id="3" name="Content Placeholder 2">
            <a:extLst>
              <a:ext uri="{FF2B5EF4-FFF2-40B4-BE49-F238E27FC236}">
                <a16:creationId xmlns:a16="http://schemas.microsoft.com/office/drawing/2014/main" id="{3386F276-FD69-4BF8-A7EE-485ACFA81F19}"/>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37C11AE8-74D9-786D-18D7-2CEB61455DB0}"/>
              </a:ext>
            </a:extLst>
          </p:cNvPr>
          <p:cNvSpPr txBox="1"/>
          <p:nvPr/>
        </p:nvSpPr>
        <p:spPr>
          <a:xfrm>
            <a:off x="256534" y="6429502"/>
            <a:ext cx="982339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Source: Adapted from - SAMHSA Presentation - Introducing Quality Measurement for CCBHC’s and SAMHSA-funded CCBHC PDI and IA grantees (5/11/2023)</a:t>
            </a:r>
          </a:p>
        </p:txBody>
      </p:sp>
      <p:sp>
        <p:nvSpPr>
          <p:cNvPr id="5" name="TextBox 4">
            <a:extLst>
              <a:ext uri="{FF2B5EF4-FFF2-40B4-BE49-F238E27FC236}">
                <a16:creationId xmlns:a16="http://schemas.microsoft.com/office/drawing/2014/main" id="{CB41BCB0-B4E5-C662-6604-CE281EBAA218}"/>
              </a:ext>
            </a:extLst>
          </p:cNvPr>
          <p:cNvSpPr txBox="1"/>
          <p:nvPr/>
        </p:nvSpPr>
        <p:spPr>
          <a:xfrm>
            <a:off x="529389" y="1393212"/>
            <a:ext cx="11434011" cy="452632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Calibri" panose="020F0502020204030204"/>
              </a:rPr>
              <a:t>To prepare for QM Quality Measure collection, clinics need review the following: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pPr>
            <a:r>
              <a:rPr lang="en-US" sz="2400" b="1" dirty="0">
                <a:solidFill>
                  <a:prstClr val="black"/>
                </a:solidFill>
                <a:latin typeface="Calibri" panose="020F0502020204030204"/>
              </a:rPr>
              <a:t>KY DMS CCBHC Quality Measures Training </a:t>
            </a:r>
            <a:r>
              <a:rPr lang="en-US" sz="2400" dirty="0">
                <a:solidFill>
                  <a:prstClr val="black"/>
                </a:solidFill>
                <a:latin typeface="Calibri" panose="020F0502020204030204"/>
              </a:rPr>
              <a:t>(must be completed </a:t>
            </a:r>
            <a:r>
              <a:rPr lang="en-US" sz="2400" i="1" dirty="0">
                <a:solidFill>
                  <a:prstClr val="black"/>
                </a:solidFill>
                <a:latin typeface="Calibri" panose="020F0502020204030204"/>
              </a:rPr>
              <a:t>prior</a:t>
            </a:r>
            <a:r>
              <a:rPr lang="en-US" sz="2400" dirty="0">
                <a:solidFill>
                  <a:prstClr val="black"/>
                </a:solidFill>
                <a:latin typeface="Calibri" panose="020F0502020204030204"/>
              </a:rPr>
              <a:t> to submitting application)</a:t>
            </a:r>
          </a:p>
          <a:p>
            <a:pPr marL="800100" lvl="1" indent="-342900">
              <a:buFont typeface="Arial" panose="020B0604020202020204" pitchFamily="34" charset="0"/>
              <a:buChar cha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KY DMS CCBHC </a:t>
            </a:r>
            <a:r>
              <a:rPr lang="en-US" sz="2400" b="1" dirty="0">
                <a:solidFill>
                  <a:prstClr val="black"/>
                </a:solidFill>
                <a:latin typeface="Calibri" panose="020F0502020204030204"/>
              </a:rPr>
              <a:t>QM Documents </a:t>
            </a:r>
            <a:r>
              <a:rPr lang="en-US" sz="2400" dirty="0">
                <a:solidFill>
                  <a:prstClr val="black"/>
                </a:solidFill>
                <a:latin typeface="Calibri" panose="020F0502020204030204"/>
              </a:rPr>
              <a:t>(available on our webpage)</a:t>
            </a:r>
          </a:p>
          <a:p>
            <a:pPr marL="1257300" lvl="2" indent="-34290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Kentucky </a:t>
            </a:r>
            <a:r>
              <a:rPr lang="en-US" sz="2400" dirty="0">
                <a:solidFill>
                  <a:prstClr val="black"/>
                </a:solidFill>
                <a:latin typeface="Calibri" panose="020F0502020204030204"/>
              </a:rPr>
              <a:t>CCBHC Quality Measures Manual V3</a:t>
            </a:r>
          </a:p>
          <a:p>
            <a:pPr marL="1257300" lvl="2" indent="-342900">
              <a:buFont typeface="Arial" panose="020B0604020202020204" pitchFamily="34" charset="0"/>
              <a:buChar char="•"/>
            </a:pPr>
            <a:r>
              <a:rPr lang="en-US" sz="2400" dirty="0">
                <a:solidFill>
                  <a:prstClr val="black"/>
                </a:solidFill>
                <a:latin typeface="Calibri" panose="020F0502020204030204"/>
              </a:rPr>
              <a:t>CCBHC Quality Measures Data Submission Instructions</a:t>
            </a:r>
          </a:p>
          <a:p>
            <a:pPr marL="1257300" lvl="2" indent="-342900">
              <a:buFont typeface="Arial" panose="020B0604020202020204" pitchFamily="34" charset="0"/>
              <a:buChar char="•"/>
            </a:pPr>
            <a:r>
              <a:rPr lang="en-US" sz="2400" dirty="0">
                <a:solidFill>
                  <a:prstClr val="black"/>
                </a:solidFill>
                <a:latin typeface="Calibri" panose="020F0502020204030204"/>
              </a:rPr>
              <a:t>KY CCBHC QM Value Sets &amp; Demonstration Service Codes</a:t>
            </a:r>
          </a:p>
          <a:p>
            <a:pPr marL="800100" lvl="1" indent="-342900">
              <a:buFont typeface="Arial" panose="020B0604020202020204" pitchFamily="34" charset="0"/>
              <a:buChar char="•"/>
            </a:pPr>
            <a:r>
              <a:rPr lang="en-US" sz="2400" b="1" dirty="0">
                <a:solidFill>
                  <a:prstClr val="black"/>
                </a:solidFill>
                <a:latin typeface="Calibri" panose="020F0502020204030204"/>
              </a:rPr>
              <a:t>SAMSHA Quality Measures Trainings and Documents</a:t>
            </a:r>
          </a:p>
          <a:p>
            <a:pPr marL="1257300" lvl="2" indent="-342900">
              <a:buFont typeface="Arial" panose="020B0604020202020204" pitchFamily="34" charset="0"/>
              <a:buChar char="•"/>
            </a:pPr>
            <a:r>
              <a:rPr lang="en-US" sz="2400" dirty="0">
                <a:solidFill>
                  <a:prstClr val="black"/>
                </a:solidFill>
                <a:latin typeface="Calibri" panose="020F0502020204030204"/>
              </a:rPr>
              <a:t>Additional details can be found in the KY DMS QM Training</a:t>
            </a:r>
          </a:p>
          <a:p>
            <a:pPr marL="1257300" lvl="2"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77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6450-92BB-453B-8E47-83D5826B6016}"/>
              </a:ext>
            </a:extLst>
          </p:cNvPr>
          <p:cNvSpPr>
            <a:spLocks noGrp="1"/>
          </p:cNvSpPr>
          <p:nvPr>
            <p:ph type="title"/>
          </p:nvPr>
        </p:nvSpPr>
        <p:spPr>
          <a:xfrm>
            <a:off x="1671386" y="396953"/>
            <a:ext cx="8849227" cy="765784"/>
          </a:xfrm>
        </p:spPr>
        <p:txBody>
          <a:bodyPr/>
          <a:lstStyle/>
          <a:p>
            <a:r>
              <a:rPr lang="en-US" b="1" dirty="0">
                <a:latin typeface="+mn-lt"/>
              </a:rPr>
              <a:t>KY CCBHC Quality Measures Training</a:t>
            </a:r>
          </a:p>
        </p:txBody>
      </p:sp>
      <p:sp>
        <p:nvSpPr>
          <p:cNvPr id="3" name="Content Placeholder 2">
            <a:extLst>
              <a:ext uri="{FF2B5EF4-FFF2-40B4-BE49-F238E27FC236}">
                <a16:creationId xmlns:a16="http://schemas.microsoft.com/office/drawing/2014/main" id="{3386F276-FD69-4BF8-A7EE-485ACFA81F19}"/>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CB41BCB0-B4E5-C662-6604-CE281EBAA218}"/>
              </a:ext>
            </a:extLst>
          </p:cNvPr>
          <p:cNvSpPr txBox="1"/>
          <p:nvPr/>
        </p:nvSpPr>
        <p:spPr>
          <a:xfrm>
            <a:off x="543426" y="1265632"/>
            <a:ext cx="10366382" cy="280076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Calibri" panose="020F0502020204030204"/>
              </a:rPr>
              <a:t>The KY DMS CCBHC Quality Measures Training provides: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pPr>
            <a:r>
              <a:rPr lang="en-US" sz="2400" dirty="0"/>
              <a:t>Quality Measures Overview</a:t>
            </a:r>
          </a:p>
          <a:p>
            <a:pPr marL="742950" lvl="1" indent="-285750">
              <a:buFont typeface="Arial" panose="020B0604020202020204" pitchFamily="34" charset="0"/>
              <a:buChar char="•"/>
            </a:pPr>
            <a:r>
              <a:rPr lang="en-US" sz="2400" dirty="0"/>
              <a:t>Quality Measure Collection, Calculation, and Submission Timeline</a:t>
            </a:r>
          </a:p>
          <a:p>
            <a:pPr marL="742950" lvl="1" indent="-285750">
              <a:buFont typeface="Arial" panose="020B0604020202020204" pitchFamily="34" charset="0"/>
              <a:buChar char="•"/>
            </a:pPr>
            <a:r>
              <a:rPr lang="en-US" sz="2400" dirty="0"/>
              <a:t>Clinic-collected QM Process &amp; Measure Overview</a:t>
            </a:r>
          </a:p>
          <a:p>
            <a:pPr marL="742950" lvl="1" indent="-285750">
              <a:buFont typeface="Arial" panose="020B0604020202020204" pitchFamily="34" charset="0"/>
              <a:buChar char="•"/>
            </a:pPr>
            <a:r>
              <a:rPr lang="en-US" sz="2400" dirty="0"/>
              <a:t>KY CCBHC QM Program Requirements &amp; Resources</a:t>
            </a:r>
          </a:p>
          <a:p>
            <a:pPr marL="742950" lvl="1" indent="-285750">
              <a:buFont typeface="Arial" panose="020B0604020202020204" pitchFamily="34" charset="0"/>
              <a:buChar char="•"/>
            </a:pPr>
            <a:r>
              <a:rPr lang="en-US" sz="2400" dirty="0"/>
              <a:t>State-collected QM Process Overview</a:t>
            </a:r>
          </a:p>
          <a:p>
            <a:pPr lvl="2"/>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3546A42-3D4F-5965-42B4-40B26CB1BE77}"/>
              </a:ext>
            </a:extLst>
          </p:cNvPr>
          <p:cNvPicPr>
            <a:picLocks noChangeAspect="1"/>
          </p:cNvPicPr>
          <p:nvPr/>
        </p:nvPicPr>
        <p:blipFill>
          <a:blip r:embed="rId2"/>
          <a:stretch>
            <a:fillRect/>
          </a:stretch>
        </p:blipFill>
        <p:spPr>
          <a:xfrm>
            <a:off x="3705724" y="3730029"/>
            <a:ext cx="4182981" cy="2308292"/>
          </a:xfrm>
          <a:prstGeom prst="rect">
            <a:avLst/>
          </a:prstGeom>
        </p:spPr>
      </p:pic>
    </p:spTree>
    <p:extLst>
      <p:ext uri="{BB962C8B-B14F-4D97-AF65-F5344CB8AC3E}">
        <p14:creationId xmlns:p14="http://schemas.microsoft.com/office/powerpoint/2010/main" val="181836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6450-92BB-453B-8E47-83D5826B6016}"/>
              </a:ext>
            </a:extLst>
          </p:cNvPr>
          <p:cNvSpPr>
            <a:spLocks noGrp="1"/>
          </p:cNvSpPr>
          <p:nvPr>
            <p:ph type="title"/>
          </p:nvPr>
        </p:nvSpPr>
        <p:spPr>
          <a:xfrm>
            <a:off x="1872916" y="442861"/>
            <a:ext cx="8502316" cy="795080"/>
          </a:xfrm>
        </p:spPr>
        <p:txBody>
          <a:bodyPr/>
          <a:lstStyle/>
          <a:p>
            <a:r>
              <a:rPr lang="en-US" b="1" dirty="0">
                <a:latin typeface="+mn-lt"/>
              </a:rPr>
              <a:t>Quality Measures Program Manual</a:t>
            </a:r>
          </a:p>
        </p:txBody>
      </p:sp>
      <p:sp>
        <p:nvSpPr>
          <p:cNvPr id="3" name="Content Placeholder 2">
            <a:extLst>
              <a:ext uri="{FF2B5EF4-FFF2-40B4-BE49-F238E27FC236}">
                <a16:creationId xmlns:a16="http://schemas.microsoft.com/office/drawing/2014/main" id="{3386F276-FD69-4BF8-A7EE-485ACFA81F19}"/>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CB41BCB0-B4E5-C662-6604-CE281EBAA218}"/>
              </a:ext>
            </a:extLst>
          </p:cNvPr>
          <p:cNvSpPr txBox="1"/>
          <p:nvPr/>
        </p:nvSpPr>
        <p:spPr>
          <a:xfrm>
            <a:off x="342900" y="1418053"/>
            <a:ext cx="7879326" cy="5016758"/>
          </a:xfrm>
          <a:prstGeom prst="rect">
            <a:avLst/>
          </a:prstGeom>
          <a:noFill/>
        </p:spPr>
        <p:txBody>
          <a:bodyPr wrap="square">
            <a:spAutoFit/>
          </a:bodyPr>
          <a:lstStyle/>
          <a:p>
            <a:r>
              <a:rPr lang="en-US" sz="2800" dirty="0"/>
              <a:t>Section 223 Waiver Demonstration for CCBHC, </a:t>
            </a:r>
            <a:r>
              <a:rPr lang="en-US" sz="2800" i="1" dirty="0"/>
              <a:t>Provider Type 16, </a:t>
            </a:r>
            <a:r>
              <a:rPr lang="en-US" sz="2800" dirty="0"/>
              <a:t>Quality Measures Manual</a:t>
            </a:r>
          </a:p>
          <a:p>
            <a:pPr marL="742950" lvl="1" indent="-285750">
              <a:buFont typeface="Arial" panose="020B0604020202020204" pitchFamily="34" charset="0"/>
              <a:buChar char="•"/>
            </a:pPr>
            <a:r>
              <a:rPr lang="en-US" sz="2400" dirty="0"/>
              <a:t>This manual serves as the source document for the collection and transmission of CCBHC Quality Measures within the KY CCBHC Demonstration. </a:t>
            </a:r>
            <a:br>
              <a:rPr lang="en-US" sz="2400" dirty="0"/>
            </a:br>
            <a:endParaRPr lang="en-US" sz="2400" dirty="0"/>
          </a:p>
          <a:p>
            <a:pPr marL="742950" lvl="1" indent="-285750">
              <a:buFont typeface="Arial" panose="020B0604020202020204" pitchFamily="34" charset="0"/>
              <a:buChar char="•"/>
            </a:pPr>
            <a:r>
              <a:rPr lang="en-US" sz="2400" dirty="0"/>
              <a:t>The manual includes the following:</a:t>
            </a:r>
          </a:p>
          <a:p>
            <a:pPr marL="1200150" lvl="2" indent="-285750">
              <a:buFont typeface="Arial" panose="020B0604020202020204" pitchFamily="34" charset="0"/>
              <a:buChar char="•"/>
            </a:pPr>
            <a:r>
              <a:rPr lang="en-US" sz="2400" dirty="0"/>
              <a:t>Technical specifications</a:t>
            </a:r>
          </a:p>
          <a:p>
            <a:pPr marL="1200150" lvl="2" indent="-285750">
              <a:buFont typeface="Arial" panose="020B0604020202020204" pitchFamily="34" charset="0"/>
              <a:buChar char="•"/>
            </a:pPr>
            <a:r>
              <a:rPr lang="en-US" sz="2400" dirty="0"/>
              <a:t>Calculation workflows</a:t>
            </a:r>
          </a:p>
          <a:p>
            <a:pPr marL="1200150" lvl="2" indent="-285750">
              <a:buFont typeface="Arial" panose="020B0604020202020204" pitchFamily="34" charset="0"/>
              <a:buChar char="•"/>
            </a:pPr>
            <a:r>
              <a:rPr lang="en-US" sz="2400" dirty="0"/>
              <a:t>Data submission process</a:t>
            </a:r>
          </a:p>
          <a:p>
            <a:pPr marL="1200150" lvl="2" indent="-285750">
              <a:buFont typeface="Arial" panose="020B0604020202020204" pitchFamily="34" charset="0"/>
              <a:buChar char="•"/>
            </a:pPr>
            <a:r>
              <a:rPr lang="en-US" sz="2400" dirty="0"/>
              <a:t>Annual timelines for preparation, calculation, and submission of quality measures</a:t>
            </a:r>
          </a:p>
          <a:p>
            <a:pPr lvl="2"/>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82646DB-AE4E-C804-0605-57467040E5DF}"/>
              </a:ext>
            </a:extLst>
          </p:cNvPr>
          <p:cNvPicPr>
            <a:picLocks noChangeAspect="1"/>
          </p:cNvPicPr>
          <p:nvPr/>
        </p:nvPicPr>
        <p:blipFill>
          <a:blip r:embed="rId2"/>
          <a:stretch>
            <a:fillRect/>
          </a:stretch>
        </p:blipFill>
        <p:spPr>
          <a:xfrm>
            <a:off x="8460606" y="1418053"/>
            <a:ext cx="3388494" cy="4514295"/>
          </a:xfrm>
          <a:prstGeom prst="rect">
            <a:avLst/>
          </a:prstGeom>
        </p:spPr>
      </p:pic>
    </p:spTree>
    <p:extLst>
      <p:ext uri="{BB962C8B-B14F-4D97-AF65-F5344CB8AC3E}">
        <p14:creationId xmlns:p14="http://schemas.microsoft.com/office/powerpoint/2010/main" val="3328861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9092E379320E42A7DB3AF95576C2AA" ma:contentTypeVersion="1" ma:contentTypeDescription="Create a new document." ma:contentTypeScope="" ma:versionID="8b990ea7749a34adaa48298c1728ead9">
  <xsd:schema xmlns:xsd="http://www.w3.org/2001/XMLSchema" xmlns:xs="http://www.w3.org/2001/XMLSchema" xmlns:p="http://schemas.microsoft.com/office/2006/metadata/properties" xmlns:ns2="9d98fa39-7fbd-4685-a488-797cac822720" targetNamespace="http://schemas.microsoft.com/office/2006/metadata/properties" ma:root="true" ma:fieldsID="17c9429493a53ace03395f5fbf3cf513" ns2:_="">
    <xsd:import namespace="9d98fa39-7fbd-4685-a488-797cac82272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388CD6-D497-487E-B733-84FFB076A503}">
  <ds:schemaRefs>
    <ds:schemaRef ds:uri="http://schemas.microsoft.com/sharepoint/v3/contenttype/forms"/>
  </ds:schemaRefs>
</ds:datastoreItem>
</file>

<file path=customXml/itemProps2.xml><?xml version="1.0" encoding="utf-8"?>
<ds:datastoreItem xmlns:ds="http://schemas.openxmlformats.org/officeDocument/2006/customXml" ds:itemID="{D7C55ED8-1713-42EE-A226-AC136045EFE8}"/>
</file>

<file path=customXml/itemProps3.xml><?xml version="1.0" encoding="utf-8"?>
<ds:datastoreItem xmlns:ds="http://schemas.openxmlformats.org/officeDocument/2006/customXml" ds:itemID="{932C0262-FC95-4AA1-9B35-63D708D85E7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0740b76-373c-4c68-b376-2100e3024a59"/>
    <ds:schemaRef ds:uri="caa3dcec-77dc-4a9e-9fba-eb2abd74b5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9133</TotalTime>
  <Words>1588</Words>
  <Application>Microsoft Office PowerPoint</Application>
  <PresentationFormat>Widescreen</PresentationFormat>
  <Paragraphs>231</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Aptos</vt:lpstr>
      <vt:lpstr>Aptos SemiBold</vt:lpstr>
      <vt:lpstr>Arial</vt:lpstr>
      <vt:lpstr>Calibri</vt:lpstr>
      <vt:lpstr>Calibri Light</vt:lpstr>
      <vt:lpstr>Office Theme</vt:lpstr>
      <vt:lpstr>1_Office Theme</vt:lpstr>
      <vt:lpstr>PowerPoint Presentation</vt:lpstr>
      <vt:lpstr>PowerPoint Presentation</vt:lpstr>
      <vt:lpstr>KY CCBHC Demonstration Webpage </vt:lpstr>
      <vt:lpstr>PowerPoint Presentation</vt:lpstr>
      <vt:lpstr>PowerPoint Presentation</vt:lpstr>
      <vt:lpstr>PowerPoint Presentation</vt:lpstr>
      <vt:lpstr>KY CCBHC Quality Measures (QM)</vt:lpstr>
      <vt:lpstr>KY CCBHC Quality Measures Training</vt:lpstr>
      <vt:lpstr>Quality Measures Program Manual</vt:lpstr>
      <vt:lpstr>Quality Measures Data Requirements</vt:lpstr>
      <vt:lpstr>Quality Measures — Next Steps</vt:lpstr>
      <vt:lpstr>PowerPoint Presentation</vt:lpstr>
      <vt:lpstr>Cost Report — Next Steps/Timeline</vt:lpstr>
      <vt:lpstr>Cost Report — Submission &amp; Support</vt:lpstr>
      <vt:lpstr>Cost Report — Communication/Contacts</vt:lpstr>
      <vt:lpstr>Cost Report Specific Questions</vt:lpstr>
      <vt:lpstr>PowerPoint Presentation</vt:lpstr>
      <vt:lpstr>Q &amp; A</vt:lpstr>
      <vt:lpstr>Cost Report Q &amp; A</vt:lpstr>
      <vt:lpstr>PowerPoint Presentation</vt:lpstr>
    </vt:vector>
  </TitlesOfParts>
  <Company>MSLC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Cohen</dc:creator>
  <cp:lastModifiedBy>Kellie Ducker</cp:lastModifiedBy>
  <cp:revision>71</cp:revision>
  <cp:lastPrinted>2023-08-23T19:09:14Z</cp:lastPrinted>
  <dcterms:created xsi:type="dcterms:W3CDTF">2023-04-03T20:58:48Z</dcterms:created>
  <dcterms:modified xsi:type="dcterms:W3CDTF">2025-04-14T21:24:19Z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0x010100B49092E379320E42A7DB3AF95576C2AA</vt:lpwstr>
  </property>
</Properties>
</file>